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</p:sldMasterIdLst>
  <p:notesMasterIdLst>
    <p:notesMasterId r:id="rId20"/>
  </p:notesMasterIdLst>
  <p:handoutMasterIdLst>
    <p:handoutMasterId r:id="rId21"/>
  </p:handoutMasterIdLst>
  <p:sldIdLst>
    <p:sldId id="524" r:id="rId3"/>
    <p:sldId id="467" r:id="rId4"/>
    <p:sldId id="502" r:id="rId5"/>
    <p:sldId id="503" r:id="rId6"/>
    <p:sldId id="504" r:id="rId7"/>
    <p:sldId id="509" r:id="rId8"/>
    <p:sldId id="510" r:id="rId9"/>
    <p:sldId id="511" r:id="rId10"/>
    <p:sldId id="512" r:id="rId11"/>
    <p:sldId id="513" r:id="rId12"/>
    <p:sldId id="514" r:id="rId13"/>
    <p:sldId id="515" r:id="rId14"/>
    <p:sldId id="516" r:id="rId15"/>
    <p:sldId id="517" r:id="rId16"/>
    <p:sldId id="519" r:id="rId17"/>
    <p:sldId id="526" r:id="rId18"/>
    <p:sldId id="530" r:id="rId19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FDB940"/>
    <a:srgbClr val="D4EAE4"/>
    <a:srgbClr val="0015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364" autoAdjust="0"/>
  </p:normalViewPr>
  <p:slideViewPr>
    <p:cSldViewPr>
      <p:cViewPr varScale="1">
        <p:scale>
          <a:sx n="69" d="100"/>
          <a:sy n="69" d="100"/>
        </p:scale>
        <p:origin x="-134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20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25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D874E-E9D5-433B-A149-BDF6BFDD40A8}" type="datetimeFigureOut">
              <a:rPr lang="en-US" smtClean="0"/>
              <a:pPr/>
              <a:t>9/4/2019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AA22-461C-45B4-A301-BFCA580174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9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51F04-9E25-42C3-8BC5-EC2E8469D95E}" type="datetimeFigureOut">
              <a:rPr lang="en-US" smtClean="0"/>
              <a:pPr/>
              <a:t>9/4/2019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D6722-9B4D-4E29-B226-C325925A81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dirty="0"/>
              <a:t>If this PowerPoint presentation contains mathematical equations, you may need to check that your computer has the following installed: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dirty="0"/>
              <a:t>1) MathType Plugin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dirty="0"/>
              <a:t>2) Math Player (free versions available)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dirty="0"/>
              <a:t>3) NVDA Reader (free versions available</a:t>
            </a:r>
            <a:r>
              <a:rPr lang="en-IN" dirty="0" smtClean="0"/>
              <a:t>)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D6722-9B4D-4E29-B226-C325925A811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696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D6722-9B4D-4E29-B226-C325925A811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519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white">
          <a:xfrm>
            <a:off x="0" y="0"/>
            <a:ext cx="9144000" cy="3886200"/>
          </a:xfrm>
          <a:prstGeom prst="rect">
            <a:avLst/>
          </a:prstGeom>
          <a:solidFill>
            <a:srgbClr val="007FA3"/>
          </a:solidFill>
          <a:ln>
            <a:solidFill>
              <a:srgbClr val="007F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</p:spPr>
        <p:txBody>
          <a:bodyPr anchor="b">
            <a:no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687" y="3962400"/>
            <a:ext cx="7794626" cy="17526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9/4/2019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434394"/>
            <a:ext cx="918000" cy="27991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2743200" y="6400800"/>
            <a:ext cx="60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2016, 2012, 2010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887980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2152651"/>
          </a:xfrm>
        </p:spPr>
        <p:txBody>
          <a:bodyPr anchor="b">
            <a:noAutofit/>
          </a:bodyPr>
          <a:lstStyle>
            <a:lvl1pPr algn="l">
              <a:defRPr sz="3400" b="1" cap="none" baseline="0">
                <a:solidFill>
                  <a:srgbClr val="007FA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4687" y="3962400"/>
            <a:ext cx="7794627" cy="175260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rgbClr val="007FA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9/4/2019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70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9/4/2019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12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9/4/2019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400" y="6434394"/>
            <a:ext cx="918000" cy="279915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95799" y="6438054"/>
            <a:ext cx="62399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2016, 2012, 2010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71113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Add edition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0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/>
              <a:t>Chapter ##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/>
              <a:t>Chapter title</a:t>
            </a:r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93969" y="6165337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9/4/2019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34394"/>
            <a:ext cx="918000" cy="279915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2743200" y="6400800"/>
            <a:ext cx="60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2019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610770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white">
          <a:xfrm>
            <a:off x="0" y="0"/>
            <a:ext cx="9144000" cy="3886200"/>
          </a:xfrm>
          <a:prstGeom prst="rect">
            <a:avLst/>
          </a:prstGeom>
          <a:solidFill>
            <a:srgbClr val="007FA3"/>
          </a:solidFill>
          <a:ln>
            <a:solidFill>
              <a:srgbClr val="007F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</p:spPr>
        <p:txBody>
          <a:bodyPr anchor="b">
            <a:no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687" y="3962400"/>
            <a:ext cx="7794626" cy="17526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>
                <a:solidFill>
                  <a:prstClr val="white"/>
                </a:solidFill>
              </a:rPr>
              <a:pPr/>
              <a:t>9/4/2019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2667000" y="6400800"/>
            <a:ext cx="60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altLang="en-US" sz="12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2016, 2012, 2010 Pearson Education, Inc. All Rights Reserved.</a:t>
            </a:r>
            <a:endParaRPr lang="en-US" altLang="en-US" sz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3" name="Picture 12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34394"/>
            <a:ext cx="918000" cy="27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25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Add edition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0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 smtClean="0"/>
              <a:t>Chapter ##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pic>
        <p:nvPicPr>
          <p:cNvPr id="15" name="Picture 14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00" y="6434394"/>
            <a:ext cx="918000" cy="27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23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>
                <a:solidFill>
                  <a:prstClr val="white"/>
                </a:solidFill>
              </a:rPr>
              <a:pPr/>
              <a:t>9/4/2019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57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Learning Objectiv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Learning Objectives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027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Click to add Learning Objective(s)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>
                <a:solidFill>
                  <a:prstClr val="white"/>
                </a:solidFill>
              </a:rPr>
              <a:pPr/>
              <a:t>9/4/2019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268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FA3"/>
              </a:buClr>
              <a:buSzPct val="100000"/>
              <a:defRPr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335713" y="113072"/>
            <a:ext cx="2133600" cy="182880"/>
          </a:xfrm>
        </p:spPr>
        <p:txBody>
          <a:bodyPr/>
          <a:lstStyle/>
          <a:p>
            <a:fld id="{A9DF6EFB-3F44-496C-A842-1E0B3D3B975A}" type="datetimeFigureOut">
              <a:rPr lang="en-US" smtClean="0">
                <a:solidFill>
                  <a:prstClr val="white"/>
                </a:solidFill>
              </a:rPr>
              <a:pPr/>
              <a:t>9/4/2019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9312" y="113072"/>
            <a:ext cx="551783" cy="182880"/>
          </a:xfrm>
        </p:spPr>
        <p:txBody>
          <a:bodyPr/>
          <a:lstStyle/>
          <a:p>
            <a:fld id="{200B2350-5261-4F5C-9DF5-EF0D264FC8D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28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18872" indent="-118872">
              <a:buClr>
                <a:srgbClr val="007FA3"/>
              </a:buClr>
              <a:buSzPct val="25000"/>
              <a:defRPr sz="1600"/>
            </a:lvl1pPr>
            <a:lvl2pPr marL="569913" indent="-285750">
              <a:buClr>
                <a:srgbClr val="007FA3"/>
              </a:buClr>
              <a:defRPr sz="1600"/>
            </a:lvl2pPr>
            <a:lvl3pPr>
              <a:buClr>
                <a:srgbClr val="007FA3"/>
              </a:buClr>
              <a:defRPr sz="1600"/>
            </a:lvl3pPr>
            <a:lvl4pPr>
              <a:buClr>
                <a:srgbClr val="007FA3"/>
              </a:buClr>
              <a:defRPr sz="1600"/>
            </a:lvl4pPr>
            <a:lvl5pPr>
              <a:buClr>
                <a:srgbClr val="007FA3"/>
              </a:buClr>
              <a:defRPr sz="1600"/>
            </a:lvl5pPr>
            <a:lvl6pPr>
              <a:buClr>
                <a:srgbClr val="007FA3"/>
              </a:buClr>
              <a:defRPr sz="1600"/>
            </a:lvl6pPr>
            <a:lvl7pPr>
              <a:buClr>
                <a:srgbClr val="007FA3"/>
              </a:buClr>
              <a:defRPr sz="1600"/>
            </a:lvl7pPr>
            <a:lvl8pPr>
              <a:buClr>
                <a:srgbClr val="007FA3"/>
              </a:buClr>
              <a:defRPr sz="1600"/>
            </a:lvl8pPr>
            <a:lvl9pPr>
              <a:buClr>
                <a:srgbClr val="007FA3"/>
              </a:buCl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>
                <a:solidFill>
                  <a:prstClr val="white"/>
                </a:solidFill>
              </a:rPr>
              <a:pPr/>
              <a:t>9/4/2019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66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Add edition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0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 smtClean="0"/>
              <a:t>Chapter ##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pic>
        <p:nvPicPr>
          <p:cNvPr id="15" name="Picture 14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00" y="6434394"/>
            <a:ext cx="918000" cy="27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6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1066800"/>
          </a:xfrm>
        </p:spPr>
        <p:txBody>
          <a:bodyPr anchor="t"/>
          <a:lstStyle>
            <a:lvl1pPr>
              <a:defRPr sz="3400">
                <a:solidFill>
                  <a:srgbClr val="007FA3"/>
                </a:solidFill>
              </a:defRPr>
            </a:lvl1pPr>
          </a:lstStyle>
          <a:p>
            <a:r>
              <a:rPr lang="en-US" dirty="0" smtClean="0"/>
              <a:t>Click to add figure number and 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>
                <a:solidFill>
                  <a:prstClr val="black"/>
                </a:solidFill>
              </a:rPr>
              <a:pPr/>
              <a:t>9/4/2019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400800"/>
            <a:ext cx="60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altLang="en-US" sz="12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2016, 2012, 2010 Pearson Education, Inc. All Rights Reserved.</a:t>
            </a:r>
            <a:endParaRPr lang="en-US" altLang="en-US" sz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4" name="Picture 13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34394"/>
            <a:ext cx="918000" cy="27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307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637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3962400"/>
            <a:ext cx="8229600" cy="21637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>
                <a:solidFill>
                  <a:prstClr val="white"/>
                </a:solidFill>
              </a:rPr>
              <a:pPr/>
              <a:t>9/4/2019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473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>
                <a:solidFill>
                  <a:prstClr val="white"/>
                </a:solidFill>
              </a:rPr>
              <a:pPr/>
              <a:t>9/4/2019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7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44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2667000"/>
            <a:ext cx="3886200" cy="24384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419600" y="2667000"/>
            <a:ext cx="4267200" cy="2438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54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2152651"/>
          </a:xfrm>
        </p:spPr>
        <p:txBody>
          <a:bodyPr anchor="b">
            <a:noAutofit/>
          </a:bodyPr>
          <a:lstStyle>
            <a:lvl1pPr algn="l">
              <a:defRPr sz="3400" b="1" cap="none" baseline="0">
                <a:solidFill>
                  <a:srgbClr val="007FA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4687" y="3962400"/>
            <a:ext cx="7794627" cy="175260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rgbClr val="007FA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>
                <a:solidFill>
                  <a:prstClr val="white"/>
                </a:solidFill>
              </a:rPr>
              <a:pPr/>
              <a:t>9/4/2019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0B2350-5261-4F5C-9DF5-EF0D264FC8D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27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>
                <a:solidFill>
                  <a:prstClr val="white"/>
                </a:solidFill>
              </a:rPr>
              <a:pPr/>
              <a:t>9/4/2019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76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>
                <a:solidFill>
                  <a:prstClr val="black"/>
                </a:solidFill>
              </a:rPr>
              <a:pPr/>
              <a:t>9/4/2019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400800"/>
            <a:ext cx="60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altLang="en-US" sz="12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2016, 2012, 2010 Pearson Education, Inc. All Rights Reserved.</a:t>
            </a:r>
            <a:endParaRPr lang="en-US" altLang="en-US" sz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" name="Picture 9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34394"/>
            <a:ext cx="918000" cy="27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98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Add edition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0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/>
              <a:t>Chapter ##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/>
              <a:t>Chapter title</a:t>
            </a:r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93969" y="6165337"/>
            <a:ext cx="8595360" cy="235463"/>
          </a:xfr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>
                <a:solidFill>
                  <a:prstClr val="white"/>
                </a:solidFill>
              </a:rPr>
              <a:pPr/>
              <a:t>9/4/2019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3" name="Picture 12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34394"/>
            <a:ext cx="918000" cy="279915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2667000" y="6400800"/>
            <a:ext cx="60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altLang="en-US" sz="12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2019 Pearson Education, Ltd. All Rights Reserved.</a:t>
            </a:r>
            <a:endParaRPr lang="en-US" altLang="en-US" sz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31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9/4/2019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Learning Objectiv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Learning Objectives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027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Click to add Learning Objective(s)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9/4/2019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6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FA3"/>
              </a:buClr>
              <a:buSzPct val="100000"/>
              <a:defRPr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335713" y="113072"/>
            <a:ext cx="2133600" cy="182880"/>
          </a:xfrm>
        </p:spPr>
        <p:txBody>
          <a:bodyPr/>
          <a:lstStyle/>
          <a:p>
            <a:fld id="{A9DF6EFB-3F44-496C-A842-1E0B3D3B975A}" type="datetimeFigureOut">
              <a:rPr lang="en-US" smtClean="0"/>
              <a:pPr/>
              <a:t>9/4/2019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9312" y="113072"/>
            <a:ext cx="551783" cy="182880"/>
          </a:xfrm>
        </p:spPr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18872" indent="-118872">
              <a:buClr>
                <a:srgbClr val="007FA3"/>
              </a:buClr>
              <a:buSzPct val="25000"/>
              <a:defRPr sz="1600"/>
            </a:lvl1pPr>
            <a:lvl2pPr marL="569913" indent="-285750">
              <a:buClr>
                <a:srgbClr val="007FA3"/>
              </a:buClr>
              <a:defRPr sz="1600"/>
            </a:lvl2pPr>
            <a:lvl3pPr>
              <a:buClr>
                <a:srgbClr val="007FA3"/>
              </a:buClr>
              <a:defRPr sz="1600"/>
            </a:lvl3pPr>
            <a:lvl4pPr>
              <a:buClr>
                <a:srgbClr val="007FA3"/>
              </a:buClr>
              <a:defRPr sz="1600"/>
            </a:lvl4pPr>
            <a:lvl5pPr>
              <a:buClr>
                <a:srgbClr val="007FA3"/>
              </a:buClr>
              <a:defRPr sz="1600"/>
            </a:lvl5pPr>
            <a:lvl6pPr>
              <a:buClr>
                <a:srgbClr val="007FA3"/>
              </a:buClr>
              <a:defRPr sz="1600"/>
            </a:lvl6pPr>
            <a:lvl7pPr>
              <a:buClr>
                <a:srgbClr val="007FA3"/>
              </a:buClr>
              <a:defRPr sz="1600"/>
            </a:lvl7pPr>
            <a:lvl8pPr>
              <a:buClr>
                <a:srgbClr val="007FA3"/>
              </a:buClr>
              <a:defRPr sz="1600"/>
            </a:lvl8pPr>
            <a:lvl9pPr>
              <a:buClr>
                <a:srgbClr val="007FA3"/>
              </a:buCl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9/4/2019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0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1066800"/>
          </a:xfrm>
        </p:spPr>
        <p:txBody>
          <a:bodyPr anchor="t"/>
          <a:lstStyle>
            <a:lvl1pPr>
              <a:defRPr sz="3400">
                <a:solidFill>
                  <a:srgbClr val="007FA3"/>
                </a:solidFill>
              </a:defRPr>
            </a:lvl1pPr>
          </a:lstStyle>
          <a:p>
            <a:r>
              <a:rPr lang="en-US" dirty="0" smtClean="0"/>
              <a:t>Click to add figure number and 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9/4/2019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400" y="6434394"/>
            <a:ext cx="918000" cy="27991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95799" y="6438054"/>
            <a:ext cx="63812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2016, 2012, 2010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637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3962400"/>
            <a:ext cx="8229600" cy="21637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9/4/2019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799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9/4/2019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7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44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2667000"/>
            <a:ext cx="3886200" cy="24384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419600" y="2667000"/>
            <a:ext cx="4267200" cy="2438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35713" y="113072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9/4/2019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9312" y="113072"/>
            <a:ext cx="551783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2743200" y="6400800"/>
            <a:ext cx="60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2019 Pearson Education, Ltd. All Rights Reserved.</a:t>
            </a:r>
          </a:p>
        </p:txBody>
      </p:sp>
      <p:pic>
        <p:nvPicPr>
          <p:cNvPr id="9" name="Picture 8" descr="Pearson Logo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34394"/>
            <a:ext cx="918000" cy="27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57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61" r:id="rId3"/>
    <p:sldLayoutId id="2147483656" r:id="rId4"/>
    <p:sldLayoutId id="2147483650" r:id="rId5"/>
    <p:sldLayoutId id="2147483659" r:id="rId6"/>
    <p:sldLayoutId id="2147483658" r:id="rId7"/>
    <p:sldLayoutId id="2147483660" r:id="rId8"/>
    <p:sldLayoutId id="2147483662" r:id="rId9"/>
    <p:sldLayoutId id="2147483651" r:id="rId10"/>
    <p:sldLayoutId id="2147483654" r:id="rId11"/>
    <p:sldLayoutId id="2147483655" r:id="rId12"/>
    <p:sldLayoutId id="2147483663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400" b="1" kern="1200">
          <a:solidFill>
            <a:srgbClr val="007FA3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56032" indent="-256032" algn="l" defTabSz="914400" rtl="0" eaLnBrk="1" latinLnBrk="0" hangingPunct="1">
        <a:spcBef>
          <a:spcPts val="15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Clr>
          <a:srgbClr val="007FA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35713" y="113072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A9DF6EFB-3F44-496C-A842-1E0B3D3B975A}" type="datetimeFigureOut">
              <a:rPr lang="en-US" smtClean="0">
                <a:solidFill>
                  <a:prstClr val="white"/>
                </a:solidFill>
              </a:rPr>
              <a:pPr/>
              <a:t>9/4/2019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9312" y="113072"/>
            <a:ext cx="551783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00B2350-5261-4F5C-9DF5-EF0D264FC8D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667000" y="6400800"/>
            <a:ext cx="60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altLang="en-US" sz="12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2019 Pearson Education, Ltd. All Rights Reserved.</a:t>
            </a:r>
            <a:endParaRPr lang="en-US" altLang="en-US" sz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9" name="Picture 8" descr="Pearson Logo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34394"/>
            <a:ext cx="918000" cy="27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573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400" b="1" kern="1200">
          <a:solidFill>
            <a:srgbClr val="007FA3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56032" indent="-256032" algn="l" defTabSz="914400" rtl="0" eaLnBrk="1" latinLnBrk="0" hangingPunct="1">
        <a:spcBef>
          <a:spcPts val="15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Clr>
          <a:srgbClr val="007FA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8600"/>
            <a:ext cx="8353718" cy="990600"/>
          </a:xfrm>
        </p:spPr>
        <p:txBody>
          <a:bodyPr anchor="b"/>
          <a:lstStyle/>
          <a:p>
            <a:pPr>
              <a:defRPr/>
            </a:pPr>
            <a:r>
              <a:rPr lang="en-US" dirty="0"/>
              <a:t>Entrepreneurship: Successfully Launching New Ventures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2" y="1373052"/>
            <a:ext cx="8229598" cy="349068"/>
          </a:xfrm>
        </p:spPr>
        <p:txBody>
          <a:bodyPr/>
          <a:lstStyle/>
          <a:p>
            <a:r>
              <a:rPr lang="en-IN" sz="2400" dirty="0" smtClean="0"/>
              <a:t>Sixth Edition, Global Edition</a:t>
            </a:r>
            <a:endParaRPr lang="en-IN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531808" y="1917421"/>
            <a:ext cx="3657600" cy="1282979"/>
          </a:xfrm>
        </p:spPr>
        <p:txBody>
          <a:bodyPr/>
          <a:lstStyle/>
          <a:p>
            <a:pPr algn="ctr"/>
            <a:r>
              <a:rPr lang="en-IN" sz="3400" b="1" dirty="0"/>
              <a:t>Chapter </a:t>
            </a:r>
            <a:r>
              <a:rPr lang="en-IN" sz="3400" b="1" dirty="0" smtClean="0"/>
              <a:t>13</a:t>
            </a:r>
            <a:endParaRPr lang="en-IN" sz="3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531808" y="3398837"/>
            <a:ext cx="3657600" cy="2163763"/>
          </a:xfrm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3400" dirty="0"/>
              <a:t>Preparing for and Evaluating the Challenges of Growth</a:t>
            </a:r>
          </a:p>
        </p:txBody>
      </p:sp>
      <p:pic>
        <p:nvPicPr>
          <p:cNvPr id="7" name="Picture 6" descr="Front Cover: Entrepreneurship: Successfully Launching New Ventures Sixth Edition by Barringer and Ireland.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5736" y="1858419"/>
            <a:ext cx="3371657" cy="4367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38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Stages of Growth </a:t>
            </a:r>
            <a:r>
              <a:rPr lang="en-US" sz="2000" b="0" dirty="0" smtClean="0"/>
              <a:t>(4 of 5)</a:t>
            </a:r>
            <a:endParaRPr lang="en-US" sz="2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wrap="square"/>
          <a:lstStyle/>
          <a:p>
            <a:r>
              <a:rPr lang="en-US" sz="2000" b="1" dirty="0" smtClean="0"/>
              <a:t>Maturity Stage</a:t>
            </a:r>
          </a:p>
          <a:p>
            <a:pPr lvl="1" algn="just"/>
            <a:r>
              <a:rPr lang="en-US" sz="2000" dirty="0" smtClean="0"/>
              <a:t>A business enters the maturity stage when its growth stalls.</a:t>
            </a:r>
          </a:p>
          <a:p>
            <a:pPr lvl="1" algn="just"/>
            <a:r>
              <a:rPr lang="en-US" sz="2000" dirty="0" smtClean="0"/>
              <a:t>At this point, a firm is typically more intently focused on managing efficiently than developing new products.</a:t>
            </a:r>
          </a:p>
          <a:p>
            <a:pPr lvl="1" algn="just"/>
            <a:r>
              <a:rPr lang="en-US" sz="2000" dirty="0" smtClean="0"/>
              <a:t>Well-managed firms often look for partnering opportunities or opportunities for acquisitions or licensing deals to breathe new life into the firm.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>
          <a:xfrm>
            <a:off x="437225" y="4114800"/>
            <a:ext cx="4058575" cy="1858963"/>
          </a:xfrm>
        </p:spPr>
        <p:txBody>
          <a:bodyPr/>
          <a:lstStyle/>
          <a:p>
            <a:pPr marL="740664" lvl="2" indent="-283464" algn="just">
              <a:buFont typeface="Arial" pitchFamily="34" charset="0"/>
              <a:buChar char="–"/>
            </a:pPr>
            <a:r>
              <a:rPr lang="en-US" sz="2000" dirty="0" smtClean="0"/>
              <a:t>If new growth cannot be achieved through a firm</a:t>
            </a:r>
            <a:r>
              <a:rPr lang="en-US" altLang="en-US" sz="2000" dirty="0" smtClean="0"/>
              <a:t>’</a:t>
            </a:r>
            <a:r>
              <a:rPr lang="en-US" sz="2000" dirty="0" smtClean="0"/>
              <a:t>s existing product mix, the </a:t>
            </a:r>
            <a:r>
              <a:rPr lang="en-US" altLang="en-US" sz="2000" dirty="0" smtClean="0"/>
              <a:t>“</a:t>
            </a:r>
            <a:r>
              <a:rPr lang="en-US" sz="2000" dirty="0" smtClean="0"/>
              <a:t>next generation</a:t>
            </a:r>
            <a:r>
              <a:rPr lang="en-US" altLang="en-US" sz="2000" dirty="0" smtClean="0"/>
              <a:t>”</a:t>
            </a:r>
            <a:r>
              <a:rPr lang="en-US" sz="2000" dirty="0" smtClean="0"/>
              <a:t> of products should be developed.</a:t>
            </a:r>
            <a:endParaRPr lang="en-IN" sz="2000" dirty="0"/>
          </a:p>
        </p:txBody>
      </p:sp>
      <p:pic>
        <p:nvPicPr>
          <p:cNvPr id="7" name="Picture 6" descr="The organizational life cycle of a business is a graph of sales over time. The horizontal axis, for time, is divided equally into segments from left to right as follows: introduction, early growth, continuous growth, maturity, and decline. A plot rises gradually through the introduction phase; more steeply during early growth; less steeply during continuous growth; levels out during maturity; and then slowly falls during decline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267200"/>
            <a:ext cx="4038600" cy="205960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Stages of Growth </a:t>
            </a:r>
            <a:r>
              <a:rPr lang="en-US" sz="2000" b="0" dirty="0" smtClean="0"/>
              <a:t>(5 of 5)</a:t>
            </a:r>
            <a:endParaRPr lang="en-US" sz="36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62200"/>
          </a:xfrm>
        </p:spPr>
        <p:txBody>
          <a:bodyPr/>
          <a:lstStyle/>
          <a:p>
            <a:r>
              <a:rPr lang="en-US" sz="2200" b="1" dirty="0" smtClean="0"/>
              <a:t>Decline Stage</a:t>
            </a:r>
          </a:p>
          <a:p>
            <a:pPr lvl="1" algn="just"/>
            <a:r>
              <a:rPr lang="en-US" sz="2200" dirty="0" smtClean="0"/>
              <a:t>It is not inevitable that a business enter the decline stage.</a:t>
            </a:r>
          </a:p>
          <a:p>
            <a:pPr lvl="1" algn="just"/>
            <a:r>
              <a:rPr lang="en-US" sz="2200" dirty="0" smtClean="0"/>
              <a:t>Many American businesses have long histories and have adapted and survived over time.</a:t>
            </a:r>
          </a:p>
          <a:p>
            <a:pPr lvl="1" algn="just"/>
            <a:r>
              <a:rPr lang="en-US" sz="2200" dirty="0" smtClean="0"/>
              <a:t>A business</a:t>
            </a:r>
            <a:r>
              <a:rPr lang="en-US" altLang="en-US" sz="2200" dirty="0" smtClean="0"/>
              <a:t>’</a:t>
            </a:r>
            <a:r>
              <a:rPr lang="en-US" sz="2200" dirty="0" smtClean="0"/>
              <a:t>s ability to avoid decline hinges on the strength of its leadership and its ability to adapt over time.</a:t>
            </a:r>
          </a:p>
        </p:txBody>
      </p:sp>
      <p:pic>
        <p:nvPicPr>
          <p:cNvPr id="6" name="Picture 5" descr="The organizational life cycle of a business is a graph of sales over time. The horizontal axis, for time, is divided equally into segments from left to right as follows: introduction, early growth, continuous growth, maturity, and decline. A plot rises gradually through the introduction phase; more steeply during early growth; less steeply during continuous growth; levels out during maturity; and then slowly falls during decline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1" y="4038600"/>
            <a:ext cx="5029200" cy="22674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Challenges of Growth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smtClean="0"/>
              <a:t>Two categories of challenges for firm growth</a:t>
            </a:r>
          </a:p>
          <a:p>
            <a:r>
              <a:rPr lang="en-US" sz="2400" dirty="0" smtClean="0"/>
              <a:t>Managerial Capacity Problem</a:t>
            </a:r>
          </a:p>
          <a:p>
            <a:r>
              <a:rPr lang="en-US" sz="2400" smtClean="0"/>
              <a:t>Day-to-Day Challenges of </a:t>
            </a:r>
            <a:r>
              <a:rPr lang="en-US" sz="2400" dirty="0" smtClean="0"/>
              <a:t>Growing a Firm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Managerial Capacity Problem </a:t>
            </a:r>
            <a:r>
              <a:rPr lang="en-US" sz="2000" b="0" dirty="0" smtClean="0"/>
              <a:t>(1 of 2)</a:t>
            </a:r>
            <a:endParaRPr lang="en-US" sz="36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r>
              <a:rPr lang="en-US" sz="2400" b="1" dirty="0" smtClean="0"/>
              <a:t>Managerial Capacity</a:t>
            </a:r>
          </a:p>
          <a:p>
            <a:pPr lvl="1" algn="just"/>
            <a:r>
              <a:rPr lang="en-US" sz="2400" dirty="0" smtClean="0"/>
              <a:t>Firms are collections of productive resources that are organized in an administrative framework.</a:t>
            </a:r>
          </a:p>
          <a:p>
            <a:pPr lvl="1" algn="just"/>
            <a:r>
              <a:rPr lang="en-US" sz="2400" dirty="0" smtClean="0"/>
              <a:t>As a firm goes about its routine activities, it recognizes opportunities to grow.</a:t>
            </a:r>
          </a:p>
          <a:p>
            <a:pPr lvl="1" algn="just"/>
            <a:r>
              <a:rPr lang="en-US" sz="2400" dirty="0" smtClean="0"/>
              <a:t>The problem with this scenario is that firms are not always prepared or able to grow, because of limited </a:t>
            </a:r>
            <a:r>
              <a:rPr lang="en-US" altLang="en-US" sz="2400" dirty="0" smtClean="0"/>
              <a:t>“</a:t>
            </a:r>
            <a:r>
              <a:rPr lang="en-US" sz="2400" dirty="0" smtClean="0"/>
              <a:t>managerial capacity.</a:t>
            </a:r>
            <a:r>
              <a:rPr lang="en-US" altLang="en-US" sz="2400" dirty="0" smtClean="0"/>
              <a:t>”</a:t>
            </a:r>
            <a:endParaRPr lang="en-US" sz="24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Managerial Capacity Problem </a:t>
            </a:r>
            <a:r>
              <a:rPr lang="en-US" sz="2000" b="0" dirty="0" smtClean="0"/>
              <a:t>(2 of 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724400"/>
          </a:xfrm>
        </p:spPr>
        <p:txBody>
          <a:bodyPr/>
          <a:lstStyle/>
          <a:p>
            <a:r>
              <a:rPr lang="en-US" sz="2200" b="1" dirty="0" smtClean="0"/>
              <a:t>A Firm</a:t>
            </a:r>
            <a:r>
              <a:rPr lang="en-US" altLang="en-US" sz="2200" b="1" dirty="0" smtClean="0"/>
              <a:t>’</a:t>
            </a:r>
            <a:r>
              <a:rPr lang="en-US" sz="2200" b="1" dirty="0" smtClean="0"/>
              <a:t>s Administrative Framework</a:t>
            </a:r>
          </a:p>
          <a:p>
            <a:pPr lvl="1" algn="just"/>
            <a:r>
              <a:rPr lang="en-US" sz="2200" dirty="0" smtClean="0"/>
              <a:t>A firm</a:t>
            </a:r>
            <a:r>
              <a:rPr lang="en-US" altLang="en-US" sz="2200" dirty="0" smtClean="0"/>
              <a:t>’</a:t>
            </a:r>
            <a:r>
              <a:rPr lang="en-US" sz="2200" dirty="0" smtClean="0"/>
              <a:t>s administrative framework consists of two kinds of services that are important to firm growth.</a:t>
            </a:r>
          </a:p>
          <a:p>
            <a:pPr lvl="2" algn="just"/>
            <a:r>
              <a:rPr lang="en-US" sz="2200" u="sng" dirty="0" smtClean="0"/>
              <a:t>Entrepreneurial services</a:t>
            </a:r>
            <a:r>
              <a:rPr lang="en-US" sz="2200" dirty="0" smtClean="0"/>
              <a:t> generate new market, product, and service ideas, while </a:t>
            </a:r>
            <a:r>
              <a:rPr lang="en-US" sz="2200" u="sng" dirty="0" smtClean="0"/>
              <a:t>managerial services </a:t>
            </a:r>
            <a:r>
              <a:rPr lang="en-US" sz="2200" dirty="0" smtClean="0"/>
              <a:t>administer the routine functions of the firm and facilitate the profitable execution of new opportunities.</a:t>
            </a:r>
          </a:p>
          <a:p>
            <a:pPr lvl="2" algn="just"/>
            <a:r>
              <a:rPr lang="en-US" sz="2200" dirty="0" smtClean="0"/>
              <a:t>New product and service ideas require substantial managerial services (or managerial capacity) to be successfully implemented.</a:t>
            </a:r>
          </a:p>
          <a:p>
            <a:pPr lvl="2" algn="just"/>
            <a:r>
              <a:rPr lang="en-US" sz="2200" dirty="0" smtClean="0"/>
              <a:t>This is a complex problem because if a firm has insufficient managerial services to properly implement its new product and service ideas, it can</a:t>
            </a:r>
            <a:r>
              <a:rPr lang="en-US" altLang="en-US" sz="2200" dirty="0" smtClean="0"/>
              <a:t>’</a:t>
            </a:r>
            <a:r>
              <a:rPr lang="en-US" sz="2200" dirty="0" smtClean="0"/>
              <a:t>t grow.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7848600" cy="1097280"/>
          </a:xfrm>
        </p:spPr>
        <p:txBody>
          <a:bodyPr/>
          <a:lstStyle/>
          <a:p>
            <a:r>
              <a:rPr lang="en-US" sz="3200" dirty="0" smtClean="0"/>
              <a:t>Day-to-Day Challenges of Growing </a:t>
            </a:r>
            <a:br>
              <a:rPr lang="en-US" sz="3200" dirty="0" smtClean="0"/>
            </a:br>
            <a:r>
              <a:rPr lang="en-US" sz="3200" dirty="0" smtClean="0"/>
              <a:t>a Firm </a:t>
            </a:r>
            <a:r>
              <a:rPr lang="en-US" sz="2000" b="0" dirty="0" smtClean="0"/>
              <a:t>(1 of </a:t>
            </a:r>
            <a:r>
              <a:rPr lang="en-US" sz="2000" b="0" dirty="0"/>
              <a:t>2</a:t>
            </a:r>
            <a:r>
              <a:rPr lang="en-US" sz="2000" b="0" dirty="0" smtClean="0"/>
              <a:t>)</a:t>
            </a:r>
            <a:endParaRPr lang="en-US" sz="3600" b="0" dirty="0"/>
          </a:p>
        </p:txBody>
      </p:sp>
      <p:graphicFrame>
        <p:nvGraphicFramePr>
          <p:cNvPr id="4" name="Tabl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3527042"/>
              </p:ext>
            </p:extLst>
          </p:nvPr>
        </p:nvGraphicFramePr>
        <p:xfrm>
          <a:off x="457200" y="2011680"/>
          <a:ext cx="8229600" cy="21031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Challenge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Explanation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Cash Flow Management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 firm requires an increasing amount of cash as it grows.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Price Stability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If growth comes at the expense of a competitor</a:t>
                      </a:r>
                      <a:r>
                        <a:rPr lang="en-US" altLang="en-US" sz="2000" dirty="0" smtClean="0"/>
                        <a:t>’</a:t>
                      </a:r>
                      <a:r>
                        <a:rPr lang="en-US" sz="2000" dirty="0" smtClean="0"/>
                        <a:t>s market share, a price war could ensue.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7772400" cy="1097280"/>
          </a:xfrm>
        </p:spPr>
        <p:txBody>
          <a:bodyPr/>
          <a:lstStyle/>
          <a:p>
            <a:r>
              <a:rPr lang="en-US" sz="3200" dirty="0"/>
              <a:t>Day-to-Day Challenges of Growing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a Firm </a:t>
            </a:r>
            <a:r>
              <a:rPr lang="en-US" sz="2000" b="0" dirty="0" smtClean="0"/>
              <a:t>(2 of 2)</a:t>
            </a:r>
            <a:endParaRPr lang="en-IN" sz="2000" b="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205183"/>
              </p:ext>
            </p:extLst>
          </p:nvPr>
        </p:nvGraphicFramePr>
        <p:xfrm>
          <a:off x="457200" y="2011680"/>
          <a:ext cx="8229600" cy="21031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3536881828"/>
                    </a:ext>
                  </a:extLst>
                </a:gridCol>
                <a:gridCol w="5486400">
                  <a:extLst>
                    <a:ext uri="{9D8B030D-6E8A-4147-A177-3AD203B41FA5}">
                      <a16:colId xmlns="" xmlns:a16="http://schemas.microsoft.com/office/drawing/2014/main" val="187635942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Challenge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Explanation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78326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Quality Control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 increase in firm activity can result in quality control issues if a firm is not able to increase its resources to handle the extra work.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5797881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Capital Constraints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Capital constraints are an ever-present problem for growing firms.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67201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0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381000" y="2895600"/>
            <a:ext cx="8229600" cy="1828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The End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69629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851428"/>
          </a:xfrm>
        </p:spPr>
        <p:txBody>
          <a:bodyPr/>
          <a:lstStyle/>
          <a:p>
            <a:r>
              <a:rPr lang="en-US" sz="3200" dirty="0" smtClean="0"/>
              <a:t>Learning Objectives</a:t>
            </a:r>
            <a:endParaRPr lang="en-US" sz="3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0" indent="0" algn="just">
              <a:buSzPct val="100000"/>
              <a:buNone/>
            </a:pPr>
            <a:r>
              <a:rPr lang="en-US" sz="2400" b="1" dirty="0" smtClean="0">
                <a:solidFill>
                  <a:srgbClr val="007FA3"/>
                </a:solidFill>
                <a:latin typeface="+mj-lt"/>
              </a:rPr>
              <a:t>13.1</a:t>
            </a:r>
            <a:r>
              <a:rPr lang="en-US" sz="2400" dirty="0" smtClean="0">
                <a:latin typeface="+mj-lt"/>
              </a:rPr>
              <a:t> Describe how firms can properly prepare for growth.</a:t>
            </a:r>
          </a:p>
          <a:p>
            <a:pPr marL="681038" indent="-681038" algn="just">
              <a:buSzPct val="100000"/>
              <a:buNone/>
            </a:pPr>
            <a:r>
              <a:rPr lang="en-US" sz="2400" b="1" dirty="0" smtClean="0">
                <a:solidFill>
                  <a:srgbClr val="007FA3"/>
                </a:solidFill>
                <a:latin typeface="+mj-lt"/>
              </a:rPr>
              <a:t>13.2 </a:t>
            </a:r>
            <a:r>
              <a:rPr lang="en-US" sz="2400" dirty="0" smtClean="0">
                <a:latin typeface="+mj-lt"/>
              </a:rPr>
              <a:t>Discuss the six most common reasons firms pursue growth.</a:t>
            </a:r>
          </a:p>
          <a:p>
            <a:pPr marL="681038" indent="-681038" algn="just">
              <a:buSzPct val="100000"/>
              <a:buNone/>
            </a:pPr>
            <a:r>
              <a:rPr lang="en-US" sz="2400" b="1" dirty="0" smtClean="0">
                <a:solidFill>
                  <a:srgbClr val="007FA3"/>
                </a:solidFill>
                <a:latin typeface="+mj-lt"/>
              </a:rPr>
              <a:t>13.3</a:t>
            </a:r>
            <a:r>
              <a:rPr lang="en-US" sz="2400" dirty="0" smtClean="0">
                <a:latin typeface="+mj-lt"/>
              </a:rPr>
              <a:t> Explain the importance of being able to manage the stages of growth.</a:t>
            </a:r>
          </a:p>
          <a:p>
            <a:pPr marL="681038" indent="-681038" algn="just">
              <a:buSzPct val="100000"/>
              <a:buNone/>
            </a:pPr>
            <a:r>
              <a:rPr lang="en-US" sz="2400" b="1" dirty="0" smtClean="0">
                <a:solidFill>
                  <a:srgbClr val="007FA3"/>
                </a:solidFill>
                <a:latin typeface="+mj-lt"/>
              </a:rPr>
              <a:t>13.4</a:t>
            </a:r>
            <a:r>
              <a:rPr lang="en-US" sz="2400" dirty="0" smtClean="0">
                <a:latin typeface="+mj-lt"/>
              </a:rPr>
              <a:t> Describe the challenges of firm growth, particularly those of adverse selection and moral hazard.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</p:spPr>
        <p:txBody>
          <a:bodyPr/>
          <a:lstStyle/>
          <a:p>
            <a:r>
              <a:rPr lang="en-US" sz="3200" dirty="0" smtClean="0"/>
              <a:t>Three Things a Business Can Do to Prepare for Growth </a:t>
            </a:r>
            <a:r>
              <a:rPr lang="en-US" sz="2000" b="0" dirty="0" smtClean="0"/>
              <a:t>(1 of 3)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smtClean="0"/>
              <a:t>Appreciate the Nature of Business Growth</a:t>
            </a:r>
          </a:p>
          <a:p>
            <a:pPr>
              <a:buNone/>
            </a:pPr>
            <a:r>
              <a:rPr lang="en-US" sz="2400" dirty="0" smtClean="0"/>
              <a:t>Important Realities</a:t>
            </a:r>
          </a:p>
          <a:p>
            <a:pPr algn="just">
              <a:buFontTx/>
              <a:buChar char="•"/>
            </a:pPr>
            <a:r>
              <a:rPr lang="en-US" sz="2400" dirty="0" smtClean="0"/>
              <a:t>Not all businesses have the potential to be aggressive growth firms.</a:t>
            </a:r>
          </a:p>
          <a:p>
            <a:pPr algn="just">
              <a:buFontTx/>
              <a:buChar char="•"/>
            </a:pPr>
            <a:r>
              <a:rPr lang="en-US" sz="2400" dirty="0" smtClean="0"/>
              <a:t>A business can grow too fast.</a:t>
            </a:r>
          </a:p>
          <a:p>
            <a:pPr algn="just">
              <a:buFontTx/>
              <a:buChar char="•"/>
            </a:pPr>
            <a:r>
              <a:rPr lang="en-US" sz="2400" dirty="0" smtClean="0"/>
              <a:t>Business success doesn</a:t>
            </a:r>
            <a:r>
              <a:rPr lang="en-US" altLang="en-US" sz="2400" dirty="0" smtClean="0"/>
              <a:t>’</a:t>
            </a:r>
            <a:r>
              <a:rPr lang="en-US" sz="2400" dirty="0" smtClean="0"/>
              <a:t>t always scale.</a:t>
            </a:r>
            <a:endParaRPr lang="en-US" sz="2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3200" dirty="0" smtClean="0"/>
              <a:t>Three Things a Business Can Do to Prepare for Growth </a:t>
            </a:r>
            <a:r>
              <a:rPr lang="en-US" sz="2000" b="0" dirty="0" smtClean="0"/>
              <a:t>(2 of 3)</a:t>
            </a:r>
            <a:endParaRPr lang="en-US" sz="36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smtClean="0"/>
              <a:t>Stay Committed to a Core Strategy</a:t>
            </a:r>
          </a:p>
          <a:p>
            <a:pPr algn="just">
              <a:buFontTx/>
              <a:buChar char="•"/>
            </a:pPr>
            <a:r>
              <a:rPr lang="en-US" sz="2400" dirty="0" smtClean="0"/>
              <a:t>It is important that a business not lose sight of its core strategy as it prepares to grow.</a:t>
            </a:r>
          </a:p>
          <a:p>
            <a:pPr algn="just">
              <a:buFontTx/>
              <a:buChar char="•"/>
            </a:pPr>
            <a:r>
              <a:rPr lang="en-US" sz="2400" dirty="0" smtClean="0"/>
              <a:t>If a business becomes distracted or starts pursuing every opportunity for growth that it</a:t>
            </a:r>
            <a:r>
              <a:rPr lang="en-US" altLang="en-US" sz="2400" dirty="0" smtClean="0"/>
              <a:t>’</a:t>
            </a:r>
            <a:r>
              <a:rPr lang="en-US" sz="2400" dirty="0" smtClean="0"/>
              <a:t>s presented, it can easily stray into areas where it</a:t>
            </a:r>
            <a:r>
              <a:rPr lang="en-US" altLang="en-US" sz="2400" dirty="0" smtClean="0"/>
              <a:t>’</a:t>
            </a:r>
            <a:r>
              <a:rPr lang="en-US" sz="2400" dirty="0" smtClean="0"/>
              <a:t>s at a disadvantage.</a:t>
            </a:r>
            <a:endParaRPr lang="en-US" sz="2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Three Things a Business Can Do to Prepare for Growth </a:t>
            </a:r>
            <a:r>
              <a:rPr lang="en-US" sz="2000" b="0" dirty="0" smtClean="0"/>
              <a:t>(3 of 3)</a:t>
            </a:r>
            <a:endParaRPr lang="en-US" sz="36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Planning for Growth</a:t>
            </a:r>
          </a:p>
          <a:p>
            <a:pPr algn="just">
              <a:buFontTx/>
              <a:buChar char="•"/>
            </a:pPr>
            <a:r>
              <a:rPr lang="en-US" sz="2400" dirty="0" smtClean="0"/>
              <a:t>A firm should establish growth-related plans.</a:t>
            </a:r>
          </a:p>
          <a:p>
            <a:pPr algn="just">
              <a:buFontTx/>
              <a:buChar char="•"/>
            </a:pPr>
            <a:r>
              <a:rPr lang="en-US" sz="2400" dirty="0" smtClean="0"/>
              <a:t>Writing a business plan greatly assists in preparing growth plans.</a:t>
            </a:r>
          </a:p>
          <a:p>
            <a:pPr algn="just">
              <a:buFontTx/>
              <a:buChar char="•"/>
            </a:pPr>
            <a:r>
              <a:rPr lang="en-US" sz="2400" dirty="0" smtClean="0"/>
              <a:t>It</a:t>
            </a:r>
            <a:r>
              <a:rPr lang="en-US" altLang="en-US" sz="2400" dirty="0" smtClean="0"/>
              <a:t>’</a:t>
            </a:r>
            <a:r>
              <a:rPr lang="en-US" sz="2400" dirty="0" smtClean="0"/>
              <a:t>s also important for a firm to determine, as soon as possible, what its growth strategies will be.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Managing Growth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2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200" dirty="0" smtClean="0"/>
              <a:t>It</a:t>
            </a:r>
            <a:r>
              <a:rPr lang="en-US" altLang="en-US" sz="2200" dirty="0" smtClean="0"/>
              <a:t>’</a:t>
            </a:r>
            <a:r>
              <a:rPr lang="en-US" sz="2200" dirty="0" smtClean="0"/>
              <a:t>s important for a business owner to know the stages of growth, along with the unique opportunities and challenges that each stage entails.</a:t>
            </a:r>
          </a:p>
          <a:p>
            <a:pPr marL="0" lvl="1" indent="0">
              <a:spcBef>
                <a:spcPts val="1500"/>
              </a:spcBef>
              <a:buNone/>
            </a:pPr>
            <a:r>
              <a:rPr lang="en-IN" sz="2200" b="1" dirty="0" smtClean="0"/>
              <a:t>Figure 13.2 </a:t>
            </a:r>
            <a:r>
              <a:rPr lang="en-IN" sz="2200" dirty="0" smtClean="0"/>
              <a:t>organizational life cycle</a:t>
            </a:r>
            <a:endParaRPr lang="en-IN" sz="2200" dirty="0"/>
          </a:p>
        </p:txBody>
      </p:sp>
      <p:pic>
        <p:nvPicPr>
          <p:cNvPr id="5" name="Picture 4" descr="The organizational life cycle of a business is a graph of sales over time. The horizontal axis, for time, is divided equally into segments from left to right as follows: introduction, early growth, continuous growth, maturity, and decline. A plot rises gradually through the introduction phase; more steeply during early growth; less steeply during continuous growth; levels out during maturity; and then slowly falls during decline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352800"/>
            <a:ext cx="6019800" cy="30129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Stages of Growth </a:t>
            </a:r>
            <a:r>
              <a:rPr lang="en-US" sz="2000" b="0" dirty="0" smtClean="0"/>
              <a:t>(1 of 5)</a:t>
            </a:r>
            <a:endParaRPr lang="en-US" sz="2000" b="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800"/>
          </a:xfrm>
        </p:spPr>
        <p:txBody>
          <a:bodyPr/>
          <a:lstStyle/>
          <a:p>
            <a:r>
              <a:rPr lang="en-US" sz="2200" b="1" dirty="0" smtClean="0"/>
              <a:t>Introduction Stage</a:t>
            </a:r>
          </a:p>
          <a:p>
            <a:pPr lvl="1" algn="just"/>
            <a:r>
              <a:rPr lang="en-US" sz="2200" dirty="0" smtClean="0"/>
              <a:t>Start-up phase where a business determines what its core strengths and capabilities are.</a:t>
            </a:r>
          </a:p>
          <a:p>
            <a:pPr lvl="1" algn="just"/>
            <a:r>
              <a:rPr lang="en-US" sz="2200" dirty="0" smtClean="0"/>
              <a:t>The main challenge is to make sure the initial product or service is right.</a:t>
            </a:r>
          </a:p>
          <a:p>
            <a:pPr lvl="1" algn="just"/>
            <a:r>
              <a:rPr lang="en-US" sz="2200" dirty="0" smtClean="0"/>
              <a:t>It</a:t>
            </a:r>
            <a:r>
              <a:rPr lang="en-US" altLang="en-US" sz="2200" dirty="0" smtClean="0"/>
              <a:t>’</a:t>
            </a:r>
            <a:r>
              <a:rPr lang="en-US" sz="2200" dirty="0" smtClean="0"/>
              <a:t>s important to document what works and what doesn</a:t>
            </a:r>
            <a:r>
              <a:rPr lang="en-US" altLang="en-US" sz="2200" dirty="0" smtClean="0"/>
              <a:t>’</a:t>
            </a:r>
            <a:r>
              <a:rPr lang="en-US" sz="2200" dirty="0" smtClean="0"/>
              <a:t>t work during this stage.</a:t>
            </a:r>
          </a:p>
        </p:txBody>
      </p:sp>
      <p:pic>
        <p:nvPicPr>
          <p:cNvPr id="8" name="Picture 7" descr="The organizational life cycle of a business is a graph of sales over time. The horizontal axis, for time, is divided equally into segments from left to right as follows: introduction, early growth, continuous growth, maturity, and decline. A plot rises gradually through the introduction phase; more steeply during early growth; less steeply during continuous growth; levels out during maturity; and then slowly falls during decline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4263570"/>
            <a:ext cx="5638800" cy="205960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Stages of Growth </a:t>
            </a:r>
            <a:r>
              <a:rPr lang="en-US" sz="2000" b="0" dirty="0" smtClean="0"/>
              <a:t>(2 of 5)</a:t>
            </a:r>
            <a:endParaRPr lang="en-US" sz="36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62200"/>
          </a:xfrm>
        </p:spPr>
        <p:txBody>
          <a:bodyPr/>
          <a:lstStyle/>
          <a:p>
            <a:pPr algn="just"/>
            <a:r>
              <a:rPr lang="en-US" sz="2000" b="1" dirty="0" smtClean="0"/>
              <a:t>Early Growth Stage</a:t>
            </a:r>
          </a:p>
          <a:p>
            <a:pPr lvl="1" algn="just"/>
            <a:r>
              <a:rPr lang="en-US" sz="2000" dirty="0" smtClean="0"/>
              <a:t>Generally characterized by increasing sales and heightened complexity.</a:t>
            </a:r>
          </a:p>
          <a:p>
            <a:pPr lvl="1" algn="just"/>
            <a:r>
              <a:rPr lang="en-US" sz="2000" dirty="0" smtClean="0"/>
              <a:t>Two important things must happen for a business to be successful in this stage.</a:t>
            </a:r>
          </a:p>
          <a:p>
            <a:pPr lvl="2" algn="just"/>
            <a:r>
              <a:rPr lang="en-US" sz="2000" dirty="0" smtClean="0"/>
              <a:t>The founder must start working </a:t>
            </a:r>
            <a:r>
              <a:rPr lang="en-US" altLang="en-US" sz="2000" dirty="0" smtClean="0"/>
              <a:t>“</a:t>
            </a:r>
            <a:r>
              <a:rPr lang="en-US" sz="2000" dirty="0" smtClean="0"/>
              <a:t>on the business</a:t>
            </a:r>
            <a:r>
              <a:rPr lang="en-US" altLang="en-US" sz="2000" dirty="0" smtClean="0"/>
              <a:t>”</a:t>
            </a:r>
            <a:r>
              <a:rPr lang="en-US" sz="2000" dirty="0" smtClean="0"/>
              <a:t> rather than </a:t>
            </a:r>
            <a:r>
              <a:rPr lang="en-US" altLang="en-US" sz="2000" dirty="0" smtClean="0"/>
              <a:t>“</a:t>
            </a:r>
            <a:r>
              <a:rPr lang="en-US" sz="2000" dirty="0" smtClean="0"/>
              <a:t>in the business.</a:t>
            </a:r>
            <a:r>
              <a:rPr lang="en-US" altLang="en-US" sz="2000" dirty="0" smtClean="0"/>
              <a:t>”</a:t>
            </a:r>
            <a:endParaRPr lang="en-US" sz="20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3"/>
          </p:nvPr>
        </p:nvSpPr>
        <p:spPr>
          <a:xfrm>
            <a:off x="457200" y="4038600"/>
            <a:ext cx="4114800" cy="1752599"/>
          </a:xfrm>
        </p:spPr>
        <p:txBody>
          <a:bodyPr/>
          <a:lstStyle/>
          <a:p>
            <a:pPr lvl="2" algn="just">
              <a:spcBef>
                <a:spcPts val="1500"/>
              </a:spcBef>
            </a:pPr>
            <a:r>
              <a:rPr lang="en-US" sz="2000" dirty="0" smtClean="0"/>
              <a:t>Increased formalization must take place, and the business has to start developing policies and procedures.</a:t>
            </a:r>
            <a:endParaRPr lang="en-IN" sz="2000" dirty="0"/>
          </a:p>
        </p:txBody>
      </p:sp>
      <p:pic>
        <p:nvPicPr>
          <p:cNvPr id="7" name="Picture 6" descr="The organizational life cycle of a business is a graph of sales over time. The horizontal axis, for time, is divided equally into segments from left to right as follows: introduction, early growth, continuous growth, maturity, and decline. A plot rises gradually through the introduction phase; more steeply during early growth; less steeply during continuous growth; levels out during maturity; and then slowly falls during decline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267200"/>
            <a:ext cx="3962400" cy="205960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Stages of Growth </a:t>
            </a:r>
            <a:r>
              <a:rPr lang="en-US" sz="2000" b="0" dirty="0" smtClean="0"/>
              <a:t>(3 of 5)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9400"/>
          </a:xfrm>
        </p:spPr>
        <p:txBody>
          <a:bodyPr/>
          <a:lstStyle/>
          <a:p>
            <a:r>
              <a:rPr lang="en-US" sz="2000" b="1" dirty="0" smtClean="0"/>
              <a:t>Continuous Growth Stage</a:t>
            </a:r>
          </a:p>
          <a:p>
            <a:pPr lvl="1" algn="just"/>
            <a:r>
              <a:rPr lang="en-US" sz="2000" dirty="0" smtClean="0"/>
              <a:t>The need for structure and formalization increases.</a:t>
            </a:r>
          </a:p>
          <a:p>
            <a:pPr lvl="1" algn="just"/>
            <a:r>
              <a:rPr lang="en-US" sz="2000" dirty="0" smtClean="0"/>
              <a:t>Often the business will start developing related products and services.</a:t>
            </a:r>
          </a:p>
          <a:p>
            <a:pPr lvl="1" algn="just"/>
            <a:r>
              <a:rPr lang="en-US" sz="2000" dirty="0" smtClean="0"/>
              <a:t>The toughest decisions take place in this stage.</a:t>
            </a:r>
          </a:p>
          <a:p>
            <a:pPr lvl="1" algn="just"/>
            <a:r>
              <a:rPr lang="en-US" sz="2000" dirty="0" smtClean="0"/>
              <a:t>One tough decision is whether the owner of the business and the current management team have the experience and the ability to take the business further.</a:t>
            </a:r>
            <a:endParaRPr lang="en-IN" sz="2000" dirty="0"/>
          </a:p>
        </p:txBody>
      </p:sp>
      <p:pic>
        <p:nvPicPr>
          <p:cNvPr id="5" name="Picture 4" descr="The organizational life cycle of a business is a graph of sales over time. The horizontal axis, for time, is divided equally into segments from left to right as follows: introduction, early growth, continuous growth, maturity, and decline. A plot rises gradually through the introduction phase; more steeply during early growth; less steeply during continuous growth; levels out during maturity; and then slowly falls during decline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267200"/>
            <a:ext cx="3626223" cy="205960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a7d0663e5ad38195031608879d5daab79561df5"/>
</p:tagLst>
</file>

<file path=ppt/theme/theme1.xml><?xml version="1.0" encoding="utf-8"?>
<a:theme xmlns:a="http://schemas.openxmlformats.org/drawingml/2006/main" name="508 Lecture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1_508 Lecture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4876</TotalTime>
  <Words>934</Words>
  <Application>Microsoft Office PowerPoint</Application>
  <PresentationFormat>On-screen Show (4:3)</PresentationFormat>
  <Paragraphs>91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508 Lecture</vt:lpstr>
      <vt:lpstr>1_508 Lecture</vt:lpstr>
      <vt:lpstr>Entrepreneurship: Successfully Launching New Ventures</vt:lpstr>
      <vt:lpstr>Learning Objectives</vt:lpstr>
      <vt:lpstr>Three Things a Business Can Do to Prepare for Growth (1 of 3)</vt:lpstr>
      <vt:lpstr>Three Things a Business Can Do to Prepare for Growth (2 of 3)</vt:lpstr>
      <vt:lpstr>Three Things a Business Can Do to Prepare for Growth (3 of 3)</vt:lpstr>
      <vt:lpstr>Managing Growth</vt:lpstr>
      <vt:lpstr>Stages of Growth (1 of 5)</vt:lpstr>
      <vt:lpstr>Stages of Growth (2 of 5)</vt:lpstr>
      <vt:lpstr>Stages of Growth (3 of 5)</vt:lpstr>
      <vt:lpstr>Stages of Growth (4 of 5)</vt:lpstr>
      <vt:lpstr>Stages of Growth (5 of 5)</vt:lpstr>
      <vt:lpstr>Challenges of Growth</vt:lpstr>
      <vt:lpstr>Managerial Capacity Problem (1 of 2)</vt:lpstr>
      <vt:lpstr>Managerial Capacity Problem (2 of 2)</vt:lpstr>
      <vt:lpstr>Day-to-Day Challenges of Growing  a Firm (1 of 2)</vt:lpstr>
      <vt:lpstr>Day-to-Day Challenges of Growing  a Firm (2 of 2)</vt:lpstr>
      <vt:lpstr>PowerPoint Presentation</vt:lpstr>
    </vt:vector>
  </TitlesOfParts>
  <Company>SPi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Entrepreneurship: Successfully Launching New Ventures, Fifth Edition</dc:title>
  <dc:subject>Business</dc:subject>
  <dc:creator>Barringer/Ireland</dc:creator>
  <cp:keywords>Entrepreneurship</cp:keywords>
  <cp:lastModifiedBy>Jehanzeb</cp:lastModifiedBy>
  <cp:revision>1066</cp:revision>
  <dcterms:created xsi:type="dcterms:W3CDTF">2014-07-14T20:04:21Z</dcterms:created>
  <dcterms:modified xsi:type="dcterms:W3CDTF">2019-04-09T12:45:11Z</dcterms:modified>
</cp:coreProperties>
</file>