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516" r:id="rId2"/>
    <p:sldId id="467" r:id="rId3"/>
    <p:sldId id="468" r:id="rId4"/>
    <p:sldId id="469" r:id="rId5"/>
    <p:sldId id="470" r:id="rId6"/>
    <p:sldId id="471" r:id="rId7"/>
    <p:sldId id="472" r:id="rId8"/>
    <p:sldId id="473" r:id="rId9"/>
    <p:sldId id="474" r:id="rId10"/>
    <p:sldId id="475" r:id="rId11"/>
    <p:sldId id="476" r:id="rId12"/>
    <p:sldId id="477" r:id="rId13"/>
    <p:sldId id="478" r:id="rId14"/>
    <p:sldId id="518" r:id="rId15"/>
    <p:sldId id="517" r:id="rId16"/>
    <p:sldId id="481" r:id="rId17"/>
    <p:sldId id="482" r:id="rId18"/>
    <p:sldId id="483" r:id="rId19"/>
    <p:sldId id="503" r:id="rId20"/>
    <p:sldId id="485" r:id="rId21"/>
    <p:sldId id="510" r:id="rId22"/>
    <p:sldId id="486" r:id="rId23"/>
    <p:sldId id="487" r:id="rId24"/>
    <p:sldId id="511" r:id="rId25"/>
    <p:sldId id="488" r:id="rId26"/>
    <p:sldId id="489" r:id="rId27"/>
    <p:sldId id="490" r:id="rId28"/>
    <p:sldId id="491" r:id="rId29"/>
    <p:sldId id="492" r:id="rId30"/>
    <p:sldId id="493" r:id="rId31"/>
    <p:sldId id="494" r:id="rId32"/>
    <p:sldId id="495" r:id="rId33"/>
    <p:sldId id="513" r:id="rId34"/>
    <p:sldId id="497" r:id="rId35"/>
    <p:sldId id="509" r:id="rId36"/>
    <p:sldId id="499" r:id="rId37"/>
    <p:sldId id="500"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7FA3"/>
    <a:srgbClr val="FDB940"/>
    <a:srgbClr val="D4EAE4"/>
    <a:srgbClr val="00158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307" autoAdjust="0"/>
    <p:restoredTop sz="94364" autoAdjust="0"/>
  </p:normalViewPr>
  <p:slideViewPr>
    <p:cSldViewPr>
      <p:cViewPr varScale="1">
        <p:scale>
          <a:sx n="69" d="100"/>
          <a:sy n="69" d="100"/>
        </p:scale>
        <p:origin x="-312" y="-96"/>
      </p:cViewPr>
      <p:guideLst>
        <p:guide orient="horz" pos="2160"/>
        <p:guide pos="2880"/>
      </p:guideLst>
    </p:cSldViewPr>
  </p:slideViewPr>
  <p:outlineViewPr>
    <p:cViewPr>
      <p:scale>
        <a:sx n="33" d="100"/>
        <a:sy n="33" d="100"/>
      </p:scale>
      <p:origin x="0" y="-45486"/>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5" d="100"/>
          <a:sy n="55" d="100"/>
        </p:scale>
        <p:origin x="-2256"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5/3/2018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xmlns=""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5/3/2018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xmlns=""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1) MathType Plugin</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3) NVDA Reader (free versions available</a:t>
            </a:r>
            <a:r>
              <a:rPr lang="en-IN" dirty="0" smtClean="0"/>
              <a:t>)</a:t>
            </a:r>
            <a:endParaRPr 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xmlns="" val="1056261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34</a:t>
            </a:fld>
            <a:endParaRPr lang="en-US" dirty="0"/>
          </a:p>
        </p:txBody>
      </p:sp>
    </p:spTree>
    <p:extLst>
      <p:ext uri="{BB962C8B-B14F-4D97-AF65-F5344CB8AC3E}">
        <p14:creationId xmlns:p14="http://schemas.microsoft.com/office/powerpoint/2010/main" xmlns="" val="26494729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37</a:t>
            </a:fld>
            <a:endParaRPr lang="en-US" dirty="0"/>
          </a:p>
        </p:txBody>
      </p:sp>
    </p:spTree>
    <p:extLst>
      <p:ext uri="{BB962C8B-B14F-4D97-AF65-F5344CB8AC3E}">
        <p14:creationId xmlns:p14="http://schemas.microsoft.com/office/powerpoint/2010/main" xmlns="" val="32857072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5/3/2018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pic>
        <p:nvPicPr>
          <p:cNvPr id="8" name="Picture 7" descr="Pearson Logo"/>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685800" y="6434394"/>
            <a:ext cx="918000" cy="279915"/>
          </a:xfrm>
          <a:prstGeom prst="rect">
            <a:avLst/>
          </a:prstGeom>
        </p:spPr>
      </p:pic>
      <p:sp>
        <p:nvSpPr>
          <p:cNvPr id="13" name="TextBox 12"/>
          <p:cNvSpPr txBox="1"/>
          <p:nvPr userDrawn="1"/>
        </p:nvSpPr>
        <p:spPr>
          <a:xfrm>
            <a:off x="2590800" y="6407663"/>
            <a:ext cx="6096001"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p>
        </p:txBody>
      </p:sp>
    </p:spTree>
    <p:extLst>
      <p:ext uri="{BB962C8B-B14F-4D97-AF65-F5344CB8AC3E}">
        <p14:creationId xmlns:p14="http://schemas.microsoft.com/office/powerpoint/2010/main" xmlns="" val="88798069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4" name="Date Placeholder 13"/>
          <p:cNvSpPr>
            <a:spLocks noGrp="1"/>
          </p:cNvSpPr>
          <p:nvPr>
            <p:ph type="dt" sz="half" idx="10"/>
          </p:nvPr>
        </p:nvSpPr>
        <p:spPr/>
        <p:txBody>
          <a:bodyPr/>
          <a:lstStyle/>
          <a:p>
            <a:fld id="{A9DF6EFB-3F44-496C-A842-1E0B3D3B975A}" type="datetimeFigureOut">
              <a:rPr lang="en-US" smtClean="0"/>
              <a:pPr/>
              <a:t>5/3/2018</a:t>
            </a:fld>
            <a:endParaRPr lang="en-US" dirty="0"/>
          </a:p>
        </p:txBody>
      </p:sp>
      <p:sp>
        <p:nvSpPr>
          <p:cNvPr id="15" name="Slide Number Placeholder 14"/>
          <p:cNvSpPr>
            <a:spLocks noGrp="1"/>
          </p:cNvSpPr>
          <p:nvPr>
            <p:ph type="sldNum" sz="quarter" idx="11"/>
          </p:nvPr>
        </p:nvSpPr>
        <p:spPr/>
        <p:txBody>
          <a:bodyPr/>
          <a:lstStyle/>
          <a:p>
            <a:fld id="{200B2350-5261-4F5C-9DF5-EF0D264FC8D2}" type="slidenum">
              <a:rPr lang="en-US" smtClean="0"/>
              <a:pPr/>
              <a:t>‹#›</a:t>
            </a:fld>
            <a:endParaRPr lang="en-US" dirty="0"/>
          </a:p>
        </p:txBody>
      </p:sp>
      <p:sp>
        <p:nvSpPr>
          <p:cNvPr id="16" name="Footer Placeholder 15"/>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xmlns="" val="375470418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Click to edit Master title style</a:t>
            </a:r>
            <a:endParaRPr lang="en-US" dirty="0"/>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5/3/2018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185512659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5/3/2018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9" name="Picture 8" descr="Pearson Logo"/>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57200" y="6434394"/>
            <a:ext cx="918000" cy="279915"/>
          </a:xfrm>
          <a:prstGeom prst="rect">
            <a:avLst/>
          </a:prstGeom>
        </p:spPr>
      </p:pic>
      <p:sp>
        <p:nvSpPr>
          <p:cNvPr id="10" name="TextBox 9"/>
          <p:cNvSpPr txBox="1"/>
          <p:nvPr userDrawn="1"/>
        </p:nvSpPr>
        <p:spPr>
          <a:xfrm>
            <a:off x="2590800" y="6407663"/>
            <a:ext cx="6096001"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p>
        </p:txBody>
      </p:sp>
    </p:spTree>
    <p:extLst>
      <p:ext uri="{BB962C8B-B14F-4D97-AF65-F5344CB8AC3E}">
        <p14:creationId xmlns:p14="http://schemas.microsoft.com/office/powerpoint/2010/main" xmlns="" val="371113668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2_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5/3/2018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3" name="Picture 12" descr="Pearson Logo"/>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57200" y="6434394"/>
            <a:ext cx="918000" cy="279915"/>
          </a:xfrm>
          <a:prstGeom prst="rect">
            <a:avLst/>
          </a:prstGeom>
        </p:spPr>
      </p:pic>
      <p:sp>
        <p:nvSpPr>
          <p:cNvPr id="12" name="TextBox 11"/>
          <p:cNvSpPr txBox="1"/>
          <p:nvPr userDrawn="1"/>
        </p:nvSpPr>
        <p:spPr>
          <a:xfrm>
            <a:off x="2590800" y="6407663"/>
            <a:ext cx="6096001"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spTree>
    <p:extLst>
      <p:ext uri="{BB962C8B-B14F-4D97-AF65-F5344CB8AC3E}">
        <p14:creationId xmlns:p14="http://schemas.microsoft.com/office/powerpoint/2010/main" xmlns="" val="47059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Add edition here</a:t>
            </a:r>
            <a:endParaRPr lang="en-US" dirty="0"/>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smtClean="0"/>
              <a:t>Chapter ##</a:t>
            </a:r>
            <a:endParaRPr lang="en-US" dirty="0"/>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smtClean="0"/>
              <a:t>Chapter title</a:t>
            </a:r>
            <a:endParaRPr lang="en-US" dirty="0"/>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53600" y="6434394"/>
            <a:ext cx="918000" cy="279915"/>
          </a:xfrm>
          <a:prstGeom prst="rect">
            <a:avLst/>
          </a:prstGeom>
        </p:spPr>
      </p:pic>
    </p:spTree>
    <p:extLst>
      <p:ext uri="{BB962C8B-B14F-4D97-AF65-F5344CB8AC3E}">
        <p14:creationId xmlns:p14="http://schemas.microsoft.com/office/powerpoint/2010/main" xmlns="" val="298106283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5/3/2018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Click to add Learning Objective(s)</a:t>
            </a:r>
            <a:endParaRPr lang="en-US" dirty="0"/>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5/3/2018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115246301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5/3/2018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121090934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5/3/2018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27520083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smtClean="0"/>
              <a:t>Click to add figure number and title</a:t>
            </a:r>
            <a:endParaRPr lang="en-US" dirty="0"/>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smtClean="0"/>
              <a:t>Click to add caption</a:t>
            </a:r>
            <a:endParaRPr lang="en-US" dirty="0"/>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5/3/2018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9" name="Picture 8" descr="Pearson Logo"/>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57200" y="6434394"/>
            <a:ext cx="918000" cy="279915"/>
          </a:xfrm>
          <a:prstGeom prst="rect">
            <a:avLst/>
          </a:prstGeom>
        </p:spPr>
      </p:pic>
      <p:sp>
        <p:nvSpPr>
          <p:cNvPr id="14" name="TextBox 13"/>
          <p:cNvSpPr txBox="1"/>
          <p:nvPr userDrawn="1"/>
        </p:nvSpPr>
        <p:spPr>
          <a:xfrm>
            <a:off x="2590800" y="6407663"/>
            <a:ext cx="6096001"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p>
        </p:txBody>
      </p:sp>
    </p:spTree>
    <p:extLst>
      <p:ext uri="{BB962C8B-B14F-4D97-AF65-F5344CB8AC3E}">
        <p14:creationId xmlns:p14="http://schemas.microsoft.com/office/powerpoint/2010/main" xmlns="" val="220379609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5/3/2018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315479995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5/3/2018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
        <p:nvSpPr>
          <p:cNvPr id="6" name="Title 7"/>
          <p:cNvSpPr>
            <a:spLocks noGrp="1"/>
          </p:cNvSpPr>
          <p:nvPr>
            <p:ph type="title"/>
          </p:nvPr>
        </p:nvSpPr>
        <p:spPr>
          <a:xfrm>
            <a:off x="457200" y="215372"/>
            <a:ext cx="8229600" cy="1097280"/>
          </a:xfrm>
        </p:spPr>
        <p:txBody>
          <a:bodyPr/>
          <a:lstStyle/>
          <a:p>
            <a:r>
              <a:rPr lang="en-US" dirty="0" smtClean="0"/>
              <a:t>Click to edit Master title style</a:t>
            </a:r>
            <a:endParaRPr lang="en-US" dirty="0"/>
          </a:p>
        </p:txBody>
      </p:sp>
      <p:sp>
        <p:nvSpPr>
          <p:cNvPr id="7" name="Content Placeholder 2"/>
          <p:cNvSpPr>
            <a:spLocks noGrp="1"/>
          </p:cNvSpPr>
          <p:nvPr>
            <p:ph idx="1"/>
          </p:nvPr>
        </p:nvSpPr>
        <p:spPr>
          <a:xfrm>
            <a:off x="457200" y="1600201"/>
            <a:ext cx="8229600" cy="914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2"/>
          <p:cNvSpPr>
            <a:spLocks noGrp="1"/>
          </p:cNvSpPr>
          <p:nvPr>
            <p:ph idx="13"/>
          </p:nvPr>
        </p:nvSpPr>
        <p:spPr>
          <a:xfrm>
            <a:off x="457200" y="2667000"/>
            <a:ext cx="3886200" cy="2438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9"/>
          <p:cNvSpPr>
            <a:spLocks noGrp="1"/>
          </p:cNvSpPr>
          <p:nvPr>
            <p:ph type="body" sz="quarter" idx="14"/>
          </p:nvPr>
        </p:nvSpPr>
        <p:spPr>
          <a:xfrm>
            <a:off x="4419600" y="2667000"/>
            <a:ext cx="4267200" cy="2438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smtClean="0"/>
              <a:t>Click to edit </a:t>
            </a:r>
            <a:br>
              <a:rPr lang="en-US" dirty="0" smtClean="0"/>
            </a:br>
            <a:r>
              <a:rPr lang="en-US" dirty="0" smtClean="0"/>
              <a:t>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5/3/2018</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pic>
        <p:nvPicPr>
          <p:cNvPr id="9" name="Picture 8" descr="Pearson Logo"/>
          <p:cNvPicPr>
            <a:picLocks noChangeAspect="1"/>
          </p:cNvPicPr>
          <p:nvPr userDrawn="1"/>
        </p:nvPicPr>
        <p:blipFill>
          <a:blip r:embed="rId15" cstate="print">
            <a:extLst>
              <a:ext uri="{28A0092B-C50C-407E-A947-70E740481C1C}">
                <a14:useLocalDpi xmlns:a14="http://schemas.microsoft.com/office/drawing/2010/main" xmlns="" val="0"/>
              </a:ext>
            </a:extLst>
          </a:blip>
          <a:stretch>
            <a:fillRect/>
          </a:stretch>
        </p:blipFill>
        <p:spPr>
          <a:xfrm>
            <a:off x="457200" y="6434394"/>
            <a:ext cx="918000" cy="279915"/>
          </a:xfrm>
          <a:prstGeom prst="rect">
            <a:avLst/>
          </a:prstGeom>
        </p:spPr>
      </p:pic>
      <p:sp>
        <p:nvSpPr>
          <p:cNvPr id="15" name="TextBox 14"/>
          <p:cNvSpPr txBox="1"/>
          <p:nvPr userDrawn="1"/>
        </p:nvSpPr>
        <p:spPr>
          <a:xfrm>
            <a:off x="2590800" y="6407663"/>
            <a:ext cx="6096001"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spTree>
    <p:extLst>
      <p:ext uri="{BB962C8B-B14F-4D97-AF65-F5344CB8AC3E}">
        <p14:creationId xmlns:p14="http://schemas.microsoft.com/office/powerpoint/2010/main" xmlns=""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61" r:id="rId3"/>
    <p:sldLayoutId id="2147483656" r:id="rId4"/>
    <p:sldLayoutId id="2147483650" r:id="rId5"/>
    <p:sldLayoutId id="2147483659" r:id="rId6"/>
    <p:sldLayoutId id="2147483658" r:id="rId7"/>
    <p:sldLayoutId id="2147483660" r:id="rId8"/>
    <p:sldLayoutId id="2147483662" r:id="rId9"/>
    <p:sldLayoutId id="2147483651" r:id="rId10"/>
    <p:sldLayoutId id="2147483654" r:id="rId11"/>
    <p:sldLayoutId id="2147483655" r:id="rId12"/>
    <p:sldLayoutId id="2147483664" r:id="rId13"/>
  </p:sldLayoutIdLst>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28600"/>
            <a:ext cx="8353718" cy="990600"/>
          </a:xfrm>
        </p:spPr>
        <p:txBody>
          <a:bodyPr anchor="b"/>
          <a:lstStyle/>
          <a:p>
            <a:pPr>
              <a:defRPr/>
            </a:pPr>
            <a:r>
              <a:rPr lang="en-US" sz="3600" dirty="0"/>
              <a:t>Entrepreneurship: Successfully Launching New Ventures</a:t>
            </a:r>
          </a:p>
        </p:txBody>
      </p:sp>
      <p:sp>
        <p:nvSpPr>
          <p:cNvPr id="3" name="Text Placeholder 2"/>
          <p:cNvSpPr>
            <a:spLocks noGrp="1"/>
          </p:cNvSpPr>
          <p:nvPr>
            <p:ph type="body" sz="quarter" idx="13"/>
          </p:nvPr>
        </p:nvSpPr>
        <p:spPr>
          <a:xfrm>
            <a:off x="457202" y="1373052"/>
            <a:ext cx="8229598" cy="349068"/>
          </a:xfrm>
        </p:spPr>
        <p:txBody>
          <a:bodyPr/>
          <a:lstStyle/>
          <a:p>
            <a:r>
              <a:rPr lang="en-IN" sz="2400" dirty="0" smtClean="0"/>
              <a:t>Sixth Edition, Global Edition</a:t>
            </a:r>
            <a:endParaRPr lang="en-IN" sz="2400" dirty="0"/>
          </a:p>
        </p:txBody>
      </p:sp>
      <p:sp>
        <p:nvSpPr>
          <p:cNvPr id="4" name="Text Placeholder 3"/>
          <p:cNvSpPr>
            <a:spLocks noGrp="1"/>
          </p:cNvSpPr>
          <p:nvPr>
            <p:ph type="body" sz="quarter" idx="14"/>
          </p:nvPr>
        </p:nvSpPr>
        <p:spPr>
          <a:xfrm>
            <a:off x="4531808" y="1917421"/>
            <a:ext cx="3657600" cy="1282979"/>
          </a:xfrm>
        </p:spPr>
        <p:txBody>
          <a:bodyPr/>
          <a:lstStyle/>
          <a:p>
            <a:pPr algn="ctr"/>
            <a:r>
              <a:rPr lang="en-US" altLang="en-US" sz="3600" b="1" dirty="0"/>
              <a:t>Chapter 8</a:t>
            </a:r>
          </a:p>
        </p:txBody>
      </p:sp>
      <p:sp>
        <p:nvSpPr>
          <p:cNvPr id="5" name="Text Placeholder 4"/>
          <p:cNvSpPr>
            <a:spLocks noGrp="1"/>
          </p:cNvSpPr>
          <p:nvPr>
            <p:ph type="body" sz="quarter" idx="15"/>
          </p:nvPr>
        </p:nvSpPr>
        <p:spPr>
          <a:xfrm>
            <a:off x="4014872" y="3398837"/>
            <a:ext cx="4706112" cy="2773363"/>
          </a:xfrm>
        </p:spPr>
        <p:txBody>
          <a:bodyPr/>
          <a:lstStyle/>
          <a:p>
            <a:pPr algn="ctr">
              <a:spcBef>
                <a:spcPct val="50000"/>
              </a:spcBef>
            </a:pPr>
            <a:r>
              <a:rPr lang="en-US" sz="3600" dirty="0"/>
              <a:t>Assessing a New Venture</a:t>
            </a:r>
            <a:r>
              <a:rPr lang="en-US" altLang="en-US" sz="3600" dirty="0"/>
              <a:t>’</a:t>
            </a:r>
            <a:r>
              <a:rPr lang="en-US" sz="3600" dirty="0"/>
              <a:t>s </a:t>
            </a:r>
            <a:r>
              <a:rPr lang="en-US" sz="3600" i="1" dirty="0"/>
              <a:t>Financial Strength </a:t>
            </a:r>
            <a:r>
              <a:rPr lang="en-US" sz="3600" dirty="0"/>
              <a:t>and Viability</a:t>
            </a:r>
          </a:p>
        </p:txBody>
      </p:sp>
      <p:pic>
        <p:nvPicPr>
          <p:cNvPr id="7" name="Picture 6" descr="Front Cover: Entrepreneurship: Successfully Launching New Ventures Sixth Edition by Barringer and Ireland."/>
          <p:cNvPicPr>
            <a:picLocks noChangeAspect="1"/>
          </p:cNvPicPr>
          <p:nvPr/>
        </p:nvPicPr>
        <p:blipFill>
          <a:blip r:embed="rId3" cstate="print"/>
          <a:stretch>
            <a:fillRect/>
          </a:stretch>
        </p:blipFill>
        <p:spPr>
          <a:xfrm>
            <a:off x="475736" y="1858419"/>
            <a:ext cx="3371657" cy="4367246"/>
          </a:xfrm>
          <a:prstGeom prst="rect">
            <a:avLst/>
          </a:prstGeom>
        </p:spPr>
      </p:pic>
    </p:spTree>
    <p:extLst>
      <p:ext uri="{BB962C8B-B14F-4D97-AF65-F5344CB8AC3E}">
        <p14:creationId xmlns:p14="http://schemas.microsoft.com/office/powerpoint/2010/main" xmlns="" val="40318637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smtClean="0"/>
              <a:t>The Process of Financial </a:t>
            </a:r>
            <a:br>
              <a:rPr lang="en-US" sz="3600" dirty="0" smtClean="0"/>
            </a:br>
            <a:r>
              <a:rPr lang="en-US" sz="3600" dirty="0" smtClean="0"/>
              <a:t>Management </a:t>
            </a:r>
            <a:r>
              <a:rPr lang="en-US" sz="2000" b="0" dirty="0" smtClean="0"/>
              <a:t>(2 of 4)</a:t>
            </a:r>
            <a:endParaRPr lang="en-US" sz="2000" b="0" dirty="0"/>
          </a:p>
        </p:txBody>
      </p:sp>
      <p:sp>
        <p:nvSpPr>
          <p:cNvPr id="7" name="Content Placeholder 6"/>
          <p:cNvSpPr>
            <a:spLocks noGrp="1"/>
          </p:cNvSpPr>
          <p:nvPr>
            <p:ph idx="1"/>
          </p:nvPr>
        </p:nvSpPr>
        <p:spPr/>
        <p:txBody>
          <a:bodyPr/>
          <a:lstStyle/>
          <a:p>
            <a:pPr marL="256032" indent="-256032">
              <a:buSzPct val="100000"/>
            </a:pPr>
            <a:r>
              <a:rPr lang="en-US" sz="2200" dirty="0" smtClean="0"/>
              <a:t>Forecasts (continued)</a:t>
            </a:r>
          </a:p>
          <a:p>
            <a:pPr marL="740664" lvl="1"/>
            <a:r>
              <a:rPr lang="en-US" sz="2200" dirty="0" smtClean="0"/>
              <a:t>New ventures typically base their forecasts on an estimate of sales and then on industry averages or the experiences of similar start-ups regarding the cost of goods sold and other expenses.</a:t>
            </a:r>
          </a:p>
          <a:p>
            <a:pPr marL="256032" indent="-256032">
              <a:buSzPct val="100000"/>
            </a:pPr>
            <a:r>
              <a:rPr lang="en-US" sz="2200" dirty="0" smtClean="0"/>
              <a:t>Budgets</a:t>
            </a:r>
          </a:p>
          <a:p>
            <a:pPr marL="740664" lvl="1"/>
            <a:r>
              <a:rPr lang="en-US" sz="2200" dirty="0" smtClean="0"/>
              <a:t>Are itemized forecasts of a company</a:t>
            </a:r>
            <a:r>
              <a:rPr lang="en-US" altLang="en-US" sz="2200" dirty="0" smtClean="0"/>
              <a:t>’</a:t>
            </a:r>
            <a:r>
              <a:rPr lang="en-US" sz="2200" dirty="0" smtClean="0"/>
              <a:t>s income, expenses, and capital needs and are also an important tool for financial planning and control.</a:t>
            </a:r>
            <a:endParaRPr lang="en-US" sz="22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smtClean="0"/>
              <a:t>The Process of Financial </a:t>
            </a:r>
            <a:br>
              <a:rPr lang="en-US" sz="3600" dirty="0" smtClean="0"/>
            </a:br>
            <a:r>
              <a:rPr lang="en-US" sz="3600" dirty="0" smtClean="0"/>
              <a:t>Management </a:t>
            </a:r>
            <a:r>
              <a:rPr lang="en-US" sz="2000" b="0" dirty="0" smtClean="0"/>
              <a:t>(3 of 4)</a:t>
            </a:r>
            <a:endParaRPr lang="en-US" sz="2000" b="0" dirty="0"/>
          </a:p>
        </p:txBody>
      </p:sp>
      <p:sp>
        <p:nvSpPr>
          <p:cNvPr id="7" name="Content Placeholder 6"/>
          <p:cNvSpPr>
            <a:spLocks noGrp="1"/>
          </p:cNvSpPr>
          <p:nvPr>
            <p:ph idx="1"/>
          </p:nvPr>
        </p:nvSpPr>
        <p:spPr>
          <a:xfrm>
            <a:off x="457200" y="1600200"/>
            <a:ext cx="8153400" cy="4525963"/>
          </a:xfrm>
        </p:spPr>
        <p:txBody>
          <a:bodyPr/>
          <a:lstStyle/>
          <a:p>
            <a:pPr marL="256032" indent="-256032">
              <a:buSzPct val="100000"/>
            </a:pPr>
            <a:r>
              <a:rPr lang="en-US" sz="2200" dirty="0" smtClean="0"/>
              <a:t>Financial Ratios</a:t>
            </a:r>
          </a:p>
          <a:p>
            <a:pPr marL="740664" lvl="1"/>
            <a:r>
              <a:rPr lang="en-US" sz="2200" dirty="0" smtClean="0"/>
              <a:t>Depict relationships between items on a firm</a:t>
            </a:r>
            <a:r>
              <a:rPr lang="en-US" altLang="en-US" sz="2200" dirty="0" smtClean="0"/>
              <a:t>’</a:t>
            </a:r>
            <a:r>
              <a:rPr lang="en-US" sz="2200" dirty="0" smtClean="0"/>
              <a:t>s financial statements.</a:t>
            </a:r>
          </a:p>
          <a:p>
            <a:pPr marL="740664" lvl="1"/>
            <a:r>
              <a:rPr lang="en-US" sz="2200" dirty="0" smtClean="0"/>
              <a:t>An analysis of its financial ratios helps a firm determine whether it is meeting its financial objectives and how it stacks up against industry peers.</a:t>
            </a:r>
          </a:p>
          <a:p>
            <a:pPr marL="256032" indent="-256032">
              <a:buSzPct val="100000"/>
            </a:pPr>
            <a:r>
              <a:rPr lang="en-US" sz="2200" dirty="0" smtClean="0"/>
              <a:t>Importance of Financial Management</a:t>
            </a:r>
          </a:p>
          <a:p>
            <a:pPr marL="740664" lvl="1"/>
            <a:r>
              <a:rPr lang="en-US" sz="2200" dirty="0" smtClean="0"/>
              <a:t>Many experienced entrepreneurs stress the importance of keeping on top of the financial management of the firm.</a:t>
            </a:r>
            <a:endParaRPr lang="en-US" sz="22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smtClean="0"/>
              <a:t>The Process of Financial </a:t>
            </a:r>
            <a:br>
              <a:rPr lang="en-US" sz="3600" dirty="0" smtClean="0"/>
            </a:br>
            <a:r>
              <a:rPr lang="en-US" sz="3600" dirty="0" smtClean="0"/>
              <a:t>Management </a:t>
            </a:r>
            <a:r>
              <a:rPr lang="en-US" sz="2000" b="0" dirty="0" smtClean="0"/>
              <a:t>(4 of 4)</a:t>
            </a:r>
            <a:endParaRPr lang="en-US" sz="2000" b="0" dirty="0"/>
          </a:p>
        </p:txBody>
      </p:sp>
      <p:sp>
        <p:nvSpPr>
          <p:cNvPr id="2" name="Content Placeholder 1"/>
          <p:cNvSpPr>
            <a:spLocks noGrp="1"/>
          </p:cNvSpPr>
          <p:nvPr>
            <p:ph idx="1"/>
          </p:nvPr>
        </p:nvSpPr>
        <p:spPr>
          <a:xfrm>
            <a:off x="457200" y="1600201"/>
            <a:ext cx="8229600" cy="381000"/>
          </a:xfrm>
        </p:spPr>
        <p:txBody>
          <a:bodyPr/>
          <a:lstStyle/>
          <a:p>
            <a:pPr marL="0" indent="0">
              <a:buNone/>
            </a:pPr>
            <a:r>
              <a:rPr lang="en-IN" sz="2200" b="1" dirty="0"/>
              <a:t>Figure </a:t>
            </a:r>
            <a:r>
              <a:rPr lang="en-IN" sz="2200" b="1" dirty="0" smtClean="0"/>
              <a:t>8.2 </a:t>
            </a:r>
            <a:r>
              <a:rPr lang="en-IN" sz="2200" dirty="0" smtClean="0"/>
              <a:t>The </a:t>
            </a:r>
            <a:r>
              <a:rPr lang="en-IN" sz="2200" dirty="0"/>
              <a:t>Process </a:t>
            </a:r>
            <a:r>
              <a:rPr lang="en-IN" sz="2200" dirty="0" smtClean="0"/>
              <a:t>of Financial </a:t>
            </a:r>
            <a:r>
              <a:rPr lang="en-IN" sz="2200" dirty="0"/>
              <a:t>Management</a:t>
            </a:r>
          </a:p>
        </p:txBody>
      </p:sp>
      <p:pic>
        <p:nvPicPr>
          <p:cNvPr id="3" name="Picture 2" descr="Four steps in the process in the financial management. The first step is preparation of historic financial statements including income statement, balance sheet, and statement of cash flows. The second step is preparation of forecasts including income, expenses, and capital expenditures. The third step is preparation of pro forma financial statements including pro forma income statement, pro forma balance sheet, and prof forma statement of cash flows. The fourth step is ongoing analysis of financial results including ratio analysis, measuring results versus plans, and measuring results versus industry norms."/>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286967" y="2092108"/>
            <a:ext cx="4570066" cy="4211631"/>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smtClean="0"/>
              <a:t>Financial Statements</a:t>
            </a:r>
            <a:endParaRPr lang="en-US" sz="3600" dirty="0"/>
          </a:p>
        </p:txBody>
      </p:sp>
      <p:sp>
        <p:nvSpPr>
          <p:cNvPr id="7" name="Content Placeholder 6"/>
          <p:cNvSpPr>
            <a:spLocks noGrp="1"/>
          </p:cNvSpPr>
          <p:nvPr>
            <p:ph idx="1"/>
          </p:nvPr>
        </p:nvSpPr>
        <p:spPr>
          <a:xfrm>
            <a:off x="457200" y="1600200"/>
            <a:ext cx="8077200" cy="4525963"/>
          </a:xfrm>
        </p:spPr>
        <p:txBody>
          <a:bodyPr/>
          <a:lstStyle/>
          <a:p>
            <a:pPr marL="256032" indent="-256032">
              <a:buSzPct val="100000"/>
            </a:pPr>
            <a:r>
              <a:rPr lang="en-US" sz="2200" dirty="0" smtClean="0"/>
              <a:t>Historical Financial Statements</a:t>
            </a:r>
          </a:p>
          <a:p>
            <a:pPr lvl="1"/>
            <a:r>
              <a:rPr lang="en-US" sz="2200" dirty="0" smtClean="0"/>
              <a:t>Reflect past performance and are usually prepared on a quarterly and annual basis.</a:t>
            </a:r>
          </a:p>
          <a:p>
            <a:pPr lvl="2"/>
            <a:r>
              <a:rPr lang="en-US" sz="2200" dirty="0" smtClean="0"/>
              <a:t>Publicly traded firms are required by the SEC to prepare financial statements and make them available to the public.</a:t>
            </a:r>
          </a:p>
          <a:p>
            <a:pPr marL="256032" indent="-256032">
              <a:buSzPct val="100000"/>
            </a:pPr>
            <a:r>
              <a:rPr lang="en-US" sz="2200" dirty="0" smtClean="0"/>
              <a:t>Pro Forma Financial Statements</a:t>
            </a:r>
          </a:p>
          <a:p>
            <a:pPr marL="740664" lvl="1"/>
            <a:r>
              <a:rPr lang="en-US" sz="2200" dirty="0" smtClean="0"/>
              <a:t>Are projections for future periods based on forecasts and are typically completed for two to three years in the future.</a:t>
            </a:r>
          </a:p>
          <a:p>
            <a:pPr lvl="2"/>
            <a:r>
              <a:rPr lang="en-US" sz="2200" dirty="0" smtClean="0"/>
              <a:t>Pro forma financial statements are strictly planning tools and are not required by the SEC.</a:t>
            </a:r>
            <a:endParaRPr lang="en-US" sz="22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smtClean="0"/>
              <a:t>New Venture Fitness Drinks </a:t>
            </a:r>
            <a:r>
              <a:rPr lang="en-US" sz="2000" b="0" dirty="0" smtClean="0"/>
              <a:t>(1 </a:t>
            </a:r>
            <a:r>
              <a:rPr lang="en-US" sz="2000" b="0" dirty="0"/>
              <a:t>of 2)</a:t>
            </a:r>
            <a:endParaRPr lang="en-US" sz="2000" dirty="0"/>
          </a:p>
        </p:txBody>
      </p:sp>
      <p:sp>
        <p:nvSpPr>
          <p:cNvPr id="7" name="Content Placeholder 6"/>
          <p:cNvSpPr>
            <a:spLocks noGrp="1"/>
          </p:cNvSpPr>
          <p:nvPr>
            <p:ph idx="1"/>
          </p:nvPr>
        </p:nvSpPr>
        <p:spPr>
          <a:xfrm>
            <a:off x="457200" y="1600200"/>
            <a:ext cx="8077200" cy="4724400"/>
          </a:xfrm>
        </p:spPr>
        <p:txBody>
          <a:bodyPr/>
          <a:lstStyle/>
          <a:p>
            <a:pPr marL="256032" indent="-256032">
              <a:buSzPct val="100000"/>
            </a:pPr>
            <a:r>
              <a:rPr lang="en-US" sz="2200" dirty="0" smtClean="0"/>
              <a:t>New Venture Fitness Drinks</a:t>
            </a:r>
          </a:p>
          <a:p>
            <a:pPr marL="741600" lvl="1"/>
            <a:r>
              <a:rPr lang="en-US" sz="2200" dirty="0" smtClean="0"/>
              <a:t>To illustrate how financial statements are prepared, we used New Venture Fitness Drinks, the fictitious sports drink company introduced in Chapter 3.</a:t>
            </a:r>
          </a:p>
          <a:p>
            <a:pPr lvl="2"/>
            <a:r>
              <a:rPr lang="en-US" sz="2200" dirty="0" smtClean="0"/>
              <a:t>New Venture Fitness Drinks has been in business for five years.</a:t>
            </a:r>
          </a:p>
          <a:p>
            <a:pPr lvl="2"/>
            <a:r>
              <a:rPr lang="en-US" sz="2200" dirty="0" smtClean="0"/>
              <a:t>Targeting sports enthusiasts, the company sells a line of nutritional fitness drinks.</a:t>
            </a:r>
          </a:p>
          <a:p>
            <a:pPr lvl="2"/>
            <a:r>
              <a:rPr lang="en-US" sz="2200" dirty="0" smtClean="0"/>
              <a:t>It opened a single location in 2016, added a second location in 2018, and plans to add a third in 2019.</a:t>
            </a:r>
          </a:p>
        </p:txBody>
      </p:sp>
    </p:spTree>
    <p:extLst>
      <p:ext uri="{BB962C8B-B14F-4D97-AF65-F5344CB8AC3E}">
        <p14:creationId xmlns:p14="http://schemas.microsoft.com/office/powerpoint/2010/main" xmlns="" val="139741746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smtClean="0"/>
              <a:t>New Venture Fitness Drinks </a:t>
            </a:r>
            <a:r>
              <a:rPr lang="en-US" sz="2000" b="0" dirty="0" smtClean="0"/>
              <a:t>(2 </a:t>
            </a:r>
            <a:r>
              <a:rPr lang="en-US" sz="2000" b="0" dirty="0"/>
              <a:t>of 2)</a:t>
            </a:r>
            <a:endParaRPr lang="en-US" sz="2000" dirty="0"/>
          </a:p>
        </p:txBody>
      </p:sp>
      <p:sp>
        <p:nvSpPr>
          <p:cNvPr id="7" name="Content Placeholder 6"/>
          <p:cNvSpPr>
            <a:spLocks noGrp="1"/>
          </p:cNvSpPr>
          <p:nvPr>
            <p:ph idx="1"/>
          </p:nvPr>
        </p:nvSpPr>
        <p:spPr>
          <a:xfrm>
            <a:off x="457200" y="1600200"/>
            <a:ext cx="8077200" cy="4724400"/>
          </a:xfrm>
        </p:spPr>
        <p:txBody>
          <a:bodyPr/>
          <a:lstStyle/>
          <a:p>
            <a:pPr marL="256032" indent="-256032">
              <a:buSzPct val="100000"/>
            </a:pPr>
            <a:r>
              <a:rPr lang="en-US" sz="2200" dirty="0" smtClean="0"/>
              <a:t>New Venture Fitness Drinks (continued)</a:t>
            </a:r>
          </a:p>
          <a:p>
            <a:pPr marL="741600" lvl="1"/>
            <a:r>
              <a:rPr lang="en-US" sz="2200" dirty="0" smtClean="0"/>
              <a:t>To illustrate how financial statements are prepared, we used New Venture Fitness Drinks, the fictitious sports drink company introduced in Chapter 3.</a:t>
            </a:r>
          </a:p>
          <a:p>
            <a:pPr lvl="2"/>
            <a:r>
              <a:rPr lang="en-US" sz="2200" dirty="0" smtClean="0"/>
              <a:t>The company’s strategy is to place small restaurants, similar to smoothie restaurants, near large outdoor sports complexes.</a:t>
            </a:r>
          </a:p>
          <a:p>
            <a:pPr lvl="2"/>
            <a:r>
              <a:rPr lang="en-US" sz="2200" dirty="0" smtClean="0"/>
              <a:t>The company is profitable and is growing at a rate of 25 percent per year.  </a:t>
            </a:r>
          </a:p>
        </p:txBody>
      </p:sp>
    </p:spTree>
    <p:extLst>
      <p:ext uri="{BB962C8B-B14F-4D97-AF65-F5344CB8AC3E}">
        <p14:creationId xmlns:p14="http://schemas.microsoft.com/office/powerpoint/2010/main" xmlns="" val="394477814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smtClean="0"/>
              <a:t>Historical Financial Statements</a:t>
            </a:r>
            <a:endParaRPr lang="en-US" sz="3600" dirty="0"/>
          </a:p>
        </p:txBody>
      </p:sp>
      <p:sp>
        <p:nvSpPr>
          <p:cNvPr id="13" name="Text Placeholder 12"/>
          <p:cNvSpPr>
            <a:spLocks noGrp="1"/>
          </p:cNvSpPr>
          <p:nvPr>
            <p:ph idx="13"/>
          </p:nvPr>
        </p:nvSpPr>
        <p:spPr>
          <a:xfrm>
            <a:off x="457200" y="1600201"/>
            <a:ext cx="8229600" cy="457200"/>
          </a:xfrm>
        </p:spPr>
        <p:txBody>
          <a:bodyPr/>
          <a:lstStyle/>
          <a:p>
            <a:pPr marL="256032" indent="-256032">
              <a:buNone/>
            </a:pPr>
            <a:r>
              <a:rPr lang="en-US" sz="2400" dirty="0" smtClean="0">
                <a:solidFill>
                  <a:schemeClr val="tx1"/>
                </a:solidFill>
              </a:rPr>
              <a:t>Three types of historical financial statements</a:t>
            </a:r>
            <a:endParaRPr lang="en-US" sz="2400" dirty="0">
              <a:solidFill>
                <a:schemeClr val="tx1"/>
              </a:solidFill>
            </a:endParaRPr>
          </a:p>
        </p:txBody>
      </p:sp>
      <p:graphicFrame>
        <p:nvGraphicFramePr>
          <p:cNvPr id="14" name="Table 5"/>
          <p:cNvGraphicFramePr>
            <a:graphicFrameLocks noGrp="1"/>
          </p:cNvGraphicFramePr>
          <p:nvPr>
            <p:ph idx="1"/>
            <p:extLst>
              <p:ext uri="{D42A27DB-BD31-4B8C-83A1-F6EECF244321}">
                <p14:modId xmlns:p14="http://schemas.microsoft.com/office/powerpoint/2010/main" xmlns="" val="2462260734"/>
              </p:ext>
            </p:extLst>
          </p:nvPr>
        </p:nvGraphicFramePr>
        <p:xfrm>
          <a:off x="457200" y="2209800"/>
          <a:ext cx="8229600" cy="3718560"/>
        </p:xfrm>
        <a:graphic>
          <a:graphicData uri="http://schemas.openxmlformats.org/drawingml/2006/table">
            <a:tbl>
              <a:tblPr firstRow="1" bandRow="1">
                <a:tableStyleId>{3B4B98B0-60AC-42C2-AFA5-B58CD77FA1E5}</a:tableStyleId>
              </a:tblPr>
              <a:tblGrid>
                <a:gridCol w="2667000">
                  <a:extLst>
                    <a:ext uri="{9D8B030D-6E8A-4147-A177-3AD203B41FA5}">
                      <a16:colId xmlns="" xmlns:a16="http://schemas.microsoft.com/office/drawing/2014/main" val="20000"/>
                    </a:ext>
                  </a:extLst>
                </a:gridCol>
                <a:gridCol w="5562600">
                  <a:extLst>
                    <a:ext uri="{9D8B030D-6E8A-4147-A177-3AD203B41FA5}">
                      <a16:colId xmlns="" xmlns:a16="http://schemas.microsoft.com/office/drawing/2014/main" val="20001"/>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Financial Statement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Purpose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dirty="0" smtClean="0"/>
                        <a:t>Income Statement</a:t>
                      </a:r>
                    </a:p>
                    <a:p>
                      <a:endParaRPr lang="en-US" sz="2000"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dirty="0" smtClean="0"/>
                        <a:t>Reflects the results of the operations of a firm over a specified period of time. It records all the revenues and expenses for the given period and shows whether the firm is making a profit or is experiencing a loss.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dirty="0" smtClean="0"/>
                        <a:t>Balance Sheet</a:t>
                      </a:r>
                    </a:p>
                    <a:p>
                      <a:endParaRPr lang="en-US" sz="2000"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dirty="0" smtClean="0"/>
                        <a:t>Is a snapshot of a company</a:t>
                      </a:r>
                      <a:r>
                        <a:rPr lang="en-US" altLang="en-US" sz="2000" b="0" dirty="0" smtClean="0"/>
                        <a:t>’</a:t>
                      </a:r>
                      <a:r>
                        <a:rPr lang="en-US" sz="2000" b="0" dirty="0" smtClean="0"/>
                        <a:t>s assets, liabilities, and owner</a:t>
                      </a:r>
                      <a:r>
                        <a:rPr lang="en-US" altLang="en-US" sz="2000" b="0" dirty="0" smtClean="0"/>
                        <a:t>’</a:t>
                      </a:r>
                      <a:r>
                        <a:rPr lang="en-US" sz="2000" b="0" dirty="0" smtClean="0"/>
                        <a:t>s equity at a specific point in time.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dirty="0" smtClean="0"/>
                        <a:t>Statement of cash flows</a:t>
                      </a:r>
                    </a:p>
                    <a:p>
                      <a:endParaRPr lang="en-US" sz="2000"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dirty="0" smtClean="0"/>
                        <a:t>Summarizes the changes in a firm</a:t>
                      </a:r>
                      <a:r>
                        <a:rPr lang="en-US" altLang="en-US" sz="2000" b="0" dirty="0" smtClean="0"/>
                        <a:t>’</a:t>
                      </a:r>
                      <a:r>
                        <a:rPr lang="en-US" sz="2000" b="0" dirty="0" smtClean="0"/>
                        <a:t>s cash position for a specified period of time and details why the changes occurred.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smtClean="0"/>
              <a:t>Historical Income Statements</a:t>
            </a:r>
            <a:endParaRPr lang="en-US" sz="3600" b="0" dirty="0"/>
          </a:p>
        </p:txBody>
      </p:sp>
      <p:sp>
        <p:nvSpPr>
          <p:cNvPr id="2" name="Content Placeholder 1"/>
          <p:cNvSpPr>
            <a:spLocks noGrp="1"/>
          </p:cNvSpPr>
          <p:nvPr>
            <p:ph idx="1"/>
          </p:nvPr>
        </p:nvSpPr>
        <p:spPr>
          <a:xfrm>
            <a:off x="457200" y="1371600"/>
            <a:ext cx="8229600" cy="304800"/>
          </a:xfrm>
        </p:spPr>
        <p:txBody>
          <a:bodyPr/>
          <a:lstStyle/>
          <a:p>
            <a:pPr marL="0" indent="0">
              <a:buNone/>
            </a:pPr>
            <a:r>
              <a:rPr lang="en-US" sz="1800" b="1" dirty="0"/>
              <a:t>Table 8.1 </a:t>
            </a:r>
            <a:r>
              <a:rPr lang="en-US" sz="1800" dirty="0"/>
              <a:t>Consolidated Income Statements for New Venture Fitness Drinks, </a:t>
            </a:r>
            <a:r>
              <a:rPr lang="en-US" sz="1800" dirty="0" smtClean="0"/>
              <a:t>Inc.</a:t>
            </a:r>
            <a:endParaRPr lang="en-US" sz="1800" dirty="0"/>
          </a:p>
        </p:txBody>
      </p:sp>
      <p:graphicFrame>
        <p:nvGraphicFramePr>
          <p:cNvPr id="5" name="Table 4"/>
          <p:cNvGraphicFramePr>
            <a:graphicFrameLocks noGrp="1"/>
          </p:cNvGraphicFramePr>
          <p:nvPr>
            <p:extLst>
              <p:ext uri="{D42A27DB-BD31-4B8C-83A1-F6EECF244321}">
                <p14:modId xmlns:p14="http://schemas.microsoft.com/office/powerpoint/2010/main" xmlns="" val="1875046932"/>
              </p:ext>
            </p:extLst>
          </p:nvPr>
        </p:nvGraphicFramePr>
        <p:xfrm>
          <a:off x="457200" y="1752600"/>
          <a:ext cx="8230215" cy="4572000"/>
        </p:xfrm>
        <a:graphic>
          <a:graphicData uri="http://schemas.openxmlformats.org/drawingml/2006/table">
            <a:tbl>
              <a:tblPr firstRow="1" bandRow="1">
                <a:tableStyleId>{9D7B26C5-4107-4FEC-AEDC-1716B250A1EF}</a:tableStyleId>
              </a:tblPr>
              <a:tblGrid>
                <a:gridCol w="3048000">
                  <a:extLst>
                    <a:ext uri="{9D8B030D-6E8A-4147-A177-3AD203B41FA5}">
                      <a16:colId xmlns="" xmlns:a16="http://schemas.microsoft.com/office/drawing/2014/main" val="20000"/>
                    </a:ext>
                  </a:extLst>
                </a:gridCol>
                <a:gridCol w="1749384">
                  <a:extLst>
                    <a:ext uri="{9D8B030D-6E8A-4147-A177-3AD203B41FA5}">
                      <a16:colId xmlns="" xmlns:a16="http://schemas.microsoft.com/office/drawing/2014/main" val="20001"/>
                    </a:ext>
                  </a:extLst>
                </a:gridCol>
                <a:gridCol w="1741358">
                  <a:extLst>
                    <a:ext uri="{9D8B030D-6E8A-4147-A177-3AD203B41FA5}">
                      <a16:colId xmlns="" xmlns:a16="http://schemas.microsoft.com/office/drawing/2014/main" val="20002"/>
                    </a:ext>
                  </a:extLst>
                </a:gridCol>
                <a:gridCol w="1691473">
                  <a:extLst>
                    <a:ext uri="{9D8B030D-6E8A-4147-A177-3AD203B41FA5}">
                      <a16:colId xmlns="" xmlns:a16="http://schemas.microsoft.com/office/drawing/2014/main" val="20003"/>
                    </a:ext>
                  </a:extLst>
                </a:gridCol>
              </a:tblGrid>
              <a:tr h="251196">
                <a:tc>
                  <a:txBody>
                    <a:bodyPr/>
                    <a:lstStyle/>
                    <a:p>
                      <a:r>
                        <a:rPr lang="en-US" sz="1200" dirty="0" smtClean="0">
                          <a:solidFill>
                            <a:schemeClr val="bg1"/>
                          </a:solidFill>
                          <a:latin typeface="+mn-lt"/>
                        </a:rPr>
                        <a:t>Blank</a:t>
                      </a:r>
                      <a:endParaRPr lang="en-US" sz="1200" dirty="0">
                        <a:solidFill>
                          <a:schemeClr val="bg1"/>
                        </a:solidFill>
                        <a:latin typeface="+mn-lt"/>
                      </a:endParaRPr>
                    </a:p>
                  </a:txBody>
                  <a:tcPr marL="98081" marR="98081">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b="1" u="none" strike="noStrike" kern="1200" baseline="0" dirty="0" smtClean="0">
                          <a:latin typeface="+mn-lt"/>
                        </a:rPr>
                        <a:t>December 31, 2018</a:t>
                      </a:r>
                      <a:endParaRPr lang="en-US" sz="1200" b="1" dirty="0">
                        <a:latin typeface="+mn-lt"/>
                      </a:endParaRPr>
                    </a:p>
                  </a:txBody>
                  <a:tcPr marL="98081" marR="98081">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b="1" u="none" strike="noStrike" kern="1200" baseline="0" dirty="0" smtClean="0">
                          <a:latin typeface="+mn-lt"/>
                        </a:rPr>
                        <a:t>December 31, 2017</a:t>
                      </a:r>
                      <a:endParaRPr lang="en-US" sz="1200" b="1" dirty="0">
                        <a:latin typeface="+mn-lt"/>
                      </a:endParaRPr>
                    </a:p>
                  </a:txBody>
                  <a:tcPr marL="98081" marR="98081">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b="1" u="none" strike="noStrike" kern="1200" baseline="0" dirty="0" smtClean="0">
                          <a:latin typeface="+mn-lt"/>
                        </a:rPr>
                        <a:t>December 31, 2016</a:t>
                      </a:r>
                      <a:endParaRPr lang="en-US" sz="1200" b="1" dirty="0">
                        <a:latin typeface="+mn-lt"/>
                      </a:endParaRPr>
                    </a:p>
                  </a:txBody>
                  <a:tcPr marL="98081" marR="98081">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0"/>
                  </a:ext>
                </a:extLst>
              </a:tr>
              <a:tr h="251196">
                <a:tc>
                  <a:txBody>
                    <a:bodyPr/>
                    <a:lstStyle/>
                    <a:p>
                      <a:r>
                        <a:rPr lang="en-US" sz="1200" u="none" strike="noStrike" kern="1200" baseline="0" dirty="0" smtClean="0">
                          <a:latin typeface="+mn-lt"/>
                        </a:rPr>
                        <a:t>Net sales</a:t>
                      </a:r>
                      <a:endParaRPr lang="en-US" sz="1200" dirty="0">
                        <a:latin typeface="+mn-lt"/>
                      </a:endParaRPr>
                    </a:p>
                  </a:txBody>
                  <a:tcPr marL="98081" marR="98081">
                    <a:lnT w="12700" cap="flat" cmpd="sng" algn="ctr">
                      <a:solidFill>
                        <a:schemeClr val="tx1"/>
                      </a:solidFill>
                      <a:prstDash val="solid"/>
                      <a:round/>
                      <a:headEnd type="none" w="med" len="med"/>
                      <a:tailEnd type="none" w="med" len="med"/>
                    </a:lnT>
                    <a:solidFill>
                      <a:schemeClr val="bg1"/>
                    </a:solidFill>
                  </a:tcPr>
                </a:tc>
                <a:tc>
                  <a:txBody>
                    <a:bodyPr/>
                    <a:lstStyle/>
                    <a:p>
                      <a:pPr algn="r"/>
                      <a:r>
                        <a:rPr lang="en-US" sz="1200" u="none" strike="noStrike" kern="1200" baseline="0" dirty="0" smtClean="0">
                          <a:latin typeface="+mn-lt"/>
                        </a:rPr>
                        <a:t>$586,600</a:t>
                      </a:r>
                      <a:endParaRPr lang="en-US" sz="1200" dirty="0">
                        <a:latin typeface="+mn-lt"/>
                      </a:endParaRPr>
                    </a:p>
                  </a:txBody>
                  <a:tcPr marL="98081" marR="98081">
                    <a:lnT w="12700" cap="flat" cmpd="sng" algn="ctr">
                      <a:solidFill>
                        <a:schemeClr val="tx1"/>
                      </a:solidFill>
                      <a:prstDash val="solid"/>
                      <a:round/>
                      <a:headEnd type="none" w="med" len="med"/>
                      <a:tailEnd type="none" w="med" len="med"/>
                    </a:lnT>
                    <a:solidFill>
                      <a:schemeClr val="bg1"/>
                    </a:solidFill>
                  </a:tcPr>
                </a:tc>
                <a:tc>
                  <a:txBody>
                    <a:bodyPr/>
                    <a:lstStyle/>
                    <a:p>
                      <a:pPr algn="r"/>
                      <a:r>
                        <a:rPr lang="en-US" sz="1200" u="none" strike="noStrike" kern="1200" baseline="0" dirty="0" smtClean="0">
                          <a:latin typeface="+mn-lt"/>
                        </a:rPr>
                        <a:t>$463,100</a:t>
                      </a:r>
                      <a:endParaRPr lang="en-US" sz="1200" dirty="0">
                        <a:latin typeface="+mn-lt"/>
                      </a:endParaRPr>
                    </a:p>
                  </a:txBody>
                  <a:tcPr marL="98081" marR="98081">
                    <a:lnT w="12700" cap="flat" cmpd="sng" algn="ctr">
                      <a:solidFill>
                        <a:schemeClr val="tx1"/>
                      </a:solidFill>
                      <a:prstDash val="solid"/>
                      <a:round/>
                      <a:headEnd type="none" w="med" len="med"/>
                      <a:tailEnd type="none" w="med" len="med"/>
                    </a:lnT>
                    <a:solidFill>
                      <a:schemeClr val="bg1"/>
                    </a:solidFill>
                  </a:tcPr>
                </a:tc>
                <a:tc>
                  <a:txBody>
                    <a:bodyPr/>
                    <a:lstStyle/>
                    <a:p>
                      <a:pPr algn="r"/>
                      <a:r>
                        <a:rPr lang="en-US" sz="1200" u="none" strike="noStrike" kern="1200" baseline="0" dirty="0" smtClean="0">
                          <a:latin typeface="+mn-lt"/>
                        </a:rPr>
                        <a:t>$368,900</a:t>
                      </a:r>
                      <a:endParaRPr lang="en-US" sz="1200" dirty="0">
                        <a:latin typeface="+mn-lt"/>
                      </a:endParaRPr>
                    </a:p>
                  </a:txBody>
                  <a:tcPr marL="98081" marR="98081">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 xmlns:a16="http://schemas.microsoft.com/office/drawing/2014/main" val="10001"/>
                  </a:ext>
                </a:extLst>
              </a:tr>
              <a:tr h="251196">
                <a:tc>
                  <a:txBody>
                    <a:bodyPr/>
                    <a:lstStyle/>
                    <a:p>
                      <a:r>
                        <a:rPr lang="en-US" sz="1200" u="none" strike="noStrike" kern="1200" baseline="0" dirty="0" smtClean="0">
                          <a:latin typeface="+mn-lt"/>
                        </a:rPr>
                        <a:t>Cost of sales</a:t>
                      </a:r>
                      <a:endParaRPr lang="en-US" sz="1200" dirty="0">
                        <a:latin typeface="+mn-lt"/>
                      </a:endParaRPr>
                    </a:p>
                  </a:txBody>
                  <a:tcPr marL="98081" marR="98081">
                    <a:solidFill>
                      <a:schemeClr val="bg1"/>
                    </a:solidFill>
                  </a:tcPr>
                </a:tc>
                <a:tc>
                  <a:txBody>
                    <a:bodyPr/>
                    <a:lstStyle/>
                    <a:p>
                      <a:pPr algn="r"/>
                      <a:r>
                        <a:rPr lang="en-US" sz="1200" u="none" strike="noStrike" kern="1200" baseline="0" dirty="0" smtClean="0">
                          <a:latin typeface="+mn-lt"/>
                        </a:rPr>
                        <a:t>268,900</a:t>
                      </a:r>
                      <a:endParaRPr lang="en-US" sz="1200" dirty="0">
                        <a:latin typeface="+mn-lt"/>
                      </a:endParaRPr>
                    </a:p>
                  </a:txBody>
                  <a:tcPr marL="98081" marR="98081">
                    <a:solidFill>
                      <a:schemeClr val="bg1"/>
                    </a:solidFill>
                  </a:tcPr>
                </a:tc>
                <a:tc>
                  <a:txBody>
                    <a:bodyPr/>
                    <a:lstStyle/>
                    <a:p>
                      <a:pPr algn="r"/>
                      <a:r>
                        <a:rPr lang="en-US" sz="1200" u="none" strike="noStrike" kern="1200" baseline="0" dirty="0" smtClean="0">
                          <a:latin typeface="+mn-lt"/>
                        </a:rPr>
                        <a:t>225,500</a:t>
                      </a:r>
                      <a:endParaRPr lang="en-US" sz="1200" dirty="0">
                        <a:latin typeface="+mn-lt"/>
                      </a:endParaRPr>
                    </a:p>
                  </a:txBody>
                  <a:tcPr marL="98081" marR="98081">
                    <a:solidFill>
                      <a:schemeClr val="bg1"/>
                    </a:solidFill>
                  </a:tcPr>
                </a:tc>
                <a:tc>
                  <a:txBody>
                    <a:bodyPr/>
                    <a:lstStyle/>
                    <a:p>
                      <a:pPr algn="r"/>
                      <a:r>
                        <a:rPr lang="en-US" sz="1200" u="none" strike="noStrike" kern="1200" baseline="0" dirty="0" smtClean="0">
                          <a:latin typeface="+mn-lt"/>
                        </a:rPr>
                        <a:t>201,500</a:t>
                      </a:r>
                      <a:endParaRPr lang="en-US" sz="1200" dirty="0">
                        <a:latin typeface="+mn-lt"/>
                      </a:endParaRPr>
                    </a:p>
                  </a:txBody>
                  <a:tcPr marL="98081" marR="98081">
                    <a:solidFill>
                      <a:schemeClr val="bg1"/>
                    </a:solidFill>
                  </a:tcPr>
                </a:tc>
                <a:extLst>
                  <a:ext uri="{0D108BD9-81ED-4DB2-BD59-A6C34878D82A}">
                    <a16:rowId xmlns="" xmlns:a16="http://schemas.microsoft.com/office/drawing/2014/main" val="10002"/>
                  </a:ext>
                </a:extLst>
              </a:tr>
              <a:tr h="251196">
                <a:tc>
                  <a:txBody>
                    <a:bodyPr/>
                    <a:lstStyle/>
                    <a:p>
                      <a:r>
                        <a:rPr lang="en-US" sz="1200" u="none" strike="noStrike" kern="1200" baseline="0" dirty="0" smtClean="0">
                          <a:latin typeface="+mn-lt"/>
                        </a:rPr>
                        <a:t>Gross profit</a:t>
                      </a:r>
                      <a:endParaRPr lang="en-US" sz="1200" dirty="0">
                        <a:latin typeface="+mn-lt"/>
                      </a:endParaRPr>
                    </a:p>
                  </a:txBody>
                  <a:tcPr marL="98081" marR="98081">
                    <a:solidFill>
                      <a:schemeClr val="bg1"/>
                    </a:solidFill>
                  </a:tcPr>
                </a:tc>
                <a:tc>
                  <a:txBody>
                    <a:bodyPr/>
                    <a:lstStyle/>
                    <a:p>
                      <a:pPr algn="r"/>
                      <a:r>
                        <a:rPr lang="en-US" sz="1200" dirty="0" smtClean="0">
                          <a:latin typeface="+mn-lt"/>
                        </a:rPr>
                        <a:t>317,700</a:t>
                      </a:r>
                      <a:endParaRPr lang="en-US" sz="1200" dirty="0">
                        <a:latin typeface="+mn-lt"/>
                      </a:endParaRPr>
                    </a:p>
                  </a:txBody>
                  <a:tcPr marL="98081" marR="98081">
                    <a:solidFill>
                      <a:schemeClr val="bg1"/>
                    </a:solidFill>
                  </a:tcPr>
                </a:tc>
                <a:tc>
                  <a:txBody>
                    <a:bodyPr/>
                    <a:lstStyle/>
                    <a:p>
                      <a:pPr algn="r"/>
                      <a:r>
                        <a:rPr lang="en-US" sz="1200" dirty="0" smtClean="0">
                          <a:latin typeface="+mn-lt"/>
                        </a:rPr>
                        <a:t>237,600</a:t>
                      </a:r>
                      <a:endParaRPr lang="en-US" sz="1200" dirty="0">
                        <a:latin typeface="+mn-lt"/>
                      </a:endParaRPr>
                    </a:p>
                  </a:txBody>
                  <a:tcPr marL="98081" marR="98081">
                    <a:solidFill>
                      <a:schemeClr val="bg1"/>
                    </a:solidFill>
                  </a:tcPr>
                </a:tc>
                <a:tc>
                  <a:txBody>
                    <a:bodyPr/>
                    <a:lstStyle/>
                    <a:p>
                      <a:pPr algn="r"/>
                      <a:r>
                        <a:rPr lang="en-US" sz="1200" dirty="0" smtClean="0">
                          <a:latin typeface="+mn-lt"/>
                        </a:rPr>
                        <a:t>167,400</a:t>
                      </a:r>
                      <a:endParaRPr lang="en-US" sz="1200" dirty="0">
                        <a:latin typeface="+mn-lt"/>
                      </a:endParaRPr>
                    </a:p>
                  </a:txBody>
                  <a:tcPr marL="98081" marR="98081">
                    <a:solidFill>
                      <a:schemeClr val="bg1"/>
                    </a:solidFill>
                  </a:tcPr>
                </a:tc>
                <a:extLst>
                  <a:ext uri="{0D108BD9-81ED-4DB2-BD59-A6C34878D82A}">
                    <a16:rowId xmlns="" xmlns:a16="http://schemas.microsoft.com/office/drawing/2014/main" val="10003"/>
                  </a:ext>
                </a:extLst>
              </a:tr>
              <a:tr h="251196">
                <a:tc>
                  <a:txBody>
                    <a:bodyPr/>
                    <a:lstStyle/>
                    <a:p>
                      <a:r>
                        <a:rPr lang="en-US" sz="1200" b="1" u="none" strike="noStrike" kern="1200" baseline="0" dirty="0" smtClean="0">
                          <a:latin typeface="+mn-lt"/>
                        </a:rPr>
                        <a:t>Operating expenses</a:t>
                      </a:r>
                      <a:endParaRPr lang="en-US" sz="1200" b="1" dirty="0">
                        <a:latin typeface="+mn-lt"/>
                      </a:endParaRPr>
                    </a:p>
                  </a:txBody>
                  <a:tcPr marL="98081" marR="98081">
                    <a:solidFill>
                      <a:schemeClr val="bg1"/>
                    </a:solidFill>
                  </a:tcPr>
                </a:tc>
                <a:tc>
                  <a:txBody>
                    <a:bodyPr/>
                    <a:lstStyle/>
                    <a:p>
                      <a:pPr algn="r"/>
                      <a:r>
                        <a:rPr kumimoji="0" lang="en-IN" sz="1200" b="0" i="0" u="none" strike="noStrike" kern="1200" cap="none" spc="0" normalizeH="0" baseline="0" noProof="0" dirty="0" smtClean="0">
                          <a:ln>
                            <a:noFill/>
                          </a:ln>
                          <a:solidFill>
                            <a:schemeClr val="bg1"/>
                          </a:solidFill>
                          <a:effectLst/>
                          <a:uLnTx/>
                          <a:uFillTx/>
                          <a:latin typeface="+mn-lt"/>
                          <a:ea typeface="+mn-ea"/>
                          <a:cs typeface="+mn-cs"/>
                        </a:rPr>
                        <a:t>blank</a:t>
                      </a:r>
                      <a:endParaRPr lang="en-IN" sz="1200" dirty="0">
                        <a:solidFill>
                          <a:schemeClr val="bg1"/>
                        </a:solidFill>
                        <a:latin typeface="+mn-lt"/>
                      </a:endParaRPr>
                    </a:p>
                  </a:txBody>
                  <a:tcPr marL="98081" marR="98081">
                    <a:solidFill>
                      <a:schemeClr val="bg1"/>
                    </a:solidFill>
                  </a:tcPr>
                </a:tc>
                <a:tc>
                  <a:txBody>
                    <a:bodyPr/>
                    <a:lstStyle/>
                    <a:p>
                      <a:pPr algn="r"/>
                      <a:r>
                        <a:rPr kumimoji="0" lang="en-IN" sz="1200" b="0" i="0" u="none" strike="noStrike" kern="1200" cap="none" spc="0" normalizeH="0" baseline="0" noProof="0" smtClean="0">
                          <a:ln>
                            <a:noFill/>
                          </a:ln>
                          <a:solidFill>
                            <a:schemeClr val="bg1"/>
                          </a:solidFill>
                          <a:effectLst/>
                          <a:uLnTx/>
                          <a:uFillTx/>
                          <a:latin typeface="+mn-lt"/>
                          <a:ea typeface="+mn-ea"/>
                          <a:cs typeface="+mn-cs"/>
                        </a:rPr>
                        <a:t>blank</a:t>
                      </a:r>
                      <a:endParaRPr lang="en-IN" sz="1200" dirty="0">
                        <a:solidFill>
                          <a:schemeClr val="bg1"/>
                        </a:solidFill>
                        <a:latin typeface="+mn-lt"/>
                      </a:endParaRPr>
                    </a:p>
                  </a:txBody>
                  <a:tcPr marL="98081" marR="98081">
                    <a:solidFill>
                      <a:schemeClr val="bg1"/>
                    </a:solidFill>
                  </a:tcPr>
                </a:tc>
                <a:tc>
                  <a:txBody>
                    <a:bodyPr/>
                    <a:lstStyle/>
                    <a:p>
                      <a:pPr algn="r"/>
                      <a:r>
                        <a:rPr kumimoji="0" lang="en-IN" sz="1200" b="0" i="0" u="none" strike="noStrike" kern="1200" cap="none" spc="0" normalizeH="0" baseline="0" noProof="0" dirty="0" smtClean="0">
                          <a:ln>
                            <a:noFill/>
                          </a:ln>
                          <a:solidFill>
                            <a:schemeClr val="bg1"/>
                          </a:solidFill>
                          <a:effectLst/>
                          <a:uLnTx/>
                          <a:uFillTx/>
                          <a:latin typeface="+mn-lt"/>
                          <a:ea typeface="+mn-ea"/>
                          <a:cs typeface="+mn-cs"/>
                        </a:rPr>
                        <a:t>blank</a:t>
                      </a:r>
                      <a:endParaRPr lang="en-IN" sz="1200" dirty="0">
                        <a:solidFill>
                          <a:schemeClr val="bg1"/>
                        </a:solidFill>
                        <a:latin typeface="+mn-lt"/>
                      </a:endParaRPr>
                    </a:p>
                  </a:txBody>
                  <a:tcPr marL="98081" marR="98081">
                    <a:solidFill>
                      <a:schemeClr val="bg1"/>
                    </a:solidFill>
                  </a:tcPr>
                </a:tc>
                <a:extLst>
                  <a:ext uri="{0D108BD9-81ED-4DB2-BD59-A6C34878D82A}">
                    <a16:rowId xmlns="" xmlns:a16="http://schemas.microsoft.com/office/drawing/2014/main" val="10004"/>
                  </a:ext>
                </a:extLst>
              </a:tr>
              <a:tr h="423066">
                <a:tc>
                  <a:txBody>
                    <a:bodyPr/>
                    <a:lstStyle/>
                    <a:p>
                      <a:r>
                        <a:rPr lang="en-US" sz="1200" u="none" strike="noStrike" kern="1200" baseline="0" dirty="0" smtClean="0">
                          <a:latin typeface="+mn-lt"/>
                        </a:rPr>
                        <a:t>Selling, general, and administrative expenses</a:t>
                      </a:r>
                      <a:endParaRPr lang="en-US" sz="1200" dirty="0">
                        <a:latin typeface="+mn-lt"/>
                      </a:endParaRPr>
                    </a:p>
                  </a:txBody>
                  <a:tcPr marL="98081" marR="98081">
                    <a:solidFill>
                      <a:schemeClr val="bg1"/>
                    </a:solidFill>
                  </a:tcPr>
                </a:tc>
                <a:tc>
                  <a:txBody>
                    <a:bodyPr/>
                    <a:lstStyle/>
                    <a:p>
                      <a:pPr algn="r"/>
                      <a:r>
                        <a:rPr lang="en-US" sz="1200" u="none" strike="noStrike" kern="1200" baseline="0" dirty="0" smtClean="0">
                          <a:latin typeface="+mn-lt"/>
                        </a:rPr>
                        <a:t>117,800</a:t>
                      </a:r>
                      <a:endParaRPr lang="en-US" sz="1200" dirty="0">
                        <a:latin typeface="+mn-lt"/>
                      </a:endParaRPr>
                    </a:p>
                  </a:txBody>
                  <a:tcPr marL="98081" marR="98081">
                    <a:solidFill>
                      <a:schemeClr val="bg1"/>
                    </a:solidFill>
                  </a:tcPr>
                </a:tc>
                <a:tc>
                  <a:txBody>
                    <a:bodyPr/>
                    <a:lstStyle/>
                    <a:p>
                      <a:pPr algn="r"/>
                      <a:r>
                        <a:rPr lang="en-US" sz="1200" u="none" strike="noStrike" kern="1200" baseline="0" dirty="0" smtClean="0">
                          <a:latin typeface="+mn-lt"/>
                        </a:rPr>
                        <a:t>104,700</a:t>
                      </a:r>
                      <a:endParaRPr lang="en-US" sz="1200" dirty="0">
                        <a:latin typeface="+mn-lt"/>
                      </a:endParaRPr>
                    </a:p>
                  </a:txBody>
                  <a:tcPr marL="98081" marR="98081">
                    <a:solidFill>
                      <a:schemeClr val="bg1"/>
                    </a:solidFill>
                  </a:tcPr>
                </a:tc>
                <a:tc>
                  <a:txBody>
                    <a:bodyPr/>
                    <a:lstStyle/>
                    <a:p>
                      <a:pPr algn="r"/>
                      <a:r>
                        <a:rPr lang="en-US" sz="1200" u="none" strike="noStrike" kern="1200" baseline="0" dirty="0" smtClean="0">
                          <a:latin typeface="+mn-lt"/>
                        </a:rPr>
                        <a:t>90,200</a:t>
                      </a:r>
                      <a:endParaRPr lang="en-US" sz="1200" dirty="0">
                        <a:latin typeface="+mn-lt"/>
                      </a:endParaRPr>
                    </a:p>
                  </a:txBody>
                  <a:tcPr marL="98081" marR="98081">
                    <a:solidFill>
                      <a:schemeClr val="bg1"/>
                    </a:solidFill>
                  </a:tcPr>
                </a:tc>
                <a:extLst>
                  <a:ext uri="{0D108BD9-81ED-4DB2-BD59-A6C34878D82A}">
                    <a16:rowId xmlns="" xmlns:a16="http://schemas.microsoft.com/office/drawing/2014/main" val="4000657509"/>
                  </a:ext>
                </a:extLst>
              </a:tr>
              <a:tr h="251196">
                <a:tc>
                  <a:txBody>
                    <a:bodyPr/>
                    <a:lstStyle/>
                    <a:p>
                      <a:r>
                        <a:rPr lang="en-US" sz="1200" u="none" strike="noStrike" kern="1200" baseline="0" dirty="0" smtClean="0">
                          <a:latin typeface="+mn-lt"/>
                        </a:rPr>
                        <a:t>Depreciation</a:t>
                      </a:r>
                      <a:endParaRPr lang="en-US" sz="1200" dirty="0">
                        <a:latin typeface="+mn-lt"/>
                      </a:endParaRPr>
                    </a:p>
                  </a:txBody>
                  <a:tcPr marL="98081" marR="98081">
                    <a:solidFill>
                      <a:schemeClr val="bg1"/>
                    </a:solidFill>
                  </a:tcPr>
                </a:tc>
                <a:tc>
                  <a:txBody>
                    <a:bodyPr/>
                    <a:lstStyle/>
                    <a:p>
                      <a:pPr algn="r"/>
                      <a:r>
                        <a:rPr lang="en-US" sz="1200" u="none" strike="noStrike" kern="1200" baseline="0" dirty="0" smtClean="0">
                          <a:latin typeface="+mn-lt"/>
                        </a:rPr>
                        <a:t>13,500</a:t>
                      </a:r>
                      <a:endParaRPr lang="en-US" sz="1200" dirty="0">
                        <a:latin typeface="+mn-lt"/>
                      </a:endParaRPr>
                    </a:p>
                  </a:txBody>
                  <a:tcPr marL="98081" marR="98081">
                    <a:solidFill>
                      <a:schemeClr val="bg1"/>
                    </a:solidFill>
                  </a:tcPr>
                </a:tc>
                <a:tc>
                  <a:txBody>
                    <a:bodyPr/>
                    <a:lstStyle/>
                    <a:p>
                      <a:pPr algn="r"/>
                      <a:r>
                        <a:rPr lang="en-US" sz="1200" u="none" strike="noStrike" kern="1200" baseline="0" dirty="0" smtClean="0">
                          <a:latin typeface="+mn-lt"/>
                        </a:rPr>
                        <a:t>5,900</a:t>
                      </a:r>
                      <a:endParaRPr lang="en-US" sz="1200" dirty="0">
                        <a:latin typeface="+mn-lt"/>
                      </a:endParaRPr>
                    </a:p>
                  </a:txBody>
                  <a:tcPr marL="98081" marR="98081">
                    <a:solidFill>
                      <a:schemeClr val="bg1"/>
                    </a:solidFill>
                  </a:tcPr>
                </a:tc>
                <a:tc>
                  <a:txBody>
                    <a:bodyPr/>
                    <a:lstStyle/>
                    <a:p>
                      <a:pPr algn="r"/>
                      <a:r>
                        <a:rPr lang="en-US" sz="1200" u="none" strike="noStrike" kern="1200" baseline="0" dirty="0" smtClean="0">
                          <a:latin typeface="+mn-lt"/>
                        </a:rPr>
                        <a:t>5,100</a:t>
                      </a:r>
                      <a:endParaRPr lang="en-US" sz="1200" dirty="0">
                        <a:latin typeface="+mn-lt"/>
                      </a:endParaRPr>
                    </a:p>
                  </a:txBody>
                  <a:tcPr marL="98081" marR="98081">
                    <a:solidFill>
                      <a:schemeClr val="bg1"/>
                    </a:solidFill>
                  </a:tcPr>
                </a:tc>
                <a:extLst>
                  <a:ext uri="{0D108BD9-81ED-4DB2-BD59-A6C34878D82A}">
                    <a16:rowId xmlns="" xmlns:a16="http://schemas.microsoft.com/office/drawing/2014/main" val="10005"/>
                  </a:ext>
                </a:extLst>
              </a:tr>
              <a:tr h="251196">
                <a:tc>
                  <a:txBody>
                    <a:bodyPr/>
                    <a:lstStyle/>
                    <a:p>
                      <a:r>
                        <a:rPr lang="en-US" sz="1200" u="none" strike="noStrike" kern="1200" baseline="0" dirty="0" smtClean="0">
                          <a:latin typeface="+mn-lt"/>
                        </a:rPr>
                        <a:t>Operating income</a:t>
                      </a:r>
                      <a:endParaRPr lang="en-US" sz="1200" dirty="0">
                        <a:latin typeface="+mn-lt"/>
                      </a:endParaRPr>
                    </a:p>
                  </a:txBody>
                  <a:tcPr marL="98081" marR="98081">
                    <a:solidFill>
                      <a:schemeClr val="bg1"/>
                    </a:solidFill>
                  </a:tcPr>
                </a:tc>
                <a:tc>
                  <a:txBody>
                    <a:bodyPr/>
                    <a:lstStyle/>
                    <a:p>
                      <a:pPr algn="r"/>
                      <a:r>
                        <a:rPr lang="en-US" sz="1200" u="none" strike="noStrike" kern="1200" baseline="0" dirty="0" smtClean="0">
                          <a:latin typeface="+mn-lt"/>
                        </a:rPr>
                        <a:t>186,400</a:t>
                      </a:r>
                      <a:endParaRPr lang="en-US" sz="1200" dirty="0">
                        <a:latin typeface="+mn-lt"/>
                      </a:endParaRPr>
                    </a:p>
                  </a:txBody>
                  <a:tcPr marL="98081" marR="98081">
                    <a:solidFill>
                      <a:schemeClr val="bg1"/>
                    </a:solidFill>
                  </a:tcPr>
                </a:tc>
                <a:tc>
                  <a:txBody>
                    <a:bodyPr/>
                    <a:lstStyle/>
                    <a:p>
                      <a:pPr algn="r"/>
                      <a:r>
                        <a:rPr lang="en-US" sz="1200" u="none" strike="noStrike" kern="1200" baseline="0" dirty="0" smtClean="0">
                          <a:latin typeface="+mn-lt"/>
                        </a:rPr>
                        <a:t>127,000</a:t>
                      </a:r>
                      <a:endParaRPr lang="en-US" sz="1200" dirty="0">
                        <a:latin typeface="+mn-lt"/>
                      </a:endParaRPr>
                    </a:p>
                  </a:txBody>
                  <a:tcPr marL="98081" marR="98081">
                    <a:solidFill>
                      <a:schemeClr val="bg1"/>
                    </a:solidFill>
                  </a:tcPr>
                </a:tc>
                <a:tc>
                  <a:txBody>
                    <a:bodyPr/>
                    <a:lstStyle/>
                    <a:p>
                      <a:pPr algn="r"/>
                      <a:r>
                        <a:rPr lang="en-US" sz="1200" u="none" strike="noStrike" kern="1200" baseline="0" dirty="0" smtClean="0">
                          <a:latin typeface="+mn-lt"/>
                        </a:rPr>
                        <a:t>72,100</a:t>
                      </a:r>
                      <a:endParaRPr lang="en-US" sz="1200" dirty="0">
                        <a:latin typeface="+mn-lt"/>
                      </a:endParaRPr>
                    </a:p>
                  </a:txBody>
                  <a:tcPr marL="98081" marR="98081">
                    <a:solidFill>
                      <a:schemeClr val="bg1"/>
                    </a:solidFill>
                  </a:tcPr>
                </a:tc>
                <a:extLst>
                  <a:ext uri="{0D108BD9-81ED-4DB2-BD59-A6C34878D82A}">
                    <a16:rowId xmlns="" xmlns:a16="http://schemas.microsoft.com/office/drawing/2014/main" val="10006"/>
                  </a:ext>
                </a:extLst>
              </a:tr>
              <a:tr h="251196">
                <a:tc>
                  <a:txBody>
                    <a:bodyPr/>
                    <a:lstStyle/>
                    <a:p>
                      <a:r>
                        <a:rPr lang="en-US" sz="1200" b="1" u="none" strike="noStrike" kern="1200" baseline="0" dirty="0" smtClean="0">
                          <a:latin typeface="+mn-lt"/>
                        </a:rPr>
                        <a:t>Other income</a:t>
                      </a:r>
                      <a:endParaRPr lang="en-US" sz="1200" b="1" dirty="0">
                        <a:latin typeface="+mn-lt"/>
                      </a:endParaRPr>
                    </a:p>
                  </a:txBody>
                  <a:tcPr marL="98081" marR="98081">
                    <a:solidFill>
                      <a:schemeClr val="bg1"/>
                    </a:solidFill>
                  </a:tcPr>
                </a:tc>
                <a:tc>
                  <a:txBody>
                    <a:bodyPr/>
                    <a:lstStyle/>
                    <a:p>
                      <a:pPr algn="r"/>
                      <a:r>
                        <a:rPr kumimoji="0" lang="en-IN" sz="1200" b="0" i="0" u="none" strike="noStrike" kern="1200" cap="none" spc="0" normalizeH="0" baseline="0" noProof="0" dirty="0" smtClean="0">
                          <a:ln>
                            <a:noFill/>
                          </a:ln>
                          <a:solidFill>
                            <a:schemeClr val="bg1"/>
                          </a:solidFill>
                          <a:effectLst/>
                          <a:uLnTx/>
                          <a:uFillTx/>
                          <a:latin typeface="+mn-lt"/>
                          <a:ea typeface="+mn-ea"/>
                          <a:cs typeface="+mn-cs"/>
                        </a:rPr>
                        <a:t>blank</a:t>
                      </a:r>
                      <a:endParaRPr lang="en-IN" sz="1200" dirty="0">
                        <a:solidFill>
                          <a:schemeClr val="bg1"/>
                        </a:solidFill>
                        <a:latin typeface="+mn-lt"/>
                      </a:endParaRPr>
                    </a:p>
                  </a:txBody>
                  <a:tcPr marL="98081" marR="98081">
                    <a:solidFill>
                      <a:schemeClr val="bg1"/>
                    </a:solidFill>
                  </a:tcPr>
                </a:tc>
                <a:tc>
                  <a:txBody>
                    <a:bodyPr/>
                    <a:lstStyle/>
                    <a:p>
                      <a:pPr algn="r"/>
                      <a:r>
                        <a:rPr kumimoji="0" lang="en-IN" sz="1200" b="0" i="0" u="none" strike="noStrike" kern="1200" cap="none" spc="0" normalizeH="0" baseline="0" noProof="0" smtClean="0">
                          <a:ln>
                            <a:noFill/>
                          </a:ln>
                          <a:solidFill>
                            <a:schemeClr val="bg1"/>
                          </a:solidFill>
                          <a:effectLst/>
                          <a:uLnTx/>
                          <a:uFillTx/>
                          <a:latin typeface="+mn-lt"/>
                          <a:ea typeface="+mn-ea"/>
                          <a:cs typeface="+mn-cs"/>
                        </a:rPr>
                        <a:t>blank</a:t>
                      </a:r>
                      <a:endParaRPr lang="en-IN" sz="1200" dirty="0">
                        <a:solidFill>
                          <a:schemeClr val="bg1"/>
                        </a:solidFill>
                        <a:latin typeface="+mn-lt"/>
                      </a:endParaRPr>
                    </a:p>
                  </a:txBody>
                  <a:tcPr marL="98081" marR="98081">
                    <a:solidFill>
                      <a:schemeClr val="bg1"/>
                    </a:solidFill>
                  </a:tcPr>
                </a:tc>
                <a:tc>
                  <a:txBody>
                    <a:bodyPr/>
                    <a:lstStyle/>
                    <a:p>
                      <a:pPr algn="r"/>
                      <a:r>
                        <a:rPr kumimoji="0" lang="en-IN" sz="1200" b="0" i="0" u="none" strike="noStrike" kern="1200" cap="none" spc="0" normalizeH="0" baseline="0" noProof="0" dirty="0" smtClean="0">
                          <a:ln>
                            <a:noFill/>
                          </a:ln>
                          <a:solidFill>
                            <a:schemeClr val="bg1"/>
                          </a:solidFill>
                          <a:effectLst/>
                          <a:uLnTx/>
                          <a:uFillTx/>
                          <a:latin typeface="+mn-lt"/>
                          <a:ea typeface="+mn-ea"/>
                          <a:cs typeface="+mn-cs"/>
                        </a:rPr>
                        <a:t>blank</a:t>
                      </a:r>
                      <a:endParaRPr lang="en-IN" sz="1200" dirty="0">
                        <a:solidFill>
                          <a:schemeClr val="bg1"/>
                        </a:solidFill>
                        <a:latin typeface="+mn-lt"/>
                      </a:endParaRPr>
                    </a:p>
                  </a:txBody>
                  <a:tcPr marL="98081" marR="98081">
                    <a:solidFill>
                      <a:schemeClr val="bg1"/>
                    </a:solidFill>
                  </a:tcPr>
                </a:tc>
                <a:extLst>
                  <a:ext uri="{0D108BD9-81ED-4DB2-BD59-A6C34878D82A}">
                    <a16:rowId xmlns="" xmlns:a16="http://schemas.microsoft.com/office/drawing/2014/main" val="10007"/>
                  </a:ext>
                </a:extLst>
              </a:tr>
              <a:tr h="251196">
                <a:tc>
                  <a:txBody>
                    <a:bodyPr/>
                    <a:lstStyle/>
                    <a:p>
                      <a:r>
                        <a:rPr lang="en-US" sz="1200" u="none" strike="noStrike" kern="1200" baseline="0" dirty="0" smtClean="0">
                          <a:latin typeface="+mn-lt"/>
                        </a:rPr>
                        <a:t>Interest income</a:t>
                      </a:r>
                      <a:endParaRPr lang="en-US" sz="1200" dirty="0">
                        <a:latin typeface="+mn-lt"/>
                      </a:endParaRPr>
                    </a:p>
                  </a:txBody>
                  <a:tcPr marL="98081" marR="98081">
                    <a:solidFill>
                      <a:schemeClr val="bg1"/>
                    </a:solidFill>
                  </a:tcPr>
                </a:tc>
                <a:tc>
                  <a:txBody>
                    <a:bodyPr/>
                    <a:lstStyle/>
                    <a:p>
                      <a:pPr algn="r"/>
                      <a:r>
                        <a:rPr lang="en-US" sz="1200" u="none" strike="noStrike" kern="1200" baseline="0" dirty="0" smtClean="0">
                          <a:latin typeface="+mn-lt"/>
                        </a:rPr>
                        <a:t>1,900</a:t>
                      </a:r>
                      <a:endParaRPr lang="en-US" sz="1200" dirty="0">
                        <a:latin typeface="+mn-lt"/>
                      </a:endParaRPr>
                    </a:p>
                  </a:txBody>
                  <a:tcPr marL="98081" marR="98081">
                    <a:solidFill>
                      <a:schemeClr val="bg1"/>
                    </a:solidFill>
                  </a:tcPr>
                </a:tc>
                <a:tc>
                  <a:txBody>
                    <a:bodyPr/>
                    <a:lstStyle/>
                    <a:p>
                      <a:pPr algn="r"/>
                      <a:r>
                        <a:rPr lang="en-US" sz="1200" u="none" strike="noStrike" kern="1200" baseline="0" dirty="0" smtClean="0">
                          <a:latin typeface="+mn-lt"/>
                        </a:rPr>
                        <a:t>800</a:t>
                      </a:r>
                      <a:endParaRPr lang="en-US" sz="1200" dirty="0">
                        <a:latin typeface="+mn-lt"/>
                      </a:endParaRPr>
                    </a:p>
                  </a:txBody>
                  <a:tcPr marL="98081" marR="98081">
                    <a:solidFill>
                      <a:schemeClr val="bg1"/>
                    </a:solidFill>
                  </a:tcPr>
                </a:tc>
                <a:tc>
                  <a:txBody>
                    <a:bodyPr/>
                    <a:lstStyle/>
                    <a:p>
                      <a:pPr algn="r"/>
                      <a:r>
                        <a:rPr lang="en-US" sz="1200" u="none" strike="noStrike" kern="1200" baseline="0" dirty="0" smtClean="0">
                          <a:latin typeface="+mn-lt"/>
                        </a:rPr>
                        <a:t>1,100</a:t>
                      </a:r>
                      <a:endParaRPr lang="en-US" sz="1200" dirty="0">
                        <a:latin typeface="+mn-lt"/>
                      </a:endParaRPr>
                    </a:p>
                  </a:txBody>
                  <a:tcPr marL="98081" marR="98081">
                    <a:solidFill>
                      <a:schemeClr val="bg1"/>
                    </a:solidFill>
                  </a:tcPr>
                </a:tc>
                <a:extLst>
                  <a:ext uri="{0D108BD9-81ED-4DB2-BD59-A6C34878D82A}">
                    <a16:rowId xmlns="" xmlns:a16="http://schemas.microsoft.com/office/drawing/2014/main" val="1524395294"/>
                  </a:ext>
                </a:extLst>
              </a:tr>
              <a:tr h="251196">
                <a:tc>
                  <a:txBody>
                    <a:bodyPr/>
                    <a:lstStyle/>
                    <a:p>
                      <a:r>
                        <a:rPr lang="en-US" sz="1200" u="none" strike="noStrike" kern="1200" baseline="0" dirty="0" smtClean="0">
                          <a:latin typeface="+mn-lt"/>
                        </a:rPr>
                        <a:t>Interest expense</a:t>
                      </a:r>
                      <a:endParaRPr lang="en-US" sz="1200" dirty="0">
                        <a:latin typeface="+mn-lt"/>
                      </a:endParaRPr>
                    </a:p>
                  </a:txBody>
                  <a:tcPr marL="98081" marR="98081">
                    <a:solidFill>
                      <a:schemeClr val="bg1"/>
                    </a:solidFill>
                  </a:tcPr>
                </a:tc>
                <a:tc>
                  <a:txBody>
                    <a:bodyPr/>
                    <a:lstStyle/>
                    <a:p>
                      <a:pPr algn="r"/>
                      <a:r>
                        <a:rPr lang="en-US" sz="1200" u="none" strike="noStrike" kern="1200" baseline="0" dirty="0" smtClean="0">
                          <a:latin typeface="+mn-lt"/>
                        </a:rPr>
                        <a:t>(15,000)</a:t>
                      </a:r>
                      <a:endParaRPr lang="en-US" sz="1200" dirty="0">
                        <a:latin typeface="+mn-lt"/>
                      </a:endParaRPr>
                    </a:p>
                  </a:txBody>
                  <a:tcPr marL="98081" marR="98081">
                    <a:solidFill>
                      <a:schemeClr val="bg1"/>
                    </a:solidFill>
                  </a:tcPr>
                </a:tc>
                <a:tc>
                  <a:txBody>
                    <a:bodyPr/>
                    <a:lstStyle/>
                    <a:p>
                      <a:pPr algn="r"/>
                      <a:r>
                        <a:rPr lang="en-US" sz="1200" u="none" strike="noStrike" kern="1200" baseline="0" dirty="0" smtClean="0">
                          <a:latin typeface="+mn-lt"/>
                        </a:rPr>
                        <a:t>(6,900)</a:t>
                      </a:r>
                      <a:endParaRPr lang="en-US" sz="1200" dirty="0">
                        <a:latin typeface="+mn-lt"/>
                      </a:endParaRPr>
                    </a:p>
                  </a:txBody>
                  <a:tcPr marL="98081" marR="98081">
                    <a:solidFill>
                      <a:schemeClr val="bg1"/>
                    </a:solidFill>
                  </a:tcPr>
                </a:tc>
                <a:tc>
                  <a:txBody>
                    <a:bodyPr/>
                    <a:lstStyle/>
                    <a:p>
                      <a:pPr algn="r"/>
                      <a:r>
                        <a:rPr lang="en-US" sz="1200" u="none" strike="noStrike" kern="1200" baseline="0" dirty="0" smtClean="0">
                          <a:latin typeface="+mn-lt"/>
                        </a:rPr>
                        <a:t>(6,400)</a:t>
                      </a:r>
                      <a:endParaRPr lang="en-US" sz="1200" dirty="0">
                        <a:latin typeface="+mn-lt"/>
                      </a:endParaRPr>
                    </a:p>
                  </a:txBody>
                  <a:tcPr marL="98081" marR="98081">
                    <a:solidFill>
                      <a:schemeClr val="bg1"/>
                    </a:solidFill>
                  </a:tcPr>
                </a:tc>
                <a:extLst>
                  <a:ext uri="{0D108BD9-81ED-4DB2-BD59-A6C34878D82A}">
                    <a16:rowId xmlns="" xmlns:a16="http://schemas.microsoft.com/office/drawing/2014/main" val="10008"/>
                  </a:ext>
                </a:extLst>
              </a:tr>
              <a:tr h="251196">
                <a:tc>
                  <a:txBody>
                    <a:bodyPr/>
                    <a:lstStyle/>
                    <a:p>
                      <a:r>
                        <a:rPr lang="en-US" sz="1200" u="none" strike="noStrike" kern="1200" baseline="0" dirty="0" smtClean="0">
                          <a:latin typeface="+mn-lt"/>
                        </a:rPr>
                        <a:t>Other income (expense), net</a:t>
                      </a:r>
                      <a:endParaRPr lang="en-US" sz="1200" dirty="0">
                        <a:latin typeface="+mn-lt"/>
                      </a:endParaRPr>
                    </a:p>
                  </a:txBody>
                  <a:tcPr marL="98081" marR="98081">
                    <a:solidFill>
                      <a:schemeClr val="bg1"/>
                    </a:solidFill>
                  </a:tcPr>
                </a:tc>
                <a:tc>
                  <a:txBody>
                    <a:bodyPr/>
                    <a:lstStyle/>
                    <a:p>
                      <a:pPr algn="r"/>
                      <a:r>
                        <a:rPr lang="en-US" sz="1200" u="none" strike="noStrike" kern="1200" baseline="0" dirty="0" smtClean="0">
                          <a:latin typeface="+mn-lt"/>
                        </a:rPr>
                        <a:t>10,900</a:t>
                      </a:r>
                      <a:endParaRPr lang="en-US" sz="1200" dirty="0">
                        <a:latin typeface="+mn-lt"/>
                      </a:endParaRPr>
                    </a:p>
                  </a:txBody>
                  <a:tcPr marL="98081" marR="98081">
                    <a:solidFill>
                      <a:schemeClr val="bg1"/>
                    </a:solidFill>
                  </a:tcPr>
                </a:tc>
                <a:tc>
                  <a:txBody>
                    <a:bodyPr/>
                    <a:lstStyle/>
                    <a:p>
                      <a:pPr algn="r"/>
                      <a:r>
                        <a:rPr lang="en-US" sz="1200" u="none" strike="noStrike" kern="1200" baseline="0" dirty="0" smtClean="0">
                          <a:latin typeface="+mn-lt"/>
                        </a:rPr>
                        <a:t>(1,300)</a:t>
                      </a:r>
                      <a:endParaRPr lang="en-US" sz="1200" dirty="0">
                        <a:latin typeface="+mn-lt"/>
                      </a:endParaRPr>
                    </a:p>
                  </a:txBody>
                  <a:tcPr marL="98081" marR="98081">
                    <a:solidFill>
                      <a:schemeClr val="bg1"/>
                    </a:solidFill>
                  </a:tcPr>
                </a:tc>
                <a:tc>
                  <a:txBody>
                    <a:bodyPr/>
                    <a:lstStyle/>
                    <a:p>
                      <a:pPr algn="r"/>
                      <a:r>
                        <a:rPr lang="en-US" sz="1200" u="none" strike="noStrike" kern="1200" baseline="0" dirty="0" smtClean="0">
                          <a:latin typeface="+mn-lt"/>
                        </a:rPr>
                        <a:t>1,200</a:t>
                      </a:r>
                      <a:endParaRPr lang="en-US" sz="1200" dirty="0">
                        <a:latin typeface="+mn-lt"/>
                      </a:endParaRPr>
                    </a:p>
                  </a:txBody>
                  <a:tcPr marL="98081" marR="98081">
                    <a:solidFill>
                      <a:schemeClr val="bg1"/>
                    </a:solidFill>
                  </a:tcPr>
                </a:tc>
                <a:extLst>
                  <a:ext uri="{0D108BD9-81ED-4DB2-BD59-A6C34878D82A}">
                    <a16:rowId xmlns="" xmlns:a16="http://schemas.microsoft.com/office/drawing/2014/main" val="10009"/>
                  </a:ext>
                </a:extLst>
              </a:tr>
              <a:tr h="251196">
                <a:tc>
                  <a:txBody>
                    <a:bodyPr/>
                    <a:lstStyle/>
                    <a:p>
                      <a:r>
                        <a:rPr lang="en-US" sz="1200" u="none" strike="noStrike" kern="1200" baseline="0" dirty="0" smtClean="0">
                          <a:latin typeface="+mn-lt"/>
                        </a:rPr>
                        <a:t>Income before income taxes</a:t>
                      </a:r>
                      <a:endParaRPr lang="en-US" sz="1200" dirty="0">
                        <a:latin typeface="+mn-lt"/>
                      </a:endParaRPr>
                    </a:p>
                  </a:txBody>
                  <a:tcPr marL="98081" marR="98081">
                    <a:solidFill>
                      <a:schemeClr val="bg1"/>
                    </a:solidFill>
                  </a:tcPr>
                </a:tc>
                <a:tc>
                  <a:txBody>
                    <a:bodyPr/>
                    <a:lstStyle/>
                    <a:p>
                      <a:pPr algn="r"/>
                      <a:r>
                        <a:rPr lang="en-US" sz="1200" u="none" strike="noStrike" kern="1200" baseline="0" dirty="0" smtClean="0">
                          <a:latin typeface="+mn-lt"/>
                        </a:rPr>
                        <a:t>184,200</a:t>
                      </a:r>
                      <a:endParaRPr lang="en-US" sz="1200" dirty="0">
                        <a:latin typeface="+mn-lt"/>
                      </a:endParaRPr>
                    </a:p>
                  </a:txBody>
                  <a:tcPr marL="98081" marR="98081">
                    <a:solidFill>
                      <a:schemeClr val="bg1"/>
                    </a:solidFill>
                  </a:tcPr>
                </a:tc>
                <a:tc>
                  <a:txBody>
                    <a:bodyPr/>
                    <a:lstStyle/>
                    <a:p>
                      <a:pPr algn="r"/>
                      <a:r>
                        <a:rPr lang="en-US" sz="1200" u="none" strike="noStrike" kern="1200" baseline="0" dirty="0" smtClean="0">
                          <a:latin typeface="+mn-lt"/>
                        </a:rPr>
                        <a:t>119,600</a:t>
                      </a:r>
                      <a:endParaRPr lang="en-US" sz="1200" dirty="0">
                        <a:latin typeface="+mn-lt"/>
                      </a:endParaRPr>
                    </a:p>
                  </a:txBody>
                  <a:tcPr marL="98081" marR="98081">
                    <a:solidFill>
                      <a:schemeClr val="bg1"/>
                    </a:solidFill>
                  </a:tcPr>
                </a:tc>
                <a:tc>
                  <a:txBody>
                    <a:bodyPr/>
                    <a:lstStyle/>
                    <a:p>
                      <a:pPr algn="r"/>
                      <a:r>
                        <a:rPr lang="en-US" sz="1200" u="none" strike="noStrike" kern="1200" baseline="0" dirty="0" smtClean="0">
                          <a:latin typeface="+mn-lt"/>
                        </a:rPr>
                        <a:t>68,000</a:t>
                      </a:r>
                      <a:endParaRPr lang="en-US" sz="1200" dirty="0">
                        <a:latin typeface="+mn-lt"/>
                      </a:endParaRPr>
                    </a:p>
                  </a:txBody>
                  <a:tcPr marL="98081" marR="98081">
                    <a:solidFill>
                      <a:schemeClr val="bg1"/>
                    </a:solidFill>
                  </a:tcPr>
                </a:tc>
                <a:extLst>
                  <a:ext uri="{0D108BD9-81ED-4DB2-BD59-A6C34878D82A}">
                    <a16:rowId xmlns="" xmlns:a16="http://schemas.microsoft.com/office/drawing/2014/main" val="10010"/>
                  </a:ext>
                </a:extLst>
              </a:tr>
              <a:tr h="251196">
                <a:tc>
                  <a:txBody>
                    <a:bodyPr/>
                    <a:lstStyle/>
                    <a:p>
                      <a:r>
                        <a:rPr lang="en-US" sz="1200" u="none" strike="noStrike" kern="1200" baseline="0" dirty="0" smtClean="0">
                          <a:latin typeface="+mn-lt"/>
                        </a:rPr>
                        <a:t>Income tax expense</a:t>
                      </a:r>
                      <a:endParaRPr lang="en-US" sz="1200" dirty="0">
                        <a:latin typeface="+mn-lt"/>
                      </a:endParaRPr>
                    </a:p>
                  </a:txBody>
                  <a:tcPr marL="98081" marR="98081">
                    <a:solidFill>
                      <a:schemeClr val="bg1"/>
                    </a:solidFill>
                  </a:tcPr>
                </a:tc>
                <a:tc>
                  <a:txBody>
                    <a:bodyPr/>
                    <a:lstStyle/>
                    <a:p>
                      <a:pPr algn="r"/>
                      <a:r>
                        <a:rPr lang="en-US" sz="1200" u="none" strike="noStrike" kern="1200" baseline="0" dirty="0" smtClean="0">
                          <a:latin typeface="+mn-lt"/>
                        </a:rPr>
                        <a:t>53,200</a:t>
                      </a:r>
                      <a:endParaRPr lang="en-US" sz="1200" dirty="0">
                        <a:latin typeface="+mn-lt"/>
                      </a:endParaRPr>
                    </a:p>
                  </a:txBody>
                  <a:tcPr marL="98081" marR="98081">
                    <a:solidFill>
                      <a:schemeClr val="bg1"/>
                    </a:solidFill>
                  </a:tcPr>
                </a:tc>
                <a:tc>
                  <a:txBody>
                    <a:bodyPr/>
                    <a:lstStyle/>
                    <a:p>
                      <a:pPr algn="r"/>
                      <a:r>
                        <a:rPr lang="en-US" sz="1200" u="none" strike="noStrike" kern="1200" baseline="0" dirty="0" smtClean="0">
                          <a:latin typeface="+mn-lt"/>
                        </a:rPr>
                        <a:t>36,600</a:t>
                      </a:r>
                      <a:endParaRPr lang="en-US" sz="1200" dirty="0">
                        <a:latin typeface="+mn-lt"/>
                      </a:endParaRPr>
                    </a:p>
                  </a:txBody>
                  <a:tcPr marL="98081" marR="98081">
                    <a:solidFill>
                      <a:schemeClr val="bg1"/>
                    </a:solidFill>
                  </a:tcPr>
                </a:tc>
                <a:tc>
                  <a:txBody>
                    <a:bodyPr/>
                    <a:lstStyle/>
                    <a:p>
                      <a:pPr algn="r"/>
                      <a:r>
                        <a:rPr lang="en-US" sz="1200" u="none" strike="noStrike" kern="1200" baseline="0" dirty="0" smtClean="0">
                          <a:latin typeface="+mn-lt"/>
                        </a:rPr>
                        <a:t>18,000</a:t>
                      </a:r>
                      <a:endParaRPr lang="en-US" sz="1200" dirty="0">
                        <a:latin typeface="+mn-lt"/>
                      </a:endParaRPr>
                    </a:p>
                  </a:txBody>
                  <a:tcPr marL="98081" marR="98081">
                    <a:solidFill>
                      <a:schemeClr val="bg1"/>
                    </a:solidFill>
                  </a:tcPr>
                </a:tc>
                <a:extLst>
                  <a:ext uri="{0D108BD9-81ED-4DB2-BD59-A6C34878D82A}">
                    <a16:rowId xmlns="" xmlns:a16="http://schemas.microsoft.com/office/drawing/2014/main" val="10011"/>
                  </a:ext>
                </a:extLst>
              </a:tr>
              <a:tr h="251196">
                <a:tc>
                  <a:txBody>
                    <a:bodyPr/>
                    <a:lstStyle/>
                    <a:p>
                      <a:r>
                        <a:rPr lang="en-US" sz="1200" u="none" strike="noStrike" kern="1200" baseline="0" dirty="0" smtClean="0">
                          <a:latin typeface="+mn-lt"/>
                        </a:rPr>
                        <a:t>Net income</a:t>
                      </a:r>
                      <a:endParaRPr lang="en-US" sz="1200" dirty="0">
                        <a:latin typeface="+mn-lt"/>
                      </a:endParaRPr>
                    </a:p>
                  </a:txBody>
                  <a:tcPr marL="98081" marR="98081">
                    <a:solidFill>
                      <a:schemeClr val="bg1"/>
                    </a:solidFill>
                  </a:tcPr>
                </a:tc>
                <a:tc>
                  <a:txBody>
                    <a:bodyPr/>
                    <a:lstStyle/>
                    <a:p>
                      <a:pPr algn="r"/>
                      <a:r>
                        <a:rPr lang="en-US" sz="1200" u="none" strike="noStrike" kern="1200" baseline="0" dirty="0" smtClean="0">
                          <a:latin typeface="+mn-lt"/>
                        </a:rPr>
                        <a:t>131,000</a:t>
                      </a:r>
                      <a:endParaRPr lang="en-US" sz="1200" dirty="0">
                        <a:latin typeface="+mn-lt"/>
                      </a:endParaRPr>
                    </a:p>
                  </a:txBody>
                  <a:tcPr marL="98081" marR="98081">
                    <a:solidFill>
                      <a:schemeClr val="bg1"/>
                    </a:solidFill>
                  </a:tcPr>
                </a:tc>
                <a:tc>
                  <a:txBody>
                    <a:bodyPr/>
                    <a:lstStyle/>
                    <a:p>
                      <a:pPr algn="r"/>
                      <a:r>
                        <a:rPr lang="en-US" sz="1200" u="none" strike="noStrike" kern="1200" baseline="0" dirty="0" smtClean="0">
                          <a:latin typeface="+mn-lt"/>
                        </a:rPr>
                        <a:t>83,000</a:t>
                      </a:r>
                      <a:endParaRPr lang="en-US" sz="1200" dirty="0">
                        <a:latin typeface="+mn-lt"/>
                      </a:endParaRPr>
                    </a:p>
                  </a:txBody>
                  <a:tcPr marL="98081" marR="98081">
                    <a:solidFill>
                      <a:schemeClr val="bg1"/>
                    </a:solidFill>
                  </a:tcPr>
                </a:tc>
                <a:tc>
                  <a:txBody>
                    <a:bodyPr/>
                    <a:lstStyle/>
                    <a:p>
                      <a:pPr algn="r"/>
                      <a:r>
                        <a:rPr lang="en-US" sz="1200" u="none" strike="noStrike" kern="1200" baseline="0" dirty="0" smtClean="0">
                          <a:latin typeface="+mn-lt"/>
                        </a:rPr>
                        <a:t>50,000</a:t>
                      </a:r>
                      <a:endParaRPr lang="en-US" sz="1200" dirty="0">
                        <a:latin typeface="+mn-lt"/>
                      </a:endParaRPr>
                    </a:p>
                  </a:txBody>
                  <a:tcPr marL="98081" marR="98081">
                    <a:solidFill>
                      <a:schemeClr val="bg1"/>
                    </a:solidFill>
                  </a:tcPr>
                </a:tc>
                <a:extLst>
                  <a:ext uri="{0D108BD9-81ED-4DB2-BD59-A6C34878D82A}">
                    <a16:rowId xmlns="" xmlns:a16="http://schemas.microsoft.com/office/drawing/2014/main" val="10012"/>
                  </a:ext>
                </a:extLst>
              </a:tr>
              <a:tr h="251196">
                <a:tc>
                  <a:txBody>
                    <a:bodyPr/>
                    <a:lstStyle/>
                    <a:p>
                      <a:r>
                        <a:rPr lang="en-US" sz="1200" u="none" strike="noStrike" kern="1200" baseline="0" dirty="0" smtClean="0">
                          <a:latin typeface="+mn-lt"/>
                        </a:rPr>
                        <a:t>Earnings per share</a:t>
                      </a:r>
                      <a:endParaRPr lang="en-US" sz="1200" dirty="0">
                        <a:latin typeface="+mn-lt"/>
                      </a:endParaRPr>
                    </a:p>
                  </a:txBody>
                  <a:tcPr marL="98081" marR="98081">
                    <a:solidFill>
                      <a:schemeClr val="bg1"/>
                    </a:solidFill>
                  </a:tcPr>
                </a:tc>
                <a:tc>
                  <a:txBody>
                    <a:bodyPr/>
                    <a:lstStyle/>
                    <a:p>
                      <a:pPr algn="r"/>
                      <a:r>
                        <a:rPr lang="en-US" sz="1200" u="none" strike="noStrike" kern="1200" baseline="0" dirty="0" smtClean="0">
                          <a:latin typeface="+mn-lt"/>
                        </a:rPr>
                        <a:t>1.31</a:t>
                      </a:r>
                      <a:endParaRPr lang="en-US" sz="1200" dirty="0">
                        <a:latin typeface="+mn-lt"/>
                      </a:endParaRPr>
                    </a:p>
                  </a:txBody>
                  <a:tcPr marL="98081" marR="98081">
                    <a:solidFill>
                      <a:schemeClr val="bg1"/>
                    </a:solidFill>
                  </a:tcPr>
                </a:tc>
                <a:tc>
                  <a:txBody>
                    <a:bodyPr/>
                    <a:lstStyle/>
                    <a:p>
                      <a:pPr algn="r"/>
                      <a:r>
                        <a:rPr lang="en-US" sz="1200" u="none" strike="noStrike" kern="1200" baseline="0" dirty="0" smtClean="0">
                          <a:latin typeface="+mn-lt"/>
                        </a:rPr>
                        <a:t>0.83</a:t>
                      </a:r>
                      <a:endParaRPr lang="en-US" sz="1200" dirty="0">
                        <a:latin typeface="+mn-lt"/>
                      </a:endParaRPr>
                    </a:p>
                  </a:txBody>
                  <a:tcPr marL="98081" marR="98081">
                    <a:solidFill>
                      <a:schemeClr val="bg1"/>
                    </a:solidFill>
                  </a:tcPr>
                </a:tc>
                <a:tc>
                  <a:txBody>
                    <a:bodyPr/>
                    <a:lstStyle/>
                    <a:p>
                      <a:pPr algn="r"/>
                      <a:r>
                        <a:rPr lang="en-US" sz="1200" u="none" strike="noStrike" kern="1200" baseline="0" dirty="0" smtClean="0">
                          <a:latin typeface="+mn-lt"/>
                        </a:rPr>
                        <a:t>0.50</a:t>
                      </a:r>
                      <a:endParaRPr lang="en-US" sz="1200" dirty="0">
                        <a:latin typeface="+mn-lt"/>
                      </a:endParaRPr>
                    </a:p>
                  </a:txBody>
                  <a:tcPr marL="98081" marR="98081">
                    <a:solidFill>
                      <a:schemeClr val="bg1"/>
                    </a:solidFill>
                  </a:tcPr>
                </a:tc>
                <a:extLst>
                  <a:ext uri="{0D108BD9-81ED-4DB2-BD59-A6C34878D82A}">
                    <a16:rowId xmlns="" xmlns:a16="http://schemas.microsoft.com/office/drawing/2014/main" val="10013"/>
                  </a:ext>
                </a:extLst>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smtClean="0"/>
              <a:t>Historical Balance Sheets </a:t>
            </a:r>
            <a:r>
              <a:rPr lang="en-US" sz="2000" b="0" dirty="0" smtClean="0"/>
              <a:t>(1 of 2)</a:t>
            </a:r>
            <a:endParaRPr lang="en-US" sz="2000" b="0" dirty="0"/>
          </a:p>
        </p:txBody>
      </p:sp>
      <p:sp>
        <p:nvSpPr>
          <p:cNvPr id="4" name="Content Placeholder 3"/>
          <p:cNvSpPr>
            <a:spLocks noGrp="1"/>
          </p:cNvSpPr>
          <p:nvPr>
            <p:ph idx="13"/>
          </p:nvPr>
        </p:nvSpPr>
        <p:spPr>
          <a:xfrm>
            <a:off x="457200" y="1524000"/>
            <a:ext cx="8229600" cy="762000"/>
          </a:xfrm>
        </p:spPr>
        <p:txBody>
          <a:bodyPr/>
          <a:lstStyle/>
          <a:p>
            <a:pPr>
              <a:buNone/>
            </a:pPr>
            <a:r>
              <a:rPr lang="en-US" sz="2200" dirty="0" smtClean="0"/>
              <a:t>Assets</a:t>
            </a:r>
          </a:p>
          <a:p>
            <a:pPr marL="0" indent="0">
              <a:buNone/>
            </a:pPr>
            <a:r>
              <a:rPr lang="en-US" sz="1900" b="1" dirty="0"/>
              <a:t>Table 8.2 </a:t>
            </a:r>
            <a:r>
              <a:rPr lang="en-US" sz="1900" dirty="0"/>
              <a:t>Consolidated Balance Sheets for New Venture Fitness Drinks, Inc</a:t>
            </a:r>
            <a:r>
              <a:rPr lang="en-US" sz="1900" dirty="0" smtClean="0"/>
              <a:t>.</a:t>
            </a:r>
            <a:endParaRPr lang="en-US" sz="1900" dirty="0"/>
          </a:p>
        </p:txBody>
      </p:sp>
      <p:graphicFrame>
        <p:nvGraphicFramePr>
          <p:cNvPr id="7" name="Table 6"/>
          <p:cNvGraphicFramePr>
            <a:graphicFrameLocks noGrp="1"/>
          </p:cNvGraphicFramePr>
          <p:nvPr>
            <p:extLst>
              <p:ext uri="{D42A27DB-BD31-4B8C-83A1-F6EECF244321}">
                <p14:modId xmlns:p14="http://schemas.microsoft.com/office/powerpoint/2010/main" xmlns="" val="1758072380"/>
              </p:ext>
            </p:extLst>
          </p:nvPr>
        </p:nvGraphicFramePr>
        <p:xfrm>
          <a:off x="482838" y="2400512"/>
          <a:ext cx="8228880" cy="3779520"/>
        </p:xfrm>
        <a:graphic>
          <a:graphicData uri="http://schemas.openxmlformats.org/drawingml/2006/table">
            <a:tbl>
              <a:tblPr firstRow="1" bandRow="1">
                <a:tableStyleId>{9D7B26C5-4107-4FEC-AEDC-1716B250A1EF}</a:tableStyleId>
              </a:tblPr>
              <a:tblGrid>
                <a:gridCol w="3200400">
                  <a:extLst>
                    <a:ext uri="{9D8B030D-6E8A-4147-A177-3AD203B41FA5}">
                      <a16:colId xmlns="" xmlns:a16="http://schemas.microsoft.com/office/drawing/2014/main" val="20000"/>
                    </a:ext>
                  </a:extLst>
                </a:gridCol>
                <a:gridCol w="1752600">
                  <a:extLst>
                    <a:ext uri="{9D8B030D-6E8A-4147-A177-3AD203B41FA5}">
                      <a16:colId xmlns="" xmlns:a16="http://schemas.microsoft.com/office/drawing/2014/main" val="20001"/>
                    </a:ext>
                  </a:extLst>
                </a:gridCol>
                <a:gridCol w="1676400">
                  <a:extLst>
                    <a:ext uri="{9D8B030D-6E8A-4147-A177-3AD203B41FA5}">
                      <a16:colId xmlns="" xmlns:a16="http://schemas.microsoft.com/office/drawing/2014/main" val="20002"/>
                    </a:ext>
                  </a:extLst>
                </a:gridCol>
                <a:gridCol w="1599480">
                  <a:extLst>
                    <a:ext uri="{9D8B030D-6E8A-4147-A177-3AD203B41FA5}">
                      <a16:colId xmlns="" xmlns:a16="http://schemas.microsoft.com/office/drawing/2014/main" val="20003"/>
                    </a:ext>
                  </a:extLst>
                </a:gridCol>
              </a:tblGrid>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Assets</a:t>
                      </a:r>
                    </a:p>
                  </a:txBody>
                  <a:tcPr marL="94333" marR="94333">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b="1" u="none" strike="noStrike" kern="1200" baseline="0" dirty="0" smtClean="0"/>
                        <a:t>December 31, 2018</a:t>
                      </a:r>
                      <a:endParaRPr lang="en-US" sz="1200" b="1" dirty="0"/>
                    </a:p>
                  </a:txBody>
                  <a:tcPr marL="94333" marR="94333">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b="1" u="none" strike="noStrike" kern="1200" baseline="0" dirty="0" smtClean="0"/>
                        <a:t>December 31, 2017</a:t>
                      </a:r>
                      <a:endParaRPr lang="en-US" sz="1200" b="1" dirty="0"/>
                    </a:p>
                  </a:txBody>
                  <a:tcPr marL="94333" marR="94333">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b="1" u="none" strike="noStrike" kern="1200" baseline="0" dirty="0" smtClean="0"/>
                        <a:t>December 31, 2016</a:t>
                      </a:r>
                      <a:endParaRPr lang="en-US" sz="1200" b="1" dirty="0"/>
                    </a:p>
                  </a:txBody>
                  <a:tcPr marL="94333" marR="94333">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0"/>
                  </a:ext>
                </a:extLst>
              </a:tr>
              <a:tr h="260498">
                <a:tc>
                  <a:txBody>
                    <a:bodyPr/>
                    <a:lstStyle/>
                    <a:p>
                      <a:r>
                        <a:rPr lang="en-US" sz="1200" b="1" u="none" strike="noStrike" kern="1200" baseline="0" dirty="0" smtClean="0"/>
                        <a:t>Current assets</a:t>
                      </a:r>
                      <a:endParaRPr lang="en-US" sz="1200" b="1" dirty="0"/>
                    </a:p>
                  </a:txBody>
                  <a:tcPr marL="94333" marR="94333">
                    <a:lnT w="12700" cap="flat" cmpd="sng" algn="ctr">
                      <a:solidFill>
                        <a:schemeClr val="tx1"/>
                      </a:solidFill>
                      <a:prstDash val="solid"/>
                      <a:round/>
                      <a:headEnd type="none" w="med" len="med"/>
                      <a:tailEnd type="none" w="med" len="med"/>
                    </a:lnT>
                    <a:solidFill>
                      <a:schemeClr val="bg1"/>
                    </a:solidFill>
                  </a:tcPr>
                </a:tc>
                <a:tc>
                  <a:txBody>
                    <a:bodyPr/>
                    <a:lstStyle/>
                    <a:p>
                      <a:pPr algn="r"/>
                      <a:r>
                        <a:rPr lang="en-US" sz="1200" dirty="0" smtClean="0">
                          <a:solidFill>
                            <a:schemeClr val="bg1"/>
                          </a:solidFill>
                        </a:rPr>
                        <a:t>Blank</a:t>
                      </a:r>
                      <a:endParaRPr lang="en-US" sz="1200" dirty="0">
                        <a:solidFill>
                          <a:schemeClr val="bg1"/>
                        </a:solidFill>
                      </a:endParaRPr>
                    </a:p>
                  </a:txBody>
                  <a:tcPr marL="94333" marR="94333">
                    <a:lnT w="12700" cap="flat" cmpd="sng" algn="ctr">
                      <a:solidFill>
                        <a:schemeClr val="tx1"/>
                      </a:solidFill>
                      <a:prstDash val="solid"/>
                      <a:round/>
                      <a:headEnd type="none" w="med" len="med"/>
                      <a:tailEnd type="none" w="med" len="med"/>
                    </a:lnT>
                    <a:solidFill>
                      <a:schemeClr val="bg1"/>
                    </a:solidFill>
                  </a:tcPr>
                </a:tc>
                <a:tc>
                  <a:txBody>
                    <a:bodyPr/>
                    <a:lstStyle/>
                    <a:p>
                      <a:pPr algn="r"/>
                      <a:r>
                        <a:rPr lang="en-US" sz="1200" dirty="0" smtClean="0">
                          <a:solidFill>
                            <a:schemeClr val="bg1"/>
                          </a:solidFill>
                        </a:rPr>
                        <a:t>Blank</a:t>
                      </a:r>
                      <a:endParaRPr lang="en-US" sz="1200" dirty="0"/>
                    </a:p>
                  </a:txBody>
                  <a:tcPr marL="94333" marR="94333">
                    <a:lnT w="12700" cap="flat" cmpd="sng" algn="ctr">
                      <a:solidFill>
                        <a:schemeClr val="tx1"/>
                      </a:solidFill>
                      <a:prstDash val="solid"/>
                      <a:round/>
                      <a:headEnd type="none" w="med" len="med"/>
                      <a:tailEnd type="none" w="med" len="med"/>
                    </a:lnT>
                    <a:solidFill>
                      <a:schemeClr val="bg1"/>
                    </a:solidFill>
                  </a:tcPr>
                </a:tc>
                <a:tc>
                  <a:txBody>
                    <a:bodyPr/>
                    <a:lstStyle/>
                    <a:p>
                      <a:pPr algn="r"/>
                      <a:r>
                        <a:rPr lang="en-US" sz="1200" dirty="0" smtClean="0">
                          <a:solidFill>
                            <a:schemeClr val="bg1"/>
                          </a:solidFill>
                        </a:rPr>
                        <a:t>Blank</a:t>
                      </a:r>
                      <a:endParaRPr lang="en-US" sz="1200" dirty="0"/>
                    </a:p>
                  </a:txBody>
                  <a:tcPr marL="94333" marR="94333">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 xmlns:a16="http://schemas.microsoft.com/office/drawing/2014/main" val="10001"/>
                  </a:ext>
                </a:extLst>
              </a:tr>
              <a:tr h="260498">
                <a:tc>
                  <a:txBody>
                    <a:bodyPr/>
                    <a:lstStyle/>
                    <a:p>
                      <a:r>
                        <a:rPr lang="en-US" sz="1200" u="none" strike="noStrike" kern="1200" baseline="0" dirty="0" smtClean="0"/>
                        <a:t>Cash and cash equivalents</a:t>
                      </a:r>
                      <a:endParaRPr lang="en-US" sz="1200" dirty="0"/>
                    </a:p>
                  </a:txBody>
                  <a:tcPr marL="94333" marR="94333">
                    <a:solidFill>
                      <a:schemeClr val="bg1"/>
                    </a:solidFill>
                  </a:tcPr>
                </a:tc>
                <a:tc>
                  <a:txBody>
                    <a:bodyPr/>
                    <a:lstStyle/>
                    <a:p>
                      <a:pPr algn="r"/>
                      <a:r>
                        <a:rPr lang="en-US" sz="1200" u="none" strike="noStrike" kern="1200" baseline="0" dirty="0" smtClean="0"/>
                        <a:t>$63,800</a:t>
                      </a:r>
                      <a:endParaRPr lang="en-US" sz="1200" dirty="0"/>
                    </a:p>
                  </a:txBody>
                  <a:tcPr marL="94333" marR="94333">
                    <a:solidFill>
                      <a:schemeClr val="bg1"/>
                    </a:solidFill>
                  </a:tcPr>
                </a:tc>
                <a:tc>
                  <a:txBody>
                    <a:bodyPr/>
                    <a:lstStyle/>
                    <a:p>
                      <a:pPr algn="r"/>
                      <a:r>
                        <a:rPr lang="en-US" sz="1200" u="none" strike="noStrike" kern="1200" baseline="0" dirty="0" smtClean="0"/>
                        <a:t>$54,600</a:t>
                      </a:r>
                      <a:endParaRPr lang="en-US" sz="1200" dirty="0"/>
                    </a:p>
                  </a:txBody>
                  <a:tcPr marL="94333" marR="94333">
                    <a:solidFill>
                      <a:schemeClr val="bg1"/>
                    </a:solidFill>
                  </a:tcPr>
                </a:tc>
                <a:tc>
                  <a:txBody>
                    <a:bodyPr/>
                    <a:lstStyle/>
                    <a:p>
                      <a:pPr algn="r"/>
                      <a:r>
                        <a:rPr lang="en-US" sz="1200" u="none" strike="noStrike" kern="1200" baseline="0" dirty="0" smtClean="0"/>
                        <a:t>$56,500</a:t>
                      </a:r>
                      <a:endParaRPr lang="en-US" sz="1200" dirty="0"/>
                    </a:p>
                  </a:txBody>
                  <a:tcPr marL="94333" marR="94333">
                    <a:solidFill>
                      <a:schemeClr val="bg1"/>
                    </a:solidFill>
                  </a:tcPr>
                </a:tc>
                <a:extLst>
                  <a:ext uri="{0D108BD9-81ED-4DB2-BD59-A6C34878D82A}">
                    <a16:rowId xmlns="" xmlns:a16="http://schemas.microsoft.com/office/drawing/2014/main" val="10002"/>
                  </a:ext>
                </a:extLst>
              </a:tr>
              <a:tr h="434163">
                <a:tc>
                  <a:txBody>
                    <a:bodyPr/>
                    <a:lstStyle/>
                    <a:p>
                      <a:r>
                        <a:rPr lang="en-US" sz="1200" u="none" strike="noStrike" kern="1200" baseline="0" dirty="0" smtClean="0"/>
                        <a:t>Accounts receivable, less allowance for doubtful accounts</a:t>
                      </a:r>
                      <a:endParaRPr lang="en-US" sz="1200" dirty="0"/>
                    </a:p>
                  </a:txBody>
                  <a:tcPr marL="94333" marR="94333">
                    <a:solidFill>
                      <a:schemeClr val="bg1"/>
                    </a:solidFill>
                  </a:tcPr>
                </a:tc>
                <a:tc>
                  <a:txBody>
                    <a:bodyPr/>
                    <a:lstStyle/>
                    <a:p>
                      <a:pPr algn="r"/>
                      <a:r>
                        <a:rPr lang="en-US" sz="1200" u="none" strike="noStrike" kern="1200" baseline="0" dirty="0" smtClean="0"/>
                        <a:t>39,600</a:t>
                      </a:r>
                      <a:endParaRPr lang="en-US" sz="1200" dirty="0"/>
                    </a:p>
                  </a:txBody>
                  <a:tcPr marL="94333" marR="94333">
                    <a:solidFill>
                      <a:schemeClr val="bg1"/>
                    </a:solidFill>
                  </a:tcPr>
                </a:tc>
                <a:tc>
                  <a:txBody>
                    <a:bodyPr/>
                    <a:lstStyle/>
                    <a:p>
                      <a:pPr algn="r"/>
                      <a:r>
                        <a:rPr lang="en-US" sz="1200" u="none" strike="noStrike" kern="1200" baseline="0" dirty="0" smtClean="0"/>
                        <a:t>48,900</a:t>
                      </a:r>
                      <a:endParaRPr lang="en-US" sz="1200" dirty="0"/>
                    </a:p>
                  </a:txBody>
                  <a:tcPr marL="94333" marR="94333">
                    <a:solidFill>
                      <a:schemeClr val="bg1"/>
                    </a:solidFill>
                  </a:tcPr>
                </a:tc>
                <a:tc>
                  <a:txBody>
                    <a:bodyPr/>
                    <a:lstStyle/>
                    <a:p>
                      <a:pPr algn="r"/>
                      <a:r>
                        <a:rPr lang="en-US" sz="1200" u="none" strike="noStrike" kern="1200" baseline="0" dirty="0" smtClean="0"/>
                        <a:t>50,200</a:t>
                      </a:r>
                      <a:endParaRPr lang="en-US" sz="1200" dirty="0"/>
                    </a:p>
                  </a:txBody>
                  <a:tcPr marL="94333" marR="94333">
                    <a:solidFill>
                      <a:schemeClr val="bg1"/>
                    </a:solidFill>
                  </a:tcPr>
                </a:tc>
                <a:extLst>
                  <a:ext uri="{0D108BD9-81ED-4DB2-BD59-A6C34878D82A}">
                    <a16:rowId xmlns="" xmlns:a16="http://schemas.microsoft.com/office/drawing/2014/main" val="10003"/>
                  </a:ext>
                </a:extLst>
              </a:tr>
              <a:tr h="260498">
                <a:tc>
                  <a:txBody>
                    <a:bodyPr/>
                    <a:lstStyle/>
                    <a:p>
                      <a:r>
                        <a:rPr lang="en-US" sz="1200" u="none" strike="noStrike" kern="1200" baseline="0" dirty="0" smtClean="0"/>
                        <a:t>Inventories</a:t>
                      </a:r>
                      <a:endParaRPr lang="en-US" sz="1200" dirty="0"/>
                    </a:p>
                  </a:txBody>
                  <a:tcPr marL="94333" marR="94333">
                    <a:solidFill>
                      <a:schemeClr val="bg1"/>
                    </a:solidFill>
                  </a:tcPr>
                </a:tc>
                <a:tc>
                  <a:txBody>
                    <a:bodyPr/>
                    <a:lstStyle/>
                    <a:p>
                      <a:pPr algn="r"/>
                      <a:r>
                        <a:rPr lang="en-US" sz="1200" u="none" strike="noStrike" kern="1200" baseline="0" dirty="0" smtClean="0"/>
                        <a:t>19,200</a:t>
                      </a:r>
                      <a:endParaRPr lang="en-US" sz="1200" dirty="0"/>
                    </a:p>
                  </a:txBody>
                  <a:tcPr marL="94333" marR="94333">
                    <a:solidFill>
                      <a:schemeClr val="bg1"/>
                    </a:solidFill>
                  </a:tcPr>
                </a:tc>
                <a:tc>
                  <a:txBody>
                    <a:bodyPr/>
                    <a:lstStyle/>
                    <a:p>
                      <a:pPr algn="r"/>
                      <a:r>
                        <a:rPr lang="en-US" sz="1200" u="none" strike="noStrike" kern="1200" baseline="0" dirty="0" smtClean="0"/>
                        <a:t>20,400</a:t>
                      </a:r>
                      <a:endParaRPr lang="en-US" sz="1200" dirty="0"/>
                    </a:p>
                  </a:txBody>
                  <a:tcPr marL="94333" marR="94333">
                    <a:solidFill>
                      <a:schemeClr val="bg1"/>
                    </a:solidFill>
                  </a:tcPr>
                </a:tc>
                <a:tc>
                  <a:txBody>
                    <a:bodyPr/>
                    <a:lstStyle/>
                    <a:p>
                      <a:pPr algn="r"/>
                      <a:r>
                        <a:rPr lang="en-US" sz="1200" u="none" strike="noStrike" kern="1200" baseline="0" dirty="0" smtClean="0"/>
                        <a:t>21,400</a:t>
                      </a:r>
                      <a:endParaRPr lang="en-US" sz="1200" dirty="0"/>
                    </a:p>
                  </a:txBody>
                  <a:tcPr marL="94333" marR="94333">
                    <a:solidFill>
                      <a:schemeClr val="bg1"/>
                    </a:solidFill>
                  </a:tcPr>
                </a:tc>
                <a:extLst>
                  <a:ext uri="{0D108BD9-81ED-4DB2-BD59-A6C34878D82A}">
                    <a16:rowId xmlns="" xmlns:a16="http://schemas.microsoft.com/office/drawing/2014/main" val="10004"/>
                  </a:ext>
                </a:extLst>
              </a:tr>
              <a:tr h="260498">
                <a:tc>
                  <a:txBody>
                    <a:bodyPr/>
                    <a:lstStyle/>
                    <a:p>
                      <a:r>
                        <a:rPr lang="en-US" sz="1200" u="none" strike="noStrike" kern="1200" baseline="0" dirty="0" smtClean="0"/>
                        <a:t>Total current assets</a:t>
                      </a:r>
                      <a:endParaRPr lang="en-US" sz="1200" dirty="0"/>
                    </a:p>
                  </a:txBody>
                  <a:tcPr marL="94333" marR="94333">
                    <a:solidFill>
                      <a:schemeClr val="bg1"/>
                    </a:solidFill>
                  </a:tcPr>
                </a:tc>
                <a:tc>
                  <a:txBody>
                    <a:bodyPr/>
                    <a:lstStyle/>
                    <a:p>
                      <a:pPr algn="r"/>
                      <a:r>
                        <a:rPr lang="en-US" sz="1200" u="none" strike="noStrike" kern="1200" baseline="0" dirty="0" smtClean="0"/>
                        <a:t>122,600</a:t>
                      </a:r>
                      <a:endParaRPr lang="en-US" sz="1200" dirty="0"/>
                    </a:p>
                  </a:txBody>
                  <a:tcPr marL="94333" marR="94333">
                    <a:solidFill>
                      <a:schemeClr val="bg1"/>
                    </a:solidFill>
                  </a:tcPr>
                </a:tc>
                <a:tc>
                  <a:txBody>
                    <a:bodyPr/>
                    <a:lstStyle/>
                    <a:p>
                      <a:pPr algn="r"/>
                      <a:r>
                        <a:rPr lang="en-US" sz="1200" u="none" strike="noStrike" kern="1200" baseline="0" dirty="0" smtClean="0"/>
                        <a:t>123,900</a:t>
                      </a:r>
                      <a:endParaRPr lang="en-US" sz="1200" dirty="0"/>
                    </a:p>
                  </a:txBody>
                  <a:tcPr marL="94333" marR="94333">
                    <a:solidFill>
                      <a:schemeClr val="bg1"/>
                    </a:solidFill>
                  </a:tcPr>
                </a:tc>
                <a:tc>
                  <a:txBody>
                    <a:bodyPr/>
                    <a:lstStyle/>
                    <a:p>
                      <a:pPr algn="r"/>
                      <a:r>
                        <a:rPr lang="en-US" sz="1200" u="none" strike="noStrike" kern="1200" baseline="0" dirty="0" smtClean="0"/>
                        <a:t>128,100</a:t>
                      </a:r>
                      <a:endParaRPr lang="en-US" sz="1200" dirty="0"/>
                    </a:p>
                  </a:txBody>
                  <a:tcPr marL="94333" marR="94333">
                    <a:solidFill>
                      <a:schemeClr val="bg1"/>
                    </a:solidFill>
                  </a:tcPr>
                </a:tc>
                <a:extLst>
                  <a:ext uri="{0D108BD9-81ED-4DB2-BD59-A6C34878D82A}">
                    <a16:rowId xmlns="" xmlns:a16="http://schemas.microsoft.com/office/drawing/2014/main" val="10005"/>
                  </a:ext>
                </a:extLst>
              </a:tr>
              <a:tr h="260498">
                <a:tc>
                  <a:txBody>
                    <a:bodyPr/>
                    <a:lstStyle/>
                    <a:p>
                      <a:r>
                        <a:rPr lang="en-US" sz="1200" b="1" u="none" strike="noStrike" kern="1200" baseline="0" dirty="0" smtClean="0"/>
                        <a:t>Property, plant, and equipment</a:t>
                      </a:r>
                    </a:p>
                  </a:txBody>
                  <a:tcPr marL="94333" marR="94333">
                    <a:solidFill>
                      <a:schemeClr val="bg1"/>
                    </a:solidFill>
                  </a:tcPr>
                </a:tc>
                <a:tc>
                  <a:txBody>
                    <a:bodyPr/>
                    <a:lstStyle/>
                    <a:p>
                      <a:pPr algn="r"/>
                      <a:r>
                        <a:rPr lang="en-US" sz="1200" dirty="0" smtClean="0">
                          <a:solidFill>
                            <a:schemeClr val="bg1"/>
                          </a:solidFill>
                        </a:rPr>
                        <a:t>Blank</a:t>
                      </a:r>
                      <a:endParaRPr lang="en-US" sz="1200" dirty="0">
                        <a:solidFill>
                          <a:schemeClr val="bg1"/>
                        </a:solidFill>
                      </a:endParaRPr>
                    </a:p>
                  </a:txBody>
                  <a:tcPr marL="94333" marR="94333">
                    <a:solidFill>
                      <a:schemeClr val="bg1"/>
                    </a:solidFill>
                  </a:tcPr>
                </a:tc>
                <a:tc>
                  <a:txBody>
                    <a:bodyPr/>
                    <a:lstStyle/>
                    <a:p>
                      <a:pPr algn="r"/>
                      <a:r>
                        <a:rPr lang="en-US" sz="1200" dirty="0" smtClean="0">
                          <a:solidFill>
                            <a:schemeClr val="bg1"/>
                          </a:solidFill>
                        </a:rPr>
                        <a:t>Blank</a:t>
                      </a:r>
                      <a:endParaRPr lang="en-US" sz="1200" dirty="0"/>
                    </a:p>
                  </a:txBody>
                  <a:tcPr marL="94333" marR="94333">
                    <a:solidFill>
                      <a:schemeClr val="bg1"/>
                    </a:solidFill>
                  </a:tcPr>
                </a:tc>
                <a:tc>
                  <a:txBody>
                    <a:bodyPr/>
                    <a:lstStyle/>
                    <a:p>
                      <a:pPr algn="r"/>
                      <a:r>
                        <a:rPr lang="en-US" sz="1200" dirty="0" smtClean="0">
                          <a:solidFill>
                            <a:schemeClr val="bg1"/>
                          </a:solidFill>
                        </a:rPr>
                        <a:t>Blank</a:t>
                      </a:r>
                      <a:endParaRPr lang="en-US" sz="1200" dirty="0"/>
                    </a:p>
                  </a:txBody>
                  <a:tcPr marL="94333" marR="94333">
                    <a:solidFill>
                      <a:schemeClr val="bg1"/>
                    </a:solidFill>
                  </a:tcPr>
                </a:tc>
                <a:extLst>
                  <a:ext uri="{0D108BD9-81ED-4DB2-BD59-A6C34878D82A}">
                    <a16:rowId xmlns="" xmlns:a16="http://schemas.microsoft.com/office/drawing/2014/main" val="10006"/>
                  </a:ext>
                </a:extLst>
              </a:tr>
              <a:tr h="260498">
                <a:tc>
                  <a:txBody>
                    <a:bodyPr/>
                    <a:lstStyle/>
                    <a:p>
                      <a:r>
                        <a:rPr lang="en-US" sz="1200" u="none" strike="noStrike" kern="1200" baseline="0" dirty="0" smtClean="0"/>
                        <a:t>Land</a:t>
                      </a:r>
                      <a:endParaRPr lang="en-US" sz="1200" dirty="0"/>
                    </a:p>
                  </a:txBody>
                  <a:tcPr marL="94333" marR="94333">
                    <a:solidFill>
                      <a:schemeClr val="bg1"/>
                    </a:solidFill>
                  </a:tcPr>
                </a:tc>
                <a:tc>
                  <a:txBody>
                    <a:bodyPr/>
                    <a:lstStyle/>
                    <a:p>
                      <a:pPr algn="r"/>
                      <a:r>
                        <a:rPr lang="en-US" sz="1200" u="none" strike="noStrike" kern="1200" baseline="0" dirty="0" smtClean="0"/>
                        <a:t>260,000</a:t>
                      </a:r>
                      <a:endParaRPr lang="en-US" sz="1200" dirty="0"/>
                    </a:p>
                  </a:txBody>
                  <a:tcPr marL="94333" marR="94333">
                    <a:solidFill>
                      <a:schemeClr val="bg1"/>
                    </a:solidFill>
                  </a:tcPr>
                </a:tc>
                <a:tc>
                  <a:txBody>
                    <a:bodyPr/>
                    <a:lstStyle/>
                    <a:p>
                      <a:pPr algn="r"/>
                      <a:r>
                        <a:rPr lang="en-US" sz="1200" u="none" strike="noStrike" kern="1200" baseline="0" dirty="0" smtClean="0"/>
                        <a:t>160,000</a:t>
                      </a:r>
                      <a:endParaRPr lang="en-US" sz="1200" dirty="0"/>
                    </a:p>
                  </a:txBody>
                  <a:tcPr marL="94333" marR="94333">
                    <a:solidFill>
                      <a:schemeClr val="bg1"/>
                    </a:solidFill>
                  </a:tcPr>
                </a:tc>
                <a:tc>
                  <a:txBody>
                    <a:bodyPr/>
                    <a:lstStyle/>
                    <a:p>
                      <a:pPr algn="r"/>
                      <a:r>
                        <a:rPr lang="en-US" sz="1200" u="none" strike="noStrike" kern="1200" baseline="0" dirty="0" smtClean="0"/>
                        <a:t>160,000</a:t>
                      </a:r>
                      <a:endParaRPr lang="en-US" sz="1200" dirty="0"/>
                    </a:p>
                  </a:txBody>
                  <a:tcPr marL="94333" marR="94333">
                    <a:solidFill>
                      <a:schemeClr val="bg1"/>
                    </a:solidFill>
                  </a:tcPr>
                </a:tc>
                <a:extLst>
                  <a:ext uri="{0D108BD9-81ED-4DB2-BD59-A6C34878D82A}">
                    <a16:rowId xmlns="" xmlns:a16="http://schemas.microsoft.com/office/drawing/2014/main" val="10007"/>
                  </a:ext>
                </a:extLst>
              </a:tr>
              <a:tr h="260498">
                <a:tc>
                  <a:txBody>
                    <a:bodyPr/>
                    <a:lstStyle/>
                    <a:p>
                      <a:r>
                        <a:rPr lang="en-US" sz="1200" u="none" strike="noStrike" kern="1200" baseline="0" dirty="0" smtClean="0"/>
                        <a:t>Buildings and equipment</a:t>
                      </a:r>
                      <a:endParaRPr lang="en-US" sz="1200" dirty="0"/>
                    </a:p>
                  </a:txBody>
                  <a:tcPr marL="94333" marR="94333">
                    <a:solidFill>
                      <a:schemeClr val="bg1"/>
                    </a:solidFill>
                  </a:tcPr>
                </a:tc>
                <a:tc>
                  <a:txBody>
                    <a:bodyPr/>
                    <a:lstStyle/>
                    <a:p>
                      <a:pPr algn="r"/>
                      <a:r>
                        <a:rPr lang="en-US" sz="1200" u="none" strike="noStrike" kern="1200" baseline="0" dirty="0" smtClean="0"/>
                        <a:t>412,000</a:t>
                      </a:r>
                      <a:endParaRPr lang="en-US" sz="1200" dirty="0"/>
                    </a:p>
                  </a:txBody>
                  <a:tcPr marL="94333" marR="94333">
                    <a:solidFill>
                      <a:schemeClr val="bg1"/>
                    </a:solidFill>
                  </a:tcPr>
                </a:tc>
                <a:tc>
                  <a:txBody>
                    <a:bodyPr/>
                    <a:lstStyle/>
                    <a:p>
                      <a:pPr algn="r"/>
                      <a:r>
                        <a:rPr lang="en-US" sz="1200" u="none" strike="noStrike" kern="1200" baseline="0" dirty="0" smtClean="0"/>
                        <a:t>261,500</a:t>
                      </a:r>
                      <a:endParaRPr lang="en-US" sz="1200" dirty="0"/>
                    </a:p>
                  </a:txBody>
                  <a:tcPr marL="94333" marR="94333">
                    <a:solidFill>
                      <a:schemeClr val="bg1"/>
                    </a:solidFill>
                  </a:tcPr>
                </a:tc>
                <a:tc>
                  <a:txBody>
                    <a:bodyPr/>
                    <a:lstStyle/>
                    <a:p>
                      <a:pPr algn="r"/>
                      <a:r>
                        <a:rPr lang="en-US" sz="1200" u="none" strike="noStrike" kern="1200" baseline="0" dirty="0" smtClean="0"/>
                        <a:t>149,000</a:t>
                      </a:r>
                      <a:endParaRPr lang="en-US" sz="1200" dirty="0"/>
                    </a:p>
                  </a:txBody>
                  <a:tcPr marL="94333" marR="94333">
                    <a:solidFill>
                      <a:schemeClr val="bg1"/>
                    </a:solidFill>
                  </a:tcPr>
                </a:tc>
                <a:extLst>
                  <a:ext uri="{0D108BD9-81ED-4DB2-BD59-A6C34878D82A}">
                    <a16:rowId xmlns="" xmlns:a16="http://schemas.microsoft.com/office/drawing/2014/main" val="10008"/>
                  </a:ext>
                </a:extLst>
              </a:tr>
              <a:tr h="260498">
                <a:tc>
                  <a:txBody>
                    <a:bodyPr/>
                    <a:lstStyle/>
                    <a:p>
                      <a:r>
                        <a:rPr lang="en-US" sz="1200" u="none" strike="noStrike" kern="1200" baseline="0" dirty="0" smtClean="0"/>
                        <a:t>Total property, plant, and equipment</a:t>
                      </a:r>
                      <a:endParaRPr lang="en-US" sz="1200" dirty="0"/>
                    </a:p>
                  </a:txBody>
                  <a:tcPr marL="94333" marR="94333">
                    <a:solidFill>
                      <a:schemeClr val="bg1"/>
                    </a:solidFill>
                  </a:tcPr>
                </a:tc>
                <a:tc>
                  <a:txBody>
                    <a:bodyPr/>
                    <a:lstStyle/>
                    <a:p>
                      <a:pPr algn="r"/>
                      <a:r>
                        <a:rPr lang="en-US" sz="1200" u="none" strike="noStrike" kern="1200" baseline="0" dirty="0" smtClean="0"/>
                        <a:t>672,000</a:t>
                      </a:r>
                      <a:endParaRPr lang="en-US" sz="1200" dirty="0"/>
                    </a:p>
                  </a:txBody>
                  <a:tcPr marL="94333" marR="94333">
                    <a:solidFill>
                      <a:schemeClr val="bg1"/>
                    </a:solidFill>
                  </a:tcPr>
                </a:tc>
                <a:tc>
                  <a:txBody>
                    <a:bodyPr/>
                    <a:lstStyle/>
                    <a:p>
                      <a:pPr algn="r"/>
                      <a:r>
                        <a:rPr lang="en-US" sz="1200" u="none" strike="noStrike" kern="1200" baseline="0" dirty="0" smtClean="0"/>
                        <a:t>421,500</a:t>
                      </a:r>
                      <a:endParaRPr lang="en-US" sz="1200" dirty="0"/>
                    </a:p>
                  </a:txBody>
                  <a:tcPr marL="94333" marR="94333">
                    <a:solidFill>
                      <a:schemeClr val="bg1"/>
                    </a:solidFill>
                  </a:tcPr>
                </a:tc>
                <a:tc>
                  <a:txBody>
                    <a:bodyPr/>
                    <a:lstStyle/>
                    <a:p>
                      <a:pPr algn="r"/>
                      <a:r>
                        <a:rPr lang="en-US" sz="1200" u="none" strike="noStrike" kern="1200" baseline="0" dirty="0" smtClean="0"/>
                        <a:t>309,000</a:t>
                      </a:r>
                      <a:endParaRPr lang="en-US" sz="1200" dirty="0"/>
                    </a:p>
                  </a:txBody>
                  <a:tcPr marL="94333" marR="94333">
                    <a:solidFill>
                      <a:schemeClr val="bg1"/>
                    </a:solidFill>
                  </a:tcPr>
                </a:tc>
                <a:extLst>
                  <a:ext uri="{0D108BD9-81ED-4DB2-BD59-A6C34878D82A}">
                    <a16:rowId xmlns="" xmlns:a16="http://schemas.microsoft.com/office/drawing/2014/main" val="10009"/>
                  </a:ext>
                </a:extLst>
              </a:tr>
              <a:tr h="260498">
                <a:tc>
                  <a:txBody>
                    <a:bodyPr/>
                    <a:lstStyle/>
                    <a:p>
                      <a:r>
                        <a:rPr lang="en-US" sz="1200" u="none" strike="noStrike" kern="1200" baseline="0" dirty="0" smtClean="0"/>
                        <a:t>Less: accumulated depreciation</a:t>
                      </a:r>
                      <a:endParaRPr lang="en-US" sz="1200" dirty="0"/>
                    </a:p>
                  </a:txBody>
                  <a:tcPr marL="94333" marR="94333">
                    <a:solidFill>
                      <a:schemeClr val="bg1"/>
                    </a:solidFill>
                  </a:tcPr>
                </a:tc>
                <a:tc>
                  <a:txBody>
                    <a:bodyPr/>
                    <a:lstStyle/>
                    <a:p>
                      <a:pPr algn="r"/>
                      <a:r>
                        <a:rPr lang="en-US" sz="1200" u="none" strike="noStrike" kern="1200" baseline="0" dirty="0" smtClean="0"/>
                        <a:t>65,000</a:t>
                      </a:r>
                      <a:endParaRPr lang="en-US" sz="1200" dirty="0"/>
                    </a:p>
                  </a:txBody>
                  <a:tcPr marL="94333" marR="94333">
                    <a:solidFill>
                      <a:schemeClr val="bg1"/>
                    </a:solidFill>
                  </a:tcPr>
                </a:tc>
                <a:tc>
                  <a:txBody>
                    <a:bodyPr/>
                    <a:lstStyle/>
                    <a:p>
                      <a:pPr algn="r"/>
                      <a:r>
                        <a:rPr lang="en-US" sz="1200" u="none" strike="noStrike" kern="1200" baseline="0" dirty="0" smtClean="0"/>
                        <a:t>51,500</a:t>
                      </a:r>
                      <a:endParaRPr lang="en-US" sz="1200" dirty="0"/>
                    </a:p>
                  </a:txBody>
                  <a:tcPr marL="94333" marR="94333">
                    <a:solidFill>
                      <a:schemeClr val="bg1"/>
                    </a:solidFill>
                  </a:tcPr>
                </a:tc>
                <a:tc>
                  <a:txBody>
                    <a:bodyPr/>
                    <a:lstStyle/>
                    <a:p>
                      <a:pPr algn="r"/>
                      <a:r>
                        <a:rPr lang="en-US" sz="1200" u="none" strike="noStrike" kern="1200" baseline="0" dirty="0" smtClean="0"/>
                        <a:t>45,600</a:t>
                      </a:r>
                      <a:endParaRPr lang="en-US" sz="1200" dirty="0"/>
                    </a:p>
                  </a:txBody>
                  <a:tcPr marL="94333" marR="94333">
                    <a:solidFill>
                      <a:schemeClr val="bg1"/>
                    </a:solidFill>
                  </a:tcPr>
                </a:tc>
                <a:extLst>
                  <a:ext uri="{0D108BD9-81ED-4DB2-BD59-A6C34878D82A}">
                    <a16:rowId xmlns="" xmlns:a16="http://schemas.microsoft.com/office/drawing/2014/main" val="10010"/>
                  </a:ext>
                </a:extLst>
              </a:tr>
              <a:tr h="260498">
                <a:tc>
                  <a:txBody>
                    <a:bodyPr/>
                    <a:lstStyle/>
                    <a:p>
                      <a:r>
                        <a:rPr lang="en-US" sz="1200" u="none" strike="noStrike" kern="1200" baseline="0" dirty="0" smtClean="0"/>
                        <a:t>Net property, plant, and equipment</a:t>
                      </a:r>
                      <a:endParaRPr lang="en-US" sz="1200" dirty="0"/>
                    </a:p>
                  </a:txBody>
                  <a:tcPr marL="94333" marR="94333">
                    <a:solidFill>
                      <a:schemeClr val="bg1"/>
                    </a:solidFill>
                  </a:tcPr>
                </a:tc>
                <a:tc>
                  <a:txBody>
                    <a:bodyPr/>
                    <a:lstStyle/>
                    <a:p>
                      <a:pPr algn="r"/>
                      <a:r>
                        <a:rPr lang="en-US" sz="1200" u="none" strike="noStrike" kern="1200" baseline="0" dirty="0" smtClean="0"/>
                        <a:t>607,000</a:t>
                      </a:r>
                      <a:endParaRPr lang="en-US" sz="1200" dirty="0"/>
                    </a:p>
                  </a:txBody>
                  <a:tcPr marL="94333" marR="94333">
                    <a:solidFill>
                      <a:schemeClr val="bg1"/>
                    </a:solidFill>
                  </a:tcPr>
                </a:tc>
                <a:tc>
                  <a:txBody>
                    <a:bodyPr/>
                    <a:lstStyle/>
                    <a:p>
                      <a:pPr algn="r"/>
                      <a:r>
                        <a:rPr lang="en-US" sz="1200" u="none" strike="noStrike" kern="1200" baseline="0" dirty="0" smtClean="0"/>
                        <a:t>370,000</a:t>
                      </a:r>
                      <a:endParaRPr lang="en-US" sz="1200" dirty="0"/>
                    </a:p>
                  </a:txBody>
                  <a:tcPr marL="94333" marR="94333">
                    <a:solidFill>
                      <a:schemeClr val="bg1"/>
                    </a:solidFill>
                  </a:tcPr>
                </a:tc>
                <a:tc>
                  <a:txBody>
                    <a:bodyPr/>
                    <a:lstStyle/>
                    <a:p>
                      <a:pPr algn="r"/>
                      <a:r>
                        <a:rPr lang="en-US" sz="1200" u="none" strike="noStrike" kern="1200" baseline="0" dirty="0" smtClean="0"/>
                        <a:t>263,400</a:t>
                      </a:r>
                      <a:endParaRPr lang="en-US" sz="1200" dirty="0"/>
                    </a:p>
                  </a:txBody>
                  <a:tcPr marL="94333" marR="94333">
                    <a:solidFill>
                      <a:schemeClr val="bg1"/>
                    </a:solidFill>
                  </a:tcPr>
                </a:tc>
                <a:extLst>
                  <a:ext uri="{0D108BD9-81ED-4DB2-BD59-A6C34878D82A}">
                    <a16:rowId xmlns="" xmlns:a16="http://schemas.microsoft.com/office/drawing/2014/main" val="10011"/>
                  </a:ext>
                </a:extLst>
              </a:tr>
              <a:tr h="260498">
                <a:tc>
                  <a:txBody>
                    <a:bodyPr/>
                    <a:lstStyle/>
                    <a:p>
                      <a:r>
                        <a:rPr lang="en-US" sz="1200" u="none" strike="noStrike" kern="1200" baseline="0" dirty="0" smtClean="0"/>
                        <a:t>Total assets</a:t>
                      </a:r>
                      <a:endParaRPr lang="en-US" sz="1200" dirty="0"/>
                    </a:p>
                  </a:txBody>
                  <a:tcPr marL="94333" marR="94333">
                    <a:solidFill>
                      <a:schemeClr val="bg1"/>
                    </a:solidFill>
                  </a:tcPr>
                </a:tc>
                <a:tc>
                  <a:txBody>
                    <a:bodyPr/>
                    <a:lstStyle/>
                    <a:p>
                      <a:pPr algn="r"/>
                      <a:r>
                        <a:rPr lang="en-US" sz="1200" u="none" strike="noStrike" kern="1200" baseline="0" dirty="0" smtClean="0"/>
                        <a:t>729,600</a:t>
                      </a:r>
                      <a:endParaRPr lang="en-US" sz="1200" dirty="0"/>
                    </a:p>
                  </a:txBody>
                  <a:tcPr marL="94333" marR="94333">
                    <a:solidFill>
                      <a:schemeClr val="bg1"/>
                    </a:solidFill>
                  </a:tcPr>
                </a:tc>
                <a:tc>
                  <a:txBody>
                    <a:bodyPr/>
                    <a:lstStyle/>
                    <a:p>
                      <a:pPr algn="r"/>
                      <a:r>
                        <a:rPr lang="en-US" sz="1200" u="none" strike="noStrike" kern="1200" baseline="0" dirty="0" smtClean="0"/>
                        <a:t>493,900</a:t>
                      </a:r>
                      <a:endParaRPr lang="en-US" sz="1200" dirty="0"/>
                    </a:p>
                  </a:txBody>
                  <a:tcPr marL="94333" marR="94333">
                    <a:solidFill>
                      <a:schemeClr val="bg1"/>
                    </a:solidFill>
                  </a:tcPr>
                </a:tc>
                <a:tc>
                  <a:txBody>
                    <a:bodyPr/>
                    <a:lstStyle/>
                    <a:p>
                      <a:pPr algn="r"/>
                      <a:r>
                        <a:rPr lang="en-US" sz="1200" u="none" strike="noStrike" kern="1200" baseline="0" dirty="0" smtClean="0"/>
                        <a:t>391,500</a:t>
                      </a:r>
                      <a:endParaRPr lang="en-US" sz="1200" dirty="0"/>
                    </a:p>
                  </a:txBody>
                  <a:tcPr marL="94333" marR="94333">
                    <a:solidFill>
                      <a:schemeClr val="bg1"/>
                    </a:solidFill>
                  </a:tcPr>
                </a:tc>
                <a:extLst>
                  <a:ext uri="{0D108BD9-81ED-4DB2-BD59-A6C34878D82A}">
                    <a16:rowId xmlns="" xmlns:a16="http://schemas.microsoft.com/office/drawing/2014/main" val="10012"/>
                  </a:ext>
                </a:extLst>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Historical Balance Sheets </a:t>
            </a:r>
            <a:r>
              <a:rPr lang="en-US" sz="2000" b="0" dirty="0" smtClean="0"/>
              <a:t>(2 </a:t>
            </a:r>
            <a:r>
              <a:rPr lang="en-US" sz="2000" b="0" dirty="0"/>
              <a:t>of </a:t>
            </a:r>
            <a:r>
              <a:rPr lang="en-US" sz="2000" b="0" dirty="0" smtClean="0"/>
              <a:t>2)</a:t>
            </a:r>
            <a:endParaRPr lang="en-US" sz="2000" dirty="0"/>
          </a:p>
        </p:txBody>
      </p:sp>
      <p:graphicFrame>
        <p:nvGraphicFramePr>
          <p:cNvPr id="4" name="Table 5"/>
          <p:cNvGraphicFramePr>
            <a:graphicFrameLocks noGrp="1"/>
          </p:cNvGraphicFramePr>
          <p:nvPr>
            <p:ph idx="1"/>
            <p:extLst>
              <p:ext uri="{D42A27DB-BD31-4B8C-83A1-F6EECF244321}">
                <p14:modId xmlns:p14="http://schemas.microsoft.com/office/powerpoint/2010/main" xmlns="" val="1955827118"/>
              </p:ext>
            </p:extLst>
          </p:nvPr>
        </p:nvGraphicFramePr>
        <p:xfrm>
          <a:off x="474292" y="2392680"/>
          <a:ext cx="8229600" cy="3779520"/>
        </p:xfrm>
        <a:graphic>
          <a:graphicData uri="http://schemas.openxmlformats.org/drawingml/2006/table">
            <a:tbl>
              <a:tblPr firstRow="1" bandRow="1">
                <a:tableStyleId>{9D7B26C5-4107-4FEC-AEDC-1716B250A1EF}</a:tableStyleId>
              </a:tblPr>
              <a:tblGrid>
                <a:gridCol w="3200400">
                  <a:extLst>
                    <a:ext uri="{9D8B030D-6E8A-4147-A177-3AD203B41FA5}">
                      <a16:colId xmlns="" xmlns:a16="http://schemas.microsoft.com/office/drawing/2014/main" val="20000"/>
                    </a:ext>
                  </a:extLst>
                </a:gridCol>
                <a:gridCol w="1676400">
                  <a:extLst>
                    <a:ext uri="{9D8B030D-6E8A-4147-A177-3AD203B41FA5}">
                      <a16:colId xmlns="" xmlns:a16="http://schemas.microsoft.com/office/drawing/2014/main" val="20001"/>
                    </a:ext>
                  </a:extLst>
                </a:gridCol>
                <a:gridCol w="1600200">
                  <a:extLst>
                    <a:ext uri="{9D8B030D-6E8A-4147-A177-3AD203B41FA5}">
                      <a16:colId xmlns="" xmlns:a16="http://schemas.microsoft.com/office/drawing/2014/main" val="20002"/>
                    </a:ext>
                  </a:extLst>
                </a:gridCol>
                <a:gridCol w="1752600">
                  <a:extLst>
                    <a:ext uri="{9D8B030D-6E8A-4147-A177-3AD203B41FA5}">
                      <a16:colId xmlns="" xmlns:a16="http://schemas.microsoft.com/office/drawing/2014/main" val="20003"/>
                    </a:ext>
                  </a:extLst>
                </a:gridCol>
              </a:tblGrid>
              <a:tr h="304800">
                <a:tc>
                  <a:txBody>
                    <a:bodyPr/>
                    <a:lstStyle/>
                    <a:p>
                      <a:r>
                        <a:rPr lang="en-US" sz="1200" u="none" strike="noStrike" kern="1200" baseline="0" dirty="0" smtClean="0"/>
                        <a:t>Assets</a:t>
                      </a:r>
                      <a:endParaRPr lang="en-US" sz="1200" b="1" dirty="0"/>
                    </a:p>
                  </a:txBody>
                  <a:tcPr>
                    <a:solidFill>
                      <a:schemeClr val="bg1"/>
                    </a:solidFill>
                  </a:tcPr>
                </a:tc>
                <a:tc>
                  <a:txBody>
                    <a:bodyPr/>
                    <a:lstStyle/>
                    <a:p>
                      <a:pPr algn="r"/>
                      <a:r>
                        <a:rPr lang="en-US" sz="1200" u="none" strike="noStrike" kern="1200" baseline="0" dirty="0" smtClean="0"/>
                        <a:t>December 31, 2018</a:t>
                      </a:r>
                      <a:endParaRPr lang="en-US" sz="1200" b="1" dirty="0"/>
                    </a:p>
                  </a:txBody>
                  <a:tcPr>
                    <a:solidFill>
                      <a:schemeClr val="bg1"/>
                    </a:solidFill>
                  </a:tcPr>
                </a:tc>
                <a:tc>
                  <a:txBody>
                    <a:bodyPr/>
                    <a:lstStyle/>
                    <a:p>
                      <a:pPr algn="r"/>
                      <a:r>
                        <a:rPr lang="en-US" sz="1200" u="none" strike="noStrike" kern="1200" baseline="0" dirty="0" smtClean="0"/>
                        <a:t>December 31, 2017</a:t>
                      </a:r>
                      <a:endParaRPr lang="en-US" sz="1200" b="1" dirty="0"/>
                    </a:p>
                  </a:txBody>
                  <a:tcPr>
                    <a:solidFill>
                      <a:schemeClr val="bg1"/>
                    </a:solidFill>
                  </a:tcPr>
                </a:tc>
                <a:tc>
                  <a:txBody>
                    <a:bodyPr/>
                    <a:lstStyle/>
                    <a:p>
                      <a:pPr algn="r"/>
                      <a:r>
                        <a:rPr lang="en-US" sz="1200" u="none" strike="noStrike" kern="1200" baseline="0" dirty="0" smtClean="0"/>
                        <a:t>December 31, 2016</a:t>
                      </a:r>
                      <a:endParaRPr lang="en-US" sz="1200" b="1" dirty="0"/>
                    </a:p>
                  </a:txBody>
                  <a:tcPr>
                    <a:solidFill>
                      <a:schemeClr val="bg1"/>
                    </a:solidFill>
                  </a:tcPr>
                </a:tc>
                <a:extLst>
                  <a:ext uri="{0D108BD9-81ED-4DB2-BD59-A6C34878D82A}">
                    <a16:rowId xmlns="" xmlns:a16="http://schemas.microsoft.com/office/drawing/2014/main" val="10000"/>
                  </a:ext>
                </a:extLst>
              </a:tr>
              <a:tr h="4331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u="none" strike="noStrike" kern="1200" baseline="0" dirty="0" smtClean="0"/>
                        <a:t>Liabilities and shareholders’ equity</a:t>
                      </a:r>
                      <a:br>
                        <a:rPr lang="en-US" sz="1200" b="1" u="none" strike="noStrike" kern="1200" baseline="0" dirty="0" smtClean="0"/>
                      </a:br>
                      <a:r>
                        <a:rPr lang="en-US" sz="1200" b="1" u="none" strike="noStrike" kern="1200" baseline="0" dirty="0" smtClean="0"/>
                        <a:t>Current liabilities</a:t>
                      </a:r>
                      <a:endParaRPr lang="en-US" sz="1200" b="1" dirty="0" smtClean="0"/>
                    </a:p>
                  </a:txBody>
                  <a:tcPr>
                    <a:solidFill>
                      <a:schemeClr val="bg1"/>
                    </a:solidFill>
                  </a:tcPr>
                </a:tc>
                <a:tc>
                  <a:txBody>
                    <a:bodyPr/>
                    <a:lstStyle/>
                    <a:p>
                      <a:pPr algn="r"/>
                      <a:r>
                        <a:rPr lang="en-US" sz="1200" dirty="0" smtClean="0">
                          <a:solidFill>
                            <a:schemeClr val="bg1"/>
                          </a:solidFill>
                        </a:rPr>
                        <a:t>Blank</a:t>
                      </a:r>
                      <a:endParaRPr lang="en-US" sz="1200" dirty="0">
                        <a:solidFill>
                          <a:schemeClr val="bg1"/>
                        </a:solidFill>
                      </a:endParaRPr>
                    </a:p>
                  </a:txBody>
                  <a:tcPr>
                    <a:solidFill>
                      <a:schemeClr val="bg1"/>
                    </a:solidFill>
                  </a:tcPr>
                </a:tc>
                <a:tc>
                  <a:txBody>
                    <a:bodyPr/>
                    <a:lstStyle/>
                    <a:p>
                      <a:pPr algn="r"/>
                      <a:r>
                        <a:rPr lang="en-US" sz="1200" dirty="0" smtClean="0">
                          <a:solidFill>
                            <a:schemeClr val="bg1"/>
                          </a:solidFill>
                        </a:rPr>
                        <a:t>Blank</a:t>
                      </a:r>
                      <a:endParaRPr lang="en-US" sz="1200" dirty="0">
                        <a:solidFill>
                          <a:schemeClr val="bg1"/>
                        </a:solidFill>
                      </a:endParaRPr>
                    </a:p>
                  </a:txBody>
                  <a:tcPr>
                    <a:solidFill>
                      <a:schemeClr val="bg1"/>
                    </a:solidFill>
                  </a:tcPr>
                </a:tc>
                <a:tc>
                  <a:txBody>
                    <a:bodyPr/>
                    <a:lstStyle/>
                    <a:p>
                      <a:pPr algn="r"/>
                      <a:r>
                        <a:rPr lang="en-US" sz="1200" dirty="0" smtClean="0">
                          <a:solidFill>
                            <a:schemeClr val="bg1"/>
                          </a:solidFill>
                        </a:rPr>
                        <a:t>Blank</a:t>
                      </a:r>
                      <a:endParaRPr lang="en-US" sz="1200" dirty="0">
                        <a:solidFill>
                          <a:schemeClr val="bg1"/>
                        </a:solidFill>
                      </a:endParaRPr>
                    </a:p>
                  </a:txBody>
                  <a:tcPr>
                    <a:solidFill>
                      <a:schemeClr val="bg1"/>
                    </a:solidFill>
                  </a:tcPr>
                </a:tc>
                <a:extLst>
                  <a:ext uri="{0D108BD9-81ED-4DB2-BD59-A6C34878D82A}">
                    <a16:rowId xmlns="" xmlns:a16="http://schemas.microsoft.com/office/drawing/2014/main" val="10001"/>
                  </a:ext>
                </a:extLst>
              </a:tr>
              <a:tr h="259882">
                <a:tc>
                  <a:txBody>
                    <a:bodyPr/>
                    <a:lstStyle/>
                    <a:p>
                      <a:r>
                        <a:rPr lang="en-US" sz="1200" u="none" strike="noStrike" kern="1200" baseline="0" dirty="0" smtClean="0"/>
                        <a:t>Accounts payable</a:t>
                      </a:r>
                      <a:endParaRPr lang="en-US" sz="1200" dirty="0"/>
                    </a:p>
                  </a:txBody>
                  <a:tcPr>
                    <a:solidFill>
                      <a:schemeClr val="bg1"/>
                    </a:solidFill>
                  </a:tcPr>
                </a:tc>
                <a:tc>
                  <a:txBody>
                    <a:bodyPr/>
                    <a:lstStyle/>
                    <a:p>
                      <a:pPr algn="r"/>
                      <a:r>
                        <a:rPr lang="en-US" sz="1200" u="none" strike="noStrike" kern="1200" baseline="0" dirty="0" smtClean="0"/>
                        <a:t>30,200</a:t>
                      </a:r>
                      <a:endParaRPr lang="en-US" sz="1200" dirty="0"/>
                    </a:p>
                  </a:txBody>
                  <a:tcPr>
                    <a:solidFill>
                      <a:schemeClr val="bg1"/>
                    </a:solidFill>
                  </a:tcPr>
                </a:tc>
                <a:tc>
                  <a:txBody>
                    <a:bodyPr/>
                    <a:lstStyle/>
                    <a:p>
                      <a:pPr algn="r"/>
                      <a:r>
                        <a:rPr lang="en-US" sz="1200" u="none" strike="noStrike" kern="1200" baseline="0" dirty="0" smtClean="0"/>
                        <a:t>46,900</a:t>
                      </a:r>
                      <a:endParaRPr lang="en-US" sz="1200" dirty="0"/>
                    </a:p>
                  </a:txBody>
                  <a:tcPr>
                    <a:solidFill>
                      <a:schemeClr val="bg1"/>
                    </a:solidFill>
                  </a:tcPr>
                </a:tc>
                <a:tc>
                  <a:txBody>
                    <a:bodyPr/>
                    <a:lstStyle/>
                    <a:p>
                      <a:pPr algn="r"/>
                      <a:r>
                        <a:rPr lang="en-US" sz="1200" u="none" strike="noStrike" kern="1200" baseline="0" dirty="0" smtClean="0"/>
                        <a:t>50,400</a:t>
                      </a:r>
                      <a:endParaRPr lang="en-US" sz="1200" dirty="0"/>
                    </a:p>
                  </a:txBody>
                  <a:tcPr>
                    <a:solidFill>
                      <a:schemeClr val="bg1"/>
                    </a:solidFill>
                  </a:tcPr>
                </a:tc>
                <a:extLst>
                  <a:ext uri="{0D108BD9-81ED-4DB2-BD59-A6C34878D82A}">
                    <a16:rowId xmlns="" xmlns:a16="http://schemas.microsoft.com/office/drawing/2014/main" val="10002"/>
                  </a:ext>
                </a:extLst>
              </a:tr>
              <a:tr h="259882">
                <a:tc>
                  <a:txBody>
                    <a:bodyPr/>
                    <a:lstStyle/>
                    <a:p>
                      <a:r>
                        <a:rPr lang="en-US" sz="1200" u="none" strike="noStrike" kern="1200" baseline="0" dirty="0" smtClean="0"/>
                        <a:t>Accrued expenses</a:t>
                      </a:r>
                      <a:endParaRPr lang="en-US" sz="1200" dirty="0"/>
                    </a:p>
                  </a:txBody>
                  <a:tcPr>
                    <a:solidFill>
                      <a:schemeClr val="bg1"/>
                    </a:solidFill>
                  </a:tcPr>
                </a:tc>
                <a:tc>
                  <a:txBody>
                    <a:bodyPr/>
                    <a:lstStyle/>
                    <a:p>
                      <a:pPr algn="r"/>
                      <a:r>
                        <a:rPr lang="en-US" sz="1200" u="none" strike="noStrike" kern="1200" baseline="0" dirty="0" smtClean="0"/>
                        <a:t>9,900</a:t>
                      </a:r>
                      <a:endParaRPr lang="en-US" sz="1200" dirty="0"/>
                    </a:p>
                  </a:txBody>
                  <a:tcPr>
                    <a:solidFill>
                      <a:schemeClr val="bg1"/>
                    </a:solidFill>
                  </a:tcPr>
                </a:tc>
                <a:tc>
                  <a:txBody>
                    <a:bodyPr/>
                    <a:lstStyle/>
                    <a:p>
                      <a:pPr algn="r"/>
                      <a:r>
                        <a:rPr lang="en-US" sz="1200" u="none" strike="noStrike" kern="1200" baseline="0" dirty="0" smtClean="0"/>
                        <a:t>8,000</a:t>
                      </a:r>
                      <a:endParaRPr lang="en-US" sz="1200" dirty="0"/>
                    </a:p>
                  </a:txBody>
                  <a:tcPr>
                    <a:solidFill>
                      <a:schemeClr val="bg1"/>
                    </a:solidFill>
                  </a:tcPr>
                </a:tc>
                <a:tc>
                  <a:txBody>
                    <a:bodyPr/>
                    <a:lstStyle/>
                    <a:p>
                      <a:pPr algn="r"/>
                      <a:r>
                        <a:rPr lang="en-US" sz="1200" u="none" strike="noStrike" kern="1200" baseline="0" dirty="0" smtClean="0"/>
                        <a:t>4,100</a:t>
                      </a:r>
                      <a:endParaRPr lang="en-US" sz="1200" dirty="0"/>
                    </a:p>
                  </a:txBody>
                  <a:tcPr>
                    <a:solidFill>
                      <a:schemeClr val="bg1"/>
                    </a:solidFill>
                  </a:tcPr>
                </a:tc>
                <a:extLst>
                  <a:ext uri="{0D108BD9-81ED-4DB2-BD59-A6C34878D82A}">
                    <a16:rowId xmlns="" xmlns:a16="http://schemas.microsoft.com/office/drawing/2014/main" val="10003"/>
                  </a:ext>
                </a:extLst>
              </a:tr>
              <a:tr h="259882">
                <a:tc>
                  <a:txBody>
                    <a:bodyPr/>
                    <a:lstStyle/>
                    <a:p>
                      <a:r>
                        <a:rPr lang="en-US" sz="1200" u="none" strike="noStrike" kern="1200" baseline="0" dirty="0" smtClean="0"/>
                        <a:t>Total current liabilities</a:t>
                      </a:r>
                      <a:endParaRPr lang="en-US" sz="1200" dirty="0"/>
                    </a:p>
                  </a:txBody>
                  <a:tcPr>
                    <a:solidFill>
                      <a:schemeClr val="bg1"/>
                    </a:solidFill>
                  </a:tcPr>
                </a:tc>
                <a:tc>
                  <a:txBody>
                    <a:bodyPr/>
                    <a:lstStyle/>
                    <a:p>
                      <a:pPr algn="r"/>
                      <a:r>
                        <a:rPr lang="en-US" sz="1200" u="none" strike="noStrike" kern="1200" baseline="0" dirty="0" smtClean="0"/>
                        <a:t>40,100</a:t>
                      </a:r>
                      <a:endParaRPr lang="en-US" sz="1200" dirty="0"/>
                    </a:p>
                  </a:txBody>
                  <a:tcPr>
                    <a:solidFill>
                      <a:schemeClr val="bg1"/>
                    </a:solidFill>
                  </a:tcPr>
                </a:tc>
                <a:tc>
                  <a:txBody>
                    <a:bodyPr/>
                    <a:lstStyle/>
                    <a:p>
                      <a:pPr algn="r"/>
                      <a:r>
                        <a:rPr lang="en-US" sz="1200" u="none" strike="noStrike" kern="1200" baseline="0" dirty="0" smtClean="0"/>
                        <a:t>54,900</a:t>
                      </a:r>
                      <a:endParaRPr lang="en-US" sz="1200" dirty="0"/>
                    </a:p>
                  </a:txBody>
                  <a:tcPr>
                    <a:solidFill>
                      <a:schemeClr val="bg1"/>
                    </a:solidFill>
                  </a:tcPr>
                </a:tc>
                <a:tc>
                  <a:txBody>
                    <a:bodyPr/>
                    <a:lstStyle/>
                    <a:p>
                      <a:pPr algn="r"/>
                      <a:r>
                        <a:rPr lang="en-US" sz="1200" u="none" strike="noStrike" kern="1200" baseline="0" dirty="0" smtClean="0"/>
                        <a:t>54,500</a:t>
                      </a:r>
                      <a:endParaRPr lang="en-US" sz="1200" dirty="0"/>
                    </a:p>
                  </a:txBody>
                  <a:tcPr>
                    <a:solidFill>
                      <a:schemeClr val="bg1"/>
                    </a:solidFill>
                  </a:tcPr>
                </a:tc>
                <a:extLst>
                  <a:ext uri="{0D108BD9-81ED-4DB2-BD59-A6C34878D82A}">
                    <a16:rowId xmlns="" xmlns:a16="http://schemas.microsoft.com/office/drawing/2014/main" val="10004"/>
                  </a:ext>
                </a:extLst>
              </a:tr>
              <a:tr h="259882">
                <a:tc>
                  <a:txBody>
                    <a:bodyPr/>
                    <a:lstStyle/>
                    <a:p>
                      <a:r>
                        <a:rPr lang="en-US" sz="1200" u="none" strike="noStrike" kern="1200" baseline="0" dirty="0" smtClean="0"/>
                        <a:t>Long-term liabilities Long-term debt</a:t>
                      </a:r>
                      <a:endParaRPr lang="en-US" sz="1200" dirty="0"/>
                    </a:p>
                  </a:txBody>
                  <a:tcPr>
                    <a:solidFill>
                      <a:schemeClr val="bg1"/>
                    </a:solidFill>
                  </a:tcPr>
                </a:tc>
                <a:tc>
                  <a:txBody>
                    <a:bodyPr/>
                    <a:lstStyle/>
                    <a:p>
                      <a:pPr algn="r"/>
                      <a:r>
                        <a:rPr lang="en-US" sz="1200" u="none" strike="noStrike" kern="1200" baseline="0" dirty="0" smtClean="0"/>
                        <a:t>249,500</a:t>
                      </a:r>
                      <a:endParaRPr lang="en-US" sz="1200" dirty="0"/>
                    </a:p>
                  </a:txBody>
                  <a:tcPr>
                    <a:solidFill>
                      <a:schemeClr val="bg1"/>
                    </a:solidFill>
                  </a:tcPr>
                </a:tc>
                <a:tc>
                  <a:txBody>
                    <a:bodyPr/>
                    <a:lstStyle/>
                    <a:p>
                      <a:pPr algn="r"/>
                      <a:r>
                        <a:rPr lang="en-US" sz="1200" u="none" strike="noStrike" kern="1200" baseline="0" dirty="0" smtClean="0"/>
                        <a:t>130,000</a:t>
                      </a:r>
                      <a:endParaRPr lang="en-US" sz="1200" dirty="0"/>
                    </a:p>
                  </a:txBody>
                  <a:tcPr>
                    <a:solidFill>
                      <a:schemeClr val="bg1"/>
                    </a:solidFill>
                  </a:tcPr>
                </a:tc>
                <a:tc>
                  <a:txBody>
                    <a:bodyPr/>
                    <a:lstStyle/>
                    <a:p>
                      <a:pPr algn="r"/>
                      <a:r>
                        <a:rPr lang="en-US" sz="1200" u="none" strike="noStrike" kern="1200" baseline="0" dirty="0" smtClean="0"/>
                        <a:t>111,000</a:t>
                      </a:r>
                      <a:endParaRPr lang="en-US" sz="1200" dirty="0"/>
                    </a:p>
                  </a:txBody>
                  <a:tcPr>
                    <a:solidFill>
                      <a:schemeClr val="bg1"/>
                    </a:solidFill>
                  </a:tcPr>
                </a:tc>
                <a:extLst>
                  <a:ext uri="{0D108BD9-81ED-4DB2-BD59-A6C34878D82A}">
                    <a16:rowId xmlns="" xmlns:a16="http://schemas.microsoft.com/office/drawing/2014/main" val="10005"/>
                  </a:ext>
                </a:extLst>
              </a:tr>
              <a:tr h="259882">
                <a:tc>
                  <a:txBody>
                    <a:bodyPr/>
                    <a:lstStyle/>
                    <a:p>
                      <a:r>
                        <a:rPr lang="en-US" sz="1200" u="none" strike="noStrike" kern="1200" baseline="0" dirty="0" smtClean="0"/>
                        <a:t>Long-term liabilities</a:t>
                      </a:r>
                      <a:endParaRPr lang="en-US" sz="1200" dirty="0"/>
                    </a:p>
                  </a:txBody>
                  <a:tcPr>
                    <a:solidFill>
                      <a:schemeClr val="bg1"/>
                    </a:solidFill>
                  </a:tcPr>
                </a:tc>
                <a:tc>
                  <a:txBody>
                    <a:bodyPr/>
                    <a:lstStyle/>
                    <a:p>
                      <a:pPr algn="r"/>
                      <a:r>
                        <a:rPr lang="en-US" sz="1200" u="none" strike="noStrike" kern="1200" baseline="0" dirty="0" smtClean="0"/>
                        <a:t>249,500</a:t>
                      </a:r>
                      <a:endParaRPr lang="en-US" sz="1200" dirty="0"/>
                    </a:p>
                  </a:txBody>
                  <a:tcPr>
                    <a:solidFill>
                      <a:schemeClr val="bg1"/>
                    </a:solidFill>
                  </a:tcPr>
                </a:tc>
                <a:tc>
                  <a:txBody>
                    <a:bodyPr/>
                    <a:lstStyle/>
                    <a:p>
                      <a:pPr algn="r"/>
                      <a:r>
                        <a:rPr lang="en-US" sz="1200" u="none" strike="noStrike" kern="1200" baseline="0" dirty="0" smtClean="0"/>
                        <a:t>130,000</a:t>
                      </a:r>
                      <a:endParaRPr lang="en-US" sz="1200" dirty="0"/>
                    </a:p>
                  </a:txBody>
                  <a:tcPr>
                    <a:solidFill>
                      <a:schemeClr val="bg1"/>
                    </a:solidFill>
                  </a:tcPr>
                </a:tc>
                <a:tc>
                  <a:txBody>
                    <a:bodyPr/>
                    <a:lstStyle/>
                    <a:p>
                      <a:pPr algn="r"/>
                      <a:r>
                        <a:rPr lang="en-US" sz="1200" u="none" strike="noStrike" kern="1200" baseline="0" dirty="0" smtClean="0"/>
                        <a:t>111,000</a:t>
                      </a:r>
                      <a:endParaRPr lang="en-US" sz="1200" dirty="0"/>
                    </a:p>
                  </a:txBody>
                  <a:tcPr>
                    <a:solidFill>
                      <a:schemeClr val="bg1"/>
                    </a:solidFill>
                  </a:tcPr>
                </a:tc>
                <a:extLst>
                  <a:ext uri="{0D108BD9-81ED-4DB2-BD59-A6C34878D82A}">
                    <a16:rowId xmlns="" xmlns:a16="http://schemas.microsoft.com/office/drawing/2014/main" val="10006"/>
                  </a:ext>
                </a:extLst>
              </a:tr>
              <a:tr h="259882">
                <a:tc>
                  <a:txBody>
                    <a:bodyPr/>
                    <a:lstStyle/>
                    <a:p>
                      <a:r>
                        <a:rPr lang="en-US" sz="1200" u="none" strike="noStrike" kern="1200" baseline="0" dirty="0" smtClean="0"/>
                        <a:t>Total liabilities</a:t>
                      </a:r>
                      <a:endParaRPr lang="en-US" sz="1200" dirty="0"/>
                    </a:p>
                  </a:txBody>
                  <a:tcPr>
                    <a:solidFill>
                      <a:schemeClr val="bg1"/>
                    </a:solidFill>
                  </a:tcPr>
                </a:tc>
                <a:tc>
                  <a:txBody>
                    <a:bodyPr/>
                    <a:lstStyle/>
                    <a:p>
                      <a:pPr algn="r"/>
                      <a:r>
                        <a:rPr lang="en-US" sz="1200" u="none" strike="noStrike" kern="1200" baseline="0" dirty="0" smtClean="0"/>
                        <a:t>289,600</a:t>
                      </a:r>
                      <a:endParaRPr lang="en-US" sz="1200" dirty="0"/>
                    </a:p>
                  </a:txBody>
                  <a:tcPr>
                    <a:solidFill>
                      <a:schemeClr val="bg1"/>
                    </a:solidFill>
                  </a:tcPr>
                </a:tc>
                <a:tc>
                  <a:txBody>
                    <a:bodyPr/>
                    <a:lstStyle/>
                    <a:p>
                      <a:pPr algn="r"/>
                      <a:r>
                        <a:rPr lang="en-US" sz="1200" u="none" strike="noStrike" kern="1200" baseline="0" dirty="0" smtClean="0"/>
                        <a:t>184,900</a:t>
                      </a:r>
                      <a:endParaRPr lang="en-US" sz="1200" dirty="0"/>
                    </a:p>
                  </a:txBody>
                  <a:tcPr>
                    <a:solidFill>
                      <a:schemeClr val="bg1"/>
                    </a:solidFill>
                  </a:tcPr>
                </a:tc>
                <a:tc>
                  <a:txBody>
                    <a:bodyPr/>
                    <a:lstStyle/>
                    <a:p>
                      <a:pPr algn="r"/>
                      <a:r>
                        <a:rPr lang="en-US" sz="1200" u="none" strike="noStrike" kern="1200" baseline="0" dirty="0" smtClean="0"/>
                        <a:t>165,500</a:t>
                      </a:r>
                      <a:endParaRPr lang="en-US" sz="1200" dirty="0"/>
                    </a:p>
                  </a:txBody>
                  <a:tcPr>
                    <a:solidFill>
                      <a:schemeClr val="bg1"/>
                    </a:solidFill>
                  </a:tcPr>
                </a:tc>
                <a:extLst>
                  <a:ext uri="{0D108BD9-81ED-4DB2-BD59-A6C34878D82A}">
                    <a16:rowId xmlns="" xmlns:a16="http://schemas.microsoft.com/office/drawing/2014/main" val="10007"/>
                  </a:ext>
                </a:extLst>
              </a:tr>
              <a:tr h="259882">
                <a:tc>
                  <a:txBody>
                    <a:bodyPr/>
                    <a:lstStyle/>
                    <a:p>
                      <a:r>
                        <a:rPr lang="en-US" sz="1200" b="1" u="none" strike="noStrike" kern="1200" baseline="0" dirty="0" smtClean="0"/>
                        <a:t>Shareholders’ equity</a:t>
                      </a:r>
                      <a:endParaRPr lang="en-US" sz="1200" b="1" dirty="0"/>
                    </a:p>
                  </a:txBody>
                  <a:tcPr>
                    <a:solidFill>
                      <a:schemeClr val="bg1"/>
                    </a:solidFill>
                  </a:tcPr>
                </a:tc>
                <a:tc>
                  <a:txBody>
                    <a:bodyPr/>
                    <a:lstStyle/>
                    <a:p>
                      <a:pPr algn="r"/>
                      <a:r>
                        <a:rPr lang="en-US" sz="1200" dirty="0" smtClean="0">
                          <a:solidFill>
                            <a:schemeClr val="bg1"/>
                          </a:solidFill>
                        </a:rPr>
                        <a:t>Blank</a:t>
                      </a:r>
                      <a:endParaRPr lang="en-US" sz="1200" dirty="0"/>
                    </a:p>
                  </a:txBody>
                  <a:tcPr>
                    <a:solidFill>
                      <a:schemeClr val="bg1"/>
                    </a:solidFill>
                  </a:tcPr>
                </a:tc>
                <a:tc>
                  <a:txBody>
                    <a:bodyPr/>
                    <a:lstStyle/>
                    <a:p>
                      <a:pPr algn="r"/>
                      <a:r>
                        <a:rPr lang="en-US" sz="1200" dirty="0" smtClean="0">
                          <a:solidFill>
                            <a:schemeClr val="bg1"/>
                          </a:solidFill>
                        </a:rPr>
                        <a:t>Blank</a:t>
                      </a:r>
                      <a:endParaRPr lang="en-US" sz="1200" dirty="0"/>
                    </a:p>
                  </a:txBody>
                  <a:tcPr>
                    <a:solidFill>
                      <a:schemeClr val="bg1"/>
                    </a:solidFill>
                  </a:tcPr>
                </a:tc>
                <a:tc>
                  <a:txBody>
                    <a:bodyPr/>
                    <a:lstStyle/>
                    <a:p>
                      <a:pPr algn="r"/>
                      <a:r>
                        <a:rPr lang="en-US" sz="1200" dirty="0" smtClean="0">
                          <a:solidFill>
                            <a:schemeClr val="bg1"/>
                          </a:solidFill>
                        </a:rPr>
                        <a:t>Blank</a:t>
                      </a:r>
                      <a:endParaRPr lang="en-US" sz="1200" dirty="0"/>
                    </a:p>
                  </a:txBody>
                  <a:tcPr>
                    <a:solidFill>
                      <a:schemeClr val="bg1"/>
                    </a:solidFill>
                  </a:tcPr>
                </a:tc>
                <a:extLst>
                  <a:ext uri="{0D108BD9-81ED-4DB2-BD59-A6C34878D82A}">
                    <a16:rowId xmlns="" xmlns:a16="http://schemas.microsoft.com/office/drawing/2014/main" val="10008"/>
                  </a:ext>
                </a:extLst>
              </a:tr>
              <a:tr h="259882">
                <a:tc>
                  <a:txBody>
                    <a:bodyPr/>
                    <a:lstStyle/>
                    <a:p>
                      <a:r>
                        <a:rPr lang="en-US" sz="1200" u="none" strike="noStrike" kern="1200" baseline="0" dirty="0" smtClean="0"/>
                        <a:t>Common stock (100,000 shares)</a:t>
                      </a:r>
                      <a:endParaRPr lang="en-US" sz="1200" dirty="0"/>
                    </a:p>
                  </a:txBody>
                  <a:tcPr>
                    <a:solidFill>
                      <a:schemeClr val="bg1"/>
                    </a:solidFill>
                  </a:tcPr>
                </a:tc>
                <a:tc>
                  <a:txBody>
                    <a:bodyPr/>
                    <a:lstStyle/>
                    <a:p>
                      <a:pPr algn="r"/>
                      <a:r>
                        <a:rPr lang="en-US" sz="1200" u="none" strike="noStrike" kern="1200" baseline="0" dirty="0" smtClean="0"/>
                        <a:t>10,000</a:t>
                      </a:r>
                      <a:endParaRPr lang="en-US" sz="1200" dirty="0"/>
                    </a:p>
                  </a:txBody>
                  <a:tcPr>
                    <a:solidFill>
                      <a:schemeClr val="bg1"/>
                    </a:solidFill>
                  </a:tcPr>
                </a:tc>
                <a:tc>
                  <a:txBody>
                    <a:bodyPr/>
                    <a:lstStyle/>
                    <a:p>
                      <a:pPr algn="r"/>
                      <a:r>
                        <a:rPr lang="en-US" sz="1200" u="none" strike="noStrike" kern="1200" baseline="0" dirty="0" smtClean="0"/>
                        <a:t>10,000</a:t>
                      </a:r>
                      <a:endParaRPr lang="en-US" sz="1200" dirty="0"/>
                    </a:p>
                  </a:txBody>
                  <a:tcPr>
                    <a:solidFill>
                      <a:schemeClr val="bg1"/>
                    </a:solidFill>
                  </a:tcPr>
                </a:tc>
                <a:tc>
                  <a:txBody>
                    <a:bodyPr/>
                    <a:lstStyle/>
                    <a:p>
                      <a:pPr algn="r"/>
                      <a:r>
                        <a:rPr lang="en-US" sz="1200" u="none" strike="noStrike" kern="1200" baseline="0" dirty="0" smtClean="0"/>
                        <a:t>10,000</a:t>
                      </a:r>
                      <a:endParaRPr lang="en-US" sz="1200" dirty="0"/>
                    </a:p>
                  </a:txBody>
                  <a:tcPr>
                    <a:solidFill>
                      <a:schemeClr val="bg1"/>
                    </a:solidFill>
                  </a:tcPr>
                </a:tc>
                <a:extLst>
                  <a:ext uri="{0D108BD9-81ED-4DB2-BD59-A6C34878D82A}">
                    <a16:rowId xmlns="" xmlns:a16="http://schemas.microsoft.com/office/drawing/2014/main" val="10009"/>
                  </a:ext>
                </a:extLst>
              </a:tr>
              <a:tr h="259882">
                <a:tc>
                  <a:txBody>
                    <a:bodyPr/>
                    <a:lstStyle/>
                    <a:p>
                      <a:r>
                        <a:rPr lang="en-US" sz="1200" u="none" strike="noStrike" kern="1200" baseline="0" dirty="0" smtClean="0"/>
                        <a:t>Retained earnings</a:t>
                      </a:r>
                      <a:endParaRPr lang="en-US" sz="1200" dirty="0"/>
                    </a:p>
                  </a:txBody>
                  <a:tcPr>
                    <a:solidFill>
                      <a:schemeClr val="bg1"/>
                    </a:solidFill>
                  </a:tcPr>
                </a:tc>
                <a:tc>
                  <a:txBody>
                    <a:bodyPr/>
                    <a:lstStyle/>
                    <a:p>
                      <a:pPr algn="r"/>
                      <a:r>
                        <a:rPr lang="en-US" sz="1200" u="none" strike="noStrike" kern="1200" baseline="0" dirty="0" smtClean="0"/>
                        <a:t>430,000</a:t>
                      </a:r>
                      <a:endParaRPr lang="en-US" sz="1200" dirty="0"/>
                    </a:p>
                  </a:txBody>
                  <a:tcPr>
                    <a:solidFill>
                      <a:schemeClr val="bg1"/>
                    </a:solidFill>
                  </a:tcPr>
                </a:tc>
                <a:tc>
                  <a:txBody>
                    <a:bodyPr/>
                    <a:lstStyle/>
                    <a:p>
                      <a:pPr algn="r"/>
                      <a:r>
                        <a:rPr lang="en-US" sz="1200" u="none" strike="noStrike" kern="1200" baseline="0" dirty="0" smtClean="0"/>
                        <a:t>299,000</a:t>
                      </a:r>
                      <a:endParaRPr lang="en-US" sz="1200" dirty="0"/>
                    </a:p>
                  </a:txBody>
                  <a:tcPr>
                    <a:solidFill>
                      <a:schemeClr val="bg1"/>
                    </a:solidFill>
                  </a:tcPr>
                </a:tc>
                <a:tc>
                  <a:txBody>
                    <a:bodyPr/>
                    <a:lstStyle/>
                    <a:p>
                      <a:pPr algn="r"/>
                      <a:r>
                        <a:rPr lang="en-US" sz="1200" u="none" strike="noStrike" kern="1200" baseline="0" dirty="0" smtClean="0"/>
                        <a:t>216,000</a:t>
                      </a:r>
                      <a:endParaRPr lang="en-US" sz="1200" dirty="0"/>
                    </a:p>
                  </a:txBody>
                  <a:tcPr>
                    <a:solidFill>
                      <a:schemeClr val="bg1"/>
                    </a:solidFill>
                  </a:tcPr>
                </a:tc>
                <a:extLst>
                  <a:ext uri="{0D108BD9-81ED-4DB2-BD59-A6C34878D82A}">
                    <a16:rowId xmlns="" xmlns:a16="http://schemas.microsoft.com/office/drawing/2014/main" val="10010"/>
                  </a:ext>
                </a:extLst>
              </a:tr>
              <a:tr h="259882">
                <a:tc>
                  <a:txBody>
                    <a:bodyPr/>
                    <a:lstStyle/>
                    <a:p>
                      <a:r>
                        <a:rPr lang="en-US" sz="1200" u="none" strike="noStrike" kern="1200" baseline="0" dirty="0" smtClean="0"/>
                        <a:t>Total shareholders’ equity</a:t>
                      </a:r>
                      <a:endParaRPr lang="en-US" sz="1200" dirty="0"/>
                    </a:p>
                  </a:txBody>
                  <a:tcPr>
                    <a:solidFill>
                      <a:schemeClr val="bg1"/>
                    </a:solidFill>
                  </a:tcPr>
                </a:tc>
                <a:tc>
                  <a:txBody>
                    <a:bodyPr/>
                    <a:lstStyle/>
                    <a:p>
                      <a:pPr algn="r"/>
                      <a:r>
                        <a:rPr lang="en-US" sz="1200" u="none" strike="noStrike" kern="1200" baseline="0" dirty="0" smtClean="0"/>
                        <a:t>440,000</a:t>
                      </a:r>
                      <a:endParaRPr lang="en-US" sz="1200" dirty="0"/>
                    </a:p>
                  </a:txBody>
                  <a:tcPr>
                    <a:solidFill>
                      <a:schemeClr val="bg1"/>
                    </a:solidFill>
                  </a:tcPr>
                </a:tc>
                <a:tc>
                  <a:txBody>
                    <a:bodyPr/>
                    <a:lstStyle/>
                    <a:p>
                      <a:pPr algn="r"/>
                      <a:r>
                        <a:rPr lang="en-US" sz="1200" u="none" strike="noStrike" kern="1200" baseline="0" dirty="0" smtClean="0"/>
                        <a:t>309,000</a:t>
                      </a:r>
                      <a:endParaRPr lang="en-US" sz="1200" dirty="0"/>
                    </a:p>
                  </a:txBody>
                  <a:tcPr>
                    <a:solidFill>
                      <a:schemeClr val="bg1"/>
                    </a:solidFill>
                  </a:tcPr>
                </a:tc>
                <a:tc>
                  <a:txBody>
                    <a:bodyPr/>
                    <a:lstStyle/>
                    <a:p>
                      <a:pPr algn="r"/>
                      <a:r>
                        <a:rPr lang="en-US" sz="1200" u="none" strike="noStrike" kern="1200" baseline="0" dirty="0" smtClean="0"/>
                        <a:t>226,000</a:t>
                      </a:r>
                      <a:endParaRPr lang="en-US" sz="1200" dirty="0"/>
                    </a:p>
                  </a:txBody>
                  <a:tcPr>
                    <a:solidFill>
                      <a:schemeClr val="bg1"/>
                    </a:solidFill>
                  </a:tcPr>
                </a:tc>
                <a:extLst>
                  <a:ext uri="{0D108BD9-81ED-4DB2-BD59-A6C34878D82A}">
                    <a16:rowId xmlns="" xmlns:a16="http://schemas.microsoft.com/office/drawing/2014/main" val="10011"/>
                  </a:ext>
                </a:extLst>
              </a:tr>
              <a:tr h="259882">
                <a:tc>
                  <a:txBody>
                    <a:bodyPr/>
                    <a:lstStyle/>
                    <a:p>
                      <a:r>
                        <a:rPr lang="en-US" sz="1200" u="none" strike="noStrike" kern="1200" baseline="0" dirty="0" smtClean="0"/>
                        <a:t>Total liabilities and shareholders’ equity</a:t>
                      </a:r>
                      <a:endParaRPr lang="en-US" sz="1200" dirty="0"/>
                    </a:p>
                  </a:txBody>
                  <a:tcPr>
                    <a:solidFill>
                      <a:schemeClr val="bg1"/>
                    </a:solidFill>
                  </a:tcPr>
                </a:tc>
                <a:tc>
                  <a:txBody>
                    <a:bodyPr/>
                    <a:lstStyle/>
                    <a:p>
                      <a:pPr algn="r"/>
                      <a:r>
                        <a:rPr lang="en-US" sz="1200" u="none" strike="noStrike" kern="1200" baseline="0" dirty="0" smtClean="0"/>
                        <a:t>729,600</a:t>
                      </a:r>
                      <a:endParaRPr lang="en-US" sz="1200" dirty="0"/>
                    </a:p>
                  </a:txBody>
                  <a:tcPr>
                    <a:solidFill>
                      <a:schemeClr val="bg1"/>
                    </a:solidFill>
                  </a:tcPr>
                </a:tc>
                <a:tc>
                  <a:txBody>
                    <a:bodyPr/>
                    <a:lstStyle/>
                    <a:p>
                      <a:pPr algn="r"/>
                      <a:r>
                        <a:rPr lang="en-US" sz="1200" u="none" strike="noStrike" kern="1200" baseline="0" dirty="0" smtClean="0"/>
                        <a:t>493,900</a:t>
                      </a:r>
                      <a:endParaRPr lang="en-US" sz="1200" dirty="0"/>
                    </a:p>
                  </a:txBody>
                  <a:tcPr>
                    <a:solidFill>
                      <a:schemeClr val="bg1"/>
                    </a:solidFill>
                  </a:tcPr>
                </a:tc>
                <a:tc>
                  <a:txBody>
                    <a:bodyPr/>
                    <a:lstStyle/>
                    <a:p>
                      <a:pPr algn="r"/>
                      <a:r>
                        <a:rPr lang="en-US" sz="1200" u="none" strike="noStrike" kern="1200" baseline="0" dirty="0" smtClean="0"/>
                        <a:t>391,500</a:t>
                      </a:r>
                      <a:endParaRPr lang="en-US" sz="1200" dirty="0"/>
                    </a:p>
                  </a:txBody>
                  <a:tcPr>
                    <a:solidFill>
                      <a:schemeClr val="bg1"/>
                    </a:solidFill>
                  </a:tcPr>
                </a:tc>
                <a:extLst>
                  <a:ext uri="{0D108BD9-81ED-4DB2-BD59-A6C34878D82A}">
                    <a16:rowId xmlns="" xmlns:a16="http://schemas.microsoft.com/office/drawing/2014/main" val="10012"/>
                  </a:ext>
                </a:extLst>
              </a:tr>
            </a:tbl>
          </a:graphicData>
        </a:graphic>
      </p:graphicFrame>
      <p:sp>
        <p:nvSpPr>
          <p:cNvPr id="6" name="Content Placeholder 3"/>
          <p:cNvSpPr txBox="1">
            <a:spLocks/>
          </p:cNvSpPr>
          <p:nvPr/>
        </p:nvSpPr>
        <p:spPr>
          <a:xfrm>
            <a:off x="457200" y="1524000"/>
            <a:ext cx="8229600" cy="762000"/>
          </a:xfrm>
          <a:prstGeom prst="rect">
            <a:avLst/>
          </a:prstGeom>
        </p:spPr>
        <p:txBody>
          <a:bodyPr vert="horz" lIns="0" tIns="0" rIns="0" bIns="0" rtlCol="0">
            <a:noAutofit/>
          </a:bodyPr>
          <a:lst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400" kern="1200">
                <a:solidFill>
                  <a:schemeClr val="tx1"/>
                </a:solidFill>
                <a:latin typeface="+mn-lt"/>
                <a:ea typeface="+mn-ea"/>
                <a:cs typeface="+mn-cs"/>
              </a:defRPr>
            </a:lvl9pPr>
          </a:lstStyle>
          <a:p>
            <a:pPr>
              <a:buFont typeface="Arial" panose="020B0604020202020204" pitchFamily="34" charset="0"/>
              <a:buNone/>
            </a:pPr>
            <a:r>
              <a:rPr lang="en-US" sz="2200" dirty="0" smtClean="0"/>
              <a:t>Liabilities and Shareholders’ Equity</a:t>
            </a:r>
          </a:p>
          <a:p>
            <a:pPr marL="0" indent="0">
              <a:buFont typeface="Arial" panose="020B0604020202020204" pitchFamily="34" charset="0"/>
              <a:buNone/>
            </a:pPr>
            <a:r>
              <a:rPr lang="en-US" sz="1900" b="1" dirty="0" smtClean="0"/>
              <a:t>Table 8.2 </a:t>
            </a:r>
            <a:r>
              <a:rPr lang="en-US" sz="1900" dirty="0" smtClean="0"/>
              <a:t>(continued)</a:t>
            </a:r>
            <a:endParaRPr lang="en-US" sz="1900" dirty="0"/>
          </a:p>
        </p:txBody>
      </p:sp>
    </p:spTree>
    <p:extLst>
      <p:ext uri="{BB962C8B-B14F-4D97-AF65-F5344CB8AC3E}">
        <p14:creationId xmlns:p14="http://schemas.microsoft.com/office/powerpoint/2010/main" xmlns="" val="421579946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smtClean="0"/>
              <a:t>Learning Objectives </a:t>
            </a:r>
            <a:r>
              <a:rPr lang="en-US" sz="2000" b="0" dirty="0" smtClean="0"/>
              <a:t>(1 of 2)</a:t>
            </a:r>
            <a:endParaRPr lang="en-US" sz="2000" b="0" dirty="0"/>
          </a:p>
        </p:txBody>
      </p:sp>
      <p:sp>
        <p:nvSpPr>
          <p:cNvPr id="7" name="Content Placeholder 6"/>
          <p:cNvSpPr>
            <a:spLocks noGrp="1"/>
          </p:cNvSpPr>
          <p:nvPr>
            <p:ph idx="1"/>
          </p:nvPr>
        </p:nvSpPr>
        <p:spPr>
          <a:xfrm>
            <a:off x="457200" y="1600200"/>
            <a:ext cx="8229600" cy="4525963"/>
          </a:xfrm>
        </p:spPr>
        <p:txBody>
          <a:bodyPr/>
          <a:lstStyle/>
          <a:p>
            <a:pPr marL="511175" indent="-511175">
              <a:buSzPct val="100000"/>
              <a:buNone/>
            </a:pPr>
            <a:r>
              <a:rPr lang="en-US" sz="2400" b="1" dirty="0" smtClean="0">
                <a:solidFill>
                  <a:srgbClr val="007FA3"/>
                </a:solidFill>
                <a:latin typeface="+mj-lt"/>
              </a:rPr>
              <a:t>8.1</a:t>
            </a:r>
            <a:r>
              <a:rPr lang="en-US" sz="2400" b="1" dirty="0" smtClean="0">
                <a:latin typeface="+mj-lt"/>
              </a:rPr>
              <a:t> </a:t>
            </a:r>
            <a:r>
              <a:rPr lang="en-US" sz="2400" dirty="0" smtClean="0">
                <a:latin typeface="+mj-lt"/>
              </a:rPr>
              <a:t>Learn about the importance of understanding the financial management of an entrepreneurial firm.</a:t>
            </a:r>
          </a:p>
          <a:p>
            <a:pPr marL="511175" indent="-511175">
              <a:buSzPct val="100000"/>
              <a:buNone/>
            </a:pPr>
            <a:r>
              <a:rPr lang="en-US" sz="2400" b="1" dirty="0" smtClean="0">
                <a:solidFill>
                  <a:srgbClr val="007FA3"/>
                </a:solidFill>
                <a:latin typeface="+mj-lt"/>
              </a:rPr>
              <a:t>8.2</a:t>
            </a:r>
            <a:r>
              <a:rPr lang="en-US" sz="2400" b="1" dirty="0" smtClean="0">
                <a:latin typeface="+mj-lt"/>
              </a:rPr>
              <a:t> </a:t>
            </a:r>
            <a:r>
              <a:rPr lang="en-US" sz="2400" dirty="0" smtClean="0">
                <a:latin typeface="+mj-lt"/>
              </a:rPr>
              <a:t>Identify the four main financial objectives of entrepreneurial firms.</a:t>
            </a:r>
          </a:p>
          <a:p>
            <a:pPr marL="511175" indent="-511175">
              <a:buSzPct val="100000"/>
              <a:buNone/>
            </a:pPr>
            <a:r>
              <a:rPr lang="en-US" sz="2400" b="1" dirty="0" smtClean="0">
                <a:solidFill>
                  <a:srgbClr val="007FA3"/>
                </a:solidFill>
                <a:latin typeface="+mj-lt"/>
              </a:rPr>
              <a:t>8.3</a:t>
            </a:r>
            <a:r>
              <a:rPr lang="en-US" sz="2400" b="1" dirty="0" smtClean="0">
                <a:latin typeface="+mj-lt"/>
              </a:rPr>
              <a:t> </a:t>
            </a:r>
            <a:r>
              <a:rPr lang="en-US" sz="2400" dirty="0" smtClean="0">
                <a:latin typeface="+mj-lt"/>
              </a:rPr>
              <a:t>Describe the process of financial management as used in entrepreneurial firms.</a:t>
            </a:r>
          </a:p>
          <a:p>
            <a:pPr marL="511175" indent="-511175">
              <a:buSzPct val="100000"/>
              <a:buNone/>
            </a:pPr>
            <a:r>
              <a:rPr lang="en-US" sz="2400" b="1" dirty="0" smtClean="0">
                <a:solidFill>
                  <a:srgbClr val="007FA3"/>
                </a:solidFill>
                <a:latin typeface="+mj-lt"/>
              </a:rPr>
              <a:t>8.4</a:t>
            </a:r>
            <a:r>
              <a:rPr lang="en-US" sz="2400" b="1" dirty="0" smtClean="0">
                <a:latin typeface="+mj-lt"/>
              </a:rPr>
              <a:t> </a:t>
            </a:r>
            <a:r>
              <a:rPr lang="en-US" sz="2400" dirty="0" smtClean="0">
                <a:latin typeface="+mj-lt"/>
              </a:rPr>
              <a:t>Explain the difference between historical and pro forma financial statements.</a:t>
            </a:r>
          </a:p>
          <a:p>
            <a:pPr marL="511175" indent="-511175">
              <a:buSzPct val="100000"/>
              <a:buNone/>
            </a:pPr>
            <a:r>
              <a:rPr lang="en-US" sz="2400" b="1" dirty="0" smtClean="0">
                <a:solidFill>
                  <a:srgbClr val="007FA3"/>
                </a:solidFill>
                <a:latin typeface="+mj-lt"/>
              </a:rPr>
              <a:t>8.5</a:t>
            </a:r>
            <a:r>
              <a:rPr lang="en-US" sz="2400" b="1" dirty="0" smtClean="0">
                <a:latin typeface="+mj-lt"/>
              </a:rPr>
              <a:t> </a:t>
            </a:r>
            <a:r>
              <a:rPr lang="en-US" sz="2400" dirty="0" smtClean="0">
                <a:latin typeface="+mj-lt"/>
              </a:rPr>
              <a:t>Describe the different historical financial statements and their purpose.</a:t>
            </a:r>
            <a:endParaRPr lang="en-US" sz="2400" dirty="0">
              <a:latin typeface="+mj-lt"/>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7315200" cy="1097280"/>
          </a:xfrm>
        </p:spPr>
        <p:txBody>
          <a:bodyPr/>
          <a:lstStyle/>
          <a:p>
            <a:r>
              <a:rPr lang="en-US" sz="3600" dirty="0" smtClean="0"/>
              <a:t>Historical Statement of Cash </a:t>
            </a:r>
            <a:br>
              <a:rPr lang="en-US" sz="3600" dirty="0" smtClean="0"/>
            </a:br>
            <a:r>
              <a:rPr lang="en-US" sz="3600" dirty="0" smtClean="0"/>
              <a:t>Flows </a:t>
            </a:r>
            <a:r>
              <a:rPr lang="en-US" sz="2000" b="0" dirty="0" smtClean="0"/>
              <a:t>(1 of 2)</a:t>
            </a:r>
            <a:endParaRPr lang="en-US" sz="3600" b="0" dirty="0"/>
          </a:p>
        </p:txBody>
      </p:sp>
      <p:sp>
        <p:nvSpPr>
          <p:cNvPr id="2" name="Content Placeholder 1"/>
          <p:cNvSpPr>
            <a:spLocks noGrp="1"/>
          </p:cNvSpPr>
          <p:nvPr>
            <p:ph idx="1"/>
          </p:nvPr>
        </p:nvSpPr>
        <p:spPr>
          <a:xfrm>
            <a:off x="457200" y="1600200"/>
            <a:ext cx="8229600" cy="609600"/>
          </a:xfrm>
        </p:spPr>
        <p:txBody>
          <a:bodyPr/>
          <a:lstStyle/>
          <a:p>
            <a:pPr marL="0" indent="0">
              <a:buNone/>
            </a:pPr>
            <a:r>
              <a:rPr lang="en-US" sz="2000" b="1" dirty="0"/>
              <a:t>Table 8.3 </a:t>
            </a:r>
            <a:r>
              <a:rPr lang="en-US" sz="2000" dirty="0"/>
              <a:t>Consolidated Statement of Cash Flows for New Venture Fitness Drinks, Inc</a:t>
            </a:r>
            <a:r>
              <a:rPr lang="en-US" sz="2000" dirty="0" smtClean="0"/>
              <a:t>.</a:t>
            </a:r>
            <a:endParaRPr lang="en-US" sz="2000" dirty="0"/>
          </a:p>
        </p:txBody>
      </p:sp>
      <p:graphicFrame>
        <p:nvGraphicFramePr>
          <p:cNvPr id="5" name="Table 4"/>
          <p:cNvGraphicFramePr>
            <a:graphicFrameLocks noGrp="1"/>
          </p:cNvGraphicFramePr>
          <p:nvPr>
            <p:extLst>
              <p:ext uri="{D42A27DB-BD31-4B8C-83A1-F6EECF244321}">
                <p14:modId xmlns:p14="http://schemas.microsoft.com/office/powerpoint/2010/main" xmlns="" val="879908371"/>
              </p:ext>
            </p:extLst>
          </p:nvPr>
        </p:nvGraphicFramePr>
        <p:xfrm>
          <a:off x="448056" y="2301240"/>
          <a:ext cx="8229600" cy="3962400"/>
        </p:xfrm>
        <a:graphic>
          <a:graphicData uri="http://schemas.openxmlformats.org/drawingml/2006/table">
            <a:tbl>
              <a:tblPr firstRow="1" bandRow="1">
                <a:tableStyleId>{9D7B26C5-4107-4FEC-AEDC-1716B250A1EF}</a:tableStyleId>
              </a:tblPr>
              <a:tblGrid>
                <a:gridCol w="4047744">
                  <a:extLst>
                    <a:ext uri="{9D8B030D-6E8A-4147-A177-3AD203B41FA5}">
                      <a16:colId xmlns="" xmlns:a16="http://schemas.microsoft.com/office/drawing/2014/main" val="20000"/>
                    </a:ext>
                  </a:extLst>
                </a:gridCol>
                <a:gridCol w="2286000">
                  <a:extLst>
                    <a:ext uri="{9D8B030D-6E8A-4147-A177-3AD203B41FA5}">
                      <a16:colId xmlns="" xmlns:a16="http://schemas.microsoft.com/office/drawing/2014/main" val="20001"/>
                    </a:ext>
                  </a:extLst>
                </a:gridCol>
                <a:gridCol w="1895856">
                  <a:extLst>
                    <a:ext uri="{9D8B030D-6E8A-4147-A177-3AD203B41FA5}">
                      <a16:colId xmlns="" xmlns:a16="http://schemas.microsoft.com/office/drawing/2014/main" val="20002"/>
                    </a:ext>
                  </a:extLst>
                </a:gridCol>
              </a:tblGrid>
              <a:tr h="246983">
                <a:tc>
                  <a:txBody>
                    <a:bodyPr/>
                    <a:lstStyle/>
                    <a:p>
                      <a:r>
                        <a:rPr lang="en-US" sz="1400" dirty="0" smtClean="0">
                          <a:solidFill>
                            <a:schemeClr val="bg1"/>
                          </a:solidFill>
                        </a:rPr>
                        <a:t>Blank</a:t>
                      </a:r>
                      <a:endParaRPr lang="en-US" sz="1400" dirty="0">
                        <a:solidFill>
                          <a:schemeClr val="bg1"/>
                        </a:solidFill>
                      </a:endParaRPr>
                    </a:p>
                  </a:txBody>
                  <a:tcPr>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400" b="1" u="none" strike="noStrike" kern="1200" baseline="0" dirty="0" smtClean="0"/>
                        <a:t>December 31, 2018</a:t>
                      </a:r>
                      <a:endParaRPr lang="en-US" sz="1400" b="1" dirty="0"/>
                    </a:p>
                  </a:txBody>
                  <a:tcPr>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400" b="1" u="none" strike="noStrike" kern="1200" baseline="0" dirty="0" smtClean="0"/>
                        <a:t>December 31, 2017</a:t>
                      </a:r>
                      <a:endParaRPr lang="en-US" sz="1400" b="1" dirty="0"/>
                    </a:p>
                  </a:txBody>
                  <a:tcP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0"/>
                  </a:ext>
                </a:extLst>
              </a:tr>
              <a:tr h="290568">
                <a:tc>
                  <a:txBody>
                    <a:bodyPr/>
                    <a:lstStyle/>
                    <a:p>
                      <a:r>
                        <a:rPr lang="en-US" sz="1400" u="none" strike="noStrike" kern="1200" baseline="0" dirty="0" smtClean="0"/>
                        <a:t>Cash flows from operating activities</a:t>
                      </a:r>
                      <a:endParaRPr lang="en-US" sz="1400" dirty="0"/>
                    </a:p>
                  </a:txBody>
                  <a:tcPr>
                    <a:lnT w="12700" cap="flat" cmpd="sng" algn="ctr">
                      <a:solidFill>
                        <a:schemeClr val="tx1"/>
                      </a:solidFill>
                      <a:prstDash val="solid"/>
                      <a:round/>
                      <a:headEnd type="none" w="med" len="med"/>
                      <a:tailEnd type="none" w="med" len="med"/>
                    </a:lnT>
                    <a:solidFill>
                      <a:schemeClr val="bg1"/>
                    </a:solidFill>
                  </a:tcPr>
                </a:tc>
                <a:tc>
                  <a:txBody>
                    <a:bodyPr/>
                    <a:lstStyle/>
                    <a:p>
                      <a:pPr algn="r"/>
                      <a:r>
                        <a:rPr lang="en-US" sz="1400" dirty="0" smtClean="0">
                          <a:solidFill>
                            <a:schemeClr val="bg1"/>
                          </a:solidFill>
                        </a:rPr>
                        <a:t>Blank</a:t>
                      </a:r>
                      <a:endParaRPr lang="en-US" sz="1400" dirty="0">
                        <a:solidFill>
                          <a:schemeClr val="bg1"/>
                        </a:solidFill>
                      </a:endParaRPr>
                    </a:p>
                  </a:txBody>
                  <a:tcPr>
                    <a:lnT w="12700" cap="flat" cmpd="sng" algn="ctr">
                      <a:solidFill>
                        <a:schemeClr val="tx1"/>
                      </a:solidFill>
                      <a:prstDash val="solid"/>
                      <a:round/>
                      <a:headEnd type="none" w="med" len="med"/>
                      <a:tailEnd type="none" w="med" len="med"/>
                    </a:lnT>
                    <a:solidFill>
                      <a:schemeClr val="bg1"/>
                    </a:solidFill>
                  </a:tcPr>
                </a:tc>
                <a:tc>
                  <a:txBody>
                    <a:bodyPr/>
                    <a:lstStyle/>
                    <a:p>
                      <a:pPr algn="r"/>
                      <a:r>
                        <a:rPr lang="en-US" sz="1400" dirty="0" smtClean="0">
                          <a:solidFill>
                            <a:schemeClr val="bg1"/>
                          </a:solidFill>
                        </a:rPr>
                        <a:t>Blank</a:t>
                      </a:r>
                      <a:endParaRPr lang="en-US" sz="1400" dirty="0">
                        <a:solidFill>
                          <a:schemeClr val="bg1"/>
                        </a:solidFill>
                      </a:endParaRPr>
                    </a:p>
                  </a:txBody>
                  <a:tcP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 xmlns:a16="http://schemas.microsoft.com/office/drawing/2014/main" val="10001"/>
                  </a:ext>
                </a:extLst>
              </a:tr>
              <a:tr h="290568">
                <a:tc>
                  <a:txBody>
                    <a:bodyPr/>
                    <a:lstStyle/>
                    <a:p>
                      <a:r>
                        <a:rPr lang="en-US" sz="1400" u="none" strike="noStrike" kern="1200" baseline="0" dirty="0" smtClean="0"/>
                        <a:t>Net income</a:t>
                      </a:r>
                      <a:endParaRPr lang="en-US" sz="1400" dirty="0"/>
                    </a:p>
                  </a:txBody>
                  <a:tcPr>
                    <a:solidFill>
                      <a:schemeClr val="bg1"/>
                    </a:solidFill>
                  </a:tcPr>
                </a:tc>
                <a:tc>
                  <a:txBody>
                    <a:bodyPr/>
                    <a:lstStyle/>
                    <a:p>
                      <a:pPr algn="r"/>
                      <a:r>
                        <a:rPr lang="en-US" sz="1400" u="none" strike="noStrike" kern="1200" baseline="0" dirty="0" smtClean="0"/>
                        <a:t>$131,000</a:t>
                      </a:r>
                      <a:endParaRPr lang="en-US" sz="1400" dirty="0"/>
                    </a:p>
                  </a:txBody>
                  <a:tcPr>
                    <a:solidFill>
                      <a:schemeClr val="bg1"/>
                    </a:solidFill>
                  </a:tcPr>
                </a:tc>
                <a:tc>
                  <a:txBody>
                    <a:bodyPr/>
                    <a:lstStyle/>
                    <a:p>
                      <a:pPr algn="r"/>
                      <a:r>
                        <a:rPr lang="en-US" sz="1400" u="none" strike="noStrike" kern="1200" baseline="0" dirty="0" smtClean="0"/>
                        <a:t>$83,000</a:t>
                      </a:r>
                      <a:endParaRPr lang="en-US" sz="1400" dirty="0"/>
                    </a:p>
                  </a:txBody>
                  <a:tcPr>
                    <a:solidFill>
                      <a:schemeClr val="bg1"/>
                    </a:solidFill>
                  </a:tcPr>
                </a:tc>
                <a:extLst>
                  <a:ext uri="{0D108BD9-81ED-4DB2-BD59-A6C34878D82A}">
                    <a16:rowId xmlns="" xmlns:a16="http://schemas.microsoft.com/office/drawing/2014/main" val="10002"/>
                  </a:ext>
                </a:extLst>
              </a:tr>
              <a:tr h="290568">
                <a:tc>
                  <a:txBody>
                    <a:bodyPr/>
                    <a:lstStyle/>
                    <a:p>
                      <a:r>
                        <a:rPr lang="en-US" sz="1400" u="none" strike="noStrike" kern="1200" baseline="0" dirty="0" smtClean="0"/>
                        <a:t>Additions (sources of cash)</a:t>
                      </a:r>
                      <a:endParaRPr lang="en-US" sz="1400" dirty="0"/>
                    </a:p>
                  </a:txBody>
                  <a:tcPr>
                    <a:solidFill>
                      <a:schemeClr val="bg1"/>
                    </a:solidFill>
                  </a:tcPr>
                </a:tc>
                <a:tc>
                  <a:txBody>
                    <a:bodyPr/>
                    <a:lstStyle/>
                    <a:p>
                      <a:pPr algn="r"/>
                      <a:r>
                        <a:rPr lang="en-US" sz="1400" dirty="0" smtClean="0">
                          <a:solidFill>
                            <a:schemeClr val="bg1"/>
                          </a:solidFill>
                        </a:rPr>
                        <a:t>Blank</a:t>
                      </a:r>
                      <a:endParaRPr lang="en-US" sz="1400" dirty="0">
                        <a:solidFill>
                          <a:schemeClr val="bg1"/>
                        </a:solidFill>
                      </a:endParaRPr>
                    </a:p>
                  </a:txBody>
                  <a:tcPr>
                    <a:solidFill>
                      <a:schemeClr val="bg1"/>
                    </a:solidFill>
                  </a:tcPr>
                </a:tc>
                <a:tc>
                  <a:txBody>
                    <a:bodyPr/>
                    <a:lstStyle/>
                    <a:p>
                      <a:pPr algn="r"/>
                      <a:r>
                        <a:rPr lang="en-US" sz="1400" dirty="0" smtClean="0">
                          <a:solidFill>
                            <a:schemeClr val="bg1"/>
                          </a:solidFill>
                        </a:rPr>
                        <a:t>Blank</a:t>
                      </a:r>
                      <a:endParaRPr lang="en-US" sz="1400" dirty="0">
                        <a:solidFill>
                          <a:schemeClr val="bg1"/>
                        </a:solidFill>
                      </a:endParaRPr>
                    </a:p>
                  </a:txBody>
                  <a:tcPr>
                    <a:solidFill>
                      <a:schemeClr val="bg1"/>
                    </a:solidFill>
                  </a:tcPr>
                </a:tc>
                <a:extLst>
                  <a:ext uri="{0D108BD9-81ED-4DB2-BD59-A6C34878D82A}">
                    <a16:rowId xmlns="" xmlns:a16="http://schemas.microsoft.com/office/drawing/2014/main" val="10003"/>
                  </a:ext>
                </a:extLst>
              </a:tr>
              <a:tr h="290568">
                <a:tc>
                  <a:txBody>
                    <a:bodyPr/>
                    <a:lstStyle/>
                    <a:p>
                      <a:r>
                        <a:rPr lang="en-US" sz="1400" u="none" strike="noStrike" kern="1200" baseline="0" dirty="0" smtClean="0"/>
                        <a:t>Depreciation</a:t>
                      </a:r>
                      <a:endParaRPr lang="en-US" sz="1400" dirty="0"/>
                    </a:p>
                  </a:txBody>
                  <a:tcP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u="none" strike="noStrike" kern="1200" baseline="0" dirty="0" smtClean="0"/>
                        <a:t>13,500</a:t>
                      </a:r>
                      <a:endParaRPr lang="en-US" sz="1400" dirty="0" smtClean="0"/>
                    </a:p>
                  </a:txBody>
                  <a:tcP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u="none" strike="noStrike" kern="1200" baseline="0" dirty="0" smtClean="0"/>
                        <a:t>5,900</a:t>
                      </a:r>
                      <a:endParaRPr lang="en-US" sz="1400" dirty="0" smtClean="0"/>
                    </a:p>
                  </a:txBody>
                  <a:tcPr>
                    <a:solidFill>
                      <a:schemeClr val="bg1"/>
                    </a:solidFill>
                  </a:tcPr>
                </a:tc>
                <a:extLst>
                  <a:ext uri="{0D108BD9-81ED-4DB2-BD59-A6C34878D82A}">
                    <a16:rowId xmlns="" xmlns:a16="http://schemas.microsoft.com/office/drawing/2014/main" val="10012"/>
                  </a:ext>
                </a:extLst>
              </a:tr>
              <a:tr h="290568">
                <a:tc>
                  <a:txBody>
                    <a:bodyPr/>
                    <a:lstStyle/>
                    <a:p>
                      <a:r>
                        <a:rPr lang="en-US" sz="1400" u="none" strike="noStrike" kern="1200" baseline="0" dirty="0" smtClean="0"/>
                        <a:t>Decreases in accounts receivable</a:t>
                      </a:r>
                      <a:endParaRPr lang="en-US" sz="1400" dirty="0"/>
                    </a:p>
                  </a:txBody>
                  <a:tcPr>
                    <a:solidFill>
                      <a:schemeClr val="bg1"/>
                    </a:solidFill>
                  </a:tcPr>
                </a:tc>
                <a:tc>
                  <a:txBody>
                    <a:bodyPr/>
                    <a:lstStyle/>
                    <a:p>
                      <a:pPr algn="r"/>
                      <a:r>
                        <a:rPr lang="en-US" sz="1400" u="none" strike="noStrike" kern="1200" baseline="0" dirty="0" smtClean="0"/>
                        <a:t>9,300</a:t>
                      </a:r>
                      <a:endParaRPr lang="en-US" sz="1400" dirty="0"/>
                    </a:p>
                  </a:txBody>
                  <a:tcPr>
                    <a:solidFill>
                      <a:schemeClr val="bg1"/>
                    </a:solidFill>
                  </a:tcPr>
                </a:tc>
                <a:tc>
                  <a:txBody>
                    <a:bodyPr/>
                    <a:lstStyle/>
                    <a:p>
                      <a:pPr algn="r"/>
                      <a:r>
                        <a:rPr lang="en-US" sz="1400" u="none" strike="noStrike" kern="1200" baseline="0" dirty="0" smtClean="0"/>
                        <a:t>1,300</a:t>
                      </a:r>
                      <a:endParaRPr lang="en-US" sz="1400" dirty="0"/>
                    </a:p>
                  </a:txBody>
                  <a:tcPr>
                    <a:solidFill>
                      <a:schemeClr val="bg1"/>
                    </a:solidFill>
                  </a:tcPr>
                </a:tc>
                <a:extLst>
                  <a:ext uri="{0D108BD9-81ED-4DB2-BD59-A6C34878D82A}">
                    <a16:rowId xmlns="" xmlns:a16="http://schemas.microsoft.com/office/drawing/2014/main" val="10004"/>
                  </a:ext>
                </a:extLst>
              </a:tr>
              <a:tr h="290568">
                <a:tc>
                  <a:txBody>
                    <a:bodyPr/>
                    <a:lstStyle/>
                    <a:p>
                      <a:r>
                        <a:rPr lang="en-US" sz="1400" u="none" strike="noStrike" kern="1200" baseline="0" dirty="0" smtClean="0"/>
                        <a:t>Increase in accrued expenses</a:t>
                      </a:r>
                      <a:endParaRPr lang="en-US" sz="1400" dirty="0"/>
                    </a:p>
                  </a:txBody>
                  <a:tcPr>
                    <a:solidFill>
                      <a:schemeClr val="bg1"/>
                    </a:solidFill>
                  </a:tcPr>
                </a:tc>
                <a:tc>
                  <a:txBody>
                    <a:bodyPr/>
                    <a:lstStyle/>
                    <a:p>
                      <a:pPr algn="r"/>
                      <a:r>
                        <a:rPr lang="en-US" sz="1400" u="none" strike="noStrike" kern="1200" baseline="0" dirty="0" smtClean="0"/>
                        <a:t>1,900</a:t>
                      </a:r>
                      <a:endParaRPr lang="en-US" sz="1400" dirty="0"/>
                    </a:p>
                  </a:txBody>
                  <a:tcPr>
                    <a:solidFill>
                      <a:schemeClr val="bg1"/>
                    </a:solidFill>
                  </a:tcPr>
                </a:tc>
                <a:tc>
                  <a:txBody>
                    <a:bodyPr/>
                    <a:lstStyle/>
                    <a:p>
                      <a:pPr algn="r"/>
                      <a:r>
                        <a:rPr lang="en-US" sz="1400" u="none" strike="noStrike" kern="1200" baseline="0" dirty="0" smtClean="0"/>
                        <a:t>3,900</a:t>
                      </a:r>
                      <a:endParaRPr lang="en-US" sz="1400" dirty="0"/>
                    </a:p>
                  </a:txBody>
                  <a:tcPr>
                    <a:solidFill>
                      <a:schemeClr val="bg1"/>
                    </a:solidFill>
                  </a:tcPr>
                </a:tc>
                <a:extLst>
                  <a:ext uri="{0D108BD9-81ED-4DB2-BD59-A6C34878D82A}">
                    <a16:rowId xmlns="" xmlns:a16="http://schemas.microsoft.com/office/drawing/2014/main" val="10005"/>
                  </a:ext>
                </a:extLst>
              </a:tr>
              <a:tr h="290568">
                <a:tc>
                  <a:txBody>
                    <a:bodyPr/>
                    <a:lstStyle/>
                    <a:p>
                      <a:r>
                        <a:rPr lang="en-US" sz="1400" u="none" strike="noStrike" kern="1200" baseline="0" dirty="0" smtClean="0"/>
                        <a:t>Decrease in inventory</a:t>
                      </a:r>
                      <a:endParaRPr lang="en-US" sz="1400" dirty="0"/>
                    </a:p>
                  </a:txBody>
                  <a:tcPr>
                    <a:solidFill>
                      <a:schemeClr val="bg1"/>
                    </a:solidFill>
                  </a:tcPr>
                </a:tc>
                <a:tc>
                  <a:txBody>
                    <a:bodyPr/>
                    <a:lstStyle/>
                    <a:p>
                      <a:pPr algn="r"/>
                      <a:r>
                        <a:rPr lang="en-US" sz="1400" u="none" strike="noStrike" kern="1200" baseline="0" dirty="0" smtClean="0"/>
                        <a:t>1,200</a:t>
                      </a:r>
                      <a:endParaRPr lang="en-US" sz="1400" dirty="0"/>
                    </a:p>
                  </a:txBody>
                  <a:tcPr>
                    <a:solidFill>
                      <a:schemeClr val="bg1"/>
                    </a:solidFill>
                  </a:tcPr>
                </a:tc>
                <a:tc>
                  <a:txBody>
                    <a:bodyPr/>
                    <a:lstStyle/>
                    <a:p>
                      <a:pPr algn="r"/>
                      <a:r>
                        <a:rPr lang="en-US" sz="1400" u="none" strike="noStrike" kern="1200" baseline="0" dirty="0" smtClean="0"/>
                        <a:t>1,000</a:t>
                      </a:r>
                      <a:endParaRPr lang="en-US" sz="1400" dirty="0"/>
                    </a:p>
                  </a:txBody>
                  <a:tcPr>
                    <a:solidFill>
                      <a:schemeClr val="bg1"/>
                    </a:solidFill>
                  </a:tcPr>
                </a:tc>
                <a:extLst>
                  <a:ext uri="{0D108BD9-81ED-4DB2-BD59-A6C34878D82A}">
                    <a16:rowId xmlns="" xmlns:a16="http://schemas.microsoft.com/office/drawing/2014/main" val="10006"/>
                  </a:ext>
                </a:extLst>
              </a:tr>
              <a:tr h="290568">
                <a:tc>
                  <a:txBody>
                    <a:bodyPr/>
                    <a:lstStyle/>
                    <a:p>
                      <a:r>
                        <a:rPr lang="en-US" sz="1400" u="none" strike="noStrike" kern="1200" baseline="0" dirty="0" smtClean="0"/>
                        <a:t>Subtractions (uses of cash)</a:t>
                      </a:r>
                      <a:endParaRPr lang="en-US" sz="1400" dirty="0"/>
                    </a:p>
                  </a:txBody>
                  <a:tcPr>
                    <a:solidFill>
                      <a:schemeClr val="bg1"/>
                    </a:solidFill>
                  </a:tcPr>
                </a:tc>
                <a:tc>
                  <a:txBody>
                    <a:bodyPr/>
                    <a:lstStyle/>
                    <a:p>
                      <a:pPr algn="r"/>
                      <a:r>
                        <a:rPr lang="en-US" sz="1400" dirty="0" smtClean="0">
                          <a:solidFill>
                            <a:schemeClr val="bg1"/>
                          </a:solidFill>
                        </a:rPr>
                        <a:t>Blank</a:t>
                      </a:r>
                      <a:endParaRPr lang="en-US" sz="1400" dirty="0">
                        <a:solidFill>
                          <a:schemeClr val="bg1"/>
                        </a:solidFill>
                      </a:endParaRPr>
                    </a:p>
                  </a:txBody>
                  <a:tcPr>
                    <a:solidFill>
                      <a:schemeClr val="bg1"/>
                    </a:solidFill>
                  </a:tcPr>
                </a:tc>
                <a:tc>
                  <a:txBody>
                    <a:bodyPr/>
                    <a:lstStyle/>
                    <a:p>
                      <a:pPr algn="r"/>
                      <a:r>
                        <a:rPr lang="en-US" sz="1400" dirty="0" smtClean="0">
                          <a:solidFill>
                            <a:schemeClr val="bg1"/>
                          </a:solidFill>
                        </a:rPr>
                        <a:t>Blank</a:t>
                      </a:r>
                      <a:endParaRPr lang="en-US" sz="1400" dirty="0">
                        <a:solidFill>
                          <a:schemeClr val="bg1"/>
                        </a:solidFill>
                      </a:endParaRPr>
                    </a:p>
                  </a:txBody>
                  <a:tcPr>
                    <a:solidFill>
                      <a:schemeClr val="bg1"/>
                    </a:solidFill>
                  </a:tcPr>
                </a:tc>
                <a:extLst>
                  <a:ext uri="{0D108BD9-81ED-4DB2-BD59-A6C34878D82A}">
                    <a16:rowId xmlns="" xmlns:a16="http://schemas.microsoft.com/office/drawing/2014/main" val="10007"/>
                  </a:ext>
                </a:extLst>
              </a:tr>
              <a:tr h="2905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u="none" strike="noStrike" kern="1200" baseline="0" dirty="0" smtClean="0"/>
                        <a:t>Decrease in accounts payable</a:t>
                      </a:r>
                      <a:endParaRPr lang="en-US" sz="1400" dirty="0" smtClean="0"/>
                    </a:p>
                  </a:txBody>
                  <a:tcPr>
                    <a:solidFill>
                      <a:schemeClr val="bg1"/>
                    </a:solidFill>
                  </a:tcPr>
                </a:tc>
                <a:tc>
                  <a:txBody>
                    <a:bodyPr/>
                    <a:lstStyle/>
                    <a:p>
                      <a:pPr algn="r"/>
                      <a:r>
                        <a:rPr lang="en-US" sz="1400" u="none" strike="noStrike" kern="1200" baseline="0" dirty="0" smtClean="0"/>
                        <a:t>(16,700)</a:t>
                      </a:r>
                      <a:endParaRPr lang="en-US" sz="1400" dirty="0"/>
                    </a:p>
                  </a:txBody>
                  <a:tcPr>
                    <a:solidFill>
                      <a:schemeClr val="bg1"/>
                    </a:solidFill>
                  </a:tcPr>
                </a:tc>
                <a:tc>
                  <a:txBody>
                    <a:bodyPr/>
                    <a:lstStyle/>
                    <a:p>
                      <a:pPr algn="r"/>
                      <a:r>
                        <a:rPr lang="en-US" sz="1400" u="none" strike="noStrike" kern="1200" baseline="0" dirty="0" smtClean="0"/>
                        <a:t>(3,500)</a:t>
                      </a:r>
                      <a:endParaRPr lang="en-US" sz="1400" dirty="0"/>
                    </a:p>
                  </a:txBody>
                  <a:tcPr>
                    <a:solidFill>
                      <a:schemeClr val="bg1"/>
                    </a:solidFill>
                  </a:tcPr>
                </a:tc>
                <a:extLst>
                  <a:ext uri="{0D108BD9-81ED-4DB2-BD59-A6C34878D82A}">
                    <a16:rowId xmlns="" xmlns:a16="http://schemas.microsoft.com/office/drawing/2014/main" val="10008"/>
                  </a:ext>
                </a:extLst>
              </a:tr>
              <a:tr h="290568">
                <a:tc>
                  <a:txBody>
                    <a:bodyPr/>
                    <a:lstStyle/>
                    <a:p>
                      <a:r>
                        <a:rPr lang="en-US" sz="1400" u="none" strike="noStrike" kern="1200" baseline="0" dirty="0" smtClean="0"/>
                        <a:t>Total adjustments</a:t>
                      </a:r>
                      <a:endParaRPr lang="en-US" sz="1400" dirty="0"/>
                    </a:p>
                  </a:txBody>
                  <a:tcPr>
                    <a:solidFill>
                      <a:schemeClr val="bg1"/>
                    </a:solidFill>
                  </a:tcPr>
                </a:tc>
                <a:tc>
                  <a:txBody>
                    <a:bodyPr/>
                    <a:lstStyle/>
                    <a:p>
                      <a:pPr algn="r"/>
                      <a:r>
                        <a:rPr lang="en-US" sz="1400" u="none" strike="noStrike" kern="1200" baseline="0" dirty="0" smtClean="0"/>
                        <a:t>9,200</a:t>
                      </a:r>
                      <a:endParaRPr lang="en-US" sz="1400" dirty="0"/>
                    </a:p>
                  </a:txBody>
                  <a:tcPr>
                    <a:solidFill>
                      <a:schemeClr val="bg1"/>
                    </a:solidFill>
                  </a:tcPr>
                </a:tc>
                <a:tc>
                  <a:txBody>
                    <a:bodyPr/>
                    <a:lstStyle/>
                    <a:p>
                      <a:pPr algn="r"/>
                      <a:r>
                        <a:rPr lang="en-US" sz="1400" u="none" strike="noStrike" kern="1200" baseline="0" dirty="0" smtClean="0"/>
                        <a:t>8,600</a:t>
                      </a:r>
                      <a:endParaRPr lang="en-US" sz="1400" dirty="0"/>
                    </a:p>
                  </a:txBody>
                  <a:tcPr>
                    <a:solidFill>
                      <a:schemeClr val="bg1"/>
                    </a:solidFill>
                  </a:tcPr>
                </a:tc>
                <a:extLst>
                  <a:ext uri="{0D108BD9-81ED-4DB2-BD59-A6C34878D82A}">
                    <a16:rowId xmlns="" xmlns:a16="http://schemas.microsoft.com/office/drawing/2014/main" val="10009"/>
                  </a:ext>
                </a:extLst>
              </a:tr>
              <a:tr h="290568">
                <a:tc>
                  <a:txBody>
                    <a:bodyPr/>
                    <a:lstStyle/>
                    <a:p>
                      <a:r>
                        <a:rPr lang="en-US" sz="1400" u="none" strike="noStrike" kern="1200" baseline="0" dirty="0" smtClean="0"/>
                        <a:t>Net cash provided by operating activities</a:t>
                      </a:r>
                      <a:endParaRPr lang="en-US" sz="1400" dirty="0"/>
                    </a:p>
                  </a:txBody>
                  <a:tcPr>
                    <a:solidFill>
                      <a:schemeClr val="bg1"/>
                    </a:solidFill>
                  </a:tcPr>
                </a:tc>
                <a:tc>
                  <a:txBody>
                    <a:bodyPr/>
                    <a:lstStyle/>
                    <a:p>
                      <a:pPr algn="r"/>
                      <a:r>
                        <a:rPr lang="en-US" sz="1400" u="none" strike="noStrike" kern="1200" baseline="0" dirty="0" smtClean="0"/>
                        <a:t>140,200</a:t>
                      </a:r>
                      <a:endParaRPr lang="en-US" sz="1400" dirty="0"/>
                    </a:p>
                  </a:txBody>
                  <a:tcPr>
                    <a:solidFill>
                      <a:schemeClr val="bg1"/>
                    </a:solidFill>
                  </a:tcPr>
                </a:tc>
                <a:tc>
                  <a:txBody>
                    <a:bodyPr/>
                    <a:lstStyle/>
                    <a:p>
                      <a:pPr algn="r"/>
                      <a:r>
                        <a:rPr lang="en-US" sz="1400" u="none" strike="noStrike" kern="1200" baseline="0" dirty="0" smtClean="0"/>
                        <a:t>91,600</a:t>
                      </a:r>
                      <a:endParaRPr lang="en-US" sz="1400" dirty="0"/>
                    </a:p>
                  </a:txBody>
                  <a:tcPr>
                    <a:solidFill>
                      <a:schemeClr val="bg1"/>
                    </a:solidFill>
                  </a:tcPr>
                </a:tc>
                <a:extLst>
                  <a:ext uri="{0D108BD9-81ED-4DB2-BD59-A6C34878D82A}">
                    <a16:rowId xmlns="" xmlns:a16="http://schemas.microsoft.com/office/drawing/2014/main" val="10010"/>
                  </a:ext>
                </a:extLst>
              </a:tr>
              <a:tr h="290568">
                <a:tc>
                  <a:txBody>
                    <a:bodyPr/>
                    <a:lstStyle/>
                    <a:p>
                      <a:r>
                        <a:rPr lang="en-US" sz="1400" u="none" strike="noStrike" kern="1200" baseline="0" dirty="0" smtClean="0"/>
                        <a:t>Cash flows from investing activities</a:t>
                      </a:r>
                    </a:p>
                  </a:txBody>
                  <a:tcPr>
                    <a:solidFill>
                      <a:schemeClr val="bg1"/>
                    </a:solidFill>
                  </a:tcPr>
                </a:tc>
                <a:tc>
                  <a:txBody>
                    <a:bodyPr/>
                    <a:lstStyle/>
                    <a:p>
                      <a:pPr algn="r"/>
                      <a:r>
                        <a:rPr lang="en-US" sz="1400" dirty="0" smtClean="0">
                          <a:solidFill>
                            <a:schemeClr val="bg1"/>
                          </a:solidFill>
                        </a:rPr>
                        <a:t>Blank</a:t>
                      </a:r>
                      <a:endParaRPr lang="en-US" sz="1400" dirty="0">
                        <a:solidFill>
                          <a:schemeClr val="bg1"/>
                        </a:solidFill>
                      </a:endParaRPr>
                    </a:p>
                  </a:txBody>
                  <a:tcPr>
                    <a:solidFill>
                      <a:schemeClr val="bg1"/>
                    </a:solidFill>
                  </a:tcPr>
                </a:tc>
                <a:tc>
                  <a:txBody>
                    <a:bodyPr/>
                    <a:lstStyle/>
                    <a:p>
                      <a:pPr algn="r"/>
                      <a:r>
                        <a:rPr lang="en-US" sz="1400" dirty="0" smtClean="0">
                          <a:solidFill>
                            <a:schemeClr val="bg1"/>
                          </a:solidFill>
                        </a:rPr>
                        <a:t>Blank</a:t>
                      </a:r>
                      <a:endParaRPr lang="en-US" sz="1400" dirty="0">
                        <a:solidFill>
                          <a:schemeClr val="bg1"/>
                        </a:solidFill>
                      </a:endParaRPr>
                    </a:p>
                  </a:txBody>
                  <a:tcPr>
                    <a:solidFill>
                      <a:schemeClr val="bg1"/>
                    </a:solidFill>
                  </a:tcPr>
                </a:tc>
                <a:extLst>
                  <a:ext uri="{0D108BD9-81ED-4DB2-BD59-A6C34878D82A}">
                    <a16:rowId xmlns="" xmlns:a16="http://schemas.microsoft.com/office/drawing/2014/main" val="10011"/>
                  </a:ext>
                </a:extLst>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7620000" cy="1097280"/>
          </a:xfrm>
        </p:spPr>
        <p:txBody>
          <a:bodyPr/>
          <a:lstStyle/>
          <a:p>
            <a:r>
              <a:rPr lang="en-US" sz="3600" dirty="0" smtClean="0"/>
              <a:t>Historical Statement of Cash </a:t>
            </a:r>
            <a:br>
              <a:rPr lang="en-US" sz="3600" dirty="0" smtClean="0"/>
            </a:br>
            <a:r>
              <a:rPr lang="en-US" sz="3600" dirty="0" smtClean="0"/>
              <a:t>Flows </a:t>
            </a:r>
            <a:r>
              <a:rPr lang="en-US" sz="2000" b="0" dirty="0" smtClean="0"/>
              <a:t>(2 of 2)</a:t>
            </a:r>
            <a:endParaRPr lang="en-US" sz="3600" b="0" dirty="0"/>
          </a:p>
        </p:txBody>
      </p:sp>
      <p:sp>
        <p:nvSpPr>
          <p:cNvPr id="2" name="Content Placeholder 1"/>
          <p:cNvSpPr>
            <a:spLocks noGrp="1"/>
          </p:cNvSpPr>
          <p:nvPr>
            <p:ph idx="1"/>
          </p:nvPr>
        </p:nvSpPr>
        <p:spPr>
          <a:xfrm>
            <a:off x="457200" y="1600200"/>
            <a:ext cx="8229600" cy="410474"/>
          </a:xfrm>
        </p:spPr>
        <p:txBody>
          <a:bodyPr/>
          <a:lstStyle/>
          <a:p>
            <a:pPr marL="0" indent="0">
              <a:buNone/>
            </a:pPr>
            <a:r>
              <a:rPr lang="en-IN" sz="2000" b="1" dirty="0" smtClean="0"/>
              <a:t>Table 8.3 </a:t>
            </a:r>
            <a:r>
              <a:rPr lang="en-IN" sz="2000" dirty="0" smtClean="0"/>
              <a:t>(continued</a:t>
            </a:r>
            <a:r>
              <a:rPr lang="en-IN" sz="2000" dirty="0"/>
              <a:t>)</a:t>
            </a:r>
          </a:p>
        </p:txBody>
      </p:sp>
      <p:graphicFrame>
        <p:nvGraphicFramePr>
          <p:cNvPr id="5" name="Table 4"/>
          <p:cNvGraphicFramePr>
            <a:graphicFrameLocks noGrp="1"/>
          </p:cNvGraphicFramePr>
          <p:nvPr>
            <p:extLst>
              <p:ext uri="{D42A27DB-BD31-4B8C-83A1-F6EECF244321}">
                <p14:modId xmlns:p14="http://schemas.microsoft.com/office/powerpoint/2010/main" xmlns="" val="1640010560"/>
              </p:ext>
            </p:extLst>
          </p:nvPr>
        </p:nvGraphicFramePr>
        <p:xfrm>
          <a:off x="445008" y="2086874"/>
          <a:ext cx="8229600" cy="2956560"/>
        </p:xfrm>
        <a:graphic>
          <a:graphicData uri="http://schemas.openxmlformats.org/drawingml/2006/table">
            <a:tbl>
              <a:tblPr firstRow="1" bandRow="1">
                <a:tableStyleId>{9D7B26C5-4107-4FEC-AEDC-1716B250A1EF}</a:tableStyleId>
              </a:tblPr>
              <a:tblGrid>
                <a:gridCol w="4584192">
                  <a:extLst>
                    <a:ext uri="{9D8B030D-6E8A-4147-A177-3AD203B41FA5}">
                      <a16:colId xmlns="" xmlns:a16="http://schemas.microsoft.com/office/drawing/2014/main" val="20000"/>
                    </a:ext>
                  </a:extLst>
                </a:gridCol>
                <a:gridCol w="1828800">
                  <a:extLst>
                    <a:ext uri="{9D8B030D-6E8A-4147-A177-3AD203B41FA5}">
                      <a16:colId xmlns="" xmlns:a16="http://schemas.microsoft.com/office/drawing/2014/main" val="20001"/>
                    </a:ext>
                  </a:extLst>
                </a:gridCol>
                <a:gridCol w="1816608">
                  <a:extLst>
                    <a:ext uri="{9D8B030D-6E8A-4147-A177-3AD203B41FA5}">
                      <a16:colId xmlns="" xmlns:a16="http://schemas.microsoft.com/office/drawing/2014/main" val="20002"/>
                    </a:ext>
                  </a:extLst>
                </a:gridCol>
              </a:tblGrid>
              <a:tr h="239486">
                <a:tc>
                  <a:txBody>
                    <a:bodyPr/>
                    <a:lstStyle/>
                    <a:p>
                      <a:r>
                        <a:rPr lang="en-US" sz="1400" dirty="0" smtClean="0">
                          <a:solidFill>
                            <a:schemeClr val="bg1"/>
                          </a:solidFill>
                        </a:rPr>
                        <a:t>Blank</a:t>
                      </a:r>
                      <a:endParaRPr lang="en-US" sz="1400" dirty="0">
                        <a:solidFill>
                          <a:schemeClr val="bg1"/>
                        </a:solidFill>
                      </a:endParaRPr>
                    </a:p>
                  </a:txBody>
                  <a:tcPr>
                    <a:lnB w="12700" cap="flat" cmpd="sng" algn="ctr">
                      <a:solidFill>
                        <a:schemeClr val="tx1"/>
                      </a:solidFill>
                      <a:prstDash val="solid"/>
                      <a:round/>
                      <a:headEnd type="none" w="med" len="med"/>
                      <a:tailEnd type="none" w="med" len="med"/>
                    </a:lnB>
                    <a:solidFill>
                      <a:schemeClr val="bg1"/>
                    </a:solidFill>
                  </a:tcPr>
                </a:tc>
                <a:tc>
                  <a:txBody>
                    <a:bodyPr/>
                    <a:lstStyle/>
                    <a:p>
                      <a:r>
                        <a:rPr lang="en-US" sz="1400" b="1" u="none" strike="noStrike" kern="1200" baseline="0" dirty="0" smtClean="0"/>
                        <a:t>December 31, 2018</a:t>
                      </a:r>
                      <a:endParaRPr lang="en-US" sz="1400" b="1" dirty="0"/>
                    </a:p>
                  </a:txBody>
                  <a:tcPr>
                    <a:lnB w="12700" cap="flat" cmpd="sng" algn="ctr">
                      <a:solidFill>
                        <a:schemeClr val="tx1"/>
                      </a:solidFill>
                      <a:prstDash val="solid"/>
                      <a:round/>
                      <a:headEnd type="none" w="med" len="med"/>
                      <a:tailEnd type="none" w="med" len="med"/>
                    </a:lnB>
                    <a:solidFill>
                      <a:schemeClr val="bg1"/>
                    </a:solidFill>
                  </a:tcPr>
                </a:tc>
                <a:tc>
                  <a:txBody>
                    <a:bodyPr/>
                    <a:lstStyle/>
                    <a:p>
                      <a:r>
                        <a:rPr lang="en-US" sz="1400" b="1" u="none" strike="noStrike" kern="1200" baseline="0" dirty="0" smtClean="0"/>
                        <a:t>December 31, 2017</a:t>
                      </a:r>
                      <a:endParaRPr lang="en-US" sz="1400" b="1" dirty="0"/>
                    </a:p>
                  </a:txBody>
                  <a:tcP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0"/>
                  </a:ext>
                </a:extLst>
              </a:tr>
              <a:tr h="2394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u="none" strike="noStrike" kern="1200" baseline="0" dirty="0" smtClean="0"/>
                        <a:t>Purchase of building and equipment</a:t>
                      </a:r>
                      <a:endParaRPr lang="en-US" sz="1400" dirty="0" smtClean="0"/>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r"/>
                      <a:r>
                        <a:rPr lang="en-US" sz="1400" u="none" strike="noStrike" kern="1200" baseline="0" dirty="0" smtClean="0"/>
                        <a:t>(250,500)</a:t>
                      </a:r>
                      <a:endParaRPr lang="en-US" sz="1400" dirty="0"/>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r"/>
                      <a:r>
                        <a:rPr lang="en-US" sz="1400" u="none" strike="noStrike" kern="1200" baseline="0" dirty="0" smtClean="0"/>
                        <a:t>(112,500)</a:t>
                      </a:r>
                      <a:endParaRPr lang="en-US" sz="1400" dirty="0"/>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 xmlns:a16="http://schemas.microsoft.com/office/drawing/2014/main" val="1616886850"/>
                  </a:ext>
                </a:extLst>
              </a:tr>
              <a:tr h="239486">
                <a:tc>
                  <a:txBody>
                    <a:bodyPr/>
                    <a:lstStyle/>
                    <a:p>
                      <a:r>
                        <a:rPr lang="en-US" sz="1400" u="none" strike="noStrike" kern="1200" baseline="0" dirty="0" smtClean="0"/>
                        <a:t>Net cash flows provided by investing activities</a:t>
                      </a:r>
                      <a:endParaRPr lang="en-US" sz="1400" dirty="0"/>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r"/>
                      <a:r>
                        <a:rPr lang="en-US" sz="1400" u="none" strike="noStrike" kern="1200" baseline="0" dirty="0" smtClean="0"/>
                        <a:t>(250,500)</a:t>
                      </a:r>
                      <a:endParaRPr lang="en-US" sz="1400" dirty="0"/>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r"/>
                      <a:r>
                        <a:rPr lang="en-US" sz="1400" u="none" strike="noStrike" kern="1200" baseline="0" dirty="0" smtClean="0"/>
                        <a:t>(112,500)</a:t>
                      </a:r>
                      <a:endParaRPr lang="en-US" sz="1400" dirty="0"/>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 xmlns:a16="http://schemas.microsoft.com/office/drawing/2014/main" val="926156242"/>
                  </a:ext>
                </a:extLst>
              </a:tr>
              <a:tr h="239486">
                <a:tc>
                  <a:txBody>
                    <a:bodyPr/>
                    <a:lstStyle/>
                    <a:p>
                      <a:r>
                        <a:rPr lang="en-US" sz="1400" u="none" strike="noStrike" kern="1200" baseline="0" dirty="0" smtClean="0"/>
                        <a:t>Cash flows from financing activities</a:t>
                      </a: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r"/>
                      <a:r>
                        <a:rPr lang="en-US" sz="1400" dirty="0" smtClean="0">
                          <a:solidFill>
                            <a:schemeClr val="bg1"/>
                          </a:solidFill>
                        </a:rPr>
                        <a:t>Blank</a:t>
                      </a:r>
                      <a:endParaRPr lang="en-US" sz="1400" dirty="0">
                        <a:solidFill>
                          <a:schemeClr val="bg1"/>
                        </a:solidFill>
                      </a:endParaRP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r"/>
                      <a:r>
                        <a:rPr lang="en-US" sz="1400" dirty="0" smtClean="0">
                          <a:solidFill>
                            <a:schemeClr val="bg1"/>
                          </a:solidFill>
                        </a:rPr>
                        <a:t>Blank</a:t>
                      </a:r>
                      <a:endParaRPr lang="en-US" sz="1400" dirty="0">
                        <a:solidFill>
                          <a:schemeClr val="bg1"/>
                        </a:solidFill>
                      </a:endParaRP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 xmlns:a16="http://schemas.microsoft.com/office/drawing/2014/main" val="1387915953"/>
                  </a:ext>
                </a:extLst>
              </a:tr>
              <a:tr h="2394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u="none" strike="noStrike" kern="1200" baseline="0" dirty="0" smtClean="0"/>
                        <a:t>Proceeds from increase in long-term debt</a:t>
                      </a:r>
                      <a:endParaRPr lang="en-US" sz="1400" dirty="0" smtClean="0"/>
                    </a:p>
                  </a:txBody>
                  <a:tcPr>
                    <a:lnT>
                      <a:noFill/>
                    </a:lnT>
                    <a:solidFill>
                      <a:schemeClr val="bg1"/>
                    </a:solidFill>
                  </a:tcPr>
                </a:tc>
                <a:tc>
                  <a:txBody>
                    <a:bodyPr/>
                    <a:lstStyle/>
                    <a:p>
                      <a:pPr algn="r"/>
                      <a:r>
                        <a:rPr lang="en-US" sz="1400" u="none" strike="noStrike" kern="1200" baseline="0" dirty="0" smtClean="0"/>
                        <a:t>119,500</a:t>
                      </a:r>
                      <a:endParaRPr lang="en-US" sz="1400" dirty="0"/>
                    </a:p>
                  </a:txBody>
                  <a:tcPr>
                    <a:lnT>
                      <a:noFill/>
                    </a:lnT>
                    <a:solidFill>
                      <a:schemeClr val="bg1"/>
                    </a:solidFill>
                  </a:tcPr>
                </a:tc>
                <a:tc>
                  <a:txBody>
                    <a:bodyPr/>
                    <a:lstStyle/>
                    <a:p>
                      <a:pPr algn="r"/>
                      <a:r>
                        <a:rPr lang="en-US" sz="1400" u="none" strike="noStrike" kern="1200" baseline="0" dirty="0" smtClean="0"/>
                        <a:t>19,000</a:t>
                      </a:r>
                      <a:endParaRPr lang="en-US" sz="1400" dirty="0"/>
                    </a:p>
                  </a:txBody>
                  <a:tcPr>
                    <a:lnT>
                      <a:noFill/>
                    </a:lnT>
                    <a:solidFill>
                      <a:schemeClr val="bg1"/>
                    </a:solidFill>
                  </a:tcPr>
                </a:tc>
                <a:extLst>
                  <a:ext uri="{0D108BD9-81ED-4DB2-BD59-A6C34878D82A}">
                    <a16:rowId xmlns="" xmlns:a16="http://schemas.microsoft.com/office/drawing/2014/main" val="10015"/>
                  </a:ext>
                </a:extLst>
              </a:tr>
              <a:tr h="239486">
                <a:tc>
                  <a:txBody>
                    <a:bodyPr/>
                    <a:lstStyle/>
                    <a:p>
                      <a:r>
                        <a:rPr lang="en-US" sz="1400" u="none" strike="noStrike" kern="1200" baseline="0" dirty="0" smtClean="0"/>
                        <a:t>Net cash flows provided by financing activities</a:t>
                      </a:r>
                      <a:endParaRPr lang="en-US" sz="1400" dirty="0"/>
                    </a:p>
                  </a:txBody>
                  <a:tcPr>
                    <a:solidFill>
                      <a:schemeClr val="bg1"/>
                    </a:solidFill>
                  </a:tcPr>
                </a:tc>
                <a:tc>
                  <a:txBody>
                    <a:bodyPr/>
                    <a:lstStyle/>
                    <a:p>
                      <a:pPr algn="r"/>
                      <a:r>
                        <a:rPr lang="en-US" sz="1400" dirty="0" smtClean="0"/>
                        <a:t>119,500</a:t>
                      </a:r>
                      <a:endParaRPr lang="en-US" sz="1400" dirty="0"/>
                    </a:p>
                  </a:txBody>
                  <a:tcPr>
                    <a:solidFill>
                      <a:schemeClr val="bg1"/>
                    </a:solidFill>
                  </a:tcPr>
                </a:tc>
                <a:tc>
                  <a:txBody>
                    <a:bodyPr/>
                    <a:lstStyle/>
                    <a:p>
                      <a:pPr algn="r"/>
                      <a:r>
                        <a:rPr lang="en-US" sz="1400" u="none" strike="noStrike" kern="1200" baseline="0" dirty="0" smtClean="0"/>
                        <a:t>19,000</a:t>
                      </a:r>
                      <a:endParaRPr lang="en-US" sz="1400" dirty="0"/>
                    </a:p>
                  </a:txBody>
                  <a:tcPr>
                    <a:solidFill>
                      <a:schemeClr val="bg1"/>
                    </a:solidFill>
                  </a:tcPr>
                </a:tc>
                <a:extLst>
                  <a:ext uri="{0D108BD9-81ED-4DB2-BD59-A6C34878D82A}">
                    <a16:rowId xmlns="" xmlns:a16="http://schemas.microsoft.com/office/drawing/2014/main" val="10016"/>
                  </a:ext>
                </a:extLst>
              </a:tr>
              <a:tr h="239486">
                <a:tc>
                  <a:txBody>
                    <a:bodyPr/>
                    <a:lstStyle/>
                    <a:p>
                      <a:r>
                        <a:rPr lang="en-US" sz="1400" u="none" strike="noStrike" kern="1200" baseline="0" dirty="0" smtClean="0"/>
                        <a:t>Increase in cash</a:t>
                      </a:r>
                      <a:endParaRPr lang="en-US" sz="1400" dirty="0"/>
                    </a:p>
                  </a:txBody>
                  <a:tcPr>
                    <a:solidFill>
                      <a:schemeClr val="bg1"/>
                    </a:solidFill>
                  </a:tcPr>
                </a:tc>
                <a:tc>
                  <a:txBody>
                    <a:bodyPr/>
                    <a:lstStyle/>
                    <a:p>
                      <a:pPr algn="r"/>
                      <a:r>
                        <a:rPr lang="en-US" sz="1400" u="none" strike="noStrike" kern="1200" baseline="0" dirty="0" smtClean="0"/>
                        <a:t>9,200</a:t>
                      </a:r>
                      <a:endParaRPr lang="en-US" sz="1400" dirty="0"/>
                    </a:p>
                  </a:txBody>
                  <a:tcPr>
                    <a:solidFill>
                      <a:schemeClr val="bg1"/>
                    </a:solidFill>
                  </a:tcPr>
                </a:tc>
                <a:tc>
                  <a:txBody>
                    <a:bodyPr/>
                    <a:lstStyle/>
                    <a:p>
                      <a:pPr algn="r"/>
                      <a:r>
                        <a:rPr lang="en-US" sz="1400" u="none" strike="noStrike" kern="1200" baseline="0" dirty="0" smtClean="0"/>
                        <a:t>(1,900)</a:t>
                      </a:r>
                      <a:endParaRPr lang="en-US" sz="1400" dirty="0"/>
                    </a:p>
                  </a:txBody>
                  <a:tcPr>
                    <a:solidFill>
                      <a:schemeClr val="bg1"/>
                    </a:solidFill>
                  </a:tcPr>
                </a:tc>
                <a:extLst>
                  <a:ext uri="{0D108BD9-81ED-4DB2-BD59-A6C34878D82A}">
                    <a16:rowId xmlns="" xmlns:a16="http://schemas.microsoft.com/office/drawing/2014/main" val="10017"/>
                  </a:ext>
                </a:extLst>
              </a:tr>
              <a:tr h="239486">
                <a:tc>
                  <a:txBody>
                    <a:bodyPr/>
                    <a:lstStyle/>
                    <a:p>
                      <a:r>
                        <a:rPr lang="en-US" sz="1400" u="none" strike="noStrike" kern="1200" baseline="0" dirty="0" smtClean="0"/>
                        <a:t>Cash and cash equivalents at the beginning of each year</a:t>
                      </a:r>
                      <a:endParaRPr lang="en-US" sz="1400" dirty="0"/>
                    </a:p>
                  </a:txBody>
                  <a:tcPr>
                    <a:solidFill>
                      <a:schemeClr val="bg1"/>
                    </a:solidFill>
                  </a:tcPr>
                </a:tc>
                <a:tc>
                  <a:txBody>
                    <a:bodyPr/>
                    <a:lstStyle/>
                    <a:p>
                      <a:pPr algn="r"/>
                      <a:r>
                        <a:rPr lang="en-US" sz="1400" u="none" strike="noStrike" kern="1200" baseline="0" dirty="0" smtClean="0"/>
                        <a:t>54,600</a:t>
                      </a:r>
                      <a:endParaRPr lang="en-US" sz="1400" dirty="0"/>
                    </a:p>
                  </a:txBody>
                  <a:tcPr>
                    <a:solidFill>
                      <a:schemeClr val="bg1"/>
                    </a:solidFill>
                  </a:tcPr>
                </a:tc>
                <a:tc>
                  <a:txBody>
                    <a:bodyPr/>
                    <a:lstStyle/>
                    <a:p>
                      <a:pPr algn="r"/>
                      <a:r>
                        <a:rPr lang="en-US" sz="1400" u="none" strike="noStrike" kern="1200" baseline="0" dirty="0" smtClean="0"/>
                        <a:t>56,500</a:t>
                      </a:r>
                      <a:endParaRPr lang="en-US" sz="1400" dirty="0"/>
                    </a:p>
                  </a:txBody>
                  <a:tcPr>
                    <a:solidFill>
                      <a:schemeClr val="bg1"/>
                    </a:solidFill>
                  </a:tcPr>
                </a:tc>
                <a:extLst>
                  <a:ext uri="{0D108BD9-81ED-4DB2-BD59-A6C34878D82A}">
                    <a16:rowId xmlns="" xmlns:a16="http://schemas.microsoft.com/office/drawing/2014/main" val="10018"/>
                  </a:ext>
                </a:extLst>
              </a:tr>
              <a:tr h="239486">
                <a:tc>
                  <a:txBody>
                    <a:bodyPr/>
                    <a:lstStyle/>
                    <a:p>
                      <a:r>
                        <a:rPr lang="en-US" sz="1400" u="none" strike="noStrike" kern="1200" baseline="0" dirty="0" smtClean="0"/>
                        <a:t>Cash and cash equivalents at the end of each year</a:t>
                      </a:r>
                      <a:endParaRPr lang="en-US" sz="1400" dirty="0"/>
                    </a:p>
                  </a:txBody>
                  <a:tcPr>
                    <a:solidFill>
                      <a:schemeClr val="bg1"/>
                    </a:solidFill>
                  </a:tcPr>
                </a:tc>
                <a:tc>
                  <a:txBody>
                    <a:bodyPr/>
                    <a:lstStyle/>
                    <a:p>
                      <a:pPr algn="r"/>
                      <a:r>
                        <a:rPr lang="en-US" sz="1400" u="none" strike="noStrike" kern="1200" baseline="0" dirty="0" smtClean="0"/>
                        <a:t>63,800</a:t>
                      </a:r>
                      <a:endParaRPr lang="en-US" sz="1400" dirty="0"/>
                    </a:p>
                  </a:txBody>
                  <a:tcPr>
                    <a:solidFill>
                      <a:schemeClr val="bg1"/>
                    </a:solidFill>
                  </a:tcPr>
                </a:tc>
                <a:tc>
                  <a:txBody>
                    <a:bodyPr/>
                    <a:lstStyle/>
                    <a:p>
                      <a:pPr algn="r"/>
                      <a:r>
                        <a:rPr lang="en-US" sz="1400" u="none" strike="noStrike" kern="1200" baseline="0" dirty="0" smtClean="0"/>
                        <a:t>54,600</a:t>
                      </a:r>
                      <a:endParaRPr lang="en-US" sz="1400" dirty="0"/>
                    </a:p>
                  </a:txBody>
                  <a:tcPr>
                    <a:solidFill>
                      <a:schemeClr val="bg1"/>
                    </a:solidFill>
                  </a:tcPr>
                </a:tc>
                <a:extLst>
                  <a:ext uri="{0D108BD9-81ED-4DB2-BD59-A6C34878D82A}">
                    <a16:rowId xmlns="" xmlns:a16="http://schemas.microsoft.com/office/drawing/2014/main" val="10019"/>
                  </a:ext>
                </a:extLst>
              </a:tr>
            </a:tbl>
          </a:graphicData>
        </a:graphic>
      </p:graphicFrame>
    </p:spTree>
    <p:extLst>
      <p:ext uri="{BB962C8B-B14F-4D97-AF65-F5344CB8AC3E}">
        <p14:creationId xmlns:p14="http://schemas.microsoft.com/office/powerpoint/2010/main" xmlns="" val="336774194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smtClean="0"/>
              <a:t>Ratio Analysis </a:t>
            </a:r>
            <a:r>
              <a:rPr lang="en-US" sz="2000" b="0" dirty="0" smtClean="0"/>
              <a:t>(1 of 2)</a:t>
            </a:r>
            <a:endParaRPr lang="en-US" sz="2000" b="0" dirty="0"/>
          </a:p>
        </p:txBody>
      </p:sp>
      <p:sp>
        <p:nvSpPr>
          <p:cNvPr id="7" name="Content Placeholder 6"/>
          <p:cNvSpPr>
            <a:spLocks noGrp="1"/>
          </p:cNvSpPr>
          <p:nvPr>
            <p:ph idx="1"/>
          </p:nvPr>
        </p:nvSpPr>
        <p:spPr/>
        <p:txBody>
          <a:bodyPr/>
          <a:lstStyle/>
          <a:p>
            <a:pPr marL="256032" indent="-256032">
              <a:buSzPct val="100000"/>
            </a:pPr>
            <a:r>
              <a:rPr lang="en-US" sz="2400" dirty="0" smtClean="0"/>
              <a:t>Ratio Analysis</a:t>
            </a:r>
          </a:p>
          <a:p>
            <a:pPr marL="740664" lvl="1"/>
            <a:r>
              <a:rPr lang="en-US" sz="2400" dirty="0" smtClean="0"/>
              <a:t>The most practical way to interpret or make sense of a firm</a:t>
            </a:r>
            <a:r>
              <a:rPr lang="en-US" altLang="en-US" sz="2400" dirty="0" smtClean="0"/>
              <a:t>’</a:t>
            </a:r>
            <a:r>
              <a:rPr lang="en-US" sz="2400" dirty="0" smtClean="0"/>
              <a:t>s historical financial statements is through ratio analysis, as shown in the next slide.</a:t>
            </a:r>
          </a:p>
          <a:p>
            <a:pPr marL="256032" indent="-256032">
              <a:buSzPct val="100000"/>
            </a:pPr>
            <a:r>
              <a:rPr lang="en-US" sz="2400" dirty="0" smtClean="0"/>
              <a:t>Comparing a Firm</a:t>
            </a:r>
            <a:r>
              <a:rPr lang="en-US" altLang="en-US" sz="2400" dirty="0" smtClean="0"/>
              <a:t>’</a:t>
            </a:r>
            <a:r>
              <a:rPr lang="en-US" sz="2400" dirty="0" smtClean="0"/>
              <a:t>s Financial Results to Industry Norms</a:t>
            </a:r>
          </a:p>
          <a:p>
            <a:pPr marL="740664" lvl="1"/>
            <a:r>
              <a:rPr lang="en-US" sz="2400" dirty="0" smtClean="0"/>
              <a:t>Comparing a firm</a:t>
            </a:r>
            <a:r>
              <a:rPr lang="en-US" altLang="en-US" sz="2400" dirty="0" smtClean="0"/>
              <a:t>’</a:t>
            </a:r>
            <a:r>
              <a:rPr lang="en-US" sz="2400" dirty="0" smtClean="0"/>
              <a:t>s financial results to industry norms helps a firm determine how it stacks up against its competitors and if there are any financial </a:t>
            </a:r>
            <a:r>
              <a:rPr lang="en-US" altLang="en-US" sz="2400" dirty="0" smtClean="0"/>
              <a:t>“</a:t>
            </a:r>
            <a:r>
              <a:rPr lang="en-US" sz="2400" dirty="0" smtClean="0"/>
              <a:t>red flags</a:t>
            </a:r>
            <a:r>
              <a:rPr lang="en-US" altLang="en-US" sz="2400" dirty="0" smtClean="0"/>
              <a:t>”</a:t>
            </a:r>
            <a:r>
              <a:rPr lang="en-US" sz="2400" dirty="0" smtClean="0"/>
              <a:t> requiring attention.</a:t>
            </a:r>
            <a:endParaRPr lang="en-US" sz="24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smtClean="0"/>
              <a:t>Historical Ratio Analysis </a:t>
            </a:r>
            <a:r>
              <a:rPr lang="en-US" sz="2000" b="0" dirty="0" smtClean="0"/>
              <a:t>(1 of 2)</a:t>
            </a:r>
            <a:endParaRPr lang="en-US" sz="3600" b="0" dirty="0"/>
          </a:p>
        </p:txBody>
      </p:sp>
      <p:sp>
        <p:nvSpPr>
          <p:cNvPr id="2" name="Content Placeholder 1"/>
          <p:cNvSpPr>
            <a:spLocks noGrp="1"/>
          </p:cNvSpPr>
          <p:nvPr>
            <p:ph idx="1"/>
          </p:nvPr>
        </p:nvSpPr>
        <p:spPr>
          <a:xfrm>
            <a:off x="457200" y="1600201"/>
            <a:ext cx="8229600" cy="327416"/>
          </a:xfrm>
        </p:spPr>
        <p:txBody>
          <a:bodyPr/>
          <a:lstStyle/>
          <a:p>
            <a:pPr marL="0" indent="0">
              <a:buNone/>
            </a:pPr>
            <a:r>
              <a:rPr lang="en-US" sz="2000" b="1" dirty="0"/>
              <a:t>Table 8.4 </a:t>
            </a:r>
            <a:r>
              <a:rPr lang="en-US" sz="2000" dirty="0"/>
              <a:t>Ratio Analysis for New Venture Fitness Drinks, Inc</a:t>
            </a:r>
            <a:r>
              <a:rPr lang="en-US" sz="2000" dirty="0" smtClean="0"/>
              <a:t>.</a:t>
            </a:r>
            <a:endParaRPr lang="en-IN" sz="2000" dirty="0"/>
          </a:p>
        </p:txBody>
      </p:sp>
      <p:graphicFrame>
        <p:nvGraphicFramePr>
          <p:cNvPr id="7" name="Table 6"/>
          <p:cNvGraphicFramePr>
            <a:graphicFrameLocks noGrp="1"/>
          </p:cNvGraphicFramePr>
          <p:nvPr>
            <p:extLst>
              <p:ext uri="{D42A27DB-BD31-4B8C-83A1-F6EECF244321}">
                <p14:modId xmlns:p14="http://schemas.microsoft.com/office/powerpoint/2010/main" xmlns="" val="1727722436"/>
              </p:ext>
            </p:extLst>
          </p:nvPr>
        </p:nvGraphicFramePr>
        <p:xfrm>
          <a:off x="457200" y="2057401"/>
          <a:ext cx="8229600" cy="4251960"/>
        </p:xfrm>
        <a:graphic>
          <a:graphicData uri="http://schemas.openxmlformats.org/drawingml/2006/table">
            <a:tbl>
              <a:tblPr firstRow="1" bandRow="1">
                <a:tableStyleId>{9D7B26C5-4107-4FEC-AEDC-1716B250A1EF}</a:tableStyleId>
              </a:tblPr>
              <a:tblGrid>
                <a:gridCol w="3398558">
                  <a:extLst>
                    <a:ext uri="{9D8B030D-6E8A-4147-A177-3AD203B41FA5}">
                      <a16:colId xmlns="" xmlns:a16="http://schemas.microsoft.com/office/drawing/2014/main" val="698905557"/>
                    </a:ext>
                  </a:extLst>
                </a:gridCol>
                <a:gridCol w="2205976">
                  <a:extLst>
                    <a:ext uri="{9D8B030D-6E8A-4147-A177-3AD203B41FA5}">
                      <a16:colId xmlns="" xmlns:a16="http://schemas.microsoft.com/office/drawing/2014/main" val="1888430776"/>
                    </a:ext>
                  </a:extLst>
                </a:gridCol>
                <a:gridCol w="906616">
                  <a:extLst>
                    <a:ext uri="{9D8B030D-6E8A-4147-A177-3AD203B41FA5}">
                      <a16:colId xmlns="" xmlns:a16="http://schemas.microsoft.com/office/drawing/2014/main" val="3058772367"/>
                    </a:ext>
                  </a:extLst>
                </a:gridCol>
                <a:gridCol w="906616">
                  <a:extLst>
                    <a:ext uri="{9D8B030D-6E8A-4147-A177-3AD203B41FA5}">
                      <a16:colId xmlns="" xmlns:a16="http://schemas.microsoft.com/office/drawing/2014/main" val="4138074521"/>
                    </a:ext>
                  </a:extLst>
                </a:gridCol>
                <a:gridCol w="811834">
                  <a:extLst>
                    <a:ext uri="{9D8B030D-6E8A-4147-A177-3AD203B41FA5}">
                      <a16:colId xmlns="" xmlns:a16="http://schemas.microsoft.com/office/drawing/2014/main" val="2959814272"/>
                    </a:ext>
                  </a:extLst>
                </a:gridCol>
              </a:tblGrid>
              <a:tr h="278393">
                <a:tc>
                  <a:txBody>
                    <a:bodyPr/>
                    <a:lstStyle/>
                    <a:p>
                      <a:r>
                        <a:rPr lang="en-US" sz="1300" b="1" u="none" strike="noStrike" kern="1200" baseline="0" dirty="0" smtClean="0"/>
                        <a:t>Ratio</a:t>
                      </a:r>
                      <a:endParaRPr lang="en-US" sz="1300" b="1" dirty="0"/>
                    </a:p>
                  </a:txBody>
                  <a:tcP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b="1" u="none" strike="noStrike" kern="1200" baseline="0" dirty="0" smtClean="0"/>
                        <a:t>Formula</a:t>
                      </a:r>
                      <a:endParaRPr lang="en-US" sz="1300" b="1" dirty="0"/>
                    </a:p>
                  </a:txBody>
                  <a:tcP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300" b="1" u="none" strike="noStrike" kern="1200" baseline="0" dirty="0" smtClean="0"/>
                        <a:t>2018</a:t>
                      </a:r>
                      <a:endParaRPr lang="en-US" sz="1300" b="1" dirty="0"/>
                    </a:p>
                  </a:txBody>
                  <a:tcP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300" b="1" u="none" strike="noStrike" kern="1200" baseline="0" dirty="0" smtClean="0"/>
                        <a:t>2017</a:t>
                      </a:r>
                      <a:endParaRPr lang="en-US" sz="1300" b="1" dirty="0"/>
                    </a:p>
                  </a:txBody>
                  <a:tcP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300" b="1" u="none" strike="noStrike" kern="1200" baseline="0" dirty="0" smtClean="0"/>
                        <a:t>2016</a:t>
                      </a:r>
                      <a:endParaRPr lang="en-US" sz="1300" b="1" dirty="0"/>
                    </a:p>
                  </a:txBody>
                  <a:tcP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2888534987"/>
                  </a:ext>
                </a:extLst>
              </a:tr>
              <a:tr h="5846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u="none" strike="noStrike" kern="1200" baseline="0" dirty="0" smtClean="0"/>
                        <a:t>Profitability ratios: associate the amount of income earned with the resources used to generate it</a:t>
                      </a:r>
                      <a:endParaRPr lang="en-US" sz="1300" dirty="0" smtClean="0"/>
                    </a:p>
                  </a:txBody>
                  <a:tcP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r>
                        <a:rPr lang="en-US" sz="1300" dirty="0" smtClean="0">
                          <a:solidFill>
                            <a:schemeClr val="bg1"/>
                          </a:solidFill>
                        </a:rPr>
                        <a:t>Blank</a:t>
                      </a:r>
                      <a:endParaRPr lang="en-US" sz="1300" dirty="0">
                        <a:solidFill>
                          <a:schemeClr val="bg1"/>
                        </a:solidFill>
                      </a:endParaRPr>
                    </a:p>
                  </a:txBody>
                  <a:tcP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r"/>
                      <a:r>
                        <a:rPr lang="en-US" sz="1300" dirty="0" smtClean="0">
                          <a:solidFill>
                            <a:schemeClr val="bg1"/>
                          </a:solidFill>
                        </a:rPr>
                        <a:t>Blank</a:t>
                      </a:r>
                      <a:endParaRPr lang="en-US" sz="1300" dirty="0">
                        <a:solidFill>
                          <a:schemeClr val="bg1"/>
                        </a:solidFill>
                      </a:endParaRPr>
                    </a:p>
                  </a:txBody>
                  <a:tcP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r"/>
                      <a:r>
                        <a:rPr lang="en-US" sz="1300" dirty="0" smtClean="0">
                          <a:solidFill>
                            <a:schemeClr val="bg1"/>
                          </a:solidFill>
                        </a:rPr>
                        <a:t>Blank</a:t>
                      </a:r>
                      <a:endParaRPr lang="en-US" sz="1300" dirty="0">
                        <a:solidFill>
                          <a:schemeClr val="bg1"/>
                        </a:solidFill>
                      </a:endParaRPr>
                    </a:p>
                  </a:txBody>
                  <a:tcP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r"/>
                      <a:r>
                        <a:rPr lang="en-US" sz="1300" dirty="0" smtClean="0">
                          <a:solidFill>
                            <a:schemeClr val="bg1"/>
                          </a:solidFill>
                        </a:rPr>
                        <a:t>Blank</a:t>
                      </a:r>
                      <a:endParaRPr lang="en-US" sz="1300" dirty="0">
                        <a:solidFill>
                          <a:schemeClr val="bg1"/>
                        </a:solidFill>
                      </a:endParaRPr>
                    </a:p>
                  </a:txBody>
                  <a:tcP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2443631689"/>
                  </a:ext>
                </a:extLst>
              </a:tr>
              <a:tr h="563880">
                <a:tc>
                  <a:txBody>
                    <a:bodyPr/>
                    <a:lstStyle/>
                    <a:p>
                      <a:r>
                        <a:rPr lang="en-US" sz="1300" u="none" strike="noStrike" kern="1200" baseline="0" dirty="0" smtClean="0"/>
                        <a:t>Return on assets</a:t>
                      </a:r>
                      <a:endParaRPr lang="en-US" sz="1300" dirty="0"/>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r>
                        <a:rPr lang="en-US" sz="1300" u="none" strike="noStrike" kern="1200" baseline="0" dirty="0" smtClean="0"/>
                        <a:t>ROA = net income/average total assets</a:t>
                      </a:r>
                      <a:r>
                        <a:rPr lang="en-US" sz="1300" baseline="30000" dirty="0" smtClean="0"/>
                        <a:t>a</a:t>
                      </a:r>
                      <a:endParaRPr lang="en-US" sz="1300" baseline="30000" dirty="0"/>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r"/>
                      <a:r>
                        <a:rPr lang="en-US" sz="1300" u="none" strike="noStrike" kern="1200" baseline="0" dirty="0" smtClean="0"/>
                        <a:t>21.4%</a:t>
                      </a:r>
                      <a:endParaRPr lang="en-US" sz="1300" dirty="0"/>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r"/>
                      <a:r>
                        <a:rPr lang="en-US" sz="1300" u="none" strike="noStrike" kern="1200" baseline="0" dirty="0" smtClean="0"/>
                        <a:t>18.7%</a:t>
                      </a:r>
                      <a:endParaRPr lang="en-US" sz="1300" dirty="0"/>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r"/>
                      <a:r>
                        <a:rPr lang="en-US" sz="1300" u="none" strike="noStrike" kern="1200" baseline="0" dirty="0" smtClean="0"/>
                        <a:t>14.7%</a:t>
                      </a:r>
                      <a:endParaRPr lang="en-US" sz="1300" dirty="0"/>
                    </a:p>
                  </a:txBody>
                  <a:tcP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3388243766"/>
                  </a:ext>
                </a:extLst>
              </a:tr>
              <a:tr h="563880">
                <a:tc>
                  <a:txBody>
                    <a:bodyPr/>
                    <a:lstStyle/>
                    <a:p>
                      <a:r>
                        <a:rPr lang="en-US" sz="1300" u="none" strike="noStrike" kern="1200" baseline="0" dirty="0" smtClean="0"/>
                        <a:t>Return on equity</a:t>
                      </a:r>
                      <a:endParaRPr lang="en-US" sz="1300" dirty="0"/>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r>
                        <a:rPr lang="en-US" sz="1300" u="none" strike="noStrike" kern="1200" baseline="0" dirty="0" smtClean="0"/>
                        <a:t>ROE = net income/average shareholders’ equity</a:t>
                      </a:r>
                      <a:r>
                        <a:rPr lang="en-US" sz="1300" u="none" strike="noStrike" kern="1200" baseline="30000" dirty="0" smtClean="0"/>
                        <a:t>b</a:t>
                      </a:r>
                      <a:endParaRPr lang="en-US" sz="1300" baseline="30000" dirty="0"/>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r"/>
                      <a:r>
                        <a:rPr lang="en-US" sz="1300" u="none" strike="noStrike" kern="1200" baseline="0" dirty="0" smtClean="0"/>
                        <a:t>35.0%</a:t>
                      </a:r>
                      <a:endParaRPr lang="en-US" sz="1300" dirty="0"/>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r"/>
                      <a:r>
                        <a:rPr lang="en-US" sz="1300" u="none" strike="noStrike" kern="1200" baseline="0" dirty="0" smtClean="0"/>
                        <a:t>31.0%</a:t>
                      </a:r>
                      <a:endParaRPr lang="en-US" sz="1300" dirty="0"/>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r"/>
                      <a:r>
                        <a:rPr lang="en-US" sz="1300" u="none" strike="noStrike" kern="1200" baseline="0" dirty="0" smtClean="0"/>
                        <a:t>24.9%</a:t>
                      </a:r>
                      <a:endParaRPr lang="en-US" sz="1300" dirty="0"/>
                    </a:p>
                  </a:txBody>
                  <a:tcP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330219702"/>
                  </a:ext>
                </a:extLst>
              </a:tr>
              <a:tr h="417590">
                <a:tc>
                  <a:txBody>
                    <a:bodyPr/>
                    <a:lstStyle/>
                    <a:p>
                      <a:r>
                        <a:rPr lang="en-US" sz="1300" u="none" strike="noStrike" kern="1200" baseline="0" dirty="0" smtClean="0"/>
                        <a:t>Profit margin</a:t>
                      </a:r>
                      <a:endParaRPr lang="en-US" sz="1300" dirty="0"/>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r>
                        <a:rPr lang="en-US" sz="1300" u="none" strike="noStrike" kern="1200" baseline="0" dirty="0" smtClean="0"/>
                        <a:t>Profit margin = net income/net sales</a:t>
                      </a:r>
                      <a:endParaRPr lang="en-US" sz="1300" dirty="0"/>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r"/>
                      <a:r>
                        <a:rPr lang="en-US" sz="1300" u="none" strike="noStrike" kern="1200" baseline="0" dirty="0" smtClean="0"/>
                        <a:t>22.3%</a:t>
                      </a:r>
                      <a:endParaRPr lang="en-US" sz="1300" dirty="0"/>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r"/>
                      <a:r>
                        <a:rPr lang="en-US" sz="1300" u="none" strike="noStrike" kern="1200" baseline="0" dirty="0" smtClean="0"/>
                        <a:t>17.9%</a:t>
                      </a:r>
                      <a:endParaRPr lang="en-US" sz="1300" dirty="0"/>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r"/>
                      <a:r>
                        <a:rPr lang="en-US" sz="1300" u="none" strike="noStrike" kern="1200" baseline="0" dirty="0" smtClean="0"/>
                        <a:t>13.6%</a:t>
                      </a:r>
                      <a:endParaRPr lang="en-US" sz="1300" dirty="0"/>
                    </a:p>
                  </a:txBody>
                  <a:tcP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888865238"/>
                  </a:ext>
                </a:extLst>
              </a:tr>
              <a:tr h="5846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u="none" strike="noStrike" kern="1200" baseline="0" dirty="0" smtClean="0"/>
                        <a:t>Liquidity ratios: measure the extent to which a company can quickly liquidate assets to cover short-term liabilities</a:t>
                      </a:r>
                      <a:endParaRPr lang="en-US" sz="1300" dirty="0" smtClean="0"/>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r>
                        <a:rPr lang="en-US" sz="1300" dirty="0" smtClean="0">
                          <a:solidFill>
                            <a:schemeClr val="bg1"/>
                          </a:solidFill>
                        </a:rPr>
                        <a:t>Blank</a:t>
                      </a:r>
                      <a:endParaRPr lang="en-US" sz="1300" dirty="0">
                        <a:solidFill>
                          <a:schemeClr val="bg1"/>
                        </a:solidFill>
                      </a:endParaRPr>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r"/>
                      <a:r>
                        <a:rPr lang="en-US" sz="1300" dirty="0" smtClean="0">
                          <a:solidFill>
                            <a:schemeClr val="bg1"/>
                          </a:solidFill>
                        </a:rPr>
                        <a:t>Blank</a:t>
                      </a:r>
                      <a:endParaRPr lang="en-US" sz="1300" dirty="0">
                        <a:solidFill>
                          <a:schemeClr val="bg1"/>
                        </a:solidFill>
                      </a:endParaRPr>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r"/>
                      <a:r>
                        <a:rPr lang="en-US" sz="1300" dirty="0" smtClean="0">
                          <a:solidFill>
                            <a:schemeClr val="bg1"/>
                          </a:solidFill>
                        </a:rPr>
                        <a:t>Blank</a:t>
                      </a:r>
                      <a:endParaRPr lang="en-US" sz="1300" dirty="0">
                        <a:solidFill>
                          <a:schemeClr val="bg1"/>
                        </a:solidFill>
                      </a:endParaRPr>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r"/>
                      <a:r>
                        <a:rPr lang="en-US" sz="1300" dirty="0" smtClean="0">
                          <a:solidFill>
                            <a:schemeClr val="bg1"/>
                          </a:solidFill>
                        </a:rPr>
                        <a:t>Blank</a:t>
                      </a:r>
                      <a:endParaRPr lang="en-US" sz="1300" dirty="0">
                        <a:solidFill>
                          <a:schemeClr val="bg1"/>
                        </a:solidFill>
                      </a:endParaRPr>
                    </a:p>
                  </a:txBody>
                  <a:tcP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3092092227"/>
                  </a:ext>
                </a:extLst>
              </a:tr>
              <a:tr h="417590">
                <a:tc>
                  <a:txBody>
                    <a:bodyPr/>
                    <a:lstStyle/>
                    <a:p>
                      <a:r>
                        <a:rPr lang="en-US" sz="1300" u="none" strike="noStrike" kern="1200" baseline="0" dirty="0" smtClean="0"/>
                        <a:t>Current</a:t>
                      </a:r>
                      <a:endParaRPr lang="en-US" sz="1300" dirty="0"/>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r>
                        <a:rPr lang="en-US" sz="1300" u="none" strike="noStrike" kern="1200" baseline="0" dirty="0" smtClean="0"/>
                        <a:t>Current assets/current liabilities</a:t>
                      </a:r>
                      <a:endParaRPr lang="en-US" sz="1300" dirty="0"/>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r"/>
                      <a:r>
                        <a:rPr lang="en-US" sz="1300" u="none" strike="noStrike" kern="1200" baseline="0" dirty="0" smtClean="0"/>
                        <a:t>3.06</a:t>
                      </a:r>
                      <a:endParaRPr lang="en-US" sz="1300" dirty="0"/>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r"/>
                      <a:r>
                        <a:rPr lang="en-US" sz="1300" u="none" strike="noStrike" kern="1200" baseline="0" dirty="0" smtClean="0"/>
                        <a:t>2.26</a:t>
                      </a:r>
                      <a:endParaRPr lang="en-US" sz="1300" dirty="0"/>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r"/>
                      <a:r>
                        <a:rPr lang="en-US" sz="1300" u="none" strike="noStrike" kern="1200" baseline="0" dirty="0" smtClean="0"/>
                        <a:t>2.35</a:t>
                      </a:r>
                      <a:endParaRPr lang="en-US" sz="1300" dirty="0"/>
                    </a:p>
                  </a:txBody>
                  <a:tcP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748623377"/>
                  </a:ext>
                </a:extLst>
              </a:tr>
              <a:tr h="399415">
                <a:tc>
                  <a:txBody>
                    <a:bodyPr/>
                    <a:lstStyle/>
                    <a:p>
                      <a:r>
                        <a:rPr lang="en-US" sz="1300" u="none" strike="noStrike" kern="1200" baseline="0" dirty="0" smtClean="0"/>
                        <a:t>Quick</a:t>
                      </a:r>
                      <a:endParaRPr lang="en-US" sz="1300" dirty="0"/>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300" u="none" strike="noStrike" kern="1200" baseline="0" dirty="0" smtClean="0"/>
                        <a:t>Quick assets/current liabilities</a:t>
                      </a:r>
                      <a:endParaRPr lang="en-US" sz="1300" dirty="0"/>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300" u="none" strike="noStrike" kern="1200" baseline="0" dirty="0" smtClean="0"/>
                        <a:t>2.58</a:t>
                      </a:r>
                      <a:endParaRPr lang="en-US" sz="1300" dirty="0"/>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300" u="none" strike="noStrike" kern="1200" baseline="0" dirty="0" smtClean="0"/>
                        <a:t>1.89</a:t>
                      </a:r>
                      <a:endParaRPr lang="en-US" sz="1300" dirty="0"/>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300" u="none" strike="noStrike" kern="1200" baseline="0" dirty="0" smtClean="0"/>
                        <a:t>1.96</a:t>
                      </a:r>
                      <a:endParaRPr lang="en-US" sz="1300" dirty="0"/>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242840801"/>
                  </a:ext>
                </a:extLst>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smtClean="0"/>
              <a:t>Historical Ratio Analysis </a:t>
            </a:r>
            <a:r>
              <a:rPr lang="en-US" sz="2000" b="0" dirty="0" smtClean="0"/>
              <a:t>(2 of 2)</a:t>
            </a:r>
            <a:endParaRPr lang="en-US" sz="3600" b="0" dirty="0"/>
          </a:p>
        </p:txBody>
      </p:sp>
      <p:sp>
        <p:nvSpPr>
          <p:cNvPr id="2" name="Content Placeholder 1"/>
          <p:cNvSpPr>
            <a:spLocks noGrp="1"/>
          </p:cNvSpPr>
          <p:nvPr>
            <p:ph idx="1"/>
          </p:nvPr>
        </p:nvSpPr>
        <p:spPr>
          <a:xfrm>
            <a:off x="457200" y="1600201"/>
            <a:ext cx="8229600" cy="327416"/>
          </a:xfrm>
        </p:spPr>
        <p:txBody>
          <a:bodyPr/>
          <a:lstStyle/>
          <a:p>
            <a:pPr marL="0" indent="0">
              <a:buNone/>
            </a:pPr>
            <a:r>
              <a:rPr lang="en-IN" sz="2000" b="1" dirty="0" smtClean="0"/>
              <a:t>Table 8.4 </a:t>
            </a:r>
            <a:r>
              <a:rPr lang="en-IN" sz="2000" dirty="0" smtClean="0"/>
              <a:t>(continued)</a:t>
            </a:r>
            <a:endParaRPr lang="en-IN" sz="2000" dirty="0"/>
          </a:p>
        </p:txBody>
      </p:sp>
      <p:graphicFrame>
        <p:nvGraphicFramePr>
          <p:cNvPr id="7" name="Table 6"/>
          <p:cNvGraphicFramePr>
            <a:graphicFrameLocks noGrp="1"/>
          </p:cNvGraphicFramePr>
          <p:nvPr>
            <p:extLst>
              <p:ext uri="{D42A27DB-BD31-4B8C-83A1-F6EECF244321}">
                <p14:modId xmlns:p14="http://schemas.microsoft.com/office/powerpoint/2010/main" xmlns="" val="3108910105"/>
              </p:ext>
            </p:extLst>
          </p:nvPr>
        </p:nvGraphicFramePr>
        <p:xfrm>
          <a:off x="457200" y="2057400"/>
          <a:ext cx="8229600" cy="1554480"/>
        </p:xfrm>
        <a:graphic>
          <a:graphicData uri="http://schemas.openxmlformats.org/drawingml/2006/table">
            <a:tbl>
              <a:tblPr firstRow="1" bandRow="1">
                <a:tableStyleId>{9D7B26C5-4107-4FEC-AEDC-1716B250A1EF}</a:tableStyleId>
              </a:tblPr>
              <a:tblGrid>
                <a:gridCol w="3398558">
                  <a:extLst>
                    <a:ext uri="{9D8B030D-6E8A-4147-A177-3AD203B41FA5}">
                      <a16:colId xmlns="" xmlns:a16="http://schemas.microsoft.com/office/drawing/2014/main" val="698905557"/>
                    </a:ext>
                  </a:extLst>
                </a:gridCol>
                <a:gridCol w="2205976">
                  <a:extLst>
                    <a:ext uri="{9D8B030D-6E8A-4147-A177-3AD203B41FA5}">
                      <a16:colId xmlns="" xmlns:a16="http://schemas.microsoft.com/office/drawing/2014/main" val="1888430776"/>
                    </a:ext>
                  </a:extLst>
                </a:gridCol>
                <a:gridCol w="906616">
                  <a:extLst>
                    <a:ext uri="{9D8B030D-6E8A-4147-A177-3AD203B41FA5}">
                      <a16:colId xmlns="" xmlns:a16="http://schemas.microsoft.com/office/drawing/2014/main" val="3058772367"/>
                    </a:ext>
                  </a:extLst>
                </a:gridCol>
                <a:gridCol w="906616">
                  <a:extLst>
                    <a:ext uri="{9D8B030D-6E8A-4147-A177-3AD203B41FA5}">
                      <a16:colId xmlns="" xmlns:a16="http://schemas.microsoft.com/office/drawing/2014/main" val="4138074521"/>
                    </a:ext>
                  </a:extLst>
                </a:gridCol>
                <a:gridCol w="811834">
                  <a:extLst>
                    <a:ext uri="{9D8B030D-6E8A-4147-A177-3AD203B41FA5}">
                      <a16:colId xmlns="" xmlns:a16="http://schemas.microsoft.com/office/drawing/2014/main" val="2959814272"/>
                    </a:ext>
                  </a:extLst>
                </a:gridCol>
              </a:tblGrid>
              <a:tr h="272578">
                <a:tc>
                  <a:txBody>
                    <a:bodyPr/>
                    <a:lstStyle/>
                    <a:p>
                      <a:r>
                        <a:rPr lang="en-US" sz="1300" b="1" u="none" strike="noStrike" kern="1200" baseline="0" dirty="0" smtClean="0"/>
                        <a:t>Ratio</a:t>
                      </a:r>
                      <a:endParaRPr lang="en-US" sz="1300" b="1" dirty="0"/>
                    </a:p>
                  </a:txBody>
                  <a:tcP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b="1" u="none" strike="noStrike" kern="1200" baseline="0" dirty="0" smtClean="0"/>
                        <a:t>Formula</a:t>
                      </a:r>
                      <a:endParaRPr lang="en-US" sz="1300" b="1" dirty="0"/>
                    </a:p>
                  </a:txBody>
                  <a:tcP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300" b="1" u="none" strike="noStrike" kern="1200" baseline="0" dirty="0" smtClean="0"/>
                        <a:t>2018</a:t>
                      </a:r>
                      <a:endParaRPr lang="en-US" sz="1300" b="1" dirty="0"/>
                    </a:p>
                  </a:txBody>
                  <a:tcP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300" b="1" u="none" strike="noStrike" kern="1200" baseline="0" dirty="0" smtClean="0"/>
                        <a:t>2017</a:t>
                      </a:r>
                      <a:endParaRPr lang="en-US" sz="1300" b="1" dirty="0"/>
                    </a:p>
                  </a:txBody>
                  <a:tcP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300" b="1" u="none" strike="noStrike" kern="1200" baseline="0" dirty="0" smtClean="0"/>
                        <a:t>2016</a:t>
                      </a:r>
                      <a:endParaRPr lang="en-US" sz="1300" b="1" dirty="0"/>
                    </a:p>
                  </a:txBody>
                  <a:tcP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2888534987"/>
                  </a:ext>
                </a:extLst>
              </a:tr>
              <a:tr h="2895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u="none" strike="noStrike" kern="1200" baseline="0" dirty="0" smtClean="0"/>
                        <a:t>Overall financial stability ratio: measures the overall financial stability of a firm</a:t>
                      </a:r>
                      <a:endParaRPr lang="en-US" sz="1300" dirty="0" smtClean="0"/>
                    </a:p>
                  </a:txBody>
                  <a:tcP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r>
                        <a:rPr lang="en-US" sz="1300" dirty="0" smtClean="0">
                          <a:solidFill>
                            <a:schemeClr val="bg1"/>
                          </a:solidFill>
                        </a:rPr>
                        <a:t>Blank</a:t>
                      </a:r>
                      <a:endParaRPr lang="en-US" sz="1300" dirty="0">
                        <a:solidFill>
                          <a:schemeClr val="bg1"/>
                        </a:solidFill>
                      </a:endParaRPr>
                    </a:p>
                  </a:txBody>
                  <a:tcP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r"/>
                      <a:r>
                        <a:rPr lang="en-US" sz="1300" dirty="0" smtClean="0">
                          <a:solidFill>
                            <a:schemeClr val="bg1"/>
                          </a:solidFill>
                        </a:rPr>
                        <a:t>Blank</a:t>
                      </a:r>
                      <a:endParaRPr lang="en-US" sz="1300" dirty="0">
                        <a:solidFill>
                          <a:schemeClr val="bg1"/>
                        </a:solidFill>
                      </a:endParaRPr>
                    </a:p>
                  </a:txBody>
                  <a:tcP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r"/>
                      <a:r>
                        <a:rPr lang="en-US" sz="1300" dirty="0" smtClean="0">
                          <a:solidFill>
                            <a:schemeClr val="bg1"/>
                          </a:solidFill>
                        </a:rPr>
                        <a:t>Blank</a:t>
                      </a:r>
                      <a:endParaRPr lang="en-US" sz="1300" dirty="0">
                        <a:solidFill>
                          <a:schemeClr val="bg1"/>
                        </a:solidFill>
                      </a:endParaRPr>
                    </a:p>
                  </a:txBody>
                  <a:tcP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r"/>
                      <a:r>
                        <a:rPr lang="en-US" sz="1300" dirty="0" smtClean="0">
                          <a:solidFill>
                            <a:schemeClr val="bg1"/>
                          </a:solidFill>
                        </a:rPr>
                        <a:t>Blank</a:t>
                      </a:r>
                      <a:endParaRPr lang="en-US" sz="1300" dirty="0">
                        <a:solidFill>
                          <a:schemeClr val="bg1"/>
                        </a:solidFill>
                      </a:endParaRPr>
                    </a:p>
                  </a:txBody>
                  <a:tcP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3697974941"/>
                  </a:ext>
                </a:extLst>
              </a:tr>
              <a:tr h="289539">
                <a:tc>
                  <a:txBody>
                    <a:bodyPr/>
                    <a:lstStyle/>
                    <a:p>
                      <a:r>
                        <a:rPr lang="en-US" sz="1300" u="none" strike="noStrike" kern="1200" baseline="0" dirty="0" smtClean="0"/>
                        <a:t>Debt</a:t>
                      </a:r>
                      <a:endParaRPr lang="en-US" sz="1300" dirty="0"/>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r>
                        <a:rPr lang="en-US" sz="1300" u="none" strike="noStrike" kern="1200" baseline="0" dirty="0" smtClean="0"/>
                        <a:t>Total debt/total assets</a:t>
                      </a:r>
                      <a:endParaRPr lang="en-US" sz="1300" dirty="0"/>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r"/>
                      <a:r>
                        <a:rPr lang="en-US" sz="1300" u="none" strike="noStrike" kern="1200" baseline="0" dirty="0" smtClean="0"/>
                        <a:t>39.7%</a:t>
                      </a:r>
                      <a:endParaRPr lang="en-US" sz="1300" dirty="0"/>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r"/>
                      <a:r>
                        <a:rPr lang="en-US" sz="1300" u="none" strike="noStrike" kern="1200" baseline="0" dirty="0" smtClean="0"/>
                        <a:t>37.4%</a:t>
                      </a:r>
                      <a:endParaRPr lang="en-US" sz="1300" dirty="0"/>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r"/>
                      <a:r>
                        <a:rPr lang="en-US" sz="1300" u="none" strike="noStrike" kern="1200" baseline="0" dirty="0" smtClean="0"/>
                        <a:t>42.3%</a:t>
                      </a:r>
                      <a:endParaRPr lang="en-US" sz="1300" dirty="0"/>
                    </a:p>
                  </a:txBody>
                  <a:tcP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431476144"/>
                  </a:ext>
                </a:extLst>
              </a:tr>
              <a:tr h="289539">
                <a:tc>
                  <a:txBody>
                    <a:bodyPr/>
                    <a:lstStyle/>
                    <a:p>
                      <a:r>
                        <a:rPr lang="en-US" sz="1300" u="none" strike="noStrike" kern="1200" baseline="0" dirty="0" smtClean="0"/>
                        <a:t>Debt to equity</a:t>
                      </a:r>
                      <a:endParaRPr lang="en-US" sz="1300" dirty="0"/>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300" u="none" strike="noStrike" kern="1200" baseline="0" dirty="0" smtClean="0"/>
                        <a:t>Total liabilities/owners’ equity</a:t>
                      </a:r>
                      <a:endParaRPr lang="en-US" sz="1300" dirty="0"/>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300" u="none" strike="noStrike" kern="1200" baseline="0" dirty="0" smtClean="0"/>
                        <a:t>65.8%</a:t>
                      </a:r>
                      <a:endParaRPr lang="en-US" sz="1300" dirty="0"/>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300" u="none" strike="noStrike" kern="1200" baseline="0" dirty="0" smtClean="0"/>
                        <a:t>59.8%</a:t>
                      </a:r>
                      <a:endParaRPr lang="en-US" sz="1300" dirty="0"/>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300" u="none" strike="noStrike" kern="1200" baseline="0" dirty="0" smtClean="0"/>
                        <a:t>73.2%</a:t>
                      </a:r>
                      <a:endParaRPr lang="en-US" sz="1300" dirty="0"/>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2739203780"/>
                  </a:ext>
                </a:extLst>
              </a:tr>
            </a:tbl>
          </a:graphicData>
        </a:graphic>
      </p:graphicFrame>
      <p:sp>
        <p:nvSpPr>
          <p:cNvPr id="4" name="Content Placeholder 3"/>
          <p:cNvSpPr>
            <a:spLocks noGrp="1"/>
          </p:cNvSpPr>
          <p:nvPr>
            <p:ph idx="13"/>
          </p:nvPr>
        </p:nvSpPr>
        <p:spPr>
          <a:xfrm>
            <a:off x="457200" y="3741664"/>
            <a:ext cx="8229600" cy="449336"/>
          </a:xfrm>
        </p:spPr>
        <p:txBody>
          <a:bodyPr/>
          <a:lstStyle/>
          <a:p>
            <a:pPr marL="0" indent="0">
              <a:buNone/>
            </a:pPr>
            <a:r>
              <a:rPr lang="en-US" sz="1300" baseline="30000" dirty="0"/>
              <a:t>a</a:t>
            </a:r>
            <a:r>
              <a:rPr lang="en-US" sz="1300" dirty="0"/>
              <a:t> Average total assets = beginning total assets + ending total assets ÷ 2.</a:t>
            </a:r>
          </a:p>
          <a:p>
            <a:pPr marL="92075" indent="-92075">
              <a:spcBef>
                <a:spcPts val="0"/>
              </a:spcBef>
              <a:buClrTx/>
              <a:buNone/>
              <a:defRPr/>
            </a:pPr>
            <a:r>
              <a:rPr lang="en-US" sz="1300" baseline="30000" dirty="0"/>
              <a:t>b </a:t>
            </a:r>
            <a:r>
              <a:rPr lang="en-US" sz="1300" dirty="0"/>
              <a:t>Average shareholders’ equity = beginning shareholders’ equity + ending shareholders’ equity ÷ 2</a:t>
            </a:r>
            <a:r>
              <a:rPr lang="en-US" sz="1300" dirty="0" smtClean="0"/>
              <a:t>.</a:t>
            </a:r>
            <a:endParaRPr lang="en-IN" sz="1300" dirty="0"/>
          </a:p>
        </p:txBody>
      </p:sp>
    </p:spTree>
    <p:extLst>
      <p:ext uri="{BB962C8B-B14F-4D97-AF65-F5344CB8AC3E}">
        <p14:creationId xmlns:p14="http://schemas.microsoft.com/office/powerpoint/2010/main" xmlns="" val="42221123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smtClean="0"/>
              <a:t>Forecasts </a:t>
            </a:r>
            <a:r>
              <a:rPr lang="en-US" sz="2000" b="0" dirty="0" smtClean="0"/>
              <a:t>(1 of 4)</a:t>
            </a:r>
            <a:endParaRPr lang="en-US" sz="2000" b="0" dirty="0"/>
          </a:p>
        </p:txBody>
      </p:sp>
      <p:sp>
        <p:nvSpPr>
          <p:cNvPr id="7" name="Content Placeholder 6"/>
          <p:cNvSpPr>
            <a:spLocks noGrp="1"/>
          </p:cNvSpPr>
          <p:nvPr>
            <p:ph idx="1"/>
          </p:nvPr>
        </p:nvSpPr>
        <p:spPr>
          <a:xfrm>
            <a:off x="457200" y="1600200"/>
            <a:ext cx="8382000" cy="4525963"/>
          </a:xfrm>
        </p:spPr>
        <p:txBody>
          <a:bodyPr/>
          <a:lstStyle/>
          <a:p>
            <a:pPr marL="256032" indent="-256032">
              <a:buSzPct val="100000"/>
            </a:pPr>
            <a:r>
              <a:rPr lang="en-US" sz="2400" dirty="0" smtClean="0"/>
              <a:t>Forecasts</a:t>
            </a:r>
          </a:p>
          <a:p>
            <a:pPr marL="740664" lvl="1"/>
            <a:r>
              <a:rPr lang="en-US" sz="2400" dirty="0" smtClean="0"/>
              <a:t>The analysis of a firm</a:t>
            </a:r>
            <a:r>
              <a:rPr lang="en-US" altLang="en-US" sz="2400" dirty="0" smtClean="0"/>
              <a:t>’</a:t>
            </a:r>
            <a:r>
              <a:rPr lang="en-US" sz="2400" dirty="0" smtClean="0"/>
              <a:t>s historical financial statements are followed by the preparation of forecasts.</a:t>
            </a:r>
          </a:p>
          <a:p>
            <a:pPr marL="740664" lvl="1"/>
            <a:r>
              <a:rPr lang="en-US" sz="2400" dirty="0" smtClean="0"/>
              <a:t>Forecasts are predictions of a firm</a:t>
            </a:r>
            <a:r>
              <a:rPr lang="en-US" altLang="en-US" sz="2400" dirty="0" smtClean="0"/>
              <a:t>’</a:t>
            </a:r>
            <a:r>
              <a:rPr lang="en-US" sz="2400" dirty="0" smtClean="0"/>
              <a:t>s future sales, expenses, income, and capital expenditures.</a:t>
            </a:r>
          </a:p>
          <a:p>
            <a:pPr lvl="2"/>
            <a:r>
              <a:rPr lang="en-US" sz="2400" dirty="0" smtClean="0"/>
              <a:t>A firm</a:t>
            </a:r>
            <a:r>
              <a:rPr lang="en-US" altLang="en-US" sz="2400" dirty="0" smtClean="0"/>
              <a:t>’</a:t>
            </a:r>
            <a:r>
              <a:rPr lang="en-US" sz="2400" dirty="0" smtClean="0"/>
              <a:t>s forecasts provide the basis for its pro forma financial statements.</a:t>
            </a:r>
          </a:p>
          <a:p>
            <a:pPr lvl="2"/>
            <a:r>
              <a:rPr lang="en-US" sz="2400" dirty="0" smtClean="0"/>
              <a:t>A well-developed set of pro forma financial statements helps a firm create accurate budgets, build financial plans, and manage its finances in a proactive rather than a reactive manner.</a:t>
            </a:r>
            <a:endParaRPr lang="en-US" sz="24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smtClean="0"/>
              <a:t>Forecasts </a:t>
            </a:r>
            <a:r>
              <a:rPr lang="en-US" sz="2000" b="0" dirty="0" smtClean="0"/>
              <a:t>(2 of 4)</a:t>
            </a:r>
            <a:endParaRPr lang="en-US" sz="2000" b="0" dirty="0"/>
          </a:p>
        </p:txBody>
      </p:sp>
      <p:sp>
        <p:nvSpPr>
          <p:cNvPr id="7" name="Content Placeholder 6"/>
          <p:cNvSpPr>
            <a:spLocks noGrp="1"/>
          </p:cNvSpPr>
          <p:nvPr>
            <p:ph idx="1"/>
          </p:nvPr>
        </p:nvSpPr>
        <p:spPr/>
        <p:txBody>
          <a:bodyPr/>
          <a:lstStyle/>
          <a:p>
            <a:pPr marL="256032" indent="-256032">
              <a:buSzPct val="100000"/>
            </a:pPr>
            <a:r>
              <a:rPr lang="en-US" sz="2200" dirty="0" smtClean="0"/>
              <a:t>Sales Forecast</a:t>
            </a:r>
          </a:p>
          <a:p>
            <a:pPr marL="740664" lvl="1"/>
            <a:r>
              <a:rPr lang="en-US" sz="2200" dirty="0" smtClean="0"/>
              <a:t>A sales forecast is a projection of a firm</a:t>
            </a:r>
            <a:r>
              <a:rPr lang="en-US" altLang="en-US" sz="2200" dirty="0" smtClean="0"/>
              <a:t>’</a:t>
            </a:r>
            <a:r>
              <a:rPr lang="en-US" sz="2200" dirty="0" smtClean="0"/>
              <a:t>s sales for a specified period (such as a year).</a:t>
            </a:r>
          </a:p>
          <a:p>
            <a:pPr marL="740664" lvl="1"/>
            <a:r>
              <a:rPr lang="en-US" sz="2200" dirty="0" smtClean="0"/>
              <a:t>It is the first forecast developed and is the basis for most of the other forecasts.</a:t>
            </a:r>
          </a:p>
          <a:p>
            <a:pPr lvl="2"/>
            <a:r>
              <a:rPr lang="en-US" sz="2200" dirty="0" smtClean="0"/>
              <a:t>A sales forecast for a new firm is based on a good-faith estimate of sales and on industry averages or the experiences of similar start-ups.</a:t>
            </a:r>
          </a:p>
          <a:p>
            <a:pPr lvl="2"/>
            <a:r>
              <a:rPr lang="en-US" sz="2200" dirty="0" smtClean="0"/>
              <a:t>A sales forecast for an existing firm is based on (1) its record of past sales, (2) its current production capacity and product demand, and (3) any factors that will affect its future production capacity and product demand.</a:t>
            </a:r>
            <a:endParaRPr lang="en-US" sz="22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smtClean="0"/>
              <a:t>Forecasts </a:t>
            </a:r>
            <a:r>
              <a:rPr lang="en-US" sz="2000" b="0" dirty="0" smtClean="0"/>
              <a:t>(3 of 4)</a:t>
            </a:r>
            <a:endParaRPr lang="en-US" sz="2000" b="0" dirty="0"/>
          </a:p>
        </p:txBody>
      </p:sp>
      <p:sp>
        <p:nvSpPr>
          <p:cNvPr id="9" name="Content Placeholder 8"/>
          <p:cNvSpPr>
            <a:spLocks noGrp="1"/>
          </p:cNvSpPr>
          <p:nvPr>
            <p:ph idx="1"/>
          </p:nvPr>
        </p:nvSpPr>
        <p:spPr>
          <a:xfrm>
            <a:off x="457200" y="1600201"/>
            <a:ext cx="8229600" cy="668548"/>
          </a:xfrm>
        </p:spPr>
        <p:txBody>
          <a:bodyPr/>
          <a:lstStyle/>
          <a:p>
            <a:pPr marL="0" indent="0">
              <a:buNone/>
            </a:pPr>
            <a:r>
              <a:rPr lang="en-IN" sz="2200" b="1" dirty="0"/>
              <a:t>Figure </a:t>
            </a:r>
            <a:r>
              <a:rPr lang="en-IN" sz="2200" b="1" dirty="0" smtClean="0"/>
              <a:t>8.3 </a:t>
            </a:r>
            <a:r>
              <a:rPr lang="en-US" sz="2200" dirty="0" smtClean="0">
                <a:solidFill>
                  <a:schemeClr val="tx1"/>
                </a:solidFill>
              </a:rPr>
              <a:t>Historical and Forecasted Annual Sales for New Venture Fitness Drinks</a:t>
            </a:r>
            <a:endParaRPr lang="en-US" sz="2200" dirty="0">
              <a:solidFill>
                <a:schemeClr val="tx1"/>
              </a:solidFill>
            </a:endParaRPr>
          </a:p>
        </p:txBody>
      </p:sp>
      <p:sp>
        <p:nvSpPr>
          <p:cNvPr id="2" name="TextBox 1"/>
          <p:cNvSpPr txBox="1"/>
          <p:nvPr/>
        </p:nvSpPr>
        <p:spPr>
          <a:xfrm>
            <a:off x="1981200" y="3276600"/>
            <a:ext cx="4953000" cy="400110"/>
          </a:xfrm>
          <a:prstGeom prst="rect">
            <a:avLst/>
          </a:prstGeom>
          <a:noFill/>
        </p:spPr>
        <p:txBody>
          <a:bodyPr wrap="square" rtlCol="0">
            <a:spAutoFit/>
          </a:bodyPr>
          <a:lstStyle/>
          <a:p>
            <a:pPr algn="ctr"/>
            <a:r>
              <a:rPr lang="en-US" sz="2000" dirty="0" smtClean="0"/>
              <a:t>Insert new Figure 8.3</a:t>
            </a:r>
          </a:p>
        </p:txBody>
      </p:sp>
      <p:pic>
        <p:nvPicPr>
          <p:cNvPr id="3" name="Picture 2" descr="A graph of historical and forecasted annual sales for new venture fitness drinks. The x axis is sales and the y axis is years. Historic data point includes (2016, 368,900), (2017, 436,100), and (2018, 586,600). Forecast data points are (2019, 821,200) and (2020, 1,026,500). In 2016 and 2017 there is only one restaurant. In 2018 a new restaurant opens to lead to a total of 2. In 2019 and 2020 there are still 2 restaurants. A new restaurant is scheduled to open in 202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805991" y="2377190"/>
            <a:ext cx="5074818" cy="3795582"/>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smtClean="0"/>
              <a:t>Forecasts </a:t>
            </a:r>
            <a:r>
              <a:rPr lang="en-US" sz="2000" b="0" dirty="0" smtClean="0"/>
              <a:t>(4 of 4)</a:t>
            </a:r>
            <a:endParaRPr lang="en-US" sz="2000" b="0" dirty="0"/>
          </a:p>
        </p:txBody>
      </p:sp>
      <p:sp>
        <p:nvSpPr>
          <p:cNvPr id="7" name="Content Placeholder 6"/>
          <p:cNvSpPr>
            <a:spLocks noGrp="1"/>
          </p:cNvSpPr>
          <p:nvPr>
            <p:ph idx="1"/>
          </p:nvPr>
        </p:nvSpPr>
        <p:spPr>
          <a:xfrm>
            <a:off x="457200" y="1600200"/>
            <a:ext cx="8229600" cy="4693722"/>
          </a:xfrm>
        </p:spPr>
        <p:txBody>
          <a:bodyPr/>
          <a:lstStyle/>
          <a:p>
            <a:pPr marL="256032" indent="-256032">
              <a:buSzPct val="100000"/>
            </a:pPr>
            <a:r>
              <a:rPr lang="en-US" sz="2200" dirty="0" smtClean="0">
                <a:latin typeface="+mj-lt"/>
              </a:rPr>
              <a:t>Forecast of Costs of Sales and Other Items</a:t>
            </a:r>
          </a:p>
          <a:p>
            <a:pPr marL="740664" lvl="1"/>
            <a:r>
              <a:rPr lang="en-US" sz="2200" dirty="0" smtClean="0">
                <a:latin typeface="+mj-lt"/>
              </a:rPr>
              <a:t>Once a firm has completed its sales forecast, it must forecast its cost of sales (or cost of goods sold) and the other items on its income statement.</a:t>
            </a:r>
          </a:p>
          <a:p>
            <a:pPr marL="740664" lvl="1"/>
            <a:r>
              <a:rPr lang="en-US" sz="2200" dirty="0" smtClean="0">
                <a:latin typeface="+mj-lt"/>
              </a:rPr>
              <a:t>The most common way to do this is to use the percent-of-sales method, which is a method for expressing each expense item as a percentage of sales.</a:t>
            </a:r>
          </a:p>
          <a:p>
            <a:pPr lvl="2"/>
            <a:r>
              <a:rPr lang="en-US" sz="2200" dirty="0" smtClean="0">
                <a:latin typeface="+mj-lt"/>
              </a:rPr>
              <a:t>If a firm determines that it can use the percent-of-sales method and it follows the procedures described in the textbook, then the net result is that each expense item on its income statement will grow at the same rate as sales (with the exception of items that can be individually forecast, such as depreciation).</a:t>
            </a:r>
            <a:endParaRPr lang="en-US" sz="2200" dirty="0">
              <a:latin typeface="+mj-lt"/>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smtClean="0"/>
              <a:t>Pro Forma Financial Statements</a:t>
            </a:r>
            <a:endParaRPr lang="en-US" sz="3600" dirty="0"/>
          </a:p>
        </p:txBody>
      </p:sp>
      <p:sp>
        <p:nvSpPr>
          <p:cNvPr id="7" name="Content Placeholder 6"/>
          <p:cNvSpPr>
            <a:spLocks noGrp="1"/>
          </p:cNvSpPr>
          <p:nvPr>
            <p:ph idx="1"/>
          </p:nvPr>
        </p:nvSpPr>
        <p:spPr>
          <a:xfrm>
            <a:off x="457200" y="1600200"/>
            <a:ext cx="8077200" cy="4525963"/>
          </a:xfrm>
        </p:spPr>
        <p:txBody>
          <a:bodyPr/>
          <a:lstStyle/>
          <a:p>
            <a:pPr marL="256032" indent="-256032">
              <a:buSzPct val="100000"/>
            </a:pPr>
            <a:r>
              <a:rPr lang="en-US" sz="2400" dirty="0" smtClean="0"/>
              <a:t>Pro Forma Financial Statements</a:t>
            </a:r>
          </a:p>
          <a:p>
            <a:pPr marL="740664" lvl="1"/>
            <a:r>
              <a:rPr lang="en-US" sz="2400" dirty="0" smtClean="0"/>
              <a:t>A firm</a:t>
            </a:r>
            <a:r>
              <a:rPr lang="en-US" altLang="en-US" sz="2400" dirty="0" smtClean="0"/>
              <a:t>’</a:t>
            </a:r>
            <a:r>
              <a:rPr lang="en-US" sz="2400" dirty="0" smtClean="0"/>
              <a:t>s pro forma financial statements are similar to its historical financial statements except that they look forward rather than track the past.</a:t>
            </a:r>
          </a:p>
          <a:p>
            <a:pPr marL="740664" lvl="1"/>
            <a:r>
              <a:rPr lang="en-US" sz="2400" dirty="0" smtClean="0"/>
              <a:t>The preparation of pro forma financial statements helps a firm rethink its strategies and make adjustments if necessary.</a:t>
            </a:r>
          </a:p>
          <a:p>
            <a:pPr marL="740664" lvl="1"/>
            <a:r>
              <a:rPr lang="en-US" sz="2400" dirty="0" smtClean="0"/>
              <a:t>The preparation of pro forma financials is also necessary if a firm is seeking funding or financing.</a:t>
            </a:r>
            <a:endParaRPr lang="en-US" sz="24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smtClean="0"/>
              <a:t>Learning Objectives </a:t>
            </a:r>
            <a:r>
              <a:rPr lang="en-US" sz="2000" b="0" dirty="0" smtClean="0"/>
              <a:t>(2 of 2)</a:t>
            </a:r>
            <a:endParaRPr lang="en-US" sz="2000" b="0" dirty="0"/>
          </a:p>
        </p:txBody>
      </p:sp>
      <p:sp>
        <p:nvSpPr>
          <p:cNvPr id="7" name="Content Placeholder 6"/>
          <p:cNvSpPr>
            <a:spLocks noGrp="1"/>
          </p:cNvSpPr>
          <p:nvPr>
            <p:ph idx="1"/>
          </p:nvPr>
        </p:nvSpPr>
        <p:spPr/>
        <p:txBody>
          <a:bodyPr/>
          <a:lstStyle/>
          <a:p>
            <a:pPr marL="511175" indent="-511175">
              <a:buSzPct val="100000"/>
              <a:buNone/>
            </a:pPr>
            <a:r>
              <a:rPr lang="en-US" sz="2400" b="1" dirty="0" smtClean="0">
                <a:solidFill>
                  <a:srgbClr val="007FA3"/>
                </a:solidFill>
                <a:latin typeface="+mj-lt"/>
              </a:rPr>
              <a:t>8.6</a:t>
            </a:r>
            <a:r>
              <a:rPr lang="en-US" sz="2400" b="1" dirty="0" smtClean="0">
                <a:latin typeface="+mj-lt"/>
              </a:rPr>
              <a:t> </a:t>
            </a:r>
            <a:r>
              <a:rPr lang="en-US" sz="2400" dirty="0" smtClean="0">
                <a:latin typeface="+mj-lt"/>
              </a:rPr>
              <a:t>Discuss the role of forecasts in projecting a firm</a:t>
            </a:r>
            <a:r>
              <a:rPr lang="en-US" altLang="en-US" sz="2400" dirty="0" smtClean="0">
                <a:latin typeface="+mj-lt"/>
              </a:rPr>
              <a:t>’</a:t>
            </a:r>
            <a:r>
              <a:rPr lang="en-US" sz="2400" dirty="0" smtClean="0">
                <a:latin typeface="+mj-lt"/>
              </a:rPr>
              <a:t>s future income and expenses.</a:t>
            </a:r>
          </a:p>
          <a:p>
            <a:pPr marL="0" indent="0">
              <a:buSzPct val="100000"/>
              <a:buNone/>
            </a:pPr>
            <a:r>
              <a:rPr lang="en-US" sz="2400" b="1" dirty="0" smtClean="0">
                <a:solidFill>
                  <a:srgbClr val="007FA3"/>
                </a:solidFill>
                <a:latin typeface="+mj-lt"/>
              </a:rPr>
              <a:t>8.7</a:t>
            </a:r>
            <a:r>
              <a:rPr lang="en-US" sz="2400" b="1" dirty="0" smtClean="0">
                <a:latin typeface="+mj-lt"/>
              </a:rPr>
              <a:t> </a:t>
            </a:r>
            <a:r>
              <a:rPr lang="en-US" sz="2400" dirty="0" smtClean="0">
                <a:latin typeface="+mj-lt"/>
              </a:rPr>
              <a:t>Explain the purpose of pro forma financial statements.</a:t>
            </a:r>
            <a:endParaRPr lang="en-US" sz="2400" dirty="0">
              <a:latin typeface="+mj-lt"/>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US" sz="3600" dirty="0" smtClean="0"/>
              <a:t>Types of Pro Forma Financial Statements</a:t>
            </a:r>
            <a:endParaRPr lang="en-US" sz="3600" dirty="0"/>
          </a:p>
        </p:txBody>
      </p:sp>
      <p:graphicFrame>
        <p:nvGraphicFramePr>
          <p:cNvPr id="8" name="Table 5"/>
          <p:cNvGraphicFramePr>
            <a:graphicFrameLocks noGrp="1"/>
          </p:cNvGraphicFramePr>
          <p:nvPr>
            <p:ph idx="1"/>
            <p:extLst>
              <p:ext uri="{D42A27DB-BD31-4B8C-83A1-F6EECF244321}">
                <p14:modId xmlns:p14="http://schemas.microsoft.com/office/powerpoint/2010/main" xmlns="" val="3982194637"/>
              </p:ext>
            </p:extLst>
          </p:nvPr>
        </p:nvGraphicFramePr>
        <p:xfrm>
          <a:off x="482838" y="1930400"/>
          <a:ext cx="8229600" cy="2804160"/>
        </p:xfrm>
        <a:graphic>
          <a:graphicData uri="http://schemas.openxmlformats.org/drawingml/2006/table">
            <a:tbl>
              <a:tblPr firstRow="1" bandRow="1">
                <a:tableStyleId>{3B4B98B0-60AC-42C2-AFA5-B58CD77FA1E5}</a:tableStyleId>
              </a:tblPr>
              <a:tblGrid>
                <a:gridCol w="2743200">
                  <a:extLst>
                    <a:ext uri="{9D8B030D-6E8A-4147-A177-3AD203B41FA5}">
                      <a16:colId xmlns="" xmlns:a16="http://schemas.microsoft.com/office/drawing/2014/main" val="20000"/>
                    </a:ext>
                  </a:extLst>
                </a:gridCol>
                <a:gridCol w="5486400">
                  <a:extLst>
                    <a:ext uri="{9D8B030D-6E8A-4147-A177-3AD203B41FA5}">
                      <a16:colId xmlns="" xmlns:a16="http://schemas.microsoft.com/office/drawing/2014/main" val="20001"/>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Financial Statement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Purpose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dirty="0" smtClean="0"/>
                        <a:t>Pro Forma Income Statement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dirty="0" smtClean="0"/>
                        <a:t>Shows the projected financial results of the operations of a firm over a specific period.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dirty="0" smtClean="0"/>
                        <a:t>Pro Forma Balance Sheet</a:t>
                      </a:r>
                    </a:p>
                    <a:p>
                      <a:pPr algn="l"/>
                      <a:endParaRPr lang="en-US" sz="2000"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dirty="0" smtClean="0"/>
                        <a:t>Shows a projected snapshot of a company</a:t>
                      </a:r>
                      <a:r>
                        <a:rPr lang="en-US" altLang="en-US" sz="2000" b="0" dirty="0" smtClean="0"/>
                        <a:t>’</a:t>
                      </a:r>
                      <a:r>
                        <a:rPr lang="en-US" sz="2000" b="0" dirty="0" smtClean="0"/>
                        <a:t>s assets, liabilities, and owner</a:t>
                      </a:r>
                      <a:r>
                        <a:rPr lang="en-US" altLang="en-US" sz="2000" b="0" dirty="0" smtClean="0"/>
                        <a:t>’</a:t>
                      </a:r>
                      <a:r>
                        <a:rPr lang="en-US" sz="2000" b="0" dirty="0" smtClean="0"/>
                        <a:t>s equity at a specific point in time.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dirty="0" smtClean="0"/>
                        <a:t>Pro Forma Statement of Cash flows</a:t>
                      </a:r>
                      <a:endParaRPr lang="en-US" sz="2000"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dirty="0" smtClean="0"/>
                        <a:t>Shows the projected flow of cash into and out of a company for a specific period.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smtClean="0"/>
              <a:t>Pro Forma Income Statements</a:t>
            </a:r>
            <a:endParaRPr lang="en-US" sz="2000" b="0" dirty="0"/>
          </a:p>
        </p:txBody>
      </p:sp>
      <p:sp>
        <p:nvSpPr>
          <p:cNvPr id="2" name="Content Placeholder 1"/>
          <p:cNvSpPr>
            <a:spLocks noGrp="1"/>
          </p:cNvSpPr>
          <p:nvPr>
            <p:ph idx="1"/>
          </p:nvPr>
        </p:nvSpPr>
        <p:spPr>
          <a:xfrm>
            <a:off x="457200" y="1371600"/>
            <a:ext cx="8229600" cy="304800"/>
          </a:xfrm>
        </p:spPr>
        <p:txBody>
          <a:bodyPr/>
          <a:lstStyle/>
          <a:p>
            <a:pPr marL="0" indent="0">
              <a:buNone/>
            </a:pPr>
            <a:r>
              <a:rPr lang="en-IN" sz="1800" b="1" dirty="0"/>
              <a:t>Table 8.6 </a:t>
            </a:r>
            <a:r>
              <a:rPr lang="en-IN" sz="1800" dirty="0"/>
              <a:t>Pro Forma Income Statement for New Venture Fitness Drinks, Inc.</a:t>
            </a:r>
          </a:p>
        </p:txBody>
      </p:sp>
      <p:graphicFrame>
        <p:nvGraphicFramePr>
          <p:cNvPr id="3" name="Table 2"/>
          <p:cNvGraphicFramePr>
            <a:graphicFrameLocks noGrp="1"/>
          </p:cNvGraphicFramePr>
          <p:nvPr>
            <p:extLst>
              <p:ext uri="{D42A27DB-BD31-4B8C-83A1-F6EECF244321}">
                <p14:modId xmlns:p14="http://schemas.microsoft.com/office/powerpoint/2010/main" xmlns="" val="1606787393"/>
              </p:ext>
            </p:extLst>
          </p:nvPr>
        </p:nvGraphicFramePr>
        <p:xfrm>
          <a:off x="457200" y="1752600"/>
          <a:ext cx="8229600" cy="4572000"/>
        </p:xfrm>
        <a:graphic>
          <a:graphicData uri="http://schemas.openxmlformats.org/drawingml/2006/table">
            <a:tbl>
              <a:tblPr firstRow="1" bandRow="1">
                <a:tableStyleId>{3B4B98B0-60AC-42C2-AFA5-B58CD77FA1E5}</a:tableStyleId>
              </a:tblPr>
              <a:tblGrid>
                <a:gridCol w="2286000">
                  <a:extLst>
                    <a:ext uri="{9D8B030D-6E8A-4147-A177-3AD203B41FA5}">
                      <a16:colId xmlns="" xmlns:a16="http://schemas.microsoft.com/office/drawing/2014/main" val="2796496064"/>
                    </a:ext>
                  </a:extLst>
                </a:gridCol>
                <a:gridCol w="1828800">
                  <a:extLst>
                    <a:ext uri="{9D8B030D-6E8A-4147-A177-3AD203B41FA5}">
                      <a16:colId xmlns="" xmlns:a16="http://schemas.microsoft.com/office/drawing/2014/main" val="1559995279"/>
                    </a:ext>
                  </a:extLst>
                </a:gridCol>
                <a:gridCol w="2057400">
                  <a:extLst>
                    <a:ext uri="{9D8B030D-6E8A-4147-A177-3AD203B41FA5}">
                      <a16:colId xmlns="" xmlns:a16="http://schemas.microsoft.com/office/drawing/2014/main" val="1226107336"/>
                    </a:ext>
                  </a:extLst>
                </a:gridCol>
                <a:gridCol w="2057400">
                  <a:extLst>
                    <a:ext uri="{9D8B030D-6E8A-4147-A177-3AD203B41FA5}">
                      <a16:colId xmlns="" xmlns:a16="http://schemas.microsoft.com/office/drawing/2014/main" val="1954521268"/>
                    </a:ext>
                  </a:extLst>
                </a:gridCol>
              </a:tblGrid>
              <a:tr h="260604">
                <a:tc>
                  <a:txBody>
                    <a:bodyPr/>
                    <a:lstStyle/>
                    <a:p>
                      <a:r>
                        <a:rPr lang="en-IN" sz="1200" dirty="0" smtClean="0">
                          <a:solidFill>
                            <a:schemeClr val="bg1"/>
                          </a:solidFill>
                          <a:latin typeface="+mn-lt"/>
                        </a:rPr>
                        <a:t>blank</a:t>
                      </a:r>
                      <a:endParaRPr lang="en-IN" sz="1200" dirty="0">
                        <a:solidFill>
                          <a:schemeClr val="bg1"/>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1" i="0" u="none" strike="noStrike" kern="1200" baseline="0" dirty="0" smtClean="0">
                          <a:solidFill>
                            <a:schemeClr val="tx1"/>
                          </a:solidFill>
                          <a:latin typeface="+mn-lt"/>
                          <a:ea typeface="+mn-ea"/>
                          <a:cs typeface="+mn-cs"/>
                        </a:rPr>
                        <a:t>2018 Actual</a:t>
                      </a:r>
                      <a:endParaRPr lang="en-IN" sz="1200" b="1"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1" i="0" u="none" strike="noStrike" kern="1200" baseline="0" dirty="0" smtClean="0">
                          <a:solidFill>
                            <a:schemeClr val="tx1"/>
                          </a:solidFill>
                          <a:latin typeface="+mn-lt"/>
                          <a:ea typeface="+mn-ea"/>
                          <a:cs typeface="+mn-cs"/>
                        </a:rPr>
                        <a:t>2017 Projected</a:t>
                      </a:r>
                      <a:endParaRPr lang="en-IN" sz="1200" b="1"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1" i="0" u="none" strike="noStrike" kern="1200" baseline="0" dirty="0" smtClean="0">
                          <a:solidFill>
                            <a:schemeClr val="tx1"/>
                          </a:solidFill>
                          <a:latin typeface="+mn-lt"/>
                          <a:ea typeface="+mn-ea"/>
                          <a:cs typeface="+mn-cs"/>
                        </a:rPr>
                        <a:t>2016 Projected</a:t>
                      </a:r>
                      <a:endParaRPr lang="en-IN" sz="1200" b="1"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4188394278"/>
                  </a:ext>
                </a:extLst>
              </a:tr>
              <a:tr h="260604">
                <a:tc>
                  <a:txBody>
                    <a:bodyPr/>
                    <a:lstStyle/>
                    <a:p>
                      <a:r>
                        <a:rPr lang="en-IN" sz="1200" b="0" i="0" u="none" strike="noStrike" kern="1200" baseline="0" dirty="0" smtClean="0">
                          <a:solidFill>
                            <a:schemeClr val="tx1"/>
                          </a:solidFill>
                          <a:latin typeface="+mn-lt"/>
                          <a:ea typeface="+mn-ea"/>
                          <a:cs typeface="+mn-cs"/>
                        </a:rPr>
                        <a:t>Net sales</a:t>
                      </a:r>
                      <a:endParaRPr lang="en-IN" sz="12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$586,600</a:t>
                      </a:r>
                      <a:endParaRPr lang="en-IN" sz="12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$821,200</a:t>
                      </a:r>
                      <a:endParaRPr lang="en-IN" sz="12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$1,026,500</a:t>
                      </a:r>
                      <a:endParaRPr lang="en-IN" sz="12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754692096"/>
                  </a:ext>
                </a:extLst>
              </a:tr>
              <a:tr h="260604">
                <a:tc>
                  <a:txBody>
                    <a:bodyPr/>
                    <a:lstStyle/>
                    <a:p>
                      <a:r>
                        <a:rPr lang="en-IN" sz="1200" b="0" i="0" u="none" strike="noStrike" kern="1200" baseline="0" dirty="0" smtClean="0">
                          <a:solidFill>
                            <a:schemeClr val="tx1"/>
                          </a:solidFill>
                          <a:latin typeface="+mn-lt"/>
                          <a:ea typeface="+mn-ea"/>
                          <a:cs typeface="+mn-cs"/>
                        </a:rPr>
                        <a:t>Cost of sales</a:t>
                      </a:r>
                      <a:endParaRPr lang="en-IN" sz="12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268,900</a:t>
                      </a:r>
                      <a:endParaRPr lang="en-IN" sz="12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390,000</a:t>
                      </a:r>
                      <a:endParaRPr lang="en-IN" sz="12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487,600</a:t>
                      </a:r>
                      <a:endParaRPr lang="en-IN" sz="12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785246246"/>
                  </a:ext>
                </a:extLst>
              </a:tr>
              <a:tr h="260604">
                <a:tc>
                  <a:txBody>
                    <a:bodyPr/>
                    <a:lstStyle/>
                    <a:p>
                      <a:r>
                        <a:rPr lang="en-IN" sz="1200" b="0" i="0" u="none" strike="noStrike" kern="1200" baseline="0" dirty="0" smtClean="0">
                          <a:solidFill>
                            <a:schemeClr val="tx1"/>
                          </a:solidFill>
                          <a:latin typeface="+mn-lt"/>
                          <a:ea typeface="+mn-ea"/>
                          <a:cs typeface="+mn-cs"/>
                        </a:rPr>
                        <a:t>Gross profit</a:t>
                      </a:r>
                      <a:endParaRPr lang="en-IN" sz="12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317,700</a:t>
                      </a:r>
                      <a:endParaRPr lang="en-IN" sz="12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431,200</a:t>
                      </a:r>
                      <a:endParaRPr lang="en-IN" sz="12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538,900</a:t>
                      </a:r>
                      <a:endParaRPr lang="en-IN" sz="12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774779201"/>
                  </a:ext>
                </a:extLst>
              </a:tr>
              <a:tr h="260604">
                <a:tc>
                  <a:txBody>
                    <a:bodyPr/>
                    <a:lstStyle/>
                    <a:p>
                      <a:r>
                        <a:rPr lang="en-IN" sz="1200" b="1" i="0" u="none" strike="noStrike" kern="1200" baseline="0" dirty="0" smtClean="0">
                          <a:solidFill>
                            <a:schemeClr val="tx1"/>
                          </a:solidFill>
                          <a:latin typeface="+mn-lt"/>
                          <a:ea typeface="+mn-ea"/>
                          <a:cs typeface="+mn-cs"/>
                        </a:rPr>
                        <a:t>Operating expenses</a:t>
                      </a:r>
                      <a:endParaRPr lang="en-IN" sz="1200" b="1"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smtClean="0">
                          <a:ln>
                            <a:noFill/>
                          </a:ln>
                          <a:solidFill>
                            <a:prstClr val="white"/>
                          </a:solidFill>
                          <a:effectLst/>
                          <a:uLnTx/>
                          <a:uFillTx/>
                          <a:latin typeface="+mn-lt"/>
                          <a:ea typeface="+mn-ea"/>
                          <a:cs typeface="+mn-cs"/>
                        </a:rPr>
                        <a:t>blank</a:t>
                      </a:r>
                      <a:endParaRPr kumimoji="0" lang="en-IN" sz="1200" b="0" i="0" u="none" strike="noStrike" kern="1200" cap="none" spc="0" normalizeH="0" baseline="0" noProof="0" dirty="0">
                        <a:ln>
                          <a:noFill/>
                        </a:ln>
                        <a:solidFill>
                          <a:prstClr val="white"/>
                        </a:solidFill>
                        <a:effectLst/>
                        <a:uLnTx/>
                        <a:uFillTx/>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smtClean="0">
                          <a:ln>
                            <a:noFill/>
                          </a:ln>
                          <a:solidFill>
                            <a:prstClr val="white"/>
                          </a:solidFill>
                          <a:effectLst/>
                          <a:uLnTx/>
                          <a:uFillTx/>
                          <a:latin typeface="+mn-lt"/>
                          <a:ea typeface="+mn-ea"/>
                          <a:cs typeface="+mn-cs"/>
                        </a:rPr>
                        <a:t>blank</a:t>
                      </a:r>
                      <a:endParaRPr kumimoji="0" lang="en-IN" sz="1200" b="0" i="0" u="none" strike="noStrike" kern="1200" cap="none" spc="0" normalizeH="0" baseline="0" noProof="0" dirty="0">
                        <a:ln>
                          <a:noFill/>
                        </a:ln>
                        <a:solidFill>
                          <a:prstClr val="white"/>
                        </a:solidFill>
                        <a:effectLst/>
                        <a:uLnTx/>
                        <a:uFillTx/>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smtClean="0">
                          <a:ln>
                            <a:noFill/>
                          </a:ln>
                          <a:solidFill>
                            <a:prstClr val="white"/>
                          </a:solidFill>
                          <a:effectLst/>
                          <a:uLnTx/>
                          <a:uFillTx/>
                          <a:latin typeface="+mn-lt"/>
                          <a:ea typeface="+mn-ea"/>
                          <a:cs typeface="+mn-cs"/>
                        </a:rPr>
                        <a:t>blank</a:t>
                      </a:r>
                      <a:endParaRPr kumimoji="0" lang="en-IN" sz="1200" b="0" i="0" u="none" strike="noStrike" kern="1200" cap="none" spc="0" normalizeH="0" baseline="0" noProof="0" dirty="0">
                        <a:ln>
                          <a:noFill/>
                        </a:ln>
                        <a:solidFill>
                          <a:prstClr val="white"/>
                        </a:solidFill>
                        <a:effectLst/>
                        <a:uLnTx/>
                        <a:uFillTx/>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4110536827"/>
                  </a:ext>
                </a:extLst>
              </a:tr>
              <a:tr h="434340">
                <a:tc>
                  <a:txBody>
                    <a:bodyPr/>
                    <a:lstStyle/>
                    <a:p>
                      <a:r>
                        <a:rPr lang="en-IN" sz="1200" b="0" i="0" u="none" strike="noStrike" kern="1200" baseline="0" dirty="0" smtClean="0">
                          <a:solidFill>
                            <a:schemeClr val="tx1"/>
                          </a:solidFill>
                          <a:latin typeface="+mn-lt"/>
                          <a:ea typeface="+mn-ea"/>
                          <a:cs typeface="+mn-cs"/>
                        </a:rPr>
                        <a:t>Selling, general, and administrative expenses</a:t>
                      </a:r>
                      <a:endParaRPr lang="en-IN" sz="12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117,800</a:t>
                      </a:r>
                      <a:endParaRPr lang="en-IN" sz="12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205,300</a:t>
                      </a:r>
                      <a:endParaRPr lang="en-IN" sz="12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256,600</a:t>
                      </a:r>
                      <a:endParaRPr lang="en-IN" sz="12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417811235"/>
                  </a:ext>
                </a:extLst>
              </a:tr>
              <a:tr h="260604">
                <a:tc>
                  <a:txBody>
                    <a:bodyPr/>
                    <a:lstStyle/>
                    <a:p>
                      <a:r>
                        <a:rPr lang="en-IN" sz="1200" b="0" i="0" u="none" strike="noStrike" kern="1200" baseline="0" dirty="0" smtClean="0">
                          <a:solidFill>
                            <a:schemeClr val="tx1"/>
                          </a:solidFill>
                          <a:latin typeface="+mn-lt"/>
                          <a:ea typeface="+mn-ea"/>
                          <a:cs typeface="+mn-cs"/>
                        </a:rPr>
                        <a:t>Depreciation</a:t>
                      </a:r>
                      <a:endParaRPr lang="en-IN" sz="12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13,500</a:t>
                      </a:r>
                      <a:endParaRPr lang="en-IN" sz="12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18,500</a:t>
                      </a:r>
                      <a:endParaRPr lang="en-IN" sz="12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22,500</a:t>
                      </a:r>
                      <a:endParaRPr lang="en-IN" sz="12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229500588"/>
                  </a:ext>
                </a:extLst>
              </a:tr>
              <a:tr h="260604">
                <a:tc>
                  <a:txBody>
                    <a:bodyPr/>
                    <a:lstStyle/>
                    <a:p>
                      <a:r>
                        <a:rPr lang="en-IN" sz="1200" b="0" i="0" u="none" strike="noStrike" kern="1200" baseline="0" dirty="0" smtClean="0">
                          <a:solidFill>
                            <a:schemeClr val="tx1"/>
                          </a:solidFill>
                          <a:latin typeface="+mn-lt"/>
                          <a:ea typeface="+mn-ea"/>
                          <a:cs typeface="+mn-cs"/>
                        </a:rPr>
                        <a:t>Operating income</a:t>
                      </a:r>
                      <a:endParaRPr lang="en-IN" sz="12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186,400</a:t>
                      </a:r>
                      <a:endParaRPr lang="en-IN" sz="12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207,400</a:t>
                      </a:r>
                      <a:endParaRPr lang="en-IN" sz="12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259,800</a:t>
                      </a:r>
                      <a:endParaRPr lang="en-IN" sz="12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295513478"/>
                  </a:ext>
                </a:extLst>
              </a:tr>
              <a:tr h="260604">
                <a:tc>
                  <a:txBody>
                    <a:bodyPr/>
                    <a:lstStyle/>
                    <a:p>
                      <a:r>
                        <a:rPr lang="en-IN" sz="1200" b="1" i="0" u="none" strike="noStrike" kern="1200" baseline="0" dirty="0" smtClean="0">
                          <a:solidFill>
                            <a:schemeClr val="tx1"/>
                          </a:solidFill>
                          <a:latin typeface="+mn-lt"/>
                          <a:ea typeface="+mn-ea"/>
                          <a:cs typeface="+mn-cs"/>
                        </a:rPr>
                        <a:t>Other income</a:t>
                      </a:r>
                      <a:endParaRPr lang="en-IN" sz="1200" b="1"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smtClean="0">
                          <a:ln>
                            <a:noFill/>
                          </a:ln>
                          <a:solidFill>
                            <a:prstClr val="white"/>
                          </a:solidFill>
                          <a:effectLst/>
                          <a:uLnTx/>
                          <a:uFillTx/>
                          <a:latin typeface="+mn-lt"/>
                          <a:ea typeface="+mn-ea"/>
                          <a:cs typeface="+mn-cs"/>
                        </a:rPr>
                        <a:t>blank</a:t>
                      </a:r>
                      <a:endParaRPr kumimoji="0" lang="en-IN" sz="1200" b="0" i="0" u="none" strike="noStrike" kern="1200" cap="none" spc="0" normalizeH="0" baseline="0" noProof="0" dirty="0">
                        <a:ln>
                          <a:noFill/>
                        </a:ln>
                        <a:solidFill>
                          <a:prstClr val="white"/>
                        </a:solidFill>
                        <a:effectLst/>
                        <a:uLnTx/>
                        <a:uFillTx/>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smtClean="0">
                          <a:ln>
                            <a:noFill/>
                          </a:ln>
                          <a:solidFill>
                            <a:prstClr val="white"/>
                          </a:solidFill>
                          <a:effectLst/>
                          <a:uLnTx/>
                          <a:uFillTx/>
                          <a:latin typeface="+mn-lt"/>
                          <a:ea typeface="+mn-ea"/>
                          <a:cs typeface="+mn-cs"/>
                        </a:rPr>
                        <a:t>blank</a:t>
                      </a:r>
                      <a:endParaRPr kumimoji="0" lang="en-IN" sz="1200" b="0" i="0" u="none" strike="noStrike" kern="1200" cap="none" spc="0" normalizeH="0" baseline="0" noProof="0" dirty="0">
                        <a:ln>
                          <a:noFill/>
                        </a:ln>
                        <a:solidFill>
                          <a:prstClr val="white"/>
                        </a:solidFill>
                        <a:effectLst/>
                        <a:uLnTx/>
                        <a:uFillTx/>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smtClean="0">
                          <a:ln>
                            <a:noFill/>
                          </a:ln>
                          <a:solidFill>
                            <a:prstClr val="white"/>
                          </a:solidFill>
                          <a:effectLst/>
                          <a:uLnTx/>
                          <a:uFillTx/>
                          <a:latin typeface="+mn-lt"/>
                          <a:ea typeface="+mn-ea"/>
                          <a:cs typeface="+mn-cs"/>
                        </a:rPr>
                        <a:t>blank</a:t>
                      </a:r>
                      <a:endParaRPr kumimoji="0" lang="en-IN" sz="1200" b="0" i="0" u="none" strike="noStrike" kern="1200" cap="none" spc="0" normalizeH="0" baseline="0" noProof="0" dirty="0">
                        <a:ln>
                          <a:noFill/>
                        </a:ln>
                        <a:solidFill>
                          <a:prstClr val="white"/>
                        </a:solidFill>
                        <a:effectLst/>
                        <a:uLnTx/>
                        <a:uFillTx/>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435707477"/>
                  </a:ext>
                </a:extLst>
              </a:tr>
              <a:tr h="260604">
                <a:tc>
                  <a:txBody>
                    <a:bodyPr/>
                    <a:lstStyle/>
                    <a:p>
                      <a:r>
                        <a:rPr lang="en-IN" sz="1200" b="0" i="0" u="none" strike="noStrike" kern="1200" baseline="0" dirty="0" smtClean="0">
                          <a:solidFill>
                            <a:schemeClr val="tx1"/>
                          </a:solidFill>
                          <a:latin typeface="+mn-lt"/>
                          <a:ea typeface="+mn-ea"/>
                          <a:cs typeface="+mn-cs"/>
                        </a:rPr>
                        <a:t>Interest income</a:t>
                      </a:r>
                      <a:endParaRPr lang="en-IN" sz="12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1,900</a:t>
                      </a:r>
                      <a:endParaRPr lang="en-IN" sz="12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2,000</a:t>
                      </a:r>
                      <a:endParaRPr lang="en-IN" sz="12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2,000</a:t>
                      </a:r>
                      <a:endParaRPr lang="en-IN" sz="12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180719076"/>
                  </a:ext>
                </a:extLst>
              </a:tr>
              <a:tr h="260604">
                <a:tc>
                  <a:txBody>
                    <a:bodyPr/>
                    <a:lstStyle/>
                    <a:p>
                      <a:r>
                        <a:rPr lang="en-IN" sz="1200" b="0" i="0" u="none" strike="noStrike" kern="1200" baseline="0" dirty="0" smtClean="0">
                          <a:solidFill>
                            <a:schemeClr val="tx1"/>
                          </a:solidFill>
                          <a:latin typeface="+mn-lt"/>
                          <a:ea typeface="+mn-ea"/>
                          <a:cs typeface="+mn-cs"/>
                        </a:rPr>
                        <a:t>Interest expense</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(15,000)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(17,500)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(17,000)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4515062"/>
                  </a:ext>
                </a:extLst>
              </a:tr>
              <a:tr h="260604">
                <a:tc>
                  <a:txBody>
                    <a:bodyPr/>
                    <a:lstStyle/>
                    <a:p>
                      <a:r>
                        <a:rPr lang="en-IN" sz="1200" b="0" i="0" u="none" strike="noStrike" kern="1200" baseline="0" dirty="0" smtClean="0">
                          <a:solidFill>
                            <a:schemeClr val="tx1"/>
                          </a:solidFill>
                          <a:latin typeface="+mn-lt"/>
                          <a:ea typeface="+mn-ea"/>
                          <a:cs typeface="+mn-cs"/>
                        </a:rPr>
                        <a:t>Other income (expense), net</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10,900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20,000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20,000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207483755"/>
                  </a:ext>
                </a:extLst>
              </a:tr>
              <a:tr h="260604">
                <a:tc>
                  <a:txBody>
                    <a:bodyPr/>
                    <a:lstStyle/>
                    <a:p>
                      <a:r>
                        <a:rPr lang="en-IN" sz="1200" b="0" i="0" u="none" strike="noStrike" kern="1200" baseline="0" dirty="0" smtClean="0">
                          <a:solidFill>
                            <a:schemeClr val="tx1"/>
                          </a:solidFill>
                          <a:latin typeface="+mn-lt"/>
                          <a:ea typeface="+mn-ea"/>
                          <a:cs typeface="+mn-cs"/>
                        </a:rPr>
                        <a:t>Income before income taxes</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184,200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211,900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264,800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524306624"/>
                  </a:ext>
                </a:extLst>
              </a:tr>
              <a:tr h="260604">
                <a:tc>
                  <a:txBody>
                    <a:bodyPr/>
                    <a:lstStyle/>
                    <a:p>
                      <a:r>
                        <a:rPr lang="en-IN" sz="1200" b="0" i="0" u="none" strike="noStrike" kern="1200" baseline="0" dirty="0" smtClean="0">
                          <a:solidFill>
                            <a:schemeClr val="tx1"/>
                          </a:solidFill>
                          <a:latin typeface="+mn-lt"/>
                          <a:ea typeface="+mn-ea"/>
                          <a:cs typeface="+mn-cs"/>
                        </a:rPr>
                        <a:t>Income tax expense</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53,200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63,600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79,400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101223421"/>
                  </a:ext>
                </a:extLst>
              </a:tr>
              <a:tr h="260604">
                <a:tc>
                  <a:txBody>
                    <a:bodyPr/>
                    <a:lstStyle/>
                    <a:p>
                      <a:r>
                        <a:rPr lang="en-IN" sz="1200" b="0" i="0" u="none" strike="noStrike" kern="1200" baseline="0" dirty="0" smtClean="0">
                          <a:solidFill>
                            <a:schemeClr val="tx1"/>
                          </a:solidFill>
                          <a:latin typeface="+mn-lt"/>
                          <a:ea typeface="+mn-ea"/>
                          <a:cs typeface="+mn-cs"/>
                        </a:rPr>
                        <a:t>Net income</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131,000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148,300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185,400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434547267"/>
                  </a:ext>
                </a:extLst>
              </a:tr>
              <a:tr h="260604">
                <a:tc>
                  <a:txBody>
                    <a:bodyPr/>
                    <a:lstStyle/>
                    <a:p>
                      <a:r>
                        <a:rPr lang="en-IN" sz="1200" b="0" i="0" u="none" strike="noStrike" kern="1200" baseline="0" dirty="0" smtClean="0">
                          <a:solidFill>
                            <a:schemeClr val="tx1"/>
                          </a:solidFill>
                          <a:latin typeface="+mn-lt"/>
                          <a:ea typeface="+mn-ea"/>
                          <a:cs typeface="+mn-cs"/>
                        </a:rPr>
                        <a:t>Earnings per share</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1.31</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1.48</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1.85</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923919272"/>
                  </a:ext>
                </a:extLst>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smtClean="0"/>
              <a:t>Pro Forma Balance Sheets </a:t>
            </a:r>
            <a:r>
              <a:rPr lang="en-US" sz="2000" b="0" dirty="0" smtClean="0"/>
              <a:t>(1 of 2)</a:t>
            </a:r>
            <a:endParaRPr lang="en-US" sz="2000" b="0" dirty="0"/>
          </a:p>
        </p:txBody>
      </p:sp>
      <p:sp>
        <p:nvSpPr>
          <p:cNvPr id="8" name="Content Placeholder 7"/>
          <p:cNvSpPr>
            <a:spLocks noGrp="1"/>
          </p:cNvSpPr>
          <p:nvPr>
            <p:ph idx="1"/>
          </p:nvPr>
        </p:nvSpPr>
        <p:spPr>
          <a:xfrm>
            <a:off x="457200" y="1524001"/>
            <a:ext cx="8382000" cy="838199"/>
          </a:xfrm>
        </p:spPr>
        <p:txBody>
          <a:bodyPr/>
          <a:lstStyle/>
          <a:p>
            <a:pPr>
              <a:buNone/>
            </a:pPr>
            <a:r>
              <a:rPr lang="en-US" sz="2200" dirty="0" smtClean="0"/>
              <a:t>Assets</a:t>
            </a:r>
          </a:p>
          <a:p>
            <a:pPr>
              <a:buNone/>
            </a:pPr>
            <a:r>
              <a:rPr lang="en-IN" sz="2000" b="1" dirty="0"/>
              <a:t>Table 8.7 </a:t>
            </a:r>
            <a:r>
              <a:rPr lang="en-IN" sz="2000" dirty="0"/>
              <a:t>Pro Forma Balance Sheets for New Venture Fitness Drinks, Inc</a:t>
            </a:r>
            <a:r>
              <a:rPr lang="en-IN" sz="2000" dirty="0" smtClean="0"/>
              <a:t>.</a:t>
            </a:r>
            <a:endParaRPr lang="en-IN" sz="2000" dirty="0"/>
          </a:p>
        </p:txBody>
      </p:sp>
      <p:graphicFrame>
        <p:nvGraphicFramePr>
          <p:cNvPr id="3" name="Table 2"/>
          <p:cNvGraphicFramePr>
            <a:graphicFrameLocks noGrp="1"/>
          </p:cNvGraphicFramePr>
          <p:nvPr>
            <p:extLst>
              <p:ext uri="{D42A27DB-BD31-4B8C-83A1-F6EECF244321}">
                <p14:modId xmlns:p14="http://schemas.microsoft.com/office/powerpoint/2010/main" xmlns="" val="2799908393"/>
              </p:ext>
            </p:extLst>
          </p:nvPr>
        </p:nvGraphicFramePr>
        <p:xfrm>
          <a:off x="457200" y="2453478"/>
          <a:ext cx="8229600" cy="3871836"/>
        </p:xfrm>
        <a:graphic>
          <a:graphicData uri="http://schemas.openxmlformats.org/drawingml/2006/table">
            <a:tbl>
              <a:tblPr firstRow="1" bandRow="1">
                <a:tableStyleId>{3B4B98B0-60AC-42C2-AFA5-B58CD77FA1E5}</a:tableStyleId>
              </a:tblPr>
              <a:tblGrid>
                <a:gridCol w="2819400">
                  <a:extLst>
                    <a:ext uri="{9D8B030D-6E8A-4147-A177-3AD203B41FA5}">
                      <a16:colId xmlns="" xmlns:a16="http://schemas.microsoft.com/office/drawing/2014/main" val="3394751917"/>
                    </a:ext>
                  </a:extLst>
                </a:gridCol>
                <a:gridCol w="1905000">
                  <a:extLst>
                    <a:ext uri="{9D8B030D-6E8A-4147-A177-3AD203B41FA5}">
                      <a16:colId xmlns="" xmlns:a16="http://schemas.microsoft.com/office/drawing/2014/main" val="2948503066"/>
                    </a:ext>
                  </a:extLst>
                </a:gridCol>
                <a:gridCol w="2057400">
                  <a:extLst>
                    <a:ext uri="{9D8B030D-6E8A-4147-A177-3AD203B41FA5}">
                      <a16:colId xmlns="" xmlns:a16="http://schemas.microsoft.com/office/drawing/2014/main" val="2063326604"/>
                    </a:ext>
                  </a:extLst>
                </a:gridCol>
                <a:gridCol w="1447800">
                  <a:extLst>
                    <a:ext uri="{9D8B030D-6E8A-4147-A177-3AD203B41FA5}">
                      <a16:colId xmlns="" xmlns:a16="http://schemas.microsoft.com/office/drawing/2014/main" val="2376910494"/>
                    </a:ext>
                  </a:extLst>
                </a:gridCol>
              </a:tblGrid>
              <a:tr h="260034">
                <a:tc>
                  <a:txBody>
                    <a:bodyPr/>
                    <a:lstStyle/>
                    <a:p>
                      <a:r>
                        <a:rPr lang="en-IN" sz="1200" b="1" i="0" u="none" strike="noStrike" kern="1200" baseline="0" dirty="0" smtClean="0">
                          <a:solidFill>
                            <a:schemeClr val="tx1"/>
                          </a:solidFill>
                          <a:latin typeface="+mn-lt"/>
                          <a:ea typeface="+mn-ea"/>
                          <a:cs typeface="+mn-cs"/>
                        </a:rPr>
                        <a:t>Assets</a:t>
                      </a:r>
                      <a:endParaRPr lang="en-IN" sz="12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200" b="1" i="0" u="none" strike="noStrike" kern="1200" baseline="0" dirty="0" smtClean="0">
                          <a:solidFill>
                            <a:schemeClr val="tx1"/>
                          </a:solidFill>
                          <a:latin typeface="+mn-lt"/>
                          <a:ea typeface="+mn-ea"/>
                          <a:cs typeface="+mn-cs"/>
                        </a:rPr>
                        <a:t>December 31, 2018</a:t>
                      </a:r>
                      <a:endParaRPr lang="en-IN" sz="12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200" b="1" i="0" u="none" strike="noStrike" kern="1200" baseline="0" dirty="0" smtClean="0">
                          <a:solidFill>
                            <a:schemeClr val="tx1"/>
                          </a:solidFill>
                          <a:latin typeface="+mn-lt"/>
                          <a:ea typeface="+mn-ea"/>
                          <a:cs typeface="+mn-cs"/>
                        </a:rPr>
                        <a:t>Projected 2019</a:t>
                      </a:r>
                      <a:endParaRPr lang="en-IN" sz="12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200" b="1" i="0" u="none" strike="noStrike" kern="1200" baseline="0" dirty="0" smtClean="0">
                          <a:solidFill>
                            <a:schemeClr val="tx1"/>
                          </a:solidFill>
                          <a:latin typeface="+mn-lt"/>
                          <a:ea typeface="+mn-ea"/>
                          <a:cs typeface="+mn-cs"/>
                        </a:rPr>
                        <a:t>Projected 2020</a:t>
                      </a:r>
                      <a:endParaRPr lang="en-IN" sz="12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4010285633"/>
                  </a:ext>
                </a:extLst>
              </a:tr>
              <a:tr h="280260">
                <a:tc>
                  <a:txBody>
                    <a:bodyPr/>
                    <a:lstStyle/>
                    <a:p>
                      <a:r>
                        <a:rPr lang="en-IN" sz="1200" b="0" i="0" u="none" strike="noStrike" kern="1200" baseline="0" dirty="0" smtClean="0">
                          <a:solidFill>
                            <a:schemeClr val="tx1"/>
                          </a:solidFill>
                          <a:latin typeface="+mn-lt"/>
                          <a:ea typeface="+mn-ea"/>
                          <a:cs typeface="+mn-cs"/>
                        </a:rPr>
                        <a:t>Current assets</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smtClean="0">
                          <a:ln>
                            <a:noFill/>
                          </a:ln>
                          <a:solidFill>
                            <a:prstClr val="white"/>
                          </a:solidFill>
                          <a:effectLst/>
                          <a:uLnTx/>
                          <a:uFillTx/>
                          <a:latin typeface="+mn-lt"/>
                          <a:ea typeface="+mn-ea"/>
                          <a:cs typeface="+mn-cs"/>
                        </a:rPr>
                        <a:t>blank</a:t>
                      </a:r>
                      <a:endParaRPr kumimoji="0" lang="en-IN" sz="1200" b="0" i="0" u="none" strike="noStrike" kern="1200" cap="none" spc="0" normalizeH="0" baseline="0" noProof="0" dirty="0">
                        <a:ln>
                          <a:noFill/>
                        </a:ln>
                        <a:solidFill>
                          <a:prstClr val="white"/>
                        </a:solidFill>
                        <a:effectLst/>
                        <a:uLnTx/>
                        <a:uFillTx/>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smtClean="0">
                          <a:ln>
                            <a:noFill/>
                          </a:ln>
                          <a:solidFill>
                            <a:prstClr val="white"/>
                          </a:solidFill>
                          <a:effectLst/>
                          <a:uLnTx/>
                          <a:uFillTx/>
                          <a:latin typeface="+mn-lt"/>
                          <a:ea typeface="+mn-ea"/>
                          <a:cs typeface="+mn-cs"/>
                        </a:rPr>
                        <a:t>blank</a:t>
                      </a:r>
                      <a:endParaRPr kumimoji="0" lang="en-IN" sz="1200" b="0" i="0" u="none" strike="noStrike" kern="1200" cap="none" spc="0" normalizeH="0" baseline="0" noProof="0" dirty="0">
                        <a:ln>
                          <a:noFill/>
                        </a:ln>
                        <a:solidFill>
                          <a:prstClr val="white"/>
                        </a:solidFill>
                        <a:effectLst/>
                        <a:uLnTx/>
                        <a:uFillTx/>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smtClean="0">
                          <a:ln>
                            <a:noFill/>
                          </a:ln>
                          <a:solidFill>
                            <a:prstClr val="white"/>
                          </a:solidFill>
                          <a:effectLst/>
                          <a:uLnTx/>
                          <a:uFillTx/>
                          <a:latin typeface="+mn-lt"/>
                          <a:ea typeface="+mn-ea"/>
                          <a:cs typeface="+mn-cs"/>
                        </a:rPr>
                        <a:t>blank</a:t>
                      </a:r>
                      <a:endParaRPr kumimoji="0" lang="en-IN" sz="1200" b="0" i="0" u="none" strike="noStrike" kern="1200" cap="none" spc="0" normalizeH="0" baseline="0" noProof="0" dirty="0">
                        <a:ln>
                          <a:noFill/>
                        </a:ln>
                        <a:solidFill>
                          <a:prstClr val="white"/>
                        </a:solidFill>
                        <a:effectLst/>
                        <a:uLnTx/>
                        <a:uFillTx/>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466834745"/>
                  </a:ext>
                </a:extLst>
              </a:tr>
              <a:tr h="288927">
                <a:tc>
                  <a:txBody>
                    <a:bodyPr/>
                    <a:lstStyle/>
                    <a:p>
                      <a:r>
                        <a:rPr lang="en-IN" sz="1200" b="0" i="0" u="none" strike="noStrike" kern="1200" baseline="0" dirty="0" smtClean="0">
                          <a:solidFill>
                            <a:schemeClr val="tx1"/>
                          </a:solidFill>
                          <a:latin typeface="+mn-lt"/>
                          <a:ea typeface="+mn-ea"/>
                          <a:cs typeface="+mn-cs"/>
                        </a:rPr>
                        <a:t>Cash and cash equivalents</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200" b="0" i="0" u="none" strike="noStrike" kern="1200" baseline="0" dirty="0" smtClean="0">
                          <a:solidFill>
                            <a:schemeClr val="tx1"/>
                          </a:solidFill>
                          <a:latin typeface="+mn-lt"/>
                          <a:ea typeface="+mn-ea"/>
                          <a:cs typeface="+mn-cs"/>
                        </a:rPr>
                        <a:t>$63,800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200" b="0" i="0" u="none" strike="noStrike" kern="1200" baseline="0" dirty="0" smtClean="0">
                          <a:solidFill>
                            <a:schemeClr val="tx1"/>
                          </a:solidFill>
                          <a:latin typeface="+mn-lt"/>
                          <a:ea typeface="+mn-ea"/>
                          <a:cs typeface="+mn-cs"/>
                        </a:rPr>
                        <a:t>$53,400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200" b="0" i="0" u="none" strike="noStrike" kern="1200" baseline="0" dirty="0" smtClean="0">
                          <a:solidFill>
                            <a:schemeClr val="tx1"/>
                          </a:solidFill>
                          <a:latin typeface="+mn-lt"/>
                          <a:ea typeface="+mn-ea"/>
                          <a:cs typeface="+mn-cs"/>
                        </a:rPr>
                        <a:t>$80,200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956685331"/>
                  </a:ext>
                </a:extLst>
              </a:tr>
              <a:tr h="433391">
                <a:tc>
                  <a:txBody>
                    <a:bodyPr/>
                    <a:lstStyle/>
                    <a:p>
                      <a:r>
                        <a:rPr lang="en-IN" sz="1200" b="0" i="0" u="none" strike="noStrike" kern="1200" baseline="0" dirty="0" smtClean="0">
                          <a:solidFill>
                            <a:schemeClr val="tx1"/>
                          </a:solidFill>
                          <a:latin typeface="+mn-lt"/>
                          <a:ea typeface="+mn-ea"/>
                          <a:cs typeface="+mn-cs"/>
                        </a:rPr>
                        <a:t>Accounts receivable, less allowance for doubtful accounts</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39,600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57,500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71,900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623245887"/>
                  </a:ext>
                </a:extLst>
              </a:tr>
              <a:tr h="288927">
                <a:tc>
                  <a:txBody>
                    <a:bodyPr/>
                    <a:lstStyle/>
                    <a:p>
                      <a:r>
                        <a:rPr lang="en-IN" sz="1200" b="0" i="0" u="none" strike="noStrike" kern="1200" baseline="0" dirty="0" smtClean="0">
                          <a:solidFill>
                            <a:schemeClr val="tx1"/>
                          </a:solidFill>
                          <a:latin typeface="+mn-lt"/>
                          <a:ea typeface="+mn-ea"/>
                          <a:cs typeface="+mn-cs"/>
                        </a:rPr>
                        <a:t>Inventories</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200" b="0" i="0" u="none" strike="noStrike" kern="1200" baseline="0" dirty="0" smtClean="0">
                          <a:solidFill>
                            <a:schemeClr val="tx1"/>
                          </a:solidFill>
                          <a:latin typeface="+mn-lt"/>
                          <a:ea typeface="+mn-ea"/>
                          <a:cs typeface="+mn-cs"/>
                        </a:rPr>
                        <a:t>19,200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200" b="0" i="0" u="none" strike="noStrike" kern="1200" baseline="0" dirty="0" smtClean="0">
                          <a:solidFill>
                            <a:schemeClr val="tx1"/>
                          </a:solidFill>
                          <a:latin typeface="+mn-lt"/>
                          <a:ea typeface="+mn-ea"/>
                          <a:cs typeface="+mn-cs"/>
                        </a:rPr>
                        <a:t>32,900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200" b="0" i="0" u="none" strike="noStrike" kern="1200" baseline="0" dirty="0" smtClean="0">
                          <a:solidFill>
                            <a:schemeClr val="tx1"/>
                          </a:solidFill>
                          <a:latin typeface="+mn-lt"/>
                          <a:ea typeface="+mn-ea"/>
                          <a:cs typeface="+mn-cs"/>
                        </a:rPr>
                        <a:t>41,000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050740989"/>
                  </a:ext>
                </a:extLst>
              </a:tr>
              <a:tr h="288927">
                <a:tc>
                  <a:txBody>
                    <a:bodyPr/>
                    <a:lstStyle/>
                    <a:p>
                      <a:r>
                        <a:rPr lang="en-IN" sz="1200" b="0" i="0" u="none" strike="noStrike" kern="1200" baseline="0" dirty="0" smtClean="0">
                          <a:solidFill>
                            <a:schemeClr val="tx1"/>
                          </a:solidFill>
                          <a:latin typeface="+mn-lt"/>
                          <a:ea typeface="+mn-ea"/>
                          <a:cs typeface="+mn-cs"/>
                        </a:rPr>
                        <a:t>Total current assets</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122,600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143,800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193,100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405293506"/>
                  </a:ext>
                </a:extLst>
              </a:tr>
              <a:tr h="271594">
                <a:tc>
                  <a:txBody>
                    <a:bodyPr/>
                    <a:lstStyle/>
                    <a:p>
                      <a:r>
                        <a:rPr lang="en-IN" sz="1200" b="0" i="0" u="none" strike="noStrike" kern="1200" baseline="0" dirty="0" smtClean="0">
                          <a:solidFill>
                            <a:schemeClr val="tx1"/>
                          </a:solidFill>
                          <a:latin typeface="+mn-lt"/>
                          <a:ea typeface="+mn-ea"/>
                          <a:cs typeface="+mn-cs"/>
                        </a:rPr>
                        <a:t>Property, plant, and equipment</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smtClean="0">
                          <a:ln>
                            <a:noFill/>
                          </a:ln>
                          <a:solidFill>
                            <a:prstClr val="white"/>
                          </a:solidFill>
                          <a:effectLst/>
                          <a:uLnTx/>
                          <a:uFillTx/>
                          <a:latin typeface="+mn-lt"/>
                          <a:ea typeface="+mn-ea"/>
                          <a:cs typeface="+mn-cs"/>
                        </a:rPr>
                        <a:t>blank</a:t>
                      </a:r>
                      <a:endParaRPr kumimoji="0" lang="en-IN" sz="1200" b="0" i="0" u="none" strike="noStrike" kern="1200" cap="none" spc="0" normalizeH="0" baseline="0" noProof="0" dirty="0">
                        <a:ln>
                          <a:noFill/>
                        </a:ln>
                        <a:solidFill>
                          <a:prstClr val="white"/>
                        </a:solidFill>
                        <a:effectLst/>
                        <a:uLnTx/>
                        <a:uFillTx/>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smtClean="0">
                          <a:ln>
                            <a:noFill/>
                          </a:ln>
                          <a:solidFill>
                            <a:prstClr val="white"/>
                          </a:solidFill>
                          <a:effectLst/>
                          <a:uLnTx/>
                          <a:uFillTx/>
                          <a:latin typeface="+mn-lt"/>
                          <a:ea typeface="+mn-ea"/>
                          <a:cs typeface="+mn-cs"/>
                        </a:rPr>
                        <a:t>blank</a:t>
                      </a:r>
                      <a:endParaRPr kumimoji="0" lang="en-IN" sz="1200" b="0" i="0" u="none" strike="noStrike" kern="1200" cap="none" spc="0" normalizeH="0" baseline="0" noProof="0" dirty="0">
                        <a:ln>
                          <a:noFill/>
                        </a:ln>
                        <a:solidFill>
                          <a:prstClr val="white"/>
                        </a:solidFill>
                        <a:effectLst/>
                        <a:uLnTx/>
                        <a:uFillTx/>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smtClean="0">
                          <a:ln>
                            <a:noFill/>
                          </a:ln>
                          <a:solidFill>
                            <a:prstClr val="white"/>
                          </a:solidFill>
                          <a:effectLst/>
                          <a:uLnTx/>
                          <a:uFillTx/>
                          <a:latin typeface="+mn-lt"/>
                          <a:ea typeface="+mn-ea"/>
                          <a:cs typeface="+mn-cs"/>
                        </a:rPr>
                        <a:t>blank</a:t>
                      </a:r>
                      <a:endParaRPr kumimoji="0" lang="en-IN" sz="1200" b="0" i="0" u="none" strike="noStrike" kern="1200" cap="none" spc="0" normalizeH="0" baseline="0" noProof="0" dirty="0">
                        <a:ln>
                          <a:noFill/>
                        </a:ln>
                        <a:solidFill>
                          <a:prstClr val="white"/>
                        </a:solidFill>
                        <a:effectLst/>
                        <a:uLnTx/>
                        <a:uFillTx/>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859716934"/>
                  </a:ext>
                </a:extLst>
              </a:tr>
              <a:tr h="288927">
                <a:tc>
                  <a:txBody>
                    <a:bodyPr/>
                    <a:lstStyle/>
                    <a:p>
                      <a:r>
                        <a:rPr lang="en-IN" sz="1200" b="0" i="0" u="none" strike="noStrike" kern="1200" baseline="0" dirty="0" smtClean="0">
                          <a:solidFill>
                            <a:schemeClr val="tx1"/>
                          </a:solidFill>
                          <a:latin typeface="+mn-lt"/>
                          <a:ea typeface="+mn-ea"/>
                          <a:cs typeface="+mn-cs"/>
                        </a:rPr>
                        <a:t>Land</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260,000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260,000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360,000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381534735"/>
                  </a:ext>
                </a:extLst>
              </a:tr>
              <a:tr h="288927">
                <a:tc>
                  <a:txBody>
                    <a:bodyPr/>
                    <a:lstStyle/>
                    <a:p>
                      <a:r>
                        <a:rPr lang="en-IN" sz="1200" b="0" i="0" u="none" strike="noStrike" kern="1200" baseline="0" dirty="0" smtClean="0">
                          <a:solidFill>
                            <a:schemeClr val="tx1"/>
                          </a:solidFill>
                          <a:latin typeface="+mn-lt"/>
                          <a:ea typeface="+mn-ea"/>
                          <a:cs typeface="+mn-cs"/>
                        </a:rPr>
                        <a:t>Buildings and equipment</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200" b="0" i="0" u="none" strike="noStrike" kern="1200" baseline="0" dirty="0" smtClean="0">
                          <a:solidFill>
                            <a:schemeClr val="tx1"/>
                          </a:solidFill>
                          <a:latin typeface="+mn-lt"/>
                          <a:ea typeface="+mn-ea"/>
                          <a:cs typeface="+mn-cs"/>
                        </a:rPr>
                        <a:t>412,000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200" b="0" i="0" u="none" strike="noStrike" kern="1200" baseline="0" dirty="0" smtClean="0">
                          <a:solidFill>
                            <a:schemeClr val="tx1"/>
                          </a:solidFill>
                          <a:latin typeface="+mn-lt"/>
                          <a:ea typeface="+mn-ea"/>
                          <a:cs typeface="+mn-cs"/>
                        </a:rPr>
                        <a:t>512,000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200" b="0" i="0" u="none" strike="noStrike" kern="1200" baseline="0" dirty="0" smtClean="0">
                          <a:solidFill>
                            <a:schemeClr val="tx1"/>
                          </a:solidFill>
                          <a:latin typeface="+mn-lt"/>
                          <a:ea typeface="+mn-ea"/>
                          <a:cs typeface="+mn-cs"/>
                        </a:rPr>
                        <a:t>687,000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728804068"/>
                  </a:ext>
                </a:extLst>
              </a:tr>
              <a:tr h="288927">
                <a:tc>
                  <a:txBody>
                    <a:bodyPr/>
                    <a:lstStyle/>
                    <a:p>
                      <a:r>
                        <a:rPr lang="en-IN" sz="1200" b="0" i="0" u="none" strike="noStrike" kern="1200" baseline="0" dirty="0" smtClean="0">
                          <a:solidFill>
                            <a:schemeClr val="tx1"/>
                          </a:solidFill>
                          <a:latin typeface="+mn-lt"/>
                          <a:ea typeface="+mn-ea"/>
                          <a:cs typeface="+mn-cs"/>
                        </a:rPr>
                        <a:t>Total property, plant, and equipment</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672,000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772,000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1,047,000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788131694"/>
                  </a:ext>
                </a:extLst>
              </a:tr>
              <a:tr h="288927">
                <a:tc>
                  <a:txBody>
                    <a:bodyPr/>
                    <a:lstStyle/>
                    <a:p>
                      <a:r>
                        <a:rPr lang="en-IN" sz="1200" b="0" i="0" u="none" strike="noStrike" kern="1200" baseline="0" dirty="0" smtClean="0">
                          <a:solidFill>
                            <a:schemeClr val="tx1"/>
                          </a:solidFill>
                          <a:latin typeface="+mn-lt"/>
                          <a:ea typeface="+mn-ea"/>
                          <a:cs typeface="+mn-cs"/>
                        </a:rPr>
                        <a:t>Less: accumulated depreciation</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200" b="0" i="0" u="none" strike="noStrike" kern="1200" baseline="0" dirty="0" smtClean="0">
                          <a:solidFill>
                            <a:schemeClr val="tx1"/>
                          </a:solidFill>
                          <a:latin typeface="+mn-lt"/>
                          <a:ea typeface="+mn-ea"/>
                          <a:cs typeface="+mn-cs"/>
                        </a:rPr>
                        <a:t>65,000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200" b="0" i="0" u="none" strike="noStrike" kern="1200" baseline="0" dirty="0" smtClean="0">
                          <a:solidFill>
                            <a:schemeClr val="tx1"/>
                          </a:solidFill>
                          <a:latin typeface="+mn-lt"/>
                          <a:ea typeface="+mn-ea"/>
                          <a:cs typeface="+mn-cs"/>
                        </a:rPr>
                        <a:t>83,500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200" b="0" i="0" u="none" strike="noStrike" kern="1200" baseline="0" dirty="0" smtClean="0">
                          <a:solidFill>
                            <a:schemeClr val="tx1"/>
                          </a:solidFill>
                          <a:latin typeface="+mn-lt"/>
                          <a:ea typeface="+mn-ea"/>
                          <a:cs typeface="+mn-cs"/>
                        </a:rPr>
                        <a:t>106,000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915500385"/>
                  </a:ext>
                </a:extLst>
              </a:tr>
              <a:tr h="288927">
                <a:tc>
                  <a:txBody>
                    <a:bodyPr/>
                    <a:lstStyle/>
                    <a:p>
                      <a:r>
                        <a:rPr lang="en-IN" sz="1200" b="0" i="0" u="none" strike="noStrike" kern="1200" baseline="0" dirty="0" smtClean="0">
                          <a:solidFill>
                            <a:schemeClr val="tx1"/>
                          </a:solidFill>
                          <a:latin typeface="+mn-lt"/>
                          <a:ea typeface="+mn-ea"/>
                          <a:cs typeface="+mn-cs"/>
                        </a:rPr>
                        <a:t>Net property, plant, and equipment</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607,000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688,500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941,000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883114887"/>
                  </a:ext>
                </a:extLst>
              </a:tr>
              <a:tr h="271594">
                <a:tc>
                  <a:txBody>
                    <a:bodyPr/>
                    <a:lstStyle/>
                    <a:p>
                      <a:r>
                        <a:rPr lang="en-IN" sz="1200" b="0" i="0" u="none" strike="noStrike" kern="1200" baseline="0" dirty="0" smtClean="0">
                          <a:solidFill>
                            <a:schemeClr val="tx1"/>
                          </a:solidFill>
                          <a:latin typeface="+mn-lt"/>
                          <a:ea typeface="+mn-ea"/>
                          <a:cs typeface="+mn-cs"/>
                        </a:rPr>
                        <a:t>Total assets</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200" b="0" i="0" u="none" strike="noStrike" kern="1200" baseline="0" dirty="0" smtClean="0">
                          <a:solidFill>
                            <a:schemeClr val="tx1"/>
                          </a:solidFill>
                          <a:latin typeface="+mn-lt"/>
                          <a:ea typeface="+mn-ea"/>
                          <a:cs typeface="+mn-cs"/>
                        </a:rPr>
                        <a:t>729,600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200" b="0" i="0" u="none" strike="noStrike" kern="1200" baseline="0" dirty="0" smtClean="0">
                          <a:solidFill>
                            <a:schemeClr val="tx1"/>
                          </a:solidFill>
                          <a:latin typeface="+mn-lt"/>
                          <a:ea typeface="+mn-ea"/>
                          <a:cs typeface="+mn-cs"/>
                        </a:rPr>
                        <a:t>832,300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200" b="0" i="0" u="none" strike="noStrike" kern="1200" baseline="0" dirty="0" smtClean="0">
                          <a:solidFill>
                            <a:schemeClr val="tx1"/>
                          </a:solidFill>
                          <a:latin typeface="+mn-lt"/>
                          <a:ea typeface="+mn-ea"/>
                          <a:cs typeface="+mn-cs"/>
                        </a:rPr>
                        <a:t>1,134,100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085011074"/>
                  </a:ext>
                </a:extLst>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smtClean="0"/>
              <a:t>Pro Forma Balance Sheets </a:t>
            </a:r>
            <a:r>
              <a:rPr lang="en-US" sz="2000" b="0" dirty="0" smtClean="0"/>
              <a:t>(2 of 2)</a:t>
            </a:r>
            <a:endParaRPr lang="en-US" sz="2000" b="0" dirty="0"/>
          </a:p>
        </p:txBody>
      </p:sp>
      <p:sp>
        <p:nvSpPr>
          <p:cNvPr id="2" name="Content Placeholder 1"/>
          <p:cNvSpPr>
            <a:spLocks noGrp="1"/>
          </p:cNvSpPr>
          <p:nvPr>
            <p:ph idx="13"/>
          </p:nvPr>
        </p:nvSpPr>
        <p:spPr>
          <a:xfrm>
            <a:off x="457200" y="1524000"/>
            <a:ext cx="8229600" cy="304800"/>
          </a:xfrm>
        </p:spPr>
        <p:txBody>
          <a:bodyPr/>
          <a:lstStyle/>
          <a:p>
            <a:pPr marL="0" indent="0">
              <a:buNone/>
            </a:pPr>
            <a:r>
              <a:rPr lang="en-IN" sz="2000" b="1" dirty="0" smtClean="0"/>
              <a:t>Table 8.7 </a:t>
            </a:r>
            <a:r>
              <a:rPr lang="en-IN" sz="2000" dirty="0"/>
              <a:t>(</a:t>
            </a:r>
            <a:r>
              <a:rPr lang="en-IN" sz="2000" dirty="0" smtClean="0"/>
              <a:t>continued</a:t>
            </a:r>
            <a:r>
              <a:rPr lang="en-IN" sz="2000" dirty="0"/>
              <a:t>)</a:t>
            </a:r>
          </a:p>
        </p:txBody>
      </p:sp>
      <p:graphicFrame>
        <p:nvGraphicFramePr>
          <p:cNvPr id="3" name="Table 2"/>
          <p:cNvGraphicFramePr>
            <a:graphicFrameLocks noGrp="1"/>
          </p:cNvGraphicFramePr>
          <p:nvPr>
            <p:extLst>
              <p:ext uri="{D42A27DB-BD31-4B8C-83A1-F6EECF244321}">
                <p14:modId xmlns:p14="http://schemas.microsoft.com/office/powerpoint/2010/main" xmlns="" val="2146389163"/>
              </p:ext>
            </p:extLst>
          </p:nvPr>
        </p:nvGraphicFramePr>
        <p:xfrm>
          <a:off x="457200" y="1905000"/>
          <a:ext cx="8229600" cy="4293249"/>
        </p:xfrm>
        <a:graphic>
          <a:graphicData uri="http://schemas.openxmlformats.org/drawingml/2006/table">
            <a:tbl>
              <a:tblPr firstRow="1" bandRow="1">
                <a:tableStyleId>{3B4B98B0-60AC-42C2-AFA5-B58CD77FA1E5}</a:tableStyleId>
              </a:tblPr>
              <a:tblGrid>
                <a:gridCol w="2819400">
                  <a:extLst>
                    <a:ext uri="{9D8B030D-6E8A-4147-A177-3AD203B41FA5}">
                      <a16:colId xmlns="" xmlns:a16="http://schemas.microsoft.com/office/drawing/2014/main" val="3394751917"/>
                    </a:ext>
                  </a:extLst>
                </a:gridCol>
                <a:gridCol w="1905000">
                  <a:extLst>
                    <a:ext uri="{9D8B030D-6E8A-4147-A177-3AD203B41FA5}">
                      <a16:colId xmlns="" xmlns:a16="http://schemas.microsoft.com/office/drawing/2014/main" val="2948503066"/>
                    </a:ext>
                  </a:extLst>
                </a:gridCol>
                <a:gridCol w="2057400">
                  <a:extLst>
                    <a:ext uri="{9D8B030D-6E8A-4147-A177-3AD203B41FA5}">
                      <a16:colId xmlns="" xmlns:a16="http://schemas.microsoft.com/office/drawing/2014/main" val="2063326604"/>
                    </a:ext>
                  </a:extLst>
                </a:gridCol>
                <a:gridCol w="1447800">
                  <a:extLst>
                    <a:ext uri="{9D8B030D-6E8A-4147-A177-3AD203B41FA5}">
                      <a16:colId xmlns="" xmlns:a16="http://schemas.microsoft.com/office/drawing/2014/main" val="2376910494"/>
                    </a:ext>
                  </a:extLst>
                </a:gridCol>
              </a:tblGrid>
              <a:tr h="260034">
                <a:tc>
                  <a:txBody>
                    <a:bodyPr/>
                    <a:lstStyle/>
                    <a:p>
                      <a:r>
                        <a:rPr lang="en-IN" sz="1400" b="1" i="0" u="none" strike="noStrike" kern="1200" baseline="0" dirty="0" smtClean="0">
                          <a:solidFill>
                            <a:schemeClr val="tx1"/>
                          </a:solidFill>
                          <a:latin typeface="+mn-lt"/>
                          <a:ea typeface="+mn-ea"/>
                          <a:cs typeface="+mn-cs"/>
                        </a:rPr>
                        <a:t>Assets</a:t>
                      </a:r>
                      <a:endParaRPr lang="en-IN" sz="14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400" b="1" i="0" u="none" strike="noStrike" kern="1200" baseline="0" dirty="0" smtClean="0">
                          <a:solidFill>
                            <a:schemeClr val="tx1"/>
                          </a:solidFill>
                          <a:latin typeface="+mn-lt"/>
                          <a:ea typeface="+mn-ea"/>
                          <a:cs typeface="+mn-cs"/>
                        </a:rPr>
                        <a:t>December 31, 2018</a:t>
                      </a:r>
                      <a:endParaRPr lang="en-IN" sz="14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400" b="1" i="0" u="none" strike="noStrike" kern="1200" baseline="0" dirty="0" smtClean="0">
                          <a:solidFill>
                            <a:schemeClr val="tx1"/>
                          </a:solidFill>
                          <a:latin typeface="+mn-lt"/>
                          <a:ea typeface="+mn-ea"/>
                          <a:cs typeface="+mn-cs"/>
                        </a:rPr>
                        <a:t>Projected 2019</a:t>
                      </a:r>
                      <a:endParaRPr lang="en-IN" sz="14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400" b="1" i="0" u="none" strike="noStrike" kern="1200" baseline="0" dirty="0" smtClean="0">
                          <a:solidFill>
                            <a:schemeClr val="tx1"/>
                          </a:solidFill>
                          <a:latin typeface="+mn-lt"/>
                          <a:ea typeface="+mn-ea"/>
                          <a:cs typeface="+mn-cs"/>
                        </a:rPr>
                        <a:t>Projected 2020</a:t>
                      </a:r>
                      <a:endParaRPr lang="en-IN" sz="14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4010285633"/>
                  </a:ext>
                </a:extLst>
              </a:tr>
              <a:tr h="280260">
                <a:tc>
                  <a:txBody>
                    <a:bodyPr/>
                    <a:lstStyle/>
                    <a:p>
                      <a:r>
                        <a:rPr lang="en-IN" sz="1200" b="0" i="0" u="none" strike="noStrike" kern="1200" baseline="0" dirty="0" smtClean="0">
                          <a:solidFill>
                            <a:schemeClr val="tx1"/>
                          </a:solidFill>
                          <a:latin typeface="+mn-lt"/>
                          <a:ea typeface="+mn-ea"/>
                          <a:cs typeface="+mn-cs"/>
                        </a:rPr>
                        <a:t>Liabilities and shareholders’ equity</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smtClean="0">
                          <a:ln>
                            <a:noFill/>
                          </a:ln>
                          <a:solidFill>
                            <a:prstClr val="white"/>
                          </a:solidFill>
                          <a:effectLst/>
                          <a:uLnTx/>
                          <a:uFillTx/>
                          <a:latin typeface="+mn-lt"/>
                          <a:ea typeface="+mn-ea"/>
                          <a:cs typeface="+mn-cs"/>
                        </a:rPr>
                        <a:t>blank</a:t>
                      </a:r>
                      <a:endParaRPr kumimoji="0" lang="en-IN" sz="1200" b="0" i="0" u="none" strike="noStrike" kern="1200" cap="none" spc="0" normalizeH="0" baseline="0" noProof="0" dirty="0">
                        <a:ln>
                          <a:noFill/>
                        </a:ln>
                        <a:solidFill>
                          <a:prstClr val="white"/>
                        </a:solidFill>
                        <a:effectLst/>
                        <a:uLnTx/>
                        <a:uFillTx/>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smtClean="0">
                          <a:ln>
                            <a:noFill/>
                          </a:ln>
                          <a:solidFill>
                            <a:prstClr val="white"/>
                          </a:solidFill>
                          <a:effectLst/>
                          <a:uLnTx/>
                          <a:uFillTx/>
                          <a:latin typeface="+mn-lt"/>
                          <a:ea typeface="+mn-ea"/>
                          <a:cs typeface="+mn-cs"/>
                        </a:rPr>
                        <a:t>blank</a:t>
                      </a:r>
                      <a:endParaRPr kumimoji="0" lang="en-IN" sz="1200" b="0" i="0" u="none" strike="noStrike" kern="1200" cap="none" spc="0" normalizeH="0" baseline="0" noProof="0" dirty="0">
                        <a:ln>
                          <a:noFill/>
                        </a:ln>
                        <a:solidFill>
                          <a:prstClr val="white"/>
                        </a:solidFill>
                        <a:effectLst/>
                        <a:uLnTx/>
                        <a:uFillTx/>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smtClean="0">
                          <a:ln>
                            <a:noFill/>
                          </a:ln>
                          <a:solidFill>
                            <a:prstClr val="white"/>
                          </a:solidFill>
                          <a:effectLst/>
                          <a:uLnTx/>
                          <a:uFillTx/>
                          <a:latin typeface="+mn-lt"/>
                          <a:ea typeface="+mn-ea"/>
                          <a:cs typeface="+mn-cs"/>
                        </a:rPr>
                        <a:t>blank</a:t>
                      </a:r>
                      <a:endParaRPr kumimoji="0" lang="en-IN" sz="1200" b="0" i="0" u="none" strike="noStrike" kern="1200" cap="none" spc="0" normalizeH="0" baseline="0" noProof="0" dirty="0">
                        <a:ln>
                          <a:noFill/>
                        </a:ln>
                        <a:solidFill>
                          <a:prstClr val="white"/>
                        </a:solidFill>
                        <a:effectLst/>
                        <a:uLnTx/>
                        <a:uFillTx/>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466834745"/>
                  </a:ext>
                </a:extLst>
              </a:tr>
              <a:tr h="288927">
                <a:tc>
                  <a:txBody>
                    <a:bodyPr/>
                    <a:lstStyle/>
                    <a:p>
                      <a:r>
                        <a:rPr lang="en-IN" sz="1200" b="0" i="0" u="none" strike="noStrike" kern="1200" baseline="0" dirty="0" smtClean="0">
                          <a:solidFill>
                            <a:schemeClr val="tx1"/>
                          </a:solidFill>
                          <a:latin typeface="+mn-lt"/>
                          <a:ea typeface="+mn-ea"/>
                          <a:cs typeface="+mn-cs"/>
                        </a:rPr>
                        <a:t>Current liabilities</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smtClean="0">
                          <a:ln>
                            <a:noFill/>
                          </a:ln>
                          <a:solidFill>
                            <a:prstClr val="white"/>
                          </a:solidFill>
                          <a:effectLst/>
                          <a:uLnTx/>
                          <a:uFillTx/>
                          <a:latin typeface="+mn-lt"/>
                          <a:ea typeface="+mn-ea"/>
                          <a:cs typeface="+mn-cs"/>
                        </a:rPr>
                        <a:t>blank</a:t>
                      </a:r>
                      <a:endParaRPr kumimoji="0" lang="en-IN" sz="1200" b="0" i="0" u="none" strike="noStrike" kern="1200" cap="none" spc="0" normalizeH="0" baseline="0" noProof="0" dirty="0">
                        <a:ln>
                          <a:noFill/>
                        </a:ln>
                        <a:solidFill>
                          <a:prstClr val="white"/>
                        </a:solidFill>
                        <a:effectLst/>
                        <a:uLnTx/>
                        <a:uFillTx/>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smtClean="0">
                          <a:ln>
                            <a:noFill/>
                          </a:ln>
                          <a:solidFill>
                            <a:prstClr val="white"/>
                          </a:solidFill>
                          <a:effectLst/>
                          <a:uLnTx/>
                          <a:uFillTx/>
                          <a:latin typeface="+mn-lt"/>
                          <a:ea typeface="+mn-ea"/>
                          <a:cs typeface="+mn-cs"/>
                        </a:rPr>
                        <a:t>blank</a:t>
                      </a:r>
                      <a:endParaRPr kumimoji="0" lang="en-IN" sz="1200" b="0" i="0" u="none" strike="noStrike" kern="1200" cap="none" spc="0" normalizeH="0" baseline="0" noProof="0" dirty="0">
                        <a:ln>
                          <a:noFill/>
                        </a:ln>
                        <a:solidFill>
                          <a:prstClr val="white"/>
                        </a:solidFill>
                        <a:effectLst/>
                        <a:uLnTx/>
                        <a:uFillTx/>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smtClean="0">
                          <a:ln>
                            <a:noFill/>
                          </a:ln>
                          <a:solidFill>
                            <a:prstClr val="white"/>
                          </a:solidFill>
                          <a:effectLst/>
                          <a:uLnTx/>
                          <a:uFillTx/>
                          <a:latin typeface="+mn-lt"/>
                          <a:ea typeface="+mn-ea"/>
                          <a:cs typeface="+mn-cs"/>
                        </a:rPr>
                        <a:t>blank</a:t>
                      </a:r>
                      <a:endParaRPr kumimoji="0" lang="en-IN" sz="1200" b="0" i="0" u="none" strike="noStrike" kern="1200" cap="none" spc="0" normalizeH="0" baseline="0" noProof="0" dirty="0">
                        <a:ln>
                          <a:noFill/>
                        </a:ln>
                        <a:solidFill>
                          <a:prstClr val="white"/>
                        </a:solidFill>
                        <a:effectLst/>
                        <a:uLnTx/>
                        <a:uFillTx/>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956685331"/>
                  </a:ext>
                </a:extLst>
              </a:tr>
              <a:tr h="299493">
                <a:tc>
                  <a:txBody>
                    <a:bodyPr/>
                    <a:lstStyle/>
                    <a:p>
                      <a:r>
                        <a:rPr lang="en-IN" sz="1200" b="0" i="0" u="none" strike="noStrike" kern="1200" baseline="0" dirty="0" smtClean="0">
                          <a:solidFill>
                            <a:schemeClr val="tx1"/>
                          </a:solidFill>
                          <a:latin typeface="+mn-lt"/>
                          <a:ea typeface="+mn-ea"/>
                          <a:cs typeface="+mn-cs"/>
                        </a:rPr>
                        <a:t>Accounts payable</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30,200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57,500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71,900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623245887"/>
                  </a:ext>
                </a:extLst>
              </a:tr>
              <a:tr h="288927">
                <a:tc>
                  <a:txBody>
                    <a:bodyPr/>
                    <a:lstStyle/>
                    <a:p>
                      <a:r>
                        <a:rPr lang="en-IN" sz="1200" b="0" i="0" u="none" strike="noStrike" kern="1200" baseline="0" dirty="0" smtClean="0">
                          <a:solidFill>
                            <a:schemeClr val="tx1"/>
                          </a:solidFill>
                          <a:latin typeface="+mn-lt"/>
                          <a:ea typeface="+mn-ea"/>
                          <a:cs typeface="+mn-cs"/>
                        </a:rPr>
                        <a:t>Accrued expenses</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200" b="0" i="0" u="none" strike="noStrike" kern="1200" baseline="0" dirty="0" smtClean="0">
                          <a:solidFill>
                            <a:schemeClr val="tx1"/>
                          </a:solidFill>
                          <a:latin typeface="+mn-lt"/>
                          <a:ea typeface="+mn-ea"/>
                          <a:cs typeface="+mn-cs"/>
                        </a:rPr>
                        <a:t>9,900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200" b="0" i="0" u="none" strike="noStrike" kern="1200" baseline="0" dirty="0" smtClean="0">
                          <a:solidFill>
                            <a:schemeClr val="tx1"/>
                          </a:solidFill>
                          <a:latin typeface="+mn-lt"/>
                          <a:ea typeface="+mn-ea"/>
                          <a:cs typeface="+mn-cs"/>
                        </a:rPr>
                        <a:t>12,000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200" b="0" i="0" u="none" strike="noStrike" kern="1200" baseline="0" dirty="0" smtClean="0">
                          <a:solidFill>
                            <a:schemeClr val="tx1"/>
                          </a:solidFill>
                          <a:latin typeface="+mn-lt"/>
                          <a:ea typeface="+mn-ea"/>
                          <a:cs typeface="+mn-cs"/>
                        </a:rPr>
                        <a:t>14,000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050740989"/>
                  </a:ext>
                </a:extLst>
              </a:tr>
              <a:tr h="288927">
                <a:tc>
                  <a:txBody>
                    <a:bodyPr/>
                    <a:lstStyle/>
                    <a:p>
                      <a:r>
                        <a:rPr lang="en-IN" sz="1200" b="0" i="0" u="none" strike="noStrike" kern="1200" baseline="0" dirty="0" smtClean="0">
                          <a:solidFill>
                            <a:schemeClr val="tx1"/>
                          </a:solidFill>
                          <a:latin typeface="+mn-lt"/>
                          <a:ea typeface="+mn-ea"/>
                          <a:cs typeface="+mn-cs"/>
                        </a:rPr>
                        <a:t>Total current liabilities</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40,100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69,500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85,900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405293506"/>
                  </a:ext>
                </a:extLst>
              </a:tr>
              <a:tr h="271594">
                <a:tc>
                  <a:txBody>
                    <a:bodyPr/>
                    <a:lstStyle/>
                    <a:p>
                      <a:r>
                        <a:rPr lang="en-IN" sz="1200" b="0" i="0" u="none" strike="noStrike" kern="1200" baseline="0" dirty="0" smtClean="0">
                          <a:solidFill>
                            <a:schemeClr val="tx1"/>
                          </a:solidFill>
                          <a:latin typeface="+mn-lt"/>
                          <a:ea typeface="+mn-ea"/>
                          <a:cs typeface="+mn-cs"/>
                        </a:rPr>
                        <a:t>Long-term liabilities</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smtClean="0">
                          <a:ln>
                            <a:noFill/>
                          </a:ln>
                          <a:solidFill>
                            <a:prstClr val="white"/>
                          </a:solidFill>
                          <a:effectLst/>
                          <a:uLnTx/>
                          <a:uFillTx/>
                          <a:latin typeface="+mn-lt"/>
                          <a:ea typeface="+mn-ea"/>
                          <a:cs typeface="+mn-cs"/>
                        </a:rPr>
                        <a:t>blank</a:t>
                      </a:r>
                      <a:endParaRPr kumimoji="0" lang="en-IN" sz="1200" b="0" i="0" u="none" strike="noStrike" kern="1200" cap="none" spc="0" normalizeH="0" baseline="0" noProof="0" dirty="0">
                        <a:ln>
                          <a:noFill/>
                        </a:ln>
                        <a:solidFill>
                          <a:prstClr val="white"/>
                        </a:solidFill>
                        <a:effectLst/>
                        <a:uLnTx/>
                        <a:uFillTx/>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smtClean="0">
                          <a:ln>
                            <a:noFill/>
                          </a:ln>
                          <a:solidFill>
                            <a:prstClr val="white"/>
                          </a:solidFill>
                          <a:effectLst/>
                          <a:uLnTx/>
                          <a:uFillTx/>
                          <a:latin typeface="+mn-lt"/>
                          <a:ea typeface="+mn-ea"/>
                          <a:cs typeface="+mn-cs"/>
                        </a:rPr>
                        <a:t>blank</a:t>
                      </a:r>
                      <a:endParaRPr kumimoji="0" lang="en-IN" sz="1200" b="0" i="0" u="none" strike="noStrike" kern="1200" cap="none" spc="0" normalizeH="0" baseline="0" noProof="0" dirty="0">
                        <a:ln>
                          <a:noFill/>
                        </a:ln>
                        <a:solidFill>
                          <a:prstClr val="white"/>
                        </a:solidFill>
                        <a:effectLst/>
                        <a:uLnTx/>
                        <a:uFillTx/>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smtClean="0">
                          <a:ln>
                            <a:noFill/>
                          </a:ln>
                          <a:solidFill>
                            <a:prstClr val="white"/>
                          </a:solidFill>
                          <a:effectLst/>
                          <a:uLnTx/>
                          <a:uFillTx/>
                          <a:latin typeface="+mn-lt"/>
                          <a:ea typeface="+mn-ea"/>
                          <a:cs typeface="+mn-cs"/>
                        </a:rPr>
                        <a:t>blank</a:t>
                      </a:r>
                      <a:endParaRPr kumimoji="0" lang="en-IN" sz="1200" b="0" i="0" u="none" strike="noStrike" kern="1200" cap="none" spc="0" normalizeH="0" baseline="0" noProof="0" dirty="0">
                        <a:ln>
                          <a:noFill/>
                        </a:ln>
                        <a:solidFill>
                          <a:prstClr val="white"/>
                        </a:solidFill>
                        <a:effectLst/>
                        <a:uLnTx/>
                        <a:uFillTx/>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859716934"/>
                  </a:ext>
                </a:extLst>
              </a:tr>
              <a:tr h="288927">
                <a:tc>
                  <a:txBody>
                    <a:bodyPr/>
                    <a:lstStyle/>
                    <a:p>
                      <a:r>
                        <a:rPr lang="en-IN" sz="1200" b="0" i="0" u="none" strike="noStrike" kern="1200" baseline="0" dirty="0" smtClean="0">
                          <a:solidFill>
                            <a:schemeClr val="tx1"/>
                          </a:solidFill>
                          <a:latin typeface="+mn-lt"/>
                          <a:ea typeface="+mn-ea"/>
                          <a:cs typeface="+mn-cs"/>
                        </a:rPr>
                        <a:t>Long-term debt</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249,500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174,500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274,500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381534735"/>
                  </a:ext>
                </a:extLst>
              </a:tr>
              <a:tr h="288927">
                <a:tc>
                  <a:txBody>
                    <a:bodyPr/>
                    <a:lstStyle/>
                    <a:p>
                      <a:r>
                        <a:rPr lang="en-IN" sz="1200" b="0" i="0" u="none" strike="noStrike" kern="1200" baseline="0" dirty="0" smtClean="0">
                          <a:solidFill>
                            <a:schemeClr val="tx1"/>
                          </a:solidFill>
                          <a:latin typeface="+mn-lt"/>
                          <a:ea typeface="+mn-ea"/>
                          <a:cs typeface="+mn-cs"/>
                        </a:rPr>
                        <a:t>Total long-term liabilities</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200" b="0" i="0" u="none" strike="noStrike" kern="1200" baseline="0" dirty="0" smtClean="0">
                          <a:solidFill>
                            <a:schemeClr val="tx1"/>
                          </a:solidFill>
                          <a:latin typeface="+mn-lt"/>
                          <a:ea typeface="+mn-ea"/>
                          <a:cs typeface="+mn-cs"/>
                        </a:rPr>
                        <a:t>249,500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200" b="0" i="0" u="none" strike="noStrike" kern="1200" baseline="0" dirty="0" smtClean="0">
                          <a:solidFill>
                            <a:schemeClr val="tx1"/>
                          </a:solidFill>
                          <a:latin typeface="+mn-lt"/>
                          <a:ea typeface="+mn-ea"/>
                          <a:cs typeface="+mn-cs"/>
                        </a:rPr>
                        <a:t>174,500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200" b="0" i="0" u="none" strike="noStrike" kern="1200" baseline="0" dirty="0" smtClean="0">
                          <a:solidFill>
                            <a:schemeClr val="tx1"/>
                          </a:solidFill>
                          <a:latin typeface="+mn-lt"/>
                          <a:ea typeface="+mn-ea"/>
                          <a:cs typeface="+mn-cs"/>
                        </a:rPr>
                        <a:t>274,500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728804068"/>
                  </a:ext>
                </a:extLst>
              </a:tr>
              <a:tr h="288927">
                <a:tc>
                  <a:txBody>
                    <a:bodyPr/>
                    <a:lstStyle/>
                    <a:p>
                      <a:r>
                        <a:rPr lang="en-IN" sz="1200" b="0" i="0" u="none" strike="noStrike" kern="1200" baseline="0" dirty="0" smtClean="0">
                          <a:solidFill>
                            <a:schemeClr val="tx1"/>
                          </a:solidFill>
                          <a:latin typeface="+mn-lt"/>
                          <a:ea typeface="+mn-ea"/>
                          <a:cs typeface="+mn-cs"/>
                        </a:rPr>
                        <a:t>Total liabilities</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289,600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244,000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360,400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788131694"/>
                  </a:ext>
                </a:extLst>
              </a:tr>
              <a:tr h="288927">
                <a:tc>
                  <a:txBody>
                    <a:bodyPr/>
                    <a:lstStyle/>
                    <a:p>
                      <a:r>
                        <a:rPr lang="en-IN" sz="1200" b="0" i="0" u="none" strike="noStrike" kern="1200" baseline="0" dirty="0" smtClean="0">
                          <a:solidFill>
                            <a:schemeClr val="tx1"/>
                          </a:solidFill>
                          <a:latin typeface="+mn-lt"/>
                          <a:ea typeface="+mn-ea"/>
                          <a:cs typeface="+mn-cs"/>
                        </a:rPr>
                        <a:t>Shareholders’ equity</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smtClean="0">
                          <a:ln>
                            <a:noFill/>
                          </a:ln>
                          <a:solidFill>
                            <a:prstClr val="white"/>
                          </a:solidFill>
                          <a:effectLst/>
                          <a:uLnTx/>
                          <a:uFillTx/>
                          <a:latin typeface="+mn-lt"/>
                          <a:ea typeface="+mn-ea"/>
                          <a:cs typeface="+mn-cs"/>
                        </a:rPr>
                        <a:t>blank</a:t>
                      </a:r>
                      <a:endParaRPr kumimoji="0" lang="en-IN" sz="1200" b="0" i="0" u="none" strike="noStrike" kern="1200" cap="none" spc="0" normalizeH="0" baseline="0" noProof="0" dirty="0">
                        <a:ln>
                          <a:noFill/>
                        </a:ln>
                        <a:solidFill>
                          <a:prstClr val="white"/>
                        </a:solidFill>
                        <a:effectLst/>
                        <a:uLnTx/>
                        <a:uFillTx/>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smtClean="0">
                          <a:ln>
                            <a:noFill/>
                          </a:ln>
                          <a:solidFill>
                            <a:prstClr val="white"/>
                          </a:solidFill>
                          <a:effectLst/>
                          <a:uLnTx/>
                          <a:uFillTx/>
                          <a:latin typeface="+mn-lt"/>
                          <a:ea typeface="+mn-ea"/>
                          <a:cs typeface="+mn-cs"/>
                        </a:rPr>
                        <a:t>blank</a:t>
                      </a:r>
                      <a:endParaRPr kumimoji="0" lang="en-IN" sz="1200" b="0" i="0" u="none" strike="noStrike" kern="1200" cap="none" spc="0" normalizeH="0" baseline="0" noProof="0" dirty="0">
                        <a:ln>
                          <a:noFill/>
                        </a:ln>
                        <a:solidFill>
                          <a:prstClr val="white"/>
                        </a:solidFill>
                        <a:effectLst/>
                        <a:uLnTx/>
                        <a:uFillTx/>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smtClean="0">
                          <a:ln>
                            <a:noFill/>
                          </a:ln>
                          <a:solidFill>
                            <a:prstClr val="white"/>
                          </a:solidFill>
                          <a:effectLst/>
                          <a:uLnTx/>
                          <a:uFillTx/>
                          <a:latin typeface="+mn-lt"/>
                          <a:ea typeface="+mn-ea"/>
                          <a:cs typeface="+mn-cs"/>
                        </a:rPr>
                        <a:t>blank</a:t>
                      </a:r>
                      <a:endParaRPr kumimoji="0" lang="en-IN" sz="1200" b="0" i="0" u="none" strike="noStrike" kern="1200" cap="none" spc="0" normalizeH="0" baseline="0" noProof="0" dirty="0">
                        <a:ln>
                          <a:noFill/>
                        </a:ln>
                        <a:solidFill>
                          <a:prstClr val="white"/>
                        </a:solidFill>
                        <a:effectLst/>
                        <a:uLnTx/>
                        <a:uFillTx/>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915500385"/>
                  </a:ext>
                </a:extLst>
              </a:tr>
              <a:tr h="288927">
                <a:tc>
                  <a:txBody>
                    <a:bodyPr/>
                    <a:lstStyle/>
                    <a:p>
                      <a:r>
                        <a:rPr lang="en-IN" sz="1200" b="0" i="0" u="none" strike="noStrike" kern="1200" baseline="0" dirty="0" smtClean="0">
                          <a:solidFill>
                            <a:schemeClr val="tx1"/>
                          </a:solidFill>
                          <a:latin typeface="+mn-lt"/>
                          <a:ea typeface="+mn-ea"/>
                          <a:cs typeface="+mn-cs"/>
                        </a:rPr>
                        <a:t>Common stock (100,000 shares)</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10,000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10,000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10,000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883114887"/>
                  </a:ext>
                </a:extLst>
              </a:tr>
              <a:tr h="271594">
                <a:tc>
                  <a:txBody>
                    <a:bodyPr/>
                    <a:lstStyle/>
                    <a:p>
                      <a:r>
                        <a:rPr lang="en-IN" sz="1200" b="0" i="0" u="none" strike="noStrike" kern="1200" baseline="0" dirty="0" smtClean="0">
                          <a:solidFill>
                            <a:schemeClr val="tx1"/>
                          </a:solidFill>
                          <a:latin typeface="+mn-lt"/>
                          <a:ea typeface="+mn-ea"/>
                          <a:cs typeface="+mn-cs"/>
                        </a:rPr>
                        <a:t>Retained earnings</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200" b="0" i="0" u="none" strike="noStrike" kern="1200" baseline="0" dirty="0" smtClean="0">
                          <a:solidFill>
                            <a:schemeClr val="tx1"/>
                          </a:solidFill>
                          <a:latin typeface="+mn-lt"/>
                          <a:ea typeface="+mn-ea"/>
                          <a:cs typeface="+mn-cs"/>
                        </a:rPr>
                        <a:t>430,000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200" b="0" i="0" u="none" strike="noStrike" kern="1200" baseline="0" dirty="0" smtClean="0">
                          <a:solidFill>
                            <a:schemeClr val="tx1"/>
                          </a:solidFill>
                          <a:latin typeface="+mn-lt"/>
                          <a:ea typeface="+mn-ea"/>
                          <a:cs typeface="+mn-cs"/>
                        </a:rPr>
                        <a:t>578,300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200" b="0" i="0" u="none" strike="noStrike" kern="1200" baseline="0" dirty="0" smtClean="0">
                          <a:solidFill>
                            <a:schemeClr val="tx1"/>
                          </a:solidFill>
                          <a:latin typeface="+mn-lt"/>
                          <a:ea typeface="+mn-ea"/>
                          <a:cs typeface="+mn-cs"/>
                        </a:rPr>
                        <a:t>763,700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085011074"/>
                  </a:ext>
                </a:extLst>
              </a:tr>
              <a:tr h="271594">
                <a:tc>
                  <a:txBody>
                    <a:bodyPr/>
                    <a:lstStyle/>
                    <a:p>
                      <a:r>
                        <a:rPr lang="en-IN" sz="1200" b="0" i="0" u="none" strike="noStrike" kern="1200" baseline="0" dirty="0" smtClean="0">
                          <a:solidFill>
                            <a:schemeClr val="tx1"/>
                          </a:solidFill>
                          <a:latin typeface="+mn-lt"/>
                          <a:ea typeface="+mn-ea"/>
                          <a:cs typeface="+mn-cs"/>
                        </a:rPr>
                        <a:t>Total shareholders’ equity</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440,000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588,300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773,700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66559036"/>
                  </a:ext>
                </a:extLst>
              </a:tr>
              <a:tr h="271594">
                <a:tc>
                  <a:txBody>
                    <a:bodyPr/>
                    <a:lstStyle/>
                    <a:p>
                      <a:r>
                        <a:rPr lang="en-IN" sz="1200" b="0" i="0" u="none" strike="noStrike" kern="1200" baseline="0" dirty="0" smtClean="0">
                          <a:solidFill>
                            <a:schemeClr val="tx1"/>
                          </a:solidFill>
                          <a:latin typeface="+mn-lt"/>
                          <a:ea typeface="+mn-ea"/>
                          <a:cs typeface="+mn-cs"/>
                        </a:rPr>
                        <a:t>Total liabilities and shareholders’ equity</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200" b="0" i="0" u="none" strike="noStrike" kern="1200" baseline="0" dirty="0" smtClean="0">
                          <a:solidFill>
                            <a:schemeClr val="tx1"/>
                          </a:solidFill>
                          <a:latin typeface="+mn-lt"/>
                          <a:ea typeface="+mn-ea"/>
                          <a:cs typeface="+mn-cs"/>
                        </a:rPr>
                        <a:t>729,600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200" b="0" i="0" u="none" strike="noStrike" kern="1200" baseline="0" dirty="0" smtClean="0">
                          <a:solidFill>
                            <a:schemeClr val="tx1"/>
                          </a:solidFill>
                          <a:latin typeface="+mn-lt"/>
                          <a:ea typeface="+mn-ea"/>
                          <a:cs typeface="+mn-cs"/>
                        </a:rPr>
                        <a:t>832,300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200" b="0" i="0" u="none" strike="noStrike" kern="1200" baseline="0" dirty="0" smtClean="0">
                          <a:solidFill>
                            <a:schemeClr val="tx1"/>
                          </a:solidFill>
                          <a:latin typeface="+mn-lt"/>
                          <a:ea typeface="+mn-ea"/>
                          <a:cs typeface="+mn-cs"/>
                        </a:rPr>
                        <a:t>1,134,100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435771114"/>
                  </a:ext>
                </a:extLst>
              </a:tr>
            </a:tbl>
          </a:graphicData>
        </a:graphic>
      </p:graphicFrame>
    </p:spTree>
    <p:extLst>
      <p:ext uri="{BB962C8B-B14F-4D97-AF65-F5344CB8AC3E}">
        <p14:creationId xmlns:p14="http://schemas.microsoft.com/office/powerpoint/2010/main" xmlns="" val="85207343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5"/>
          <p:cNvSpPr>
            <a:spLocks noGrp="1"/>
          </p:cNvSpPr>
          <p:nvPr>
            <p:ph type="title"/>
          </p:nvPr>
        </p:nvSpPr>
        <p:spPr>
          <a:xfrm>
            <a:off x="457200" y="228600"/>
            <a:ext cx="7696200" cy="1097280"/>
          </a:xfrm>
        </p:spPr>
        <p:txBody>
          <a:bodyPr/>
          <a:lstStyle/>
          <a:p>
            <a:r>
              <a:rPr lang="en-US" sz="3600" dirty="0" smtClean="0"/>
              <a:t>Pro Forma Statement of Cash </a:t>
            </a:r>
            <a:br>
              <a:rPr lang="en-US" sz="3600" dirty="0" smtClean="0"/>
            </a:br>
            <a:r>
              <a:rPr lang="en-US" sz="3600" dirty="0" smtClean="0"/>
              <a:t>Flows </a:t>
            </a:r>
            <a:r>
              <a:rPr lang="en-US" sz="2000" b="0" dirty="0" smtClean="0"/>
              <a:t>(1 of 2)</a:t>
            </a:r>
            <a:endParaRPr lang="en-US" sz="2000" b="0" dirty="0"/>
          </a:p>
        </p:txBody>
      </p:sp>
      <p:sp>
        <p:nvSpPr>
          <p:cNvPr id="8" name="Text Placeholder 7"/>
          <p:cNvSpPr>
            <a:spLocks noGrp="1"/>
          </p:cNvSpPr>
          <p:nvPr>
            <p:ph idx="1"/>
          </p:nvPr>
        </p:nvSpPr>
        <p:spPr>
          <a:xfrm>
            <a:off x="457200" y="1447800"/>
            <a:ext cx="8229600" cy="761999"/>
          </a:xfrm>
        </p:spPr>
        <p:txBody>
          <a:bodyPr/>
          <a:lstStyle/>
          <a:p>
            <a:pPr marL="256032" indent="-256032">
              <a:buNone/>
            </a:pPr>
            <a:r>
              <a:rPr lang="en-US" sz="2000" dirty="0" smtClean="0">
                <a:solidFill>
                  <a:schemeClr val="tx1"/>
                </a:solidFill>
              </a:rPr>
              <a:t>Operating Activities</a:t>
            </a:r>
          </a:p>
          <a:p>
            <a:pPr>
              <a:buNone/>
            </a:pPr>
            <a:r>
              <a:rPr lang="en-IN" sz="1700" b="1" dirty="0"/>
              <a:t>Table 8.8 </a:t>
            </a:r>
            <a:r>
              <a:rPr lang="en-IN" sz="1700" dirty="0"/>
              <a:t>Pro Forma Statement of Cash Flows for New Venture Fitness Drinks, Inc</a:t>
            </a:r>
            <a:r>
              <a:rPr lang="en-IN" sz="1700" dirty="0" smtClean="0"/>
              <a:t>.</a:t>
            </a:r>
            <a:endParaRPr lang="en-IN" sz="1700" dirty="0"/>
          </a:p>
        </p:txBody>
      </p:sp>
      <p:graphicFrame>
        <p:nvGraphicFramePr>
          <p:cNvPr id="3" name="Table 2"/>
          <p:cNvGraphicFramePr>
            <a:graphicFrameLocks noGrp="1"/>
          </p:cNvGraphicFramePr>
          <p:nvPr>
            <p:extLst>
              <p:ext uri="{D42A27DB-BD31-4B8C-83A1-F6EECF244321}">
                <p14:modId xmlns:p14="http://schemas.microsoft.com/office/powerpoint/2010/main" xmlns="" val="197733184"/>
              </p:ext>
            </p:extLst>
          </p:nvPr>
        </p:nvGraphicFramePr>
        <p:xfrm>
          <a:off x="493776" y="2362200"/>
          <a:ext cx="8116824" cy="3637280"/>
        </p:xfrm>
        <a:graphic>
          <a:graphicData uri="http://schemas.openxmlformats.org/drawingml/2006/table">
            <a:tbl>
              <a:tblPr firstRow="1" bandRow="1">
                <a:tableStyleId>{3B4B98B0-60AC-42C2-AFA5-B58CD77FA1E5}</a:tableStyleId>
              </a:tblPr>
              <a:tblGrid>
                <a:gridCol w="3011424">
                  <a:extLst>
                    <a:ext uri="{9D8B030D-6E8A-4147-A177-3AD203B41FA5}">
                      <a16:colId xmlns="" xmlns:a16="http://schemas.microsoft.com/office/drawing/2014/main" val="3326652000"/>
                    </a:ext>
                  </a:extLst>
                </a:gridCol>
                <a:gridCol w="1905000">
                  <a:extLst>
                    <a:ext uri="{9D8B030D-6E8A-4147-A177-3AD203B41FA5}">
                      <a16:colId xmlns="" xmlns:a16="http://schemas.microsoft.com/office/drawing/2014/main" val="695914604"/>
                    </a:ext>
                  </a:extLst>
                </a:gridCol>
                <a:gridCol w="1524000">
                  <a:extLst>
                    <a:ext uri="{9D8B030D-6E8A-4147-A177-3AD203B41FA5}">
                      <a16:colId xmlns="" xmlns:a16="http://schemas.microsoft.com/office/drawing/2014/main" val="3177773492"/>
                    </a:ext>
                  </a:extLst>
                </a:gridCol>
                <a:gridCol w="1676400">
                  <a:extLst>
                    <a:ext uri="{9D8B030D-6E8A-4147-A177-3AD203B41FA5}">
                      <a16:colId xmlns="" xmlns:a16="http://schemas.microsoft.com/office/drawing/2014/main" val="2442830703"/>
                    </a:ext>
                  </a:extLst>
                </a:gridCol>
              </a:tblGrid>
              <a:tr h="304800">
                <a:tc>
                  <a:txBody>
                    <a:bodyPr/>
                    <a:lstStyle/>
                    <a:p>
                      <a:r>
                        <a:rPr lang="en-IN" sz="1400" dirty="0" smtClean="0">
                          <a:solidFill>
                            <a:schemeClr val="bg1"/>
                          </a:solidFill>
                        </a:rPr>
                        <a:t>blank</a:t>
                      </a:r>
                      <a:endParaRPr lang="en-IN" sz="1400"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400" b="1" i="0" u="none" strike="noStrike" kern="1200" baseline="0" dirty="0" smtClean="0">
                          <a:solidFill>
                            <a:schemeClr val="tx1"/>
                          </a:solidFill>
                          <a:latin typeface="+mn-lt"/>
                          <a:ea typeface="+mn-ea"/>
                          <a:cs typeface="+mn-cs"/>
                        </a:rPr>
                        <a:t>December 31, 2018</a:t>
                      </a:r>
                      <a:endParaRPr lang="en-IN" sz="14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400" b="1" i="0" u="none" strike="noStrike" kern="1200" baseline="0" dirty="0" smtClean="0">
                          <a:solidFill>
                            <a:schemeClr val="tx1"/>
                          </a:solidFill>
                          <a:latin typeface="+mn-lt"/>
                          <a:ea typeface="+mn-ea"/>
                          <a:cs typeface="+mn-cs"/>
                        </a:rPr>
                        <a:t>Projected 2019</a:t>
                      </a:r>
                      <a:endParaRPr lang="en-IN" sz="14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400" b="1" i="0" u="none" strike="noStrike" kern="1200" baseline="0" dirty="0" smtClean="0">
                          <a:solidFill>
                            <a:schemeClr val="tx1"/>
                          </a:solidFill>
                          <a:latin typeface="+mn-lt"/>
                          <a:ea typeface="+mn-ea"/>
                          <a:cs typeface="+mn-cs"/>
                        </a:rPr>
                        <a:t>Projected 2020</a:t>
                      </a:r>
                      <a:endParaRPr lang="en-IN" sz="14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573411503"/>
                  </a:ext>
                </a:extLst>
              </a:tr>
              <a:tr h="304800">
                <a:tc>
                  <a:txBody>
                    <a:bodyPr/>
                    <a:lstStyle/>
                    <a:p>
                      <a:r>
                        <a:rPr lang="en-IN" sz="1200" b="0" i="0" u="none" strike="noStrike" kern="1200" baseline="0" dirty="0" smtClean="0">
                          <a:solidFill>
                            <a:schemeClr val="tx1"/>
                          </a:solidFill>
                          <a:latin typeface="+mn-lt"/>
                          <a:ea typeface="+mn-ea"/>
                          <a:cs typeface="+mn-cs"/>
                        </a:rPr>
                        <a:t>Cash flows from operating activities</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smtClean="0">
                          <a:ln>
                            <a:noFill/>
                          </a:ln>
                          <a:solidFill>
                            <a:prstClr val="white"/>
                          </a:solidFill>
                          <a:effectLst/>
                          <a:uLnTx/>
                          <a:uFillTx/>
                          <a:latin typeface="+mn-lt"/>
                          <a:ea typeface="+mn-ea"/>
                          <a:cs typeface="+mn-cs"/>
                        </a:rPr>
                        <a:t>blank</a:t>
                      </a:r>
                      <a:endParaRPr kumimoji="0" lang="en-IN" sz="1200" b="0" i="0" u="none" strike="noStrike" kern="1200" cap="none" spc="0" normalizeH="0" baseline="0" noProof="0" dirty="0">
                        <a:ln>
                          <a:noFill/>
                        </a:ln>
                        <a:solidFill>
                          <a:prstClr val="white"/>
                        </a:solidFill>
                        <a:effectLst/>
                        <a:uLnTx/>
                        <a:uFillTx/>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smtClean="0">
                          <a:ln>
                            <a:noFill/>
                          </a:ln>
                          <a:solidFill>
                            <a:prstClr val="white"/>
                          </a:solidFill>
                          <a:effectLst/>
                          <a:uLnTx/>
                          <a:uFillTx/>
                          <a:latin typeface="+mn-lt"/>
                          <a:ea typeface="+mn-ea"/>
                          <a:cs typeface="+mn-cs"/>
                        </a:rPr>
                        <a:t>blank</a:t>
                      </a:r>
                      <a:endParaRPr kumimoji="0" lang="en-IN" sz="1200" b="0" i="0" u="none" strike="noStrike" kern="1200" cap="none" spc="0" normalizeH="0" baseline="0" noProof="0" dirty="0">
                        <a:ln>
                          <a:noFill/>
                        </a:ln>
                        <a:solidFill>
                          <a:prstClr val="white"/>
                        </a:solidFill>
                        <a:effectLst/>
                        <a:uLnTx/>
                        <a:uFillTx/>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smtClean="0">
                          <a:ln>
                            <a:noFill/>
                          </a:ln>
                          <a:solidFill>
                            <a:prstClr val="white"/>
                          </a:solidFill>
                          <a:effectLst/>
                          <a:uLnTx/>
                          <a:uFillTx/>
                          <a:latin typeface="+mn-lt"/>
                          <a:ea typeface="+mn-ea"/>
                          <a:cs typeface="+mn-cs"/>
                        </a:rPr>
                        <a:t>blank</a:t>
                      </a:r>
                      <a:endParaRPr kumimoji="0" lang="en-IN" sz="1200" b="0" i="0" u="none" strike="noStrike" kern="1200" cap="none" spc="0" normalizeH="0" baseline="0" noProof="0" dirty="0">
                        <a:ln>
                          <a:noFill/>
                        </a:ln>
                        <a:solidFill>
                          <a:prstClr val="white"/>
                        </a:solidFill>
                        <a:effectLst/>
                        <a:uLnTx/>
                        <a:uFillTx/>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715313076"/>
                  </a:ext>
                </a:extLst>
              </a:tr>
              <a:tr h="304800">
                <a:tc>
                  <a:txBody>
                    <a:bodyPr/>
                    <a:lstStyle/>
                    <a:p>
                      <a:r>
                        <a:rPr lang="en-IN" sz="1200" b="0" i="0" u="none" strike="noStrike" kern="1200" baseline="0" dirty="0" smtClean="0">
                          <a:solidFill>
                            <a:schemeClr val="tx1"/>
                          </a:solidFill>
                          <a:latin typeface="+mn-lt"/>
                          <a:ea typeface="+mn-ea"/>
                          <a:cs typeface="+mn-cs"/>
                        </a:rPr>
                        <a:t>Net income</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200" b="0" i="0" u="none" strike="noStrike" kern="1200" baseline="0" dirty="0" smtClean="0">
                          <a:solidFill>
                            <a:schemeClr val="tx1"/>
                          </a:solidFill>
                          <a:latin typeface="+mn-lt"/>
                          <a:ea typeface="+mn-ea"/>
                          <a:cs typeface="+mn-cs"/>
                        </a:rPr>
                        <a:t>$131,000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200" b="0" i="0" u="none" strike="noStrike" kern="1200" baseline="0" dirty="0" smtClean="0">
                          <a:solidFill>
                            <a:schemeClr val="tx1"/>
                          </a:solidFill>
                          <a:latin typeface="+mn-lt"/>
                          <a:ea typeface="+mn-ea"/>
                          <a:cs typeface="+mn-cs"/>
                        </a:rPr>
                        <a:t>$148,300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200" b="0" i="0" u="none" strike="noStrike" kern="1200" baseline="0" dirty="0" smtClean="0">
                          <a:solidFill>
                            <a:schemeClr val="tx1"/>
                          </a:solidFill>
                          <a:latin typeface="+mn-lt"/>
                          <a:ea typeface="+mn-ea"/>
                          <a:cs typeface="+mn-cs"/>
                        </a:rPr>
                        <a:t>$185,400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033107283"/>
                  </a:ext>
                </a:extLst>
              </a:tr>
              <a:tr h="304800">
                <a:tc>
                  <a:txBody>
                    <a:bodyPr/>
                    <a:lstStyle/>
                    <a:p>
                      <a:r>
                        <a:rPr lang="en-IN" sz="1200" b="0" i="0" u="none" strike="noStrike" kern="1200" baseline="0" dirty="0" smtClean="0">
                          <a:solidFill>
                            <a:schemeClr val="tx1"/>
                          </a:solidFill>
                          <a:latin typeface="+mn-lt"/>
                          <a:ea typeface="+mn-ea"/>
                          <a:cs typeface="+mn-cs"/>
                        </a:rPr>
                        <a:t>Changes in working capital</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smtClean="0">
                          <a:ln>
                            <a:noFill/>
                          </a:ln>
                          <a:solidFill>
                            <a:prstClr val="white"/>
                          </a:solidFill>
                          <a:effectLst/>
                          <a:uLnTx/>
                          <a:uFillTx/>
                          <a:latin typeface="+mn-lt"/>
                          <a:ea typeface="+mn-ea"/>
                          <a:cs typeface="+mn-cs"/>
                        </a:rPr>
                        <a:t>blank</a:t>
                      </a:r>
                      <a:endParaRPr kumimoji="0" lang="en-IN" sz="1200" b="0" i="0" u="none" strike="noStrike" kern="1200" cap="none" spc="0" normalizeH="0" baseline="0" noProof="0" dirty="0">
                        <a:ln>
                          <a:noFill/>
                        </a:ln>
                        <a:solidFill>
                          <a:prstClr val="white"/>
                        </a:solidFill>
                        <a:effectLst/>
                        <a:uLnTx/>
                        <a:uFillTx/>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smtClean="0">
                          <a:ln>
                            <a:noFill/>
                          </a:ln>
                          <a:solidFill>
                            <a:prstClr val="white"/>
                          </a:solidFill>
                          <a:effectLst/>
                          <a:uLnTx/>
                          <a:uFillTx/>
                          <a:latin typeface="+mn-lt"/>
                          <a:ea typeface="+mn-ea"/>
                          <a:cs typeface="+mn-cs"/>
                        </a:rPr>
                        <a:t>blank</a:t>
                      </a:r>
                      <a:endParaRPr kumimoji="0" lang="en-IN" sz="1200" b="0" i="0" u="none" strike="noStrike" kern="1200" cap="none" spc="0" normalizeH="0" baseline="0" noProof="0" dirty="0">
                        <a:ln>
                          <a:noFill/>
                        </a:ln>
                        <a:solidFill>
                          <a:prstClr val="white"/>
                        </a:solidFill>
                        <a:effectLst/>
                        <a:uLnTx/>
                        <a:uFillTx/>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smtClean="0">
                          <a:ln>
                            <a:noFill/>
                          </a:ln>
                          <a:solidFill>
                            <a:prstClr val="white"/>
                          </a:solidFill>
                          <a:effectLst/>
                          <a:uLnTx/>
                          <a:uFillTx/>
                          <a:latin typeface="+mn-lt"/>
                          <a:ea typeface="+mn-ea"/>
                          <a:cs typeface="+mn-cs"/>
                        </a:rPr>
                        <a:t>blank</a:t>
                      </a:r>
                      <a:endParaRPr kumimoji="0" lang="en-IN" sz="1200" b="0" i="0" u="none" strike="noStrike" kern="1200" cap="none" spc="0" normalizeH="0" baseline="0" noProof="0" dirty="0">
                        <a:ln>
                          <a:noFill/>
                        </a:ln>
                        <a:solidFill>
                          <a:prstClr val="white"/>
                        </a:solidFill>
                        <a:effectLst/>
                        <a:uLnTx/>
                        <a:uFillTx/>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558285017"/>
                  </a:ext>
                </a:extLst>
              </a:tr>
              <a:tr h="304800">
                <a:tc>
                  <a:txBody>
                    <a:bodyPr/>
                    <a:lstStyle/>
                    <a:p>
                      <a:r>
                        <a:rPr lang="en-IN" sz="1200" b="0" i="0" u="none" strike="noStrike" kern="1200" baseline="0" dirty="0" smtClean="0">
                          <a:solidFill>
                            <a:schemeClr val="tx1"/>
                          </a:solidFill>
                          <a:latin typeface="+mn-lt"/>
                          <a:ea typeface="+mn-ea"/>
                          <a:cs typeface="+mn-cs"/>
                        </a:rPr>
                        <a:t>Depreciation</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200" b="0" i="0" u="none" strike="noStrike" kern="1200" baseline="0" dirty="0" smtClean="0">
                          <a:solidFill>
                            <a:schemeClr val="tx1"/>
                          </a:solidFill>
                          <a:latin typeface="+mn-lt"/>
                          <a:ea typeface="+mn-ea"/>
                          <a:cs typeface="+mn-cs"/>
                        </a:rPr>
                        <a:t>13,500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200" b="0" i="0" u="none" strike="noStrike" kern="1200" baseline="0" dirty="0" smtClean="0">
                          <a:solidFill>
                            <a:schemeClr val="tx1"/>
                          </a:solidFill>
                          <a:latin typeface="+mn-lt"/>
                          <a:ea typeface="+mn-ea"/>
                          <a:cs typeface="+mn-cs"/>
                        </a:rPr>
                        <a:t>18,500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200" b="0" i="0" u="none" strike="noStrike" kern="1200" baseline="0" dirty="0" smtClean="0">
                          <a:solidFill>
                            <a:schemeClr val="tx1"/>
                          </a:solidFill>
                          <a:latin typeface="+mn-lt"/>
                          <a:ea typeface="+mn-ea"/>
                          <a:cs typeface="+mn-cs"/>
                        </a:rPr>
                        <a:t>22,500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109110114"/>
                  </a:ext>
                </a:extLst>
              </a:tr>
              <a:tr h="304800">
                <a:tc>
                  <a:txBody>
                    <a:bodyPr/>
                    <a:lstStyle/>
                    <a:p>
                      <a:r>
                        <a:rPr lang="en-IN" sz="1200" b="0" i="0" u="none" strike="noStrike" kern="1200" baseline="0" dirty="0" smtClean="0">
                          <a:solidFill>
                            <a:schemeClr val="tx1"/>
                          </a:solidFill>
                          <a:latin typeface="+mn-lt"/>
                          <a:ea typeface="+mn-ea"/>
                          <a:cs typeface="+mn-cs"/>
                        </a:rPr>
                        <a:t>Increase (decrease) in accounts receivable</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9,300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(17,900)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(14,400)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40356179"/>
                  </a:ext>
                </a:extLst>
              </a:tr>
              <a:tr h="304800">
                <a:tc>
                  <a:txBody>
                    <a:bodyPr/>
                    <a:lstStyle/>
                    <a:p>
                      <a:r>
                        <a:rPr lang="en-IN" sz="1200" b="0" i="0" u="none" strike="noStrike" kern="1200" baseline="0" dirty="0" smtClean="0">
                          <a:solidFill>
                            <a:schemeClr val="tx1"/>
                          </a:solidFill>
                          <a:latin typeface="+mn-lt"/>
                          <a:ea typeface="+mn-ea"/>
                          <a:cs typeface="+mn-cs"/>
                        </a:rPr>
                        <a:t>Increase (decrease) in accrued expenses</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1,900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2,100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2,000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661107078"/>
                  </a:ext>
                </a:extLst>
              </a:tr>
              <a:tr h="304800">
                <a:tc>
                  <a:txBody>
                    <a:bodyPr/>
                    <a:lstStyle/>
                    <a:p>
                      <a:r>
                        <a:rPr lang="en-IN" sz="1200" b="0" i="0" u="none" strike="noStrike" kern="1200" baseline="0" dirty="0" smtClean="0">
                          <a:solidFill>
                            <a:schemeClr val="tx1"/>
                          </a:solidFill>
                          <a:latin typeface="+mn-lt"/>
                          <a:ea typeface="+mn-ea"/>
                          <a:cs typeface="+mn-cs"/>
                        </a:rPr>
                        <a:t>Increase (decrease) in inventory</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1,200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(13,700)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(8,100)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710759838"/>
                  </a:ext>
                </a:extLst>
              </a:tr>
              <a:tr h="304800">
                <a:tc>
                  <a:txBody>
                    <a:bodyPr/>
                    <a:lstStyle/>
                    <a:p>
                      <a:r>
                        <a:rPr lang="en-IN" sz="1200" b="0" i="0" u="none" strike="noStrike" kern="1200" baseline="0" dirty="0" smtClean="0">
                          <a:solidFill>
                            <a:schemeClr val="tx1"/>
                          </a:solidFill>
                          <a:latin typeface="+mn-lt"/>
                          <a:ea typeface="+mn-ea"/>
                          <a:cs typeface="+mn-cs"/>
                        </a:rPr>
                        <a:t>Increase (decrease) in accounts payable</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(16,700)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27,300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14,400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912211508"/>
                  </a:ext>
                </a:extLst>
              </a:tr>
              <a:tr h="370840">
                <a:tc>
                  <a:txBody>
                    <a:bodyPr/>
                    <a:lstStyle/>
                    <a:p>
                      <a:r>
                        <a:rPr lang="en-IN" sz="1200" b="0" i="0" u="none" strike="noStrike" kern="1200" baseline="0" dirty="0" smtClean="0">
                          <a:solidFill>
                            <a:schemeClr val="tx1"/>
                          </a:solidFill>
                          <a:latin typeface="+mn-lt"/>
                          <a:ea typeface="+mn-ea"/>
                          <a:cs typeface="+mn-cs"/>
                        </a:rPr>
                        <a:t>Total adjustments</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9,200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16,300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16,400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234184682"/>
                  </a:ext>
                </a:extLst>
              </a:tr>
              <a:tr h="370840">
                <a:tc>
                  <a:txBody>
                    <a:bodyPr/>
                    <a:lstStyle/>
                    <a:p>
                      <a:r>
                        <a:rPr lang="en-IN" sz="1200" b="0" i="0" u="none" strike="noStrike" kern="1200" baseline="0" dirty="0" smtClean="0">
                          <a:solidFill>
                            <a:schemeClr val="tx1"/>
                          </a:solidFill>
                          <a:latin typeface="+mn-lt"/>
                          <a:ea typeface="+mn-ea"/>
                          <a:cs typeface="+mn-cs"/>
                        </a:rPr>
                        <a:t>Net cash provided by operating activities</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140,200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164,600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201,800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911908693"/>
                  </a:ext>
                </a:extLst>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5"/>
          <p:cNvSpPr>
            <a:spLocks noGrp="1"/>
          </p:cNvSpPr>
          <p:nvPr>
            <p:ph type="title"/>
          </p:nvPr>
        </p:nvSpPr>
        <p:spPr>
          <a:xfrm>
            <a:off x="457200" y="215372"/>
            <a:ext cx="7696200" cy="1097280"/>
          </a:xfrm>
        </p:spPr>
        <p:txBody>
          <a:bodyPr/>
          <a:lstStyle/>
          <a:p>
            <a:r>
              <a:rPr lang="en-US" sz="3600" dirty="0" smtClean="0"/>
              <a:t>Pro Forma Statement of Cash </a:t>
            </a:r>
            <a:br>
              <a:rPr lang="en-US" sz="3600" dirty="0" smtClean="0"/>
            </a:br>
            <a:r>
              <a:rPr lang="en-US" sz="3600" dirty="0" smtClean="0"/>
              <a:t>Flows </a:t>
            </a:r>
            <a:r>
              <a:rPr lang="en-US" sz="2000" b="0" dirty="0" smtClean="0"/>
              <a:t>(2 of 2)</a:t>
            </a:r>
            <a:endParaRPr lang="en-US" sz="2000" b="0" dirty="0"/>
          </a:p>
        </p:txBody>
      </p:sp>
      <p:sp>
        <p:nvSpPr>
          <p:cNvPr id="8" name="Text Placeholder 7"/>
          <p:cNvSpPr>
            <a:spLocks noGrp="1"/>
          </p:cNvSpPr>
          <p:nvPr>
            <p:ph idx="1"/>
          </p:nvPr>
        </p:nvSpPr>
        <p:spPr>
          <a:xfrm>
            <a:off x="457200" y="1447800"/>
            <a:ext cx="8229600" cy="761999"/>
          </a:xfrm>
        </p:spPr>
        <p:txBody>
          <a:bodyPr/>
          <a:lstStyle/>
          <a:p>
            <a:pPr marL="256032" indent="-256032">
              <a:buNone/>
            </a:pPr>
            <a:r>
              <a:rPr lang="en-US" sz="2000" dirty="0" smtClean="0">
                <a:solidFill>
                  <a:schemeClr val="tx1"/>
                </a:solidFill>
              </a:rPr>
              <a:t>Investing Activities and Financing Activities</a:t>
            </a:r>
          </a:p>
          <a:p>
            <a:pPr>
              <a:buNone/>
            </a:pPr>
            <a:r>
              <a:rPr lang="en-IN" sz="1700" b="1" dirty="0"/>
              <a:t>Table 8.8 </a:t>
            </a:r>
            <a:r>
              <a:rPr lang="en-IN" sz="1700" dirty="0" smtClean="0"/>
              <a:t>(continued)</a:t>
            </a:r>
            <a:endParaRPr lang="en-IN" sz="1700" dirty="0"/>
          </a:p>
        </p:txBody>
      </p:sp>
      <p:graphicFrame>
        <p:nvGraphicFramePr>
          <p:cNvPr id="7" name="Table 6"/>
          <p:cNvGraphicFramePr>
            <a:graphicFrameLocks noGrp="1"/>
          </p:cNvGraphicFramePr>
          <p:nvPr>
            <p:extLst>
              <p:ext uri="{D42A27DB-BD31-4B8C-83A1-F6EECF244321}">
                <p14:modId xmlns:p14="http://schemas.microsoft.com/office/powerpoint/2010/main" xmlns="" val="2280734859"/>
              </p:ext>
            </p:extLst>
          </p:nvPr>
        </p:nvGraphicFramePr>
        <p:xfrm>
          <a:off x="457200" y="2362200"/>
          <a:ext cx="8116824" cy="3931920"/>
        </p:xfrm>
        <a:graphic>
          <a:graphicData uri="http://schemas.openxmlformats.org/drawingml/2006/table">
            <a:tbl>
              <a:tblPr firstRow="1" bandRow="1">
                <a:tableStyleId>{3B4B98B0-60AC-42C2-AFA5-B58CD77FA1E5}</a:tableStyleId>
              </a:tblPr>
              <a:tblGrid>
                <a:gridCol w="3200400">
                  <a:extLst>
                    <a:ext uri="{9D8B030D-6E8A-4147-A177-3AD203B41FA5}">
                      <a16:colId xmlns="" xmlns:a16="http://schemas.microsoft.com/office/drawing/2014/main" val="3326652000"/>
                    </a:ext>
                  </a:extLst>
                </a:gridCol>
                <a:gridCol w="1828800">
                  <a:extLst>
                    <a:ext uri="{9D8B030D-6E8A-4147-A177-3AD203B41FA5}">
                      <a16:colId xmlns="" xmlns:a16="http://schemas.microsoft.com/office/drawing/2014/main" val="695914604"/>
                    </a:ext>
                  </a:extLst>
                </a:gridCol>
                <a:gridCol w="1524000">
                  <a:extLst>
                    <a:ext uri="{9D8B030D-6E8A-4147-A177-3AD203B41FA5}">
                      <a16:colId xmlns="" xmlns:a16="http://schemas.microsoft.com/office/drawing/2014/main" val="3177773492"/>
                    </a:ext>
                  </a:extLst>
                </a:gridCol>
                <a:gridCol w="1563624">
                  <a:extLst>
                    <a:ext uri="{9D8B030D-6E8A-4147-A177-3AD203B41FA5}">
                      <a16:colId xmlns="" xmlns:a16="http://schemas.microsoft.com/office/drawing/2014/main" val="2442830703"/>
                    </a:ext>
                  </a:extLst>
                </a:gridCol>
              </a:tblGrid>
              <a:tr h="304800">
                <a:tc>
                  <a:txBody>
                    <a:bodyPr/>
                    <a:lstStyle/>
                    <a:p>
                      <a:r>
                        <a:rPr kumimoji="0" lang="en-IN" sz="1400" b="0" i="0" u="none" strike="noStrike" kern="1200" cap="none" spc="0" normalizeH="0" baseline="0" noProof="0" dirty="0" smtClean="0">
                          <a:ln>
                            <a:noFill/>
                          </a:ln>
                          <a:solidFill>
                            <a:prstClr val="white"/>
                          </a:solidFill>
                          <a:effectLst/>
                          <a:uLnTx/>
                          <a:uFillTx/>
                          <a:latin typeface="+mn-lt"/>
                          <a:ea typeface="+mn-ea"/>
                          <a:cs typeface="+mn-cs"/>
                        </a:rPr>
                        <a:t>blank</a:t>
                      </a:r>
                      <a:endParaRPr lang="en-IN"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400" b="1" i="0" u="none" strike="noStrike" kern="1200" baseline="0" dirty="0" smtClean="0">
                          <a:solidFill>
                            <a:schemeClr val="tx1"/>
                          </a:solidFill>
                          <a:latin typeface="+mn-lt"/>
                          <a:ea typeface="+mn-ea"/>
                          <a:cs typeface="+mn-cs"/>
                        </a:rPr>
                        <a:t>December 31, 2018</a:t>
                      </a:r>
                      <a:endParaRPr lang="en-IN" sz="14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400" b="1" i="0" u="none" strike="noStrike" kern="1200" baseline="0" dirty="0" smtClean="0">
                          <a:solidFill>
                            <a:schemeClr val="tx1"/>
                          </a:solidFill>
                          <a:latin typeface="+mn-lt"/>
                          <a:ea typeface="+mn-ea"/>
                          <a:cs typeface="+mn-cs"/>
                        </a:rPr>
                        <a:t>Projected 2019</a:t>
                      </a:r>
                      <a:endParaRPr lang="en-IN" sz="14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400" b="1" i="0" u="none" strike="noStrike" kern="1200" baseline="0" dirty="0" smtClean="0">
                          <a:solidFill>
                            <a:schemeClr val="tx1"/>
                          </a:solidFill>
                          <a:latin typeface="+mn-lt"/>
                          <a:ea typeface="+mn-ea"/>
                          <a:cs typeface="+mn-cs"/>
                        </a:rPr>
                        <a:t>Projected 2020</a:t>
                      </a:r>
                      <a:endParaRPr lang="en-IN" sz="14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573411503"/>
                  </a:ext>
                </a:extLst>
              </a:tr>
              <a:tr h="304800">
                <a:tc>
                  <a:txBody>
                    <a:bodyPr/>
                    <a:lstStyle/>
                    <a:p>
                      <a:r>
                        <a:rPr lang="en-IN" sz="1200" b="0" i="0" u="none" strike="noStrike" kern="1200" baseline="0" dirty="0" smtClean="0">
                          <a:solidFill>
                            <a:schemeClr val="tx1"/>
                          </a:solidFill>
                          <a:latin typeface="+mn-lt"/>
                          <a:ea typeface="+mn-ea"/>
                          <a:cs typeface="+mn-cs"/>
                        </a:rPr>
                        <a:t>Cash flows from investing activities</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smtClean="0">
                          <a:ln>
                            <a:noFill/>
                          </a:ln>
                          <a:solidFill>
                            <a:prstClr val="white"/>
                          </a:solidFill>
                          <a:effectLst/>
                          <a:uLnTx/>
                          <a:uFillTx/>
                          <a:latin typeface="+mn-lt"/>
                          <a:ea typeface="+mn-ea"/>
                          <a:cs typeface="+mn-cs"/>
                        </a:rPr>
                        <a:t>blank</a:t>
                      </a:r>
                      <a:endParaRPr kumimoji="0" lang="en-IN" sz="1200" b="0" i="0" u="none" strike="noStrike" kern="1200" cap="none" spc="0" normalizeH="0" baseline="0" noProof="0" dirty="0">
                        <a:ln>
                          <a:noFill/>
                        </a:ln>
                        <a:solidFill>
                          <a:prstClr val="white"/>
                        </a:solidFill>
                        <a:effectLst/>
                        <a:uLnTx/>
                        <a:uFillTx/>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smtClean="0">
                          <a:ln>
                            <a:noFill/>
                          </a:ln>
                          <a:solidFill>
                            <a:prstClr val="white"/>
                          </a:solidFill>
                          <a:effectLst/>
                          <a:uLnTx/>
                          <a:uFillTx/>
                          <a:latin typeface="+mn-lt"/>
                          <a:ea typeface="+mn-ea"/>
                          <a:cs typeface="+mn-cs"/>
                        </a:rPr>
                        <a:t>blank</a:t>
                      </a:r>
                      <a:endParaRPr kumimoji="0" lang="en-IN" sz="1200" b="0" i="0" u="none" strike="noStrike" kern="1200" cap="none" spc="0" normalizeH="0" baseline="0" noProof="0" dirty="0">
                        <a:ln>
                          <a:noFill/>
                        </a:ln>
                        <a:solidFill>
                          <a:prstClr val="white"/>
                        </a:solidFill>
                        <a:effectLst/>
                        <a:uLnTx/>
                        <a:uFillTx/>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smtClean="0">
                          <a:ln>
                            <a:noFill/>
                          </a:ln>
                          <a:solidFill>
                            <a:prstClr val="white"/>
                          </a:solidFill>
                          <a:effectLst/>
                          <a:uLnTx/>
                          <a:uFillTx/>
                          <a:latin typeface="+mn-lt"/>
                          <a:ea typeface="+mn-ea"/>
                          <a:cs typeface="+mn-cs"/>
                        </a:rPr>
                        <a:t>blank</a:t>
                      </a:r>
                      <a:endParaRPr kumimoji="0" lang="en-IN" sz="1200" b="0" i="0" u="none" strike="noStrike" kern="1200" cap="none" spc="0" normalizeH="0" baseline="0" noProof="0" dirty="0">
                        <a:ln>
                          <a:noFill/>
                        </a:ln>
                        <a:solidFill>
                          <a:prstClr val="white"/>
                        </a:solidFill>
                        <a:effectLst/>
                        <a:uLnTx/>
                        <a:uFillTx/>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715313076"/>
                  </a:ext>
                </a:extLst>
              </a:tr>
              <a:tr h="304800">
                <a:tc>
                  <a:txBody>
                    <a:bodyPr/>
                    <a:lstStyle/>
                    <a:p>
                      <a:r>
                        <a:rPr lang="en-IN" sz="1200" b="0" i="0" u="none" strike="noStrike" kern="1200" baseline="0" dirty="0" smtClean="0">
                          <a:solidFill>
                            <a:schemeClr val="tx1"/>
                          </a:solidFill>
                          <a:latin typeface="+mn-lt"/>
                          <a:ea typeface="+mn-ea"/>
                          <a:cs typeface="+mn-cs"/>
                        </a:rPr>
                        <a:t>Purchase of building and equipment</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200" b="0" i="0" u="none" strike="noStrike" kern="1200" baseline="0" dirty="0" smtClean="0">
                          <a:solidFill>
                            <a:schemeClr val="tx1"/>
                          </a:solidFill>
                          <a:latin typeface="+mn-lt"/>
                          <a:ea typeface="+mn-ea"/>
                          <a:cs typeface="+mn-cs"/>
                        </a:rPr>
                        <a:t>(250,500)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200" b="0" i="0" u="none" strike="noStrike" kern="1200" baseline="0" dirty="0" smtClean="0">
                          <a:solidFill>
                            <a:schemeClr val="tx1"/>
                          </a:solidFill>
                          <a:latin typeface="+mn-lt"/>
                          <a:ea typeface="+mn-ea"/>
                          <a:cs typeface="+mn-cs"/>
                        </a:rPr>
                        <a:t>(100,000)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200" b="0" i="0" u="none" strike="noStrike" kern="1200" baseline="0" dirty="0" smtClean="0">
                          <a:solidFill>
                            <a:schemeClr val="tx1"/>
                          </a:solidFill>
                          <a:latin typeface="+mn-lt"/>
                          <a:ea typeface="+mn-ea"/>
                          <a:cs typeface="+mn-cs"/>
                        </a:rPr>
                        <a:t>(275,000)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033107283"/>
                  </a:ext>
                </a:extLst>
              </a:tr>
              <a:tr h="304800">
                <a:tc>
                  <a:txBody>
                    <a:bodyPr/>
                    <a:lstStyle/>
                    <a:p>
                      <a:r>
                        <a:rPr lang="en-IN" sz="1200" b="0" i="0" u="none" strike="noStrike" kern="1200" baseline="0" dirty="0" smtClean="0">
                          <a:solidFill>
                            <a:schemeClr val="tx1"/>
                          </a:solidFill>
                          <a:latin typeface="+mn-lt"/>
                          <a:ea typeface="+mn-ea"/>
                          <a:cs typeface="+mn-cs"/>
                        </a:rPr>
                        <a:t>Net cash flows provided by investing activities</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(250,500)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(100,000)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(275,000)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558285017"/>
                  </a:ext>
                </a:extLst>
              </a:tr>
              <a:tr h="304800">
                <a:tc>
                  <a:txBody>
                    <a:bodyPr/>
                    <a:lstStyle/>
                    <a:p>
                      <a:r>
                        <a:rPr lang="en-IN" sz="1200" b="0" i="0" u="none" strike="noStrike" kern="1200" baseline="0" dirty="0" smtClean="0">
                          <a:solidFill>
                            <a:schemeClr val="tx1"/>
                          </a:solidFill>
                          <a:latin typeface="+mn-lt"/>
                          <a:ea typeface="+mn-ea"/>
                          <a:cs typeface="+mn-cs"/>
                        </a:rPr>
                        <a:t>Cash flows from financing activities</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smtClean="0">
                          <a:ln>
                            <a:noFill/>
                          </a:ln>
                          <a:solidFill>
                            <a:prstClr val="white"/>
                          </a:solidFill>
                          <a:effectLst/>
                          <a:uLnTx/>
                          <a:uFillTx/>
                          <a:latin typeface="+mn-lt"/>
                          <a:ea typeface="+mn-ea"/>
                          <a:cs typeface="+mn-cs"/>
                        </a:rPr>
                        <a:t>blank</a:t>
                      </a:r>
                      <a:endParaRPr kumimoji="0" lang="en-IN" sz="1200" b="0" i="0" u="none" strike="noStrike" kern="1200" cap="none" spc="0" normalizeH="0" baseline="0" noProof="0" dirty="0">
                        <a:ln>
                          <a:noFill/>
                        </a:ln>
                        <a:solidFill>
                          <a:prstClr val="white"/>
                        </a:solidFill>
                        <a:effectLst/>
                        <a:uLnTx/>
                        <a:uFillTx/>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smtClean="0">
                          <a:ln>
                            <a:noFill/>
                          </a:ln>
                          <a:solidFill>
                            <a:prstClr val="white"/>
                          </a:solidFill>
                          <a:effectLst/>
                          <a:uLnTx/>
                          <a:uFillTx/>
                          <a:latin typeface="+mn-lt"/>
                          <a:ea typeface="+mn-ea"/>
                          <a:cs typeface="+mn-cs"/>
                        </a:rPr>
                        <a:t>blank</a:t>
                      </a:r>
                      <a:endParaRPr kumimoji="0" lang="en-IN" sz="1200" b="0" i="0" u="none" strike="noStrike" kern="1200" cap="none" spc="0" normalizeH="0" baseline="0" noProof="0" dirty="0">
                        <a:ln>
                          <a:noFill/>
                        </a:ln>
                        <a:solidFill>
                          <a:prstClr val="white"/>
                        </a:solidFill>
                        <a:effectLst/>
                        <a:uLnTx/>
                        <a:uFillTx/>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smtClean="0">
                          <a:ln>
                            <a:noFill/>
                          </a:ln>
                          <a:solidFill>
                            <a:prstClr val="white"/>
                          </a:solidFill>
                          <a:effectLst/>
                          <a:uLnTx/>
                          <a:uFillTx/>
                          <a:latin typeface="+mn-lt"/>
                          <a:ea typeface="+mn-ea"/>
                          <a:cs typeface="+mn-cs"/>
                        </a:rPr>
                        <a:t>blank</a:t>
                      </a:r>
                      <a:endParaRPr kumimoji="0" lang="en-IN" sz="1200" b="0" i="0" u="none" strike="noStrike" kern="1200" cap="none" spc="0" normalizeH="0" baseline="0" noProof="0" dirty="0">
                        <a:ln>
                          <a:noFill/>
                        </a:ln>
                        <a:solidFill>
                          <a:prstClr val="white"/>
                        </a:solidFill>
                        <a:effectLst/>
                        <a:uLnTx/>
                        <a:uFillTx/>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109110114"/>
                  </a:ext>
                </a:extLst>
              </a:tr>
              <a:tr h="304800">
                <a:tc>
                  <a:txBody>
                    <a:bodyPr/>
                    <a:lstStyle/>
                    <a:p>
                      <a:r>
                        <a:rPr lang="en-IN" sz="1200" b="0" i="0" u="none" strike="noStrike" kern="1200" baseline="0" dirty="0" smtClean="0">
                          <a:solidFill>
                            <a:schemeClr val="tx1"/>
                          </a:solidFill>
                          <a:latin typeface="+mn-lt"/>
                          <a:ea typeface="+mn-ea"/>
                          <a:cs typeface="+mn-cs"/>
                        </a:rPr>
                        <a:t>Proceeds from increase in long-term debt</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119,500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100,000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40356179"/>
                  </a:ext>
                </a:extLst>
              </a:tr>
              <a:tr h="304800">
                <a:tc>
                  <a:txBody>
                    <a:bodyPr/>
                    <a:lstStyle/>
                    <a:p>
                      <a:r>
                        <a:rPr lang="en-IN" sz="1200" b="0" i="0" u="none" strike="noStrike" kern="1200" baseline="0" dirty="0" smtClean="0">
                          <a:solidFill>
                            <a:schemeClr val="tx1"/>
                          </a:solidFill>
                          <a:latin typeface="+mn-lt"/>
                          <a:ea typeface="+mn-ea"/>
                          <a:cs typeface="+mn-cs"/>
                        </a:rPr>
                        <a:t>Principle reduction in long-term debt</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smtClean="0">
                          <a:ln>
                            <a:noFill/>
                          </a:ln>
                          <a:solidFill>
                            <a:prstClr val="white"/>
                          </a:solidFill>
                          <a:effectLst/>
                          <a:uLnTx/>
                          <a:uFillTx/>
                          <a:latin typeface="+mn-lt"/>
                          <a:ea typeface="+mn-ea"/>
                          <a:cs typeface="+mn-cs"/>
                        </a:rPr>
                        <a:t>blank</a:t>
                      </a:r>
                      <a:endParaRPr lang="en-IN" sz="1200" dirty="0" smtClean="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IN" sz="1200" b="0" i="0" u="none" strike="noStrike" kern="1200" baseline="0" dirty="0" smtClean="0">
                          <a:solidFill>
                            <a:schemeClr val="tx1"/>
                          </a:solidFill>
                          <a:latin typeface="+mn-lt"/>
                          <a:ea typeface="+mn-ea"/>
                          <a:cs typeface="+mn-cs"/>
                        </a:rPr>
                        <a:t>(75,000)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smtClean="0">
                          <a:ln>
                            <a:noFill/>
                          </a:ln>
                          <a:solidFill>
                            <a:prstClr val="white"/>
                          </a:solidFill>
                          <a:effectLst/>
                          <a:uLnTx/>
                          <a:uFillTx/>
                          <a:latin typeface="+mn-lt"/>
                          <a:ea typeface="+mn-ea"/>
                          <a:cs typeface="+mn-cs"/>
                        </a:rPr>
                        <a:t>blank</a:t>
                      </a:r>
                      <a:endParaRPr kumimoji="0" lang="en-IN" sz="1200" b="0" i="0" u="none" strike="noStrike" kern="1200" cap="none" spc="0" normalizeH="0" baseline="0" noProof="0" dirty="0">
                        <a:ln>
                          <a:noFill/>
                        </a:ln>
                        <a:solidFill>
                          <a:prstClr val="white"/>
                        </a:solidFill>
                        <a:effectLst/>
                        <a:uLnTx/>
                        <a:uFillTx/>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234184682"/>
                  </a:ext>
                </a:extLst>
              </a:tr>
              <a:tr h="370840">
                <a:tc>
                  <a:txBody>
                    <a:bodyPr/>
                    <a:lstStyle/>
                    <a:p>
                      <a:r>
                        <a:rPr lang="en-IN" sz="1200" b="0" i="0" u="none" strike="noStrike" kern="1200" baseline="0" dirty="0" smtClean="0">
                          <a:solidFill>
                            <a:schemeClr val="tx1"/>
                          </a:solidFill>
                          <a:latin typeface="+mn-lt"/>
                          <a:ea typeface="+mn-ea"/>
                          <a:cs typeface="+mn-cs"/>
                        </a:rPr>
                        <a:t>Net cash flows provided by financing activities</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smtClean="0">
                          <a:ln>
                            <a:noFill/>
                          </a:ln>
                          <a:solidFill>
                            <a:prstClr val="white"/>
                          </a:solidFill>
                          <a:effectLst/>
                          <a:uLnTx/>
                          <a:uFillTx/>
                          <a:latin typeface="+mn-lt"/>
                          <a:ea typeface="+mn-ea"/>
                          <a:cs typeface="+mn-cs"/>
                        </a:rPr>
                        <a:t>blank</a:t>
                      </a:r>
                      <a:endParaRPr kumimoji="0" lang="en-IN" sz="1200" b="0" i="0" u="none" strike="noStrike" kern="1200" cap="none" spc="0" normalizeH="0" baseline="0" noProof="0" dirty="0">
                        <a:ln>
                          <a:noFill/>
                        </a:ln>
                        <a:solidFill>
                          <a:prstClr val="white"/>
                        </a:solidFill>
                        <a:effectLst/>
                        <a:uLnTx/>
                        <a:uFillTx/>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smtClean="0">
                          <a:ln>
                            <a:noFill/>
                          </a:ln>
                          <a:solidFill>
                            <a:prstClr val="white"/>
                          </a:solidFill>
                          <a:effectLst/>
                          <a:uLnTx/>
                          <a:uFillTx/>
                          <a:latin typeface="+mn-lt"/>
                          <a:ea typeface="+mn-ea"/>
                          <a:cs typeface="+mn-cs"/>
                        </a:rPr>
                        <a:t>blank</a:t>
                      </a:r>
                      <a:endParaRPr kumimoji="0" lang="en-IN" sz="1200" b="0" i="0" u="none" strike="noStrike" kern="1200" cap="none" spc="0" normalizeH="0" baseline="0" noProof="0" dirty="0">
                        <a:ln>
                          <a:noFill/>
                        </a:ln>
                        <a:solidFill>
                          <a:prstClr val="white"/>
                        </a:solidFill>
                        <a:effectLst/>
                        <a:uLnTx/>
                        <a:uFillTx/>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smtClean="0">
                          <a:ln>
                            <a:noFill/>
                          </a:ln>
                          <a:solidFill>
                            <a:prstClr val="white"/>
                          </a:solidFill>
                          <a:effectLst/>
                          <a:uLnTx/>
                          <a:uFillTx/>
                          <a:latin typeface="+mn-lt"/>
                          <a:ea typeface="+mn-ea"/>
                          <a:cs typeface="+mn-cs"/>
                        </a:rPr>
                        <a:t>blank</a:t>
                      </a:r>
                      <a:endParaRPr kumimoji="0" lang="en-IN" sz="1200" b="0" i="0" u="none" strike="noStrike" kern="1200" cap="none" spc="0" normalizeH="0" baseline="0" noProof="0" dirty="0">
                        <a:ln>
                          <a:noFill/>
                        </a:ln>
                        <a:solidFill>
                          <a:prstClr val="white"/>
                        </a:solidFill>
                        <a:effectLst/>
                        <a:uLnTx/>
                        <a:uFillTx/>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911908693"/>
                  </a:ext>
                </a:extLst>
              </a:tr>
              <a:tr h="269240">
                <a:tc>
                  <a:txBody>
                    <a:bodyPr/>
                    <a:lstStyle/>
                    <a:p>
                      <a:r>
                        <a:rPr lang="en-IN" sz="1200" b="0" i="0" u="none" strike="noStrike" kern="1200" baseline="0" dirty="0" smtClean="0">
                          <a:solidFill>
                            <a:schemeClr val="tx1"/>
                          </a:solidFill>
                          <a:latin typeface="+mn-lt"/>
                          <a:ea typeface="+mn-ea"/>
                          <a:cs typeface="+mn-cs"/>
                        </a:rPr>
                        <a:t>Increase in cash</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9,200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(10,400)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26,800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740912183"/>
                  </a:ext>
                </a:extLst>
              </a:tr>
              <a:tr h="370840">
                <a:tc>
                  <a:txBody>
                    <a:bodyPr/>
                    <a:lstStyle/>
                    <a:p>
                      <a:r>
                        <a:rPr lang="en-IN" sz="1200" b="0" i="0" u="none" strike="noStrike" kern="1200" baseline="0" dirty="0" smtClean="0">
                          <a:solidFill>
                            <a:schemeClr val="tx1"/>
                          </a:solidFill>
                          <a:latin typeface="+mn-lt"/>
                          <a:ea typeface="+mn-ea"/>
                          <a:cs typeface="+mn-cs"/>
                        </a:rPr>
                        <a:t>Cash and cash equivalents at the beginning of the year</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54,600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63,800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53,400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546024433"/>
                  </a:ext>
                </a:extLst>
              </a:tr>
              <a:tr h="370840">
                <a:tc>
                  <a:txBody>
                    <a:bodyPr/>
                    <a:lstStyle/>
                    <a:p>
                      <a:r>
                        <a:rPr lang="en-IN" sz="1200" b="0" i="0" u="none" strike="noStrike" kern="1200" baseline="0" dirty="0" smtClean="0">
                          <a:solidFill>
                            <a:schemeClr val="tx1"/>
                          </a:solidFill>
                          <a:latin typeface="+mn-lt"/>
                          <a:ea typeface="+mn-ea"/>
                          <a:cs typeface="+mn-cs"/>
                        </a:rPr>
                        <a:t>Cash and cash equivalents at the end of the year</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63,800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53,400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IN" sz="1200" b="0" i="0" u="none" strike="noStrike" kern="1200" baseline="0" dirty="0" smtClean="0">
                          <a:solidFill>
                            <a:schemeClr val="tx1"/>
                          </a:solidFill>
                          <a:latin typeface="+mn-lt"/>
                          <a:ea typeface="+mn-ea"/>
                          <a:cs typeface="+mn-cs"/>
                        </a:rPr>
                        <a:t>80,200</a:t>
                      </a:r>
                      <a:endParaRPr lang="en-IN"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928901558"/>
                  </a:ext>
                </a:extLst>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smtClean="0"/>
              <a:t>Ratio Analysis </a:t>
            </a:r>
            <a:r>
              <a:rPr lang="en-US" sz="2000" b="0" dirty="0" smtClean="0"/>
              <a:t>(2 of 2)</a:t>
            </a:r>
            <a:endParaRPr lang="en-US" sz="2000" b="0" dirty="0"/>
          </a:p>
        </p:txBody>
      </p:sp>
      <p:sp>
        <p:nvSpPr>
          <p:cNvPr id="7" name="Content Placeholder 6"/>
          <p:cNvSpPr>
            <a:spLocks noGrp="1"/>
          </p:cNvSpPr>
          <p:nvPr>
            <p:ph idx="1"/>
          </p:nvPr>
        </p:nvSpPr>
        <p:spPr/>
        <p:txBody>
          <a:bodyPr/>
          <a:lstStyle/>
          <a:p>
            <a:pPr marL="256032" indent="-256032">
              <a:buSzPct val="100000"/>
            </a:pPr>
            <a:r>
              <a:rPr lang="en-US" sz="2400" dirty="0" smtClean="0"/>
              <a:t>Ratio Analysis</a:t>
            </a:r>
          </a:p>
          <a:p>
            <a:pPr marL="740664" lvl="1"/>
            <a:r>
              <a:rPr lang="en-US" sz="2400" dirty="0" smtClean="0"/>
              <a:t>The same financial ratios used to evaluate a firm</a:t>
            </a:r>
            <a:r>
              <a:rPr lang="en-US" altLang="en-US" sz="2400" dirty="0" smtClean="0"/>
              <a:t>’</a:t>
            </a:r>
            <a:r>
              <a:rPr lang="en-US" sz="2400" dirty="0" smtClean="0"/>
              <a:t>s historical financial statements should be used to evaluate the pro forma financial statements.</a:t>
            </a:r>
          </a:p>
          <a:p>
            <a:pPr marL="740664" lvl="1"/>
            <a:r>
              <a:rPr lang="en-US" sz="2400" dirty="0" smtClean="0"/>
              <a:t>This work is completed so the firm can get a sense of how its projected financial performance compares to its past performance and how its projected activities will affect its cash position and its overall financial soundness.</a:t>
            </a:r>
            <a:endParaRPr lang="en-US" sz="24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smtClean="0"/>
              <a:t>Ratio Analysis Based on Historical and Pro-Forma Financial Statements</a:t>
            </a:r>
            <a:endParaRPr lang="en-US" sz="3600" dirty="0"/>
          </a:p>
        </p:txBody>
      </p:sp>
      <p:sp>
        <p:nvSpPr>
          <p:cNvPr id="2" name="Content Placeholder 1"/>
          <p:cNvSpPr>
            <a:spLocks noGrp="1"/>
          </p:cNvSpPr>
          <p:nvPr>
            <p:ph idx="1"/>
          </p:nvPr>
        </p:nvSpPr>
        <p:spPr>
          <a:xfrm>
            <a:off x="457200" y="1600200"/>
            <a:ext cx="8458200" cy="685799"/>
          </a:xfrm>
        </p:spPr>
        <p:txBody>
          <a:bodyPr/>
          <a:lstStyle/>
          <a:p>
            <a:pPr marL="0" indent="0">
              <a:buNone/>
            </a:pPr>
            <a:r>
              <a:rPr lang="en-US" sz="2000" b="1" dirty="0"/>
              <a:t>Table 8.9 </a:t>
            </a:r>
            <a:r>
              <a:rPr lang="en-US" sz="2000" dirty="0"/>
              <a:t>Ratio Analysis of Historical and Pro Forma Financial Statements for New Venture Fitness Drinks, Inc</a:t>
            </a:r>
            <a:r>
              <a:rPr lang="en-US" sz="2000" dirty="0" smtClean="0"/>
              <a:t>.</a:t>
            </a:r>
            <a:endParaRPr lang="en-US" sz="2000" dirty="0"/>
          </a:p>
        </p:txBody>
      </p:sp>
      <p:graphicFrame>
        <p:nvGraphicFramePr>
          <p:cNvPr id="5" name="Table 4"/>
          <p:cNvGraphicFramePr>
            <a:graphicFrameLocks noGrp="1"/>
          </p:cNvGraphicFramePr>
          <p:nvPr>
            <p:extLst>
              <p:ext uri="{D42A27DB-BD31-4B8C-83A1-F6EECF244321}">
                <p14:modId xmlns:p14="http://schemas.microsoft.com/office/powerpoint/2010/main" xmlns="" val="1418859116"/>
              </p:ext>
            </p:extLst>
          </p:nvPr>
        </p:nvGraphicFramePr>
        <p:xfrm>
          <a:off x="484632" y="2453640"/>
          <a:ext cx="8229600" cy="3566160"/>
        </p:xfrm>
        <a:graphic>
          <a:graphicData uri="http://schemas.openxmlformats.org/drawingml/2006/table">
            <a:tbl>
              <a:tblPr firstRow="1" bandRow="1">
                <a:tableStyleId>{3B4B98B0-60AC-42C2-AFA5-B58CD77FA1E5}</a:tableStyleId>
              </a:tblPr>
              <a:tblGrid>
                <a:gridCol w="2868168">
                  <a:extLst>
                    <a:ext uri="{9D8B030D-6E8A-4147-A177-3AD203B41FA5}">
                      <a16:colId xmlns="" xmlns:a16="http://schemas.microsoft.com/office/drawing/2014/main" val="3628066746"/>
                    </a:ext>
                  </a:extLst>
                </a:gridCol>
                <a:gridCol w="1066800">
                  <a:extLst>
                    <a:ext uri="{9D8B030D-6E8A-4147-A177-3AD203B41FA5}">
                      <a16:colId xmlns="" xmlns:a16="http://schemas.microsoft.com/office/drawing/2014/main" val="1054101717"/>
                    </a:ext>
                  </a:extLst>
                </a:gridCol>
                <a:gridCol w="1124907">
                  <a:extLst>
                    <a:ext uri="{9D8B030D-6E8A-4147-A177-3AD203B41FA5}">
                      <a16:colId xmlns="" xmlns:a16="http://schemas.microsoft.com/office/drawing/2014/main" val="3596963462"/>
                    </a:ext>
                  </a:extLst>
                </a:gridCol>
                <a:gridCol w="1056575">
                  <a:extLst>
                    <a:ext uri="{9D8B030D-6E8A-4147-A177-3AD203B41FA5}">
                      <a16:colId xmlns="" xmlns:a16="http://schemas.microsoft.com/office/drawing/2014/main" val="2011597889"/>
                    </a:ext>
                  </a:extLst>
                </a:gridCol>
                <a:gridCol w="1056575">
                  <a:extLst>
                    <a:ext uri="{9D8B030D-6E8A-4147-A177-3AD203B41FA5}">
                      <a16:colId xmlns="" xmlns:a16="http://schemas.microsoft.com/office/drawing/2014/main" val="2633003034"/>
                    </a:ext>
                  </a:extLst>
                </a:gridCol>
                <a:gridCol w="1056575">
                  <a:extLst>
                    <a:ext uri="{9D8B030D-6E8A-4147-A177-3AD203B41FA5}">
                      <a16:colId xmlns="" xmlns:a16="http://schemas.microsoft.com/office/drawing/2014/main" val="3082057589"/>
                    </a:ext>
                  </a:extLst>
                </a:gridCol>
              </a:tblGrid>
              <a:tr h="300673">
                <a:tc>
                  <a:txBody>
                    <a:bodyPr/>
                    <a:lstStyle/>
                    <a:p>
                      <a:r>
                        <a:rPr lang="en-US" sz="1400" b="1" i="0" u="none" strike="noStrike" kern="1200" baseline="0" dirty="0" smtClean="0">
                          <a:solidFill>
                            <a:schemeClr val="tx1"/>
                          </a:solidFill>
                          <a:latin typeface="+mn-lt"/>
                          <a:ea typeface="+mn-ea"/>
                          <a:cs typeface="+mn-cs"/>
                        </a:rPr>
                        <a:t>Ratio</a:t>
                      </a:r>
                      <a:endParaRPr lang="en-US" sz="1400" b="1" dirty="0"/>
                    </a:p>
                  </a:txBody>
                  <a:tcPr marL="94053" marR="94053"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400" b="1" i="0" u="none" strike="noStrike" kern="1200" baseline="0" dirty="0" smtClean="0">
                          <a:solidFill>
                            <a:schemeClr val="tx1"/>
                          </a:solidFill>
                          <a:latin typeface="+mn-lt"/>
                          <a:ea typeface="+mn-ea"/>
                          <a:cs typeface="+mn-cs"/>
                        </a:rPr>
                        <a:t>Historical</a:t>
                      </a:r>
                      <a:endParaRPr lang="en-US" sz="1400" b="1" i="0" u="none" strike="noStrike" kern="1200" baseline="0" dirty="0" smtClean="0">
                        <a:solidFill>
                          <a:schemeClr val="tx1"/>
                        </a:solidFill>
                        <a:latin typeface="+mn-lt"/>
                        <a:ea typeface="+mn-ea"/>
                        <a:cs typeface="+mn-cs"/>
                      </a:endParaRPr>
                    </a:p>
                    <a:p>
                      <a:pPr algn="ctr"/>
                      <a:r>
                        <a:rPr lang="en-US" sz="1400" b="1" i="0" u="none" strike="noStrike" kern="1200" baseline="0" dirty="0" smtClean="0">
                          <a:solidFill>
                            <a:schemeClr val="tx1"/>
                          </a:solidFill>
                          <a:latin typeface="+mn-lt"/>
                          <a:ea typeface="+mn-ea"/>
                          <a:cs typeface="+mn-cs"/>
                        </a:rPr>
                        <a:t>2016</a:t>
                      </a:r>
                      <a:endParaRPr lang="en-US" sz="1400" b="1" dirty="0"/>
                    </a:p>
                  </a:txBody>
                  <a:tcPr marL="94053" marR="94053">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400" b="1" i="0" u="none" strike="noStrike" kern="1200" baseline="0" dirty="0" smtClean="0">
                          <a:solidFill>
                            <a:schemeClr val="tx1"/>
                          </a:solidFill>
                          <a:latin typeface="+mn-lt"/>
                          <a:ea typeface="+mn-ea"/>
                          <a:cs typeface="+mn-cs"/>
                        </a:rPr>
                        <a:t>Historical</a:t>
                      </a:r>
                      <a:endParaRPr lang="en-US" sz="1400" b="1" i="0" u="none" strike="noStrike" kern="1200" baseline="0" dirty="0" smtClean="0">
                        <a:solidFill>
                          <a:schemeClr val="tx1"/>
                        </a:solidFill>
                        <a:latin typeface="+mn-lt"/>
                        <a:ea typeface="+mn-ea"/>
                        <a:cs typeface="+mn-cs"/>
                      </a:endParaRPr>
                    </a:p>
                    <a:p>
                      <a:pPr algn="ctr"/>
                      <a:r>
                        <a:rPr lang="en-US" sz="1400" b="1" i="0" u="none" strike="noStrike" kern="1200" baseline="0" dirty="0" smtClean="0">
                          <a:solidFill>
                            <a:schemeClr val="tx1"/>
                          </a:solidFill>
                          <a:latin typeface="+mn-lt"/>
                          <a:ea typeface="+mn-ea"/>
                          <a:cs typeface="+mn-cs"/>
                        </a:rPr>
                        <a:t>2017</a:t>
                      </a:r>
                      <a:endParaRPr lang="en-US" sz="1400" b="1" dirty="0"/>
                    </a:p>
                  </a:txBody>
                  <a:tcPr marL="94053" marR="94053">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400" b="1" i="0" u="none" strike="noStrike" kern="1200" baseline="0" dirty="0" smtClean="0">
                          <a:solidFill>
                            <a:schemeClr val="tx1"/>
                          </a:solidFill>
                          <a:latin typeface="+mn-lt"/>
                          <a:ea typeface="+mn-ea"/>
                          <a:cs typeface="+mn-cs"/>
                        </a:rPr>
                        <a:t>Historical</a:t>
                      </a:r>
                      <a:endParaRPr lang="en-US" sz="1400" b="1" i="0" u="none" strike="noStrike" kern="1200" baseline="0" dirty="0" smtClean="0">
                        <a:solidFill>
                          <a:schemeClr val="tx1"/>
                        </a:solidFill>
                        <a:latin typeface="+mn-lt"/>
                        <a:ea typeface="+mn-ea"/>
                        <a:cs typeface="+mn-cs"/>
                      </a:endParaRPr>
                    </a:p>
                    <a:p>
                      <a:pPr algn="ctr"/>
                      <a:r>
                        <a:rPr lang="en-US" sz="1400" b="1" i="0" u="none" strike="noStrike" kern="1200" baseline="0" dirty="0" smtClean="0">
                          <a:solidFill>
                            <a:schemeClr val="tx1"/>
                          </a:solidFill>
                          <a:latin typeface="+mn-lt"/>
                          <a:ea typeface="+mn-ea"/>
                          <a:cs typeface="+mn-cs"/>
                        </a:rPr>
                        <a:t>2018</a:t>
                      </a:r>
                      <a:endParaRPr lang="en-US" sz="1400" b="1" dirty="0"/>
                    </a:p>
                  </a:txBody>
                  <a:tcPr marL="94053" marR="94053">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400" b="1" i="0" u="none" strike="noStrike" kern="1200" baseline="0" dirty="0" smtClean="0">
                          <a:solidFill>
                            <a:schemeClr val="tx1"/>
                          </a:solidFill>
                          <a:latin typeface="+mn-lt"/>
                          <a:ea typeface="+mn-ea"/>
                          <a:cs typeface="+mn-cs"/>
                        </a:rPr>
                        <a:t>Projected</a:t>
                      </a:r>
                      <a:endParaRPr lang="en-US" sz="1400" b="1" i="0" u="none" strike="noStrike" kern="1200" baseline="0" dirty="0" smtClean="0">
                        <a:solidFill>
                          <a:schemeClr val="tx1"/>
                        </a:solidFill>
                        <a:latin typeface="+mn-lt"/>
                        <a:ea typeface="+mn-ea"/>
                        <a:cs typeface="+mn-cs"/>
                      </a:endParaRPr>
                    </a:p>
                    <a:p>
                      <a:pPr algn="ctr"/>
                      <a:r>
                        <a:rPr lang="en-US" sz="1400" b="1" i="0" u="none" strike="noStrike" kern="1200" baseline="0" dirty="0" smtClean="0">
                          <a:solidFill>
                            <a:schemeClr val="tx1"/>
                          </a:solidFill>
                          <a:latin typeface="+mn-lt"/>
                          <a:ea typeface="+mn-ea"/>
                          <a:cs typeface="+mn-cs"/>
                        </a:rPr>
                        <a:t>2019</a:t>
                      </a:r>
                      <a:endParaRPr lang="en-US" sz="1400" b="1" dirty="0"/>
                    </a:p>
                  </a:txBody>
                  <a:tcPr marL="94053" marR="94053">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400" b="1" i="0" u="none" strike="noStrike" kern="1200" baseline="0" dirty="0" smtClean="0">
                          <a:solidFill>
                            <a:schemeClr val="tx1"/>
                          </a:solidFill>
                          <a:latin typeface="+mn-lt"/>
                          <a:ea typeface="+mn-ea"/>
                          <a:cs typeface="+mn-cs"/>
                        </a:rPr>
                        <a:t>Projected</a:t>
                      </a:r>
                      <a:endParaRPr lang="en-US" sz="1400" b="1" i="0" u="none" strike="noStrike" kern="1200" baseline="0" dirty="0" smtClean="0">
                        <a:solidFill>
                          <a:schemeClr val="tx1"/>
                        </a:solidFill>
                        <a:latin typeface="+mn-lt"/>
                        <a:ea typeface="+mn-ea"/>
                        <a:cs typeface="+mn-cs"/>
                      </a:endParaRPr>
                    </a:p>
                    <a:p>
                      <a:pPr algn="ctr"/>
                      <a:r>
                        <a:rPr lang="en-US" sz="1400" b="1" i="0" u="none" strike="noStrike" kern="1200" baseline="0" dirty="0" smtClean="0">
                          <a:solidFill>
                            <a:schemeClr val="tx1"/>
                          </a:solidFill>
                          <a:latin typeface="+mn-lt"/>
                          <a:ea typeface="+mn-ea"/>
                          <a:cs typeface="+mn-cs"/>
                        </a:rPr>
                        <a:t>2020</a:t>
                      </a:r>
                      <a:endParaRPr lang="en-US" sz="1400" b="1" dirty="0"/>
                    </a:p>
                  </a:txBody>
                  <a:tcPr marL="94053" marR="94053">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654632584"/>
                  </a:ext>
                </a:extLst>
              </a:tr>
              <a:tr h="300673">
                <a:tc>
                  <a:txBody>
                    <a:bodyPr/>
                    <a:lstStyle/>
                    <a:p>
                      <a:r>
                        <a:rPr lang="en-US" sz="1400" b="1" i="0" u="none" strike="noStrike" kern="1200" baseline="0" dirty="0" smtClean="0">
                          <a:solidFill>
                            <a:schemeClr val="tx1"/>
                          </a:solidFill>
                          <a:latin typeface="+mn-lt"/>
                          <a:ea typeface="+mn-ea"/>
                          <a:cs typeface="+mn-cs"/>
                        </a:rPr>
                        <a:t>Profitability ratios</a:t>
                      </a:r>
                      <a:endParaRPr lang="en-US" sz="1400" b="1" dirty="0"/>
                    </a:p>
                  </a:txBody>
                  <a:tcPr marL="94053" marR="94053">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a:r>
                        <a:rPr lang="en-US" sz="1400" dirty="0" smtClean="0">
                          <a:solidFill>
                            <a:schemeClr val="bg1"/>
                          </a:solidFill>
                        </a:rPr>
                        <a:t>Blank</a:t>
                      </a:r>
                      <a:endParaRPr lang="en-US" sz="1400" dirty="0">
                        <a:solidFill>
                          <a:schemeClr val="bg1"/>
                        </a:solidFill>
                      </a:endParaRPr>
                    </a:p>
                  </a:txBody>
                  <a:tcPr marL="94053" marR="94053">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a:r>
                        <a:rPr lang="en-US" sz="1400" dirty="0" smtClean="0">
                          <a:solidFill>
                            <a:schemeClr val="bg1"/>
                          </a:solidFill>
                        </a:rPr>
                        <a:t>Blank</a:t>
                      </a:r>
                      <a:endParaRPr lang="en-US" sz="1400" dirty="0"/>
                    </a:p>
                  </a:txBody>
                  <a:tcPr marL="94053" marR="94053">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a:r>
                        <a:rPr lang="en-US" sz="1400" dirty="0" smtClean="0">
                          <a:solidFill>
                            <a:schemeClr val="bg1"/>
                          </a:solidFill>
                        </a:rPr>
                        <a:t>Blank</a:t>
                      </a:r>
                      <a:endParaRPr lang="en-US" sz="1400" dirty="0"/>
                    </a:p>
                  </a:txBody>
                  <a:tcPr marL="94053" marR="94053">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a:r>
                        <a:rPr lang="en-US" sz="1400" dirty="0" smtClean="0">
                          <a:solidFill>
                            <a:schemeClr val="bg1"/>
                          </a:solidFill>
                        </a:rPr>
                        <a:t>Blank</a:t>
                      </a:r>
                      <a:endParaRPr lang="en-US" sz="1400" dirty="0"/>
                    </a:p>
                  </a:txBody>
                  <a:tcPr marL="94053" marR="94053">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a:r>
                        <a:rPr lang="en-US" sz="1400" dirty="0" smtClean="0">
                          <a:solidFill>
                            <a:schemeClr val="bg1"/>
                          </a:solidFill>
                        </a:rPr>
                        <a:t>Blank</a:t>
                      </a:r>
                      <a:endParaRPr lang="en-US" sz="1400" dirty="0"/>
                    </a:p>
                  </a:txBody>
                  <a:tcPr marL="94053" marR="94053">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248983581"/>
                  </a:ext>
                </a:extLst>
              </a:tr>
              <a:tr h="300673">
                <a:tc>
                  <a:txBody>
                    <a:bodyPr/>
                    <a:lstStyle/>
                    <a:p>
                      <a:r>
                        <a:rPr lang="en-US" sz="1400" b="0" i="0" u="none" strike="noStrike" kern="1200" baseline="0" dirty="0" smtClean="0">
                          <a:solidFill>
                            <a:schemeClr val="tx1"/>
                          </a:solidFill>
                          <a:latin typeface="+mn-lt"/>
                          <a:ea typeface="+mn-ea"/>
                          <a:cs typeface="+mn-cs"/>
                        </a:rPr>
                        <a:t>Return on assets</a:t>
                      </a:r>
                      <a:endParaRPr lang="en-US" sz="1400" dirty="0"/>
                    </a:p>
                  </a:txBody>
                  <a:tcPr marL="94053" marR="94053">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400" b="0" i="0" u="none" strike="noStrike" kern="1200" baseline="0" dirty="0" smtClean="0">
                          <a:solidFill>
                            <a:schemeClr val="tx1"/>
                          </a:solidFill>
                          <a:latin typeface="+mn-lt"/>
                          <a:ea typeface="+mn-ea"/>
                          <a:cs typeface="+mn-cs"/>
                        </a:rPr>
                        <a:t>14.7%</a:t>
                      </a:r>
                      <a:endParaRPr lang="en-US" sz="1400" dirty="0"/>
                    </a:p>
                  </a:txBody>
                  <a:tcPr marL="94053" marR="94053">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400" b="0" i="0" u="none" strike="noStrike" kern="1200" baseline="0" dirty="0" smtClean="0">
                          <a:solidFill>
                            <a:schemeClr val="tx1"/>
                          </a:solidFill>
                          <a:latin typeface="+mn-lt"/>
                          <a:ea typeface="+mn-ea"/>
                          <a:cs typeface="+mn-cs"/>
                        </a:rPr>
                        <a:t>18.7%</a:t>
                      </a:r>
                      <a:endParaRPr lang="en-US" sz="1400" dirty="0"/>
                    </a:p>
                  </a:txBody>
                  <a:tcPr marL="94053" marR="94053">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400" b="0" i="0" u="none" strike="noStrike" kern="1200" baseline="0" dirty="0" smtClean="0">
                          <a:solidFill>
                            <a:schemeClr val="tx1"/>
                          </a:solidFill>
                          <a:latin typeface="+mn-lt"/>
                          <a:ea typeface="+mn-ea"/>
                          <a:cs typeface="+mn-cs"/>
                        </a:rPr>
                        <a:t>21.4%</a:t>
                      </a:r>
                      <a:endParaRPr lang="en-US" sz="1400" dirty="0"/>
                    </a:p>
                  </a:txBody>
                  <a:tcPr marL="94053" marR="94053">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400" b="0" i="0" u="none" strike="noStrike" kern="1200" baseline="0" dirty="0" smtClean="0">
                          <a:solidFill>
                            <a:schemeClr val="tx1"/>
                          </a:solidFill>
                          <a:latin typeface="+mn-lt"/>
                          <a:ea typeface="+mn-ea"/>
                          <a:cs typeface="+mn-cs"/>
                        </a:rPr>
                        <a:t>19.0%</a:t>
                      </a:r>
                      <a:endParaRPr lang="en-US" sz="1400" dirty="0"/>
                    </a:p>
                  </a:txBody>
                  <a:tcPr marL="94053" marR="94053">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400" b="0" i="0" u="none" strike="noStrike" kern="1200" baseline="0" dirty="0" smtClean="0">
                          <a:solidFill>
                            <a:schemeClr val="tx1"/>
                          </a:solidFill>
                          <a:latin typeface="+mn-lt"/>
                          <a:ea typeface="+mn-ea"/>
                          <a:cs typeface="+mn-cs"/>
                        </a:rPr>
                        <a:t>18.9%</a:t>
                      </a:r>
                      <a:endParaRPr lang="en-US" sz="1400" dirty="0"/>
                    </a:p>
                  </a:txBody>
                  <a:tcPr marL="94053" marR="94053">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3760172734"/>
                  </a:ext>
                </a:extLst>
              </a:tr>
              <a:tr h="300673">
                <a:tc>
                  <a:txBody>
                    <a:bodyPr/>
                    <a:lstStyle/>
                    <a:p>
                      <a:r>
                        <a:rPr lang="en-US" sz="1400" b="0" i="0" u="none" strike="noStrike" kern="1200" baseline="0" dirty="0" smtClean="0">
                          <a:solidFill>
                            <a:schemeClr val="tx1"/>
                          </a:solidFill>
                          <a:latin typeface="+mn-lt"/>
                          <a:ea typeface="+mn-ea"/>
                          <a:cs typeface="+mn-cs"/>
                        </a:rPr>
                        <a:t>Return on equity</a:t>
                      </a:r>
                      <a:endParaRPr lang="en-US" sz="1400" dirty="0"/>
                    </a:p>
                  </a:txBody>
                  <a:tcPr marL="94053" marR="94053">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400" b="0" i="0" u="none" strike="noStrike" kern="1200" baseline="0" dirty="0" smtClean="0">
                          <a:solidFill>
                            <a:schemeClr val="tx1"/>
                          </a:solidFill>
                          <a:latin typeface="+mn-lt"/>
                          <a:ea typeface="+mn-ea"/>
                          <a:cs typeface="+mn-cs"/>
                        </a:rPr>
                        <a:t>24.9%</a:t>
                      </a:r>
                      <a:endParaRPr lang="en-US" sz="1400" dirty="0"/>
                    </a:p>
                  </a:txBody>
                  <a:tcPr marL="94053" marR="94053">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400" b="0" i="0" u="none" strike="noStrike" kern="1200" baseline="0" dirty="0" smtClean="0">
                          <a:solidFill>
                            <a:schemeClr val="tx1"/>
                          </a:solidFill>
                          <a:latin typeface="+mn-lt"/>
                          <a:ea typeface="+mn-ea"/>
                          <a:cs typeface="+mn-cs"/>
                        </a:rPr>
                        <a:t>31.0%</a:t>
                      </a:r>
                      <a:endParaRPr lang="en-US" sz="1400" dirty="0"/>
                    </a:p>
                  </a:txBody>
                  <a:tcPr marL="94053" marR="94053">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400" b="0" i="0" u="none" strike="noStrike" kern="1200" baseline="0" dirty="0" smtClean="0">
                          <a:solidFill>
                            <a:schemeClr val="tx1"/>
                          </a:solidFill>
                          <a:latin typeface="+mn-lt"/>
                          <a:ea typeface="+mn-ea"/>
                          <a:cs typeface="+mn-cs"/>
                        </a:rPr>
                        <a:t>35.0%</a:t>
                      </a:r>
                      <a:endParaRPr lang="en-US" sz="1400" dirty="0"/>
                    </a:p>
                  </a:txBody>
                  <a:tcPr marL="94053" marR="94053">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400" b="0" i="0" u="none" strike="noStrike" kern="1200" baseline="0" dirty="0" smtClean="0">
                          <a:solidFill>
                            <a:schemeClr val="tx1"/>
                          </a:solidFill>
                          <a:latin typeface="+mn-lt"/>
                          <a:ea typeface="+mn-ea"/>
                          <a:cs typeface="+mn-cs"/>
                        </a:rPr>
                        <a:t>28.9%</a:t>
                      </a:r>
                      <a:endParaRPr lang="en-US" sz="1400" dirty="0"/>
                    </a:p>
                  </a:txBody>
                  <a:tcPr marL="94053" marR="94053">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400" b="0" i="0" u="none" strike="noStrike" kern="1200" baseline="0" dirty="0" smtClean="0">
                          <a:solidFill>
                            <a:schemeClr val="tx1"/>
                          </a:solidFill>
                          <a:latin typeface="+mn-lt"/>
                          <a:ea typeface="+mn-ea"/>
                          <a:cs typeface="+mn-cs"/>
                        </a:rPr>
                        <a:t>27.2%</a:t>
                      </a:r>
                      <a:endParaRPr lang="en-US" sz="1400" dirty="0"/>
                    </a:p>
                  </a:txBody>
                  <a:tcPr marL="94053" marR="94053">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860476159"/>
                  </a:ext>
                </a:extLst>
              </a:tr>
              <a:tr h="300673">
                <a:tc>
                  <a:txBody>
                    <a:bodyPr/>
                    <a:lstStyle/>
                    <a:p>
                      <a:r>
                        <a:rPr lang="en-US" sz="1400" b="0" i="0" u="none" strike="noStrike" kern="1200" baseline="0" dirty="0" smtClean="0">
                          <a:solidFill>
                            <a:schemeClr val="tx1"/>
                          </a:solidFill>
                          <a:latin typeface="+mn-lt"/>
                          <a:ea typeface="+mn-ea"/>
                          <a:cs typeface="+mn-cs"/>
                        </a:rPr>
                        <a:t>Profit margin</a:t>
                      </a:r>
                      <a:endParaRPr lang="en-US" sz="1400" dirty="0"/>
                    </a:p>
                  </a:txBody>
                  <a:tcPr marL="94053" marR="94053">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400" b="0" i="0" u="none" strike="noStrike" kern="1200" baseline="0" dirty="0" smtClean="0">
                          <a:solidFill>
                            <a:schemeClr val="tx1"/>
                          </a:solidFill>
                          <a:latin typeface="+mn-lt"/>
                          <a:ea typeface="+mn-ea"/>
                          <a:cs typeface="+mn-cs"/>
                        </a:rPr>
                        <a:t>13.6%</a:t>
                      </a:r>
                      <a:endParaRPr lang="en-US" sz="1400" dirty="0"/>
                    </a:p>
                  </a:txBody>
                  <a:tcPr marL="94053" marR="94053">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400" b="0" i="0" u="none" strike="noStrike" kern="1200" baseline="0" dirty="0" smtClean="0">
                          <a:solidFill>
                            <a:schemeClr val="tx1"/>
                          </a:solidFill>
                          <a:latin typeface="+mn-lt"/>
                          <a:ea typeface="+mn-ea"/>
                          <a:cs typeface="+mn-cs"/>
                        </a:rPr>
                        <a:t>17.9%</a:t>
                      </a:r>
                      <a:endParaRPr lang="en-US" sz="1400" dirty="0"/>
                    </a:p>
                  </a:txBody>
                  <a:tcPr marL="94053" marR="94053">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400" b="0" i="0" u="none" strike="noStrike" kern="1200" baseline="0" dirty="0" smtClean="0">
                          <a:solidFill>
                            <a:schemeClr val="tx1"/>
                          </a:solidFill>
                          <a:latin typeface="+mn-lt"/>
                          <a:ea typeface="+mn-ea"/>
                          <a:cs typeface="+mn-cs"/>
                        </a:rPr>
                        <a:t>22.3%</a:t>
                      </a:r>
                      <a:endParaRPr lang="en-US" sz="1400" dirty="0"/>
                    </a:p>
                  </a:txBody>
                  <a:tcPr marL="94053" marR="94053">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400" b="0" i="0" u="none" strike="noStrike" kern="1200" baseline="0" dirty="0" smtClean="0">
                          <a:solidFill>
                            <a:schemeClr val="tx1"/>
                          </a:solidFill>
                          <a:latin typeface="+mn-lt"/>
                          <a:ea typeface="+mn-ea"/>
                          <a:cs typeface="+mn-cs"/>
                        </a:rPr>
                        <a:t>18.1%</a:t>
                      </a:r>
                      <a:endParaRPr lang="en-US" sz="1400" dirty="0"/>
                    </a:p>
                  </a:txBody>
                  <a:tcPr marL="94053" marR="94053">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400" b="0" i="0" u="none" strike="noStrike" kern="1200" baseline="0" dirty="0" smtClean="0">
                          <a:solidFill>
                            <a:schemeClr val="tx1"/>
                          </a:solidFill>
                          <a:latin typeface="+mn-lt"/>
                          <a:ea typeface="+mn-ea"/>
                          <a:cs typeface="+mn-cs"/>
                        </a:rPr>
                        <a:t>18.1%</a:t>
                      </a:r>
                      <a:endParaRPr lang="en-US" sz="1400" dirty="0"/>
                    </a:p>
                  </a:txBody>
                  <a:tcPr marL="94053" marR="94053">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3616570167"/>
                  </a:ext>
                </a:extLst>
              </a:tr>
              <a:tr h="300673">
                <a:tc>
                  <a:txBody>
                    <a:bodyPr/>
                    <a:lstStyle/>
                    <a:p>
                      <a:r>
                        <a:rPr lang="en-US" sz="1400" b="1" i="0" u="none" strike="noStrike" kern="1200" baseline="0" dirty="0" smtClean="0">
                          <a:solidFill>
                            <a:schemeClr val="tx1"/>
                          </a:solidFill>
                          <a:latin typeface="+mn-lt"/>
                          <a:ea typeface="+mn-ea"/>
                          <a:cs typeface="+mn-cs"/>
                        </a:rPr>
                        <a:t>Liquidity ratios</a:t>
                      </a:r>
                      <a:endParaRPr lang="en-US" sz="1400" b="1" dirty="0"/>
                    </a:p>
                  </a:txBody>
                  <a:tcPr marL="94053" marR="94053">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400" dirty="0" smtClean="0">
                          <a:solidFill>
                            <a:schemeClr val="bg1"/>
                          </a:solidFill>
                        </a:rPr>
                        <a:t>Blank</a:t>
                      </a:r>
                      <a:endParaRPr lang="en-US" sz="1400" dirty="0"/>
                    </a:p>
                  </a:txBody>
                  <a:tcPr marL="94053" marR="94053">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400" dirty="0" smtClean="0">
                          <a:solidFill>
                            <a:schemeClr val="bg1"/>
                          </a:solidFill>
                        </a:rPr>
                        <a:t>Blank</a:t>
                      </a:r>
                      <a:endParaRPr lang="en-US" sz="1400" dirty="0"/>
                    </a:p>
                  </a:txBody>
                  <a:tcPr marL="94053" marR="94053">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400" dirty="0" smtClean="0">
                          <a:solidFill>
                            <a:schemeClr val="bg1"/>
                          </a:solidFill>
                        </a:rPr>
                        <a:t>Blank</a:t>
                      </a:r>
                      <a:endParaRPr lang="en-US" sz="1400" dirty="0"/>
                    </a:p>
                  </a:txBody>
                  <a:tcPr marL="94053" marR="94053">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400" dirty="0" smtClean="0">
                          <a:solidFill>
                            <a:schemeClr val="bg1"/>
                          </a:solidFill>
                        </a:rPr>
                        <a:t>Blank</a:t>
                      </a:r>
                      <a:endParaRPr lang="en-US" sz="1400" dirty="0"/>
                    </a:p>
                  </a:txBody>
                  <a:tcPr marL="94053" marR="94053">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400" dirty="0" smtClean="0">
                          <a:solidFill>
                            <a:schemeClr val="bg1"/>
                          </a:solidFill>
                        </a:rPr>
                        <a:t>Blank</a:t>
                      </a:r>
                      <a:endParaRPr lang="en-US" sz="1400" dirty="0"/>
                    </a:p>
                  </a:txBody>
                  <a:tcPr marL="94053" marR="94053">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148287873"/>
                  </a:ext>
                </a:extLst>
              </a:tr>
              <a:tr h="300673">
                <a:tc>
                  <a:txBody>
                    <a:bodyPr/>
                    <a:lstStyle/>
                    <a:p>
                      <a:r>
                        <a:rPr lang="en-US" sz="1400" b="0" i="0" u="none" strike="noStrike" kern="1200" baseline="0" dirty="0" smtClean="0">
                          <a:solidFill>
                            <a:schemeClr val="tx1"/>
                          </a:solidFill>
                          <a:latin typeface="+mn-lt"/>
                          <a:ea typeface="+mn-ea"/>
                          <a:cs typeface="+mn-cs"/>
                        </a:rPr>
                        <a:t>Current</a:t>
                      </a:r>
                      <a:endParaRPr lang="en-US" sz="1400" dirty="0"/>
                    </a:p>
                  </a:txBody>
                  <a:tcPr marL="94053" marR="94053">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400" b="0" i="0" u="none" strike="noStrike" kern="1200" baseline="0" dirty="0" smtClean="0">
                          <a:solidFill>
                            <a:schemeClr val="tx1"/>
                          </a:solidFill>
                          <a:latin typeface="+mn-lt"/>
                          <a:ea typeface="+mn-ea"/>
                          <a:cs typeface="+mn-cs"/>
                        </a:rPr>
                        <a:t>  2.35</a:t>
                      </a:r>
                      <a:endParaRPr lang="en-US" sz="1400" dirty="0"/>
                    </a:p>
                  </a:txBody>
                  <a:tcPr marL="94053" marR="94053">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400" b="0" i="0" u="none" strike="noStrike" kern="1200" baseline="0" dirty="0" smtClean="0">
                          <a:solidFill>
                            <a:schemeClr val="tx1"/>
                          </a:solidFill>
                          <a:latin typeface="+mn-lt"/>
                          <a:ea typeface="+mn-ea"/>
                          <a:cs typeface="+mn-cs"/>
                        </a:rPr>
                        <a:t>  2.26</a:t>
                      </a:r>
                      <a:endParaRPr lang="en-US" sz="1400" dirty="0"/>
                    </a:p>
                  </a:txBody>
                  <a:tcPr marL="94053" marR="94053">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400" b="0" i="0" u="none" strike="noStrike" kern="1200" baseline="0" dirty="0" smtClean="0">
                          <a:solidFill>
                            <a:schemeClr val="tx1"/>
                          </a:solidFill>
                          <a:latin typeface="+mn-lt"/>
                          <a:ea typeface="+mn-ea"/>
                          <a:cs typeface="+mn-cs"/>
                        </a:rPr>
                        <a:t>  3.05</a:t>
                      </a:r>
                      <a:endParaRPr lang="en-US" sz="1400" dirty="0"/>
                    </a:p>
                  </a:txBody>
                  <a:tcPr marL="94053" marR="94053">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400" b="0" i="0" u="none" strike="noStrike" kern="1200" baseline="0" dirty="0" smtClean="0">
                          <a:solidFill>
                            <a:schemeClr val="tx1"/>
                          </a:solidFill>
                          <a:latin typeface="+mn-lt"/>
                          <a:ea typeface="+mn-ea"/>
                          <a:cs typeface="+mn-cs"/>
                        </a:rPr>
                        <a:t>  2.07</a:t>
                      </a:r>
                      <a:endParaRPr lang="en-US" sz="1400" dirty="0"/>
                    </a:p>
                  </a:txBody>
                  <a:tcPr marL="94053" marR="94053">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400" b="0" i="0" u="none" strike="noStrike" kern="1200" baseline="0" dirty="0" smtClean="0">
                          <a:solidFill>
                            <a:schemeClr val="tx1"/>
                          </a:solidFill>
                          <a:latin typeface="+mn-lt"/>
                          <a:ea typeface="+mn-ea"/>
                          <a:cs typeface="+mn-cs"/>
                        </a:rPr>
                        <a:t>  2.24</a:t>
                      </a:r>
                      <a:endParaRPr lang="en-US" sz="1400" dirty="0"/>
                    </a:p>
                  </a:txBody>
                  <a:tcPr marL="94053" marR="94053">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2191763766"/>
                  </a:ext>
                </a:extLst>
              </a:tr>
              <a:tr h="300673">
                <a:tc>
                  <a:txBody>
                    <a:bodyPr/>
                    <a:lstStyle/>
                    <a:p>
                      <a:r>
                        <a:rPr lang="en-US" sz="1400" b="0" i="0" u="none" strike="noStrike" kern="1200" baseline="0" dirty="0" smtClean="0">
                          <a:solidFill>
                            <a:schemeClr val="tx1"/>
                          </a:solidFill>
                          <a:latin typeface="+mn-lt"/>
                          <a:ea typeface="+mn-ea"/>
                          <a:cs typeface="+mn-cs"/>
                        </a:rPr>
                        <a:t>Quick</a:t>
                      </a:r>
                      <a:endParaRPr lang="en-US" sz="1400" dirty="0"/>
                    </a:p>
                  </a:txBody>
                  <a:tcPr marL="94053" marR="94053">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400" b="0" i="0" u="none" strike="noStrike" kern="1200" baseline="0" dirty="0" smtClean="0">
                          <a:solidFill>
                            <a:schemeClr val="tx1"/>
                          </a:solidFill>
                          <a:latin typeface="+mn-lt"/>
                          <a:ea typeface="+mn-ea"/>
                          <a:cs typeface="+mn-cs"/>
                        </a:rPr>
                        <a:t>  1.96</a:t>
                      </a:r>
                      <a:endParaRPr lang="en-US" sz="1400" dirty="0"/>
                    </a:p>
                  </a:txBody>
                  <a:tcPr marL="94053" marR="94053">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400" b="0" i="0" u="none" strike="noStrike" kern="1200" baseline="0" dirty="0" smtClean="0">
                          <a:solidFill>
                            <a:schemeClr val="tx1"/>
                          </a:solidFill>
                          <a:latin typeface="+mn-lt"/>
                          <a:ea typeface="+mn-ea"/>
                          <a:cs typeface="+mn-cs"/>
                        </a:rPr>
                        <a:t>  1.89</a:t>
                      </a:r>
                      <a:endParaRPr lang="en-US" sz="1400" dirty="0"/>
                    </a:p>
                  </a:txBody>
                  <a:tcPr marL="94053" marR="94053">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400" b="0" i="0" u="none" strike="noStrike" kern="1200" baseline="0" dirty="0" smtClean="0">
                          <a:solidFill>
                            <a:schemeClr val="tx1"/>
                          </a:solidFill>
                          <a:latin typeface="+mn-lt"/>
                          <a:ea typeface="+mn-ea"/>
                          <a:cs typeface="+mn-cs"/>
                        </a:rPr>
                        <a:t>  2.58</a:t>
                      </a:r>
                      <a:endParaRPr lang="en-US" sz="1400" dirty="0"/>
                    </a:p>
                  </a:txBody>
                  <a:tcPr marL="94053" marR="94053">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400" b="0" i="0" u="none" strike="noStrike" kern="1200" baseline="0" dirty="0" smtClean="0">
                          <a:solidFill>
                            <a:schemeClr val="tx1"/>
                          </a:solidFill>
                          <a:latin typeface="+mn-lt"/>
                          <a:ea typeface="+mn-ea"/>
                          <a:cs typeface="+mn-cs"/>
                        </a:rPr>
                        <a:t>  1.60</a:t>
                      </a:r>
                      <a:endParaRPr lang="en-US" sz="1400" dirty="0"/>
                    </a:p>
                  </a:txBody>
                  <a:tcPr marL="94053" marR="94053">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400" b="0" i="0" u="none" strike="noStrike" kern="1200" baseline="0" dirty="0" smtClean="0">
                          <a:solidFill>
                            <a:schemeClr val="tx1"/>
                          </a:solidFill>
                          <a:latin typeface="+mn-lt"/>
                          <a:ea typeface="+mn-ea"/>
                          <a:cs typeface="+mn-cs"/>
                        </a:rPr>
                        <a:t>  1.78</a:t>
                      </a:r>
                      <a:endParaRPr lang="en-US" sz="1400" dirty="0"/>
                    </a:p>
                  </a:txBody>
                  <a:tcPr marL="94053" marR="94053">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362224854"/>
                  </a:ext>
                </a:extLst>
              </a:tr>
              <a:tr h="300673">
                <a:tc>
                  <a:txBody>
                    <a:bodyPr/>
                    <a:lstStyle/>
                    <a:p>
                      <a:r>
                        <a:rPr lang="en-US" sz="1400" b="1" i="0" u="none" strike="noStrike" kern="1200" baseline="0" dirty="0" smtClean="0">
                          <a:solidFill>
                            <a:schemeClr val="tx1"/>
                          </a:solidFill>
                          <a:latin typeface="+mn-lt"/>
                          <a:ea typeface="+mn-ea"/>
                          <a:cs typeface="+mn-cs"/>
                        </a:rPr>
                        <a:t>Overall financial stability ratios</a:t>
                      </a:r>
                      <a:endParaRPr lang="en-US" sz="1400" b="1" dirty="0"/>
                    </a:p>
                  </a:txBody>
                  <a:tcPr marL="94053" marR="94053">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400" dirty="0" smtClean="0">
                          <a:solidFill>
                            <a:schemeClr val="bg1"/>
                          </a:solidFill>
                        </a:rPr>
                        <a:t>Blank</a:t>
                      </a:r>
                      <a:endParaRPr lang="en-US" sz="1400" dirty="0"/>
                    </a:p>
                  </a:txBody>
                  <a:tcPr marL="94053" marR="94053">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400" dirty="0" smtClean="0">
                          <a:solidFill>
                            <a:schemeClr val="bg1"/>
                          </a:solidFill>
                        </a:rPr>
                        <a:t>Blank</a:t>
                      </a:r>
                      <a:endParaRPr lang="en-US" sz="1400" dirty="0"/>
                    </a:p>
                  </a:txBody>
                  <a:tcPr marL="94053" marR="94053">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400" dirty="0" smtClean="0">
                          <a:solidFill>
                            <a:schemeClr val="bg1"/>
                          </a:solidFill>
                        </a:rPr>
                        <a:t>Blank</a:t>
                      </a:r>
                      <a:endParaRPr lang="en-US" sz="1400" dirty="0"/>
                    </a:p>
                  </a:txBody>
                  <a:tcPr marL="94053" marR="94053">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400" dirty="0" smtClean="0">
                          <a:solidFill>
                            <a:schemeClr val="bg1"/>
                          </a:solidFill>
                        </a:rPr>
                        <a:t>Blank</a:t>
                      </a:r>
                      <a:endParaRPr lang="en-US" sz="1400" dirty="0"/>
                    </a:p>
                  </a:txBody>
                  <a:tcPr marL="94053" marR="94053">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400" dirty="0" smtClean="0">
                          <a:solidFill>
                            <a:schemeClr val="bg1"/>
                          </a:solidFill>
                        </a:rPr>
                        <a:t>Blank</a:t>
                      </a:r>
                      <a:endParaRPr lang="en-US" sz="1400" dirty="0"/>
                    </a:p>
                  </a:txBody>
                  <a:tcPr marL="94053" marR="94053">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66985677"/>
                  </a:ext>
                </a:extLst>
              </a:tr>
              <a:tr h="300673">
                <a:tc>
                  <a:txBody>
                    <a:bodyPr/>
                    <a:lstStyle/>
                    <a:p>
                      <a:r>
                        <a:rPr lang="en-US" sz="1400" b="0" i="0" u="none" strike="noStrike" kern="1200" baseline="0" dirty="0" smtClean="0">
                          <a:solidFill>
                            <a:schemeClr val="tx1"/>
                          </a:solidFill>
                          <a:latin typeface="+mn-lt"/>
                          <a:ea typeface="+mn-ea"/>
                          <a:cs typeface="+mn-cs"/>
                        </a:rPr>
                        <a:t>Debt</a:t>
                      </a:r>
                      <a:endParaRPr lang="en-US" sz="1400" dirty="0"/>
                    </a:p>
                  </a:txBody>
                  <a:tcPr marL="94053" marR="94053">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400" b="0" i="0" u="none" strike="noStrike" kern="1200" baseline="0" dirty="0" smtClean="0">
                          <a:solidFill>
                            <a:schemeClr val="tx1"/>
                          </a:solidFill>
                          <a:latin typeface="+mn-lt"/>
                          <a:ea typeface="+mn-ea"/>
                          <a:cs typeface="+mn-cs"/>
                        </a:rPr>
                        <a:t>42.3%</a:t>
                      </a:r>
                      <a:endParaRPr lang="en-US" sz="1400" dirty="0"/>
                    </a:p>
                  </a:txBody>
                  <a:tcPr marL="94053" marR="94053">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400" b="0" i="0" u="none" strike="noStrike" kern="1200" baseline="0" dirty="0" smtClean="0">
                          <a:solidFill>
                            <a:schemeClr val="tx1"/>
                          </a:solidFill>
                          <a:latin typeface="+mn-lt"/>
                          <a:ea typeface="+mn-ea"/>
                          <a:cs typeface="+mn-cs"/>
                        </a:rPr>
                        <a:t>37.4%</a:t>
                      </a:r>
                      <a:endParaRPr lang="en-US" sz="1400" dirty="0"/>
                    </a:p>
                  </a:txBody>
                  <a:tcPr marL="94053" marR="94053">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400" b="0" i="0" u="none" strike="noStrike" kern="1200" baseline="0" dirty="0" smtClean="0">
                          <a:solidFill>
                            <a:schemeClr val="tx1"/>
                          </a:solidFill>
                          <a:latin typeface="+mn-lt"/>
                          <a:ea typeface="+mn-ea"/>
                          <a:cs typeface="+mn-cs"/>
                        </a:rPr>
                        <a:t>39.7%</a:t>
                      </a:r>
                      <a:endParaRPr lang="en-US" sz="1400" dirty="0"/>
                    </a:p>
                  </a:txBody>
                  <a:tcPr marL="94053" marR="94053">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400" b="0" i="0" u="none" strike="noStrike" kern="1200" baseline="0" dirty="0" smtClean="0">
                          <a:solidFill>
                            <a:schemeClr val="tx1"/>
                          </a:solidFill>
                          <a:latin typeface="+mn-lt"/>
                          <a:ea typeface="+mn-ea"/>
                          <a:cs typeface="+mn-cs"/>
                        </a:rPr>
                        <a:t>29.3%</a:t>
                      </a:r>
                      <a:endParaRPr lang="en-US" sz="1400" dirty="0"/>
                    </a:p>
                  </a:txBody>
                  <a:tcPr marL="94053" marR="94053">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400" b="0" i="0" u="none" strike="noStrike" kern="1200" baseline="0" dirty="0" smtClean="0">
                          <a:solidFill>
                            <a:schemeClr val="tx1"/>
                          </a:solidFill>
                          <a:latin typeface="+mn-lt"/>
                          <a:ea typeface="+mn-ea"/>
                          <a:cs typeface="+mn-cs"/>
                        </a:rPr>
                        <a:t>31.8%</a:t>
                      </a:r>
                      <a:endParaRPr lang="en-US" sz="1400" dirty="0"/>
                    </a:p>
                  </a:txBody>
                  <a:tcPr marL="94053" marR="94053">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91072394"/>
                  </a:ext>
                </a:extLst>
              </a:tr>
              <a:tr h="300673">
                <a:tc>
                  <a:txBody>
                    <a:bodyPr/>
                    <a:lstStyle/>
                    <a:p>
                      <a:r>
                        <a:rPr lang="en-US" sz="1400" b="0" i="0" u="none" strike="noStrike" kern="1200" baseline="0" dirty="0" smtClean="0">
                          <a:solidFill>
                            <a:schemeClr val="tx1"/>
                          </a:solidFill>
                          <a:latin typeface="+mn-lt"/>
                          <a:ea typeface="+mn-ea"/>
                          <a:cs typeface="+mn-cs"/>
                        </a:rPr>
                        <a:t>Debt to equity</a:t>
                      </a:r>
                      <a:endParaRPr lang="en-US" sz="1400" dirty="0"/>
                    </a:p>
                  </a:txBody>
                  <a:tcPr marL="94053" marR="94053">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0" i="0" u="none" strike="noStrike" kern="1200" baseline="0" dirty="0" smtClean="0">
                          <a:solidFill>
                            <a:schemeClr val="tx1"/>
                          </a:solidFill>
                          <a:latin typeface="+mn-lt"/>
                          <a:ea typeface="+mn-ea"/>
                          <a:cs typeface="+mn-cs"/>
                        </a:rPr>
                        <a:t>73.2%</a:t>
                      </a:r>
                      <a:endParaRPr lang="en-US" sz="1400" dirty="0"/>
                    </a:p>
                  </a:txBody>
                  <a:tcPr marL="94053" marR="94053">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0" i="0" u="none" strike="noStrike" kern="1200" baseline="0" dirty="0" smtClean="0">
                          <a:solidFill>
                            <a:schemeClr val="tx1"/>
                          </a:solidFill>
                          <a:latin typeface="+mn-lt"/>
                          <a:ea typeface="+mn-ea"/>
                          <a:cs typeface="+mn-cs"/>
                        </a:rPr>
                        <a:t>59.8%</a:t>
                      </a:r>
                      <a:endParaRPr lang="en-US" sz="1400" dirty="0"/>
                    </a:p>
                  </a:txBody>
                  <a:tcPr marL="94053" marR="94053">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0" i="0" u="none" strike="noStrike" kern="1200" baseline="0" dirty="0" smtClean="0">
                          <a:solidFill>
                            <a:schemeClr val="tx1"/>
                          </a:solidFill>
                          <a:latin typeface="+mn-lt"/>
                          <a:ea typeface="+mn-ea"/>
                          <a:cs typeface="+mn-cs"/>
                        </a:rPr>
                        <a:t>65.8%</a:t>
                      </a:r>
                      <a:endParaRPr lang="en-US" sz="1400" dirty="0"/>
                    </a:p>
                  </a:txBody>
                  <a:tcPr marL="94053" marR="94053">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0" i="0" u="none" strike="noStrike" kern="1200" baseline="0" dirty="0" smtClean="0">
                          <a:solidFill>
                            <a:schemeClr val="tx1"/>
                          </a:solidFill>
                          <a:latin typeface="+mn-lt"/>
                          <a:ea typeface="+mn-ea"/>
                          <a:cs typeface="+mn-cs"/>
                        </a:rPr>
                        <a:t>41.5%</a:t>
                      </a:r>
                      <a:endParaRPr lang="en-US" sz="1400" dirty="0"/>
                    </a:p>
                  </a:txBody>
                  <a:tcPr marL="94053" marR="94053">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0" i="0" u="none" strike="noStrike" kern="1200" baseline="0" dirty="0" smtClean="0">
                          <a:solidFill>
                            <a:schemeClr val="tx1"/>
                          </a:solidFill>
                          <a:latin typeface="+mn-lt"/>
                          <a:ea typeface="+mn-ea"/>
                          <a:cs typeface="+mn-cs"/>
                        </a:rPr>
                        <a:t>46.6%</a:t>
                      </a:r>
                      <a:endParaRPr lang="en-US" sz="1400" dirty="0"/>
                    </a:p>
                  </a:txBody>
                  <a:tcPr marL="94053" marR="94053">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3666651132"/>
                  </a:ext>
                </a:extLst>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smtClean="0"/>
              <a:t>Financial Management </a:t>
            </a:r>
            <a:r>
              <a:rPr lang="en-US" sz="2000" b="0" dirty="0" smtClean="0"/>
              <a:t>(1 of 2)</a:t>
            </a:r>
            <a:endParaRPr lang="en-US" sz="2000" b="0" dirty="0"/>
          </a:p>
        </p:txBody>
      </p:sp>
      <p:sp>
        <p:nvSpPr>
          <p:cNvPr id="7" name="Content Placeholder 6"/>
          <p:cNvSpPr>
            <a:spLocks noGrp="1"/>
          </p:cNvSpPr>
          <p:nvPr>
            <p:ph idx="1"/>
          </p:nvPr>
        </p:nvSpPr>
        <p:spPr>
          <a:xfrm>
            <a:off x="457200" y="1600200"/>
            <a:ext cx="8229600" cy="4724400"/>
          </a:xfrm>
        </p:spPr>
        <p:txBody>
          <a:bodyPr/>
          <a:lstStyle/>
          <a:p>
            <a:pPr marL="256032" indent="-256032">
              <a:buSzPct val="100000"/>
            </a:pPr>
            <a:r>
              <a:rPr lang="en-US" sz="2400" dirty="0" smtClean="0"/>
              <a:t>Financial Management</a:t>
            </a:r>
          </a:p>
          <a:p>
            <a:pPr marL="740664" lvl="1" indent="-283464"/>
            <a:r>
              <a:rPr lang="en-US" sz="2400" dirty="0" smtClean="0"/>
              <a:t>Financial management deals with two things: raising money and managing a company</a:t>
            </a:r>
            <a:r>
              <a:rPr lang="en-US" altLang="en-US" sz="2400" dirty="0" smtClean="0"/>
              <a:t>’</a:t>
            </a:r>
            <a:r>
              <a:rPr lang="en-US" sz="2400" dirty="0" smtClean="0"/>
              <a:t>s finances in a way that achieves the highest rate of return.</a:t>
            </a:r>
          </a:p>
          <a:p>
            <a:pPr marL="740664" lvl="1" indent="-283464"/>
            <a:r>
              <a:rPr lang="en-US" sz="2400" dirty="0" smtClean="0"/>
              <a:t>Chapter 10 focuses on raising money. This chapter focuses primarily on:</a:t>
            </a:r>
          </a:p>
          <a:p>
            <a:pPr lvl="2"/>
            <a:r>
              <a:rPr lang="en-US" sz="2400" dirty="0" smtClean="0"/>
              <a:t>How a new venture tracks its financial progress through preparing, analyzing, and maintaining past financial statements.</a:t>
            </a:r>
          </a:p>
          <a:p>
            <a:pPr lvl="2"/>
            <a:r>
              <a:rPr lang="en-US" sz="2400" dirty="0" smtClean="0"/>
              <a:t>How a new venture forecasts future income and expenses by preparing pro forma (or projected) financial statements.</a:t>
            </a:r>
            <a:endParaRPr lang="en-US" sz="24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smtClean="0"/>
              <a:t>Financial Management </a:t>
            </a:r>
            <a:r>
              <a:rPr lang="en-US" sz="2000" b="0" dirty="0" smtClean="0"/>
              <a:t>(2 of 2)</a:t>
            </a:r>
            <a:endParaRPr lang="en-US" sz="2000" b="0" dirty="0"/>
          </a:p>
        </p:txBody>
      </p:sp>
      <p:sp>
        <p:nvSpPr>
          <p:cNvPr id="7" name="Content Placeholder 6"/>
          <p:cNvSpPr>
            <a:spLocks noGrp="1"/>
          </p:cNvSpPr>
          <p:nvPr>
            <p:ph idx="1"/>
          </p:nvPr>
        </p:nvSpPr>
        <p:spPr>
          <a:xfrm>
            <a:off x="457200" y="1600200"/>
            <a:ext cx="8229600" cy="4572000"/>
          </a:xfrm>
        </p:spPr>
        <p:txBody>
          <a:bodyPr/>
          <a:lstStyle/>
          <a:p>
            <a:pPr marL="0" indent="0">
              <a:spcBef>
                <a:spcPts val="800"/>
              </a:spcBef>
              <a:buSzPct val="100000"/>
              <a:buNone/>
            </a:pPr>
            <a:r>
              <a:rPr lang="en-US" sz="2000" dirty="0" smtClean="0"/>
              <a:t>The financial management of a firm deals with questions such as the following on an ongoing basis:</a:t>
            </a:r>
          </a:p>
          <a:p>
            <a:pPr marL="256032" indent="-256032">
              <a:spcBef>
                <a:spcPts val="800"/>
              </a:spcBef>
              <a:buSzPct val="100000"/>
              <a:buFontTx/>
              <a:buChar char="•"/>
            </a:pPr>
            <a:r>
              <a:rPr lang="en-US" sz="2000" dirty="0" smtClean="0"/>
              <a:t>How are we doing? Are we making or losing money?</a:t>
            </a:r>
          </a:p>
          <a:p>
            <a:pPr marL="256032" indent="-256032">
              <a:spcBef>
                <a:spcPts val="800"/>
              </a:spcBef>
              <a:buSzPct val="100000"/>
              <a:buFontTx/>
              <a:buChar char="•"/>
            </a:pPr>
            <a:r>
              <a:rPr lang="en-US" sz="2000" dirty="0" smtClean="0"/>
              <a:t>How much cash do we have on hand?</a:t>
            </a:r>
          </a:p>
          <a:p>
            <a:pPr marL="256032" indent="-256032">
              <a:spcBef>
                <a:spcPts val="800"/>
              </a:spcBef>
              <a:buSzPct val="100000"/>
              <a:buFontTx/>
              <a:buChar char="•"/>
            </a:pPr>
            <a:r>
              <a:rPr lang="en-US" sz="2000" dirty="0" smtClean="0"/>
              <a:t>Do we have enough cash to meet our short-term obligations?</a:t>
            </a:r>
          </a:p>
          <a:p>
            <a:pPr marL="256032" indent="-256032">
              <a:spcBef>
                <a:spcPts val="800"/>
              </a:spcBef>
              <a:buSzPct val="100000"/>
              <a:buFontTx/>
              <a:buChar char="•"/>
            </a:pPr>
            <a:r>
              <a:rPr lang="en-US" sz="2000" dirty="0" smtClean="0"/>
              <a:t>How efficiently are we utilizing our assets?</a:t>
            </a:r>
          </a:p>
          <a:p>
            <a:pPr marL="256032" indent="-256032">
              <a:spcBef>
                <a:spcPts val="800"/>
              </a:spcBef>
              <a:buSzPct val="100000"/>
              <a:buFontTx/>
              <a:buChar char="•"/>
            </a:pPr>
            <a:r>
              <a:rPr lang="en-US" sz="2000" dirty="0" smtClean="0"/>
              <a:t>How do our growth and net profits compare to those of our industry peers?</a:t>
            </a:r>
          </a:p>
          <a:p>
            <a:pPr marL="256032" indent="-256032">
              <a:spcBef>
                <a:spcPts val="800"/>
              </a:spcBef>
              <a:buSzPct val="100000"/>
              <a:buFontTx/>
              <a:buChar char="•"/>
            </a:pPr>
            <a:r>
              <a:rPr lang="en-US" sz="2000" dirty="0" smtClean="0"/>
              <a:t>Where will the funds we need for capital improvements come from?</a:t>
            </a:r>
          </a:p>
          <a:p>
            <a:pPr marL="256032" indent="-256032">
              <a:spcBef>
                <a:spcPts val="800"/>
              </a:spcBef>
              <a:buSzPct val="100000"/>
              <a:buFontTx/>
              <a:buChar char="•"/>
            </a:pPr>
            <a:r>
              <a:rPr lang="en-US" sz="2000" dirty="0" smtClean="0"/>
              <a:t>Are there ways we can partner with other firms to share risk and reduce the amount of cash we need?</a:t>
            </a:r>
          </a:p>
          <a:p>
            <a:pPr marL="256032" indent="-256032">
              <a:spcBef>
                <a:spcPts val="800"/>
              </a:spcBef>
              <a:buSzPct val="100000"/>
              <a:buFontTx/>
              <a:buChar char="•"/>
            </a:pPr>
            <a:r>
              <a:rPr lang="en-US" sz="2000" dirty="0" smtClean="0"/>
              <a:t>Overall, are we in good shape financially?</a:t>
            </a:r>
            <a:endParaRPr lang="en-US" sz="20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smtClean="0"/>
              <a:t>Financial Objectives of a Firm </a:t>
            </a:r>
            <a:r>
              <a:rPr lang="en-US" sz="2000" b="0" dirty="0" smtClean="0"/>
              <a:t>(1 of 3)</a:t>
            </a:r>
            <a:endParaRPr lang="en-US" sz="2000" b="0" dirty="0"/>
          </a:p>
        </p:txBody>
      </p:sp>
      <p:sp>
        <p:nvSpPr>
          <p:cNvPr id="5" name="Content Placeholder 4"/>
          <p:cNvSpPr>
            <a:spLocks noGrp="1"/>
          </p:cNvSpPr>
          <p:nvPr>
            <p:ph idx="1"/>
          </p:nvPr>
        </p:nvSpPr>
        <p:spPr>
          <a:xfrm>
            <a:off x="457200" y="1600201"/>
            <a:ext cx="8229600" cy="380999"/>
          </a:xfrm>
        </p:spPr>
        <p:txBody>
          <a:bodyPr/>
          <a:lstStyle/>
          <a:p>
            <a:pPr marL="0" indent="0">
              <a:buNone/>
            </a:pPr>
            <a:r>
              <a:rPr lang="en-IN" sz="2200" b="1" dirty="0"/>
              <a:t>Figure </a:t>
            </a:r>
            <a:r>
              <a:rPr lang="en-IN" sz="2200" b="1" dirty="0" smtClean="0"/>
              <a:t>8.1 </a:t>
            </a:r>
            <a:r>
              <a:rPr lang="en-IN" sz="2200" dirty="0" smtClean="0"/>
              <a:t>Primary Financial Objectives of Entrepreneurial </a:t>
            </a:r>
            <a:r>
              <a:rPr lang="en-IN" sz="2200" dirty="0"/>
              <a:t>Firms</a:t>
            </a:r>
          </a:p>
        </p:txBody>
      </p:sp>
      <p:pic>
        <p:nvPicPr>
          <p:cNvPr id="2" name="Picture 1" descr="Four primary financial objectives of entrepreneurial firms. Profitability is a company’s ability to make a profit. Liquidity is a company’s ability to meet its short term obligations. Efficiency is a how productively a firm utilizes its assets. Stability is the overall health of the financial structure of the firm, particularly as it relates to its debt to equity ratio."/>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11220" y="2349498"/>
            <a:ext cx="7946980" cy="2679702"/>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smtClean="0"/>
              <a:t>Financial Objectives of a Firm </a:t>
            </a:r>
            <a:r>
              <a:rPr lang="en-US" sz="2000" b="0" dirty="0" smtClean="0"/>
              <a:t>(2 of 3)</a:t>
            </a:r>
            <a:endParaRPr lang="en-US" sz="2000" b="0" dirty="0"/>
          </a:p>
        </p:txBody>
      </p:sp>
      <p:sp>
        <p:nvSpPr>
          <p:cNvPr id="7" name="Content Placeholder 6"/>
          <p:cNvSpPr>
            <a:spLocks noGrp="1"/>
          </p:cNvSpPr>
          <p:nvPr>
            <p:ph idx="1"/>
          </p:nvPr>
        </p:nvSpPr>
        <p:spPr>
          <a:xfrm>
            <a:off x="457200" y="1600200"/>
            <a:ext cx="8077200" cy="4800600"/>
          </a:xfrm>
        </p:spPr>
        <p:txBody>
          <a:bodyPr/>
          <a:lstStyle/>
          <a:p>
            <a:pPr marL="256032" indent="-256032">
              <a:buSzPct val="100000"/>
            </a:pPr>
            <a:r>
              <a:rPr lang="en-US" sz="2100" dirty="0" smtClean="0"/>
              <a:t>Profitability</a:t>
            </a:r>
          </a:p>
          <a:p>
            <a:pPr marL="740664" lvl="1"/>
            <a:r>
              <a:rPr lang="en-US" sz="2100" dirty="0" smtClean="0"/>
              <a:t>Is the ability to earn a profit.</a:t>
            </a:r>
          </a:p>
          <a:p>
            <a:pPr lvl="2"/>
            <a:r>
              <a:rPr lang="en-US" sz="2100" dirty="0" smtClean="0"/>
              <a:t>Many start-ups are not profitable during their first one to three years while they are training employees and building their brands.</a:t>
            </a:r>
          </a:p>
          <a:p>
            <a:pPr lvl="2"/>
            <a:r>
              <a:rPr lang="en-US" sz="2100" dirty="0" smtClean="0"/>
              <a:t>However, a firm must become profitable to remain viable and provide a return to its owners.</a:t>
            </a:r>
          </a:p>
          <a:p>
            <a:pPr marL="256032" indent="-256032">
              <a:buSzPct val="100000"/>
            </a:pPr>
            <a:r>
              <a:rPr lang="en-US" sz="2100" dirty="0" smtClean="0"/>
              <a:t>Liquidity</a:t>
            </a:r>
          </a:p>
          <a:p>
            <a:pPr marL="740664" lvl="1"/>
            <a:r>
              <a:rPr lang="en-US" sz="2100" dirty="0" smtClean="0"/>
              <a:t>Is a company</a:t>
            </a:r>
            <a:r>
              <a:rPr lang="en-US" altLang="en-US" sz="2100" dirty="0" smtClean="0"/>
              <a:t>’</a:t>
            </a:r>
            <a:r>
              <a:rPr lang="en-US" sz="2100" dirty="0" smtClean="0"/>
              <a:t>s ability to meet its short-term financial obligations.</a:t>
            </a:r>
          </a:p>
          <a:p>
            <a:pPr lvl="2"/>
            <a:r>
              <a:rPr lang="en-US" sz="2100" dirty="0" smtClean="0"/>
              <a:t>Even if a firm is profitable, it is often a challenge to keep enough money in the bank to meet its routine obligations in a timely manner.</a:t>
            </a:r>
            <a:endParaRPr lang="en-US" sz="21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smtClean="0"/>
              <a:t>Financial Objectives of a Firm </a:t>
            </a:r>
            <a:r>
              <a:rPr lang="en-US" sz="2000" b="0" dirty="0" smtClean="0"/>
              <a:t>(3 of 3)</a:t>
            </a:r>
            <a:endParaRPr lang="en-US" sz="2000" b="0" dirty="0"/>
          </a:p>
        </p:txBody>
      </p:sp>
      <p:sp>
        <p:nvSpPr>
          <p:cNvPr id="7" name="Content Placeholder 6"/>
          <p:cNvSpPr>
            <a:spLocks noGrp="1"/>
          </p:cNvSpPr>
          <p:nvPr>
            <p:ph idx="1"/>
          </p:nvPr>
        </p:nvSpPr>
        <p:spPr>
          <a:xfrm>
            <a:off x="457200" y="1600200"/>
            <a:ext cx="8382000" cy="4648200"/>
          </a:xfrm>
        </p:spPr>
        <p:txBody>
          <a:bodyPr/>
          <a:lstStyle/>
          <a:p>
            <a:pPr marL="256032" indent="-256032">
              <a:buSzPct val="100000"/>
            </a:pPr>
            <a:r>
              <a:rPr lang="en-US" sz="2200" dirty="0" smtClean="0"/>
              <a:t>Efficiency</a:t>
            </a:r>
          </a:p>
          <a:p>
            <a:pPr marL="740664" lvl="1"/>
            <a:r>
              <a:rPr lang="en-US" sz="2200" dirty="0" smtClean="0"/>
              <a:t>Is how productively a firm utilizes its assets relative to its revenue and its profits.</a:t>
            </a:r>
          </a:p>
          <a:p>
            <a:pPr lvl="2"/>
            <a:r>
              <a:rPr lang="en-US" sz="2200" dirty="0" smtClean="0"/>
              <a:t>Southwest Airlines, for example, uses its assets very productively. Its turnaround time, or the time its airplanes sit on the ground while they are being unloaded and reloaded, is the lowest in the airline industry.</a:t>
            </a:r>
          </a:p>
          <a:p>
            <a:pPr marL="256032" indent="-256032">
              <a:buSzPct val="100000"/>
            </a:pPr>
            <a:r>
              <a:rPr lang="en-US" sz="2200" dirty="0" smtClean="0"/>
              <a:t>Stability</a:t>
            </a:r>
          </a:p>
          <a:p>
            <a:pPr marL="740664" lvl="1"/>
            <a:r>
              <a:rPr lang="en-US" sz="2200" dirty="0" smtClean="0"/>
              <a:t>Is the strength and vigor of the firm</a:t>
            </a:r>
            <a:r>
              <a:rPr lang="en-US" altLang="en-US" sz="2200" dirty="0" smtClean="0"/>
              <a:t>’</a:t>
            </a:r>
            <a:r>
              <a:rPr lang="en-US" sz="2200" dirty="0" smtClean="0"/>
              <a:t>s overall financial posture.</a:t>
            </a:r>
          </a:p>
          <a:p>
            <a:pPr lvl="2"/>
            <a:r>
              <a:rPr lang="en-US" sz="2200" dirty="0" smtClean="0"/>
              <a:t>For a firm to be stable, it must not only earn a profit and remain liquid but also keep its debt in check.</a:t>
            </a:r>
            <a:endParaRPr lang="en-US" sz="22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smtClean="0"/>
              <a:t>The Process of Financial </a:t>
            </a:r>
            <a:br>
              <a:rPr lang="en-US" sz="3600" dirty="0" smtClean="0"/>
            </a:br>
            <a:r>
              <a:rPr lang="en-US" sz="3600" dirty="0" smtClean="0"/>
              <a:t>Management </a:t>
            </a:r>
            <a:r>
              <a:rPr lang="en-US" sz="2000" b="0" dirty="0" smtClean="0"/>
              <a:t>(1 of 4)</a:t>
            </a:r>
            <a:endParaRPr lang="en-US" sz="2000" b="0" dirty="0"/>
          </a:p>
        </p:txBody>
      </p:sp>
      <p:sp>
        <p:nvSpPr>
          <p:cNvPr id="7" name="Content Placeholder 6"/>
          <p:cNvSpPr>
            <a:spLocks noGrp="1"/>
          </p:cNvSpPr>
          <p:nvPr>
            <p:ph idx="1"/>
          </p:nvPr>
        </p:nvSpPr>
        <p:spPr/>
        <p:txBody>
          <a:bodyPr/>
          <a:lstStyle/>
          <a:p>
            <a:pPr marL="256032" indent="-256032">
              <a:buSzPct val="100000"/>
            </a:pPr>
            <a:r>
              <a:rPr lang="en-US" sz="2200" dirty="0" smtClean="0"/>
              <a:t>Importance of Financial Statements</a:t>
            </a:r>
          </a:p>
          <a:p>
            <a:pPr marL="740664" lvl="1"/>
            <a:r>
              <a:rPr lang="en-US" sz="2200" dirty="0" smtClean="0"/>
              <a:t>To assess whether its financial objectives are being met, firms rely heavily on analysis of financial statements.</a:t>
            </a:r>
          </a:p>
          <a:p>
            <a:pPr lvl="2"/>
            <a:r>
              <a:rPr lang="en-US" sz="2200" dirty="0" smtClean="0"/>
              <a:t>A financial statement is a written report that quantitatively describes a firm</a:t>
            </a:r>
            <a:r>
              <a:rPr lang="en-US" altLang="en-US" sz="2200" dirty="0" smtClean="0"/>
              <a:t>’</a:t>
            </a:r>
            <a:r>
              <a:rPr lang="en-US" sz="2200" dirty="0" smtClean="0"/>
              <a:t>s financial health.</a:t>
            </a:r>
          </a:p>
          <a:p>
            <a:pPr lvl="2"/>
            <a:r>
              <a:rPr lang="en-US" sz="2200" dirty="0" smtClean="0"/>
              <a:t>The income statement, the balance sheet, and the statement of cash flows are the financial statements entrepreneurs use most commonly.</a:t>
            </a:r>
          </a:p>
          <a:p>
            <a:pPr marL="256032" indent="-256032">
              <a:buSzPct val="100000"/>
            </a:pPr>
            <a:r>
              <a:rPr lang="en-US" sz="2200" dirty="0" smtClean="0"/>
              <a:t>Forecasts</a:t>
            </a:r>
          </a:p>
          <a:p>
            <a:pPr marL="740664" lvl="1"/>
            <a:r>
              <a:rPr lang="en-US" sz="2200" dirty="0" smtClean="0"/>
              <a:t>Are an estimate of a firm</a:t>
            </a:r>
            <a:r>
              <a:rPr lang="en-US" altLang="en-US" sz="2200" dirty="0" smtClean="0"/>
              <a:t>’</a:t>
            </a:r>
            <a:r>
              <a:rPr lang="en-US" sz="2200" dirty="0" smtClean="0"/>
              <a:t>s future income and expenses, based on past performance, its current circumstances, and its future plans.</a:t>
            </a:r>
            <a:endParaRPr lang="en-US" sz="22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5572</TotalTime>
  <Words>3360</Words>
  <Application>Microsoft Office PowerPoint</Application>
  <PresentationFormat>On-screen Show (4:3)</PresentationFormat>
  <Paragraphs>806</Paragraphs>
  <Slides>37</Slides>
  <Notes>3</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508 Lecture</vt:lpstr>
      <vt:lpstr>Entrepreneurship: Successfully Launching New Ventures</vt:lpstr>
      <vt:lpstr>Learning Objectives (1 of 2)</vt:lpstr>
      <vt:lpstr>Learning Objectives (2 of 2)</vt:lpstr>
      <vt:lpstr>Financial Management (1 of 2)</vt:lpstr>
      <vt:lpstr>Financial Management (2 of 2)</vt:lpstr>
      <vt:lpstr>Financial Objectives of a Firm (1 of 3)</vt:lpstr>
      <vt:lpstr>Financial Objectives of a Firm (2 of 3)</vt:lpstr>
      <vt:lpstr>Financial Objectives of a Firm (3 of 3)</vt:lpstr>
      <vt:lpstr>The Process of Financial  Management (1 of 4)</vt:lpstr>
      <vt:lpstr>The Process of Financial  Management (2 of 4)</vt:lpstr>
      <vt:lpstr>The Process of Financial  Management (3 of 4)</vt:lpstr>
      <vt:lpstr>The Process of Financial  Management (4 of 4)</vt:lpstr>
      <vt:lpstr>Financial Statements</vt:lpstr>
      <vt:lpstr>New Venture Fitness Drinks (1 of 2)</vt:lpstr>
      <vt:lpstr>New Venture Fitness Drinks (2 of 2)</vt:lpstr>
      <vt:lpstr>Historical Financial Statements</vt:lpstr>
      <vt:lpstr>Historical Income Statements</vt:lpstr>
      <vt:lpstr>Historical Balance Sheets (1 of 2)</vt:lpstr>
      <vt:lpstr>Historical Balance Sheets (2 of 2)</vt:lpstr>
      <vt:lpstr>Historical Statement of Cash  Flows (1 of 2)</vt:lpstr>
      <vt:lpstr>Historical Statement of Cash  Flows (2 of 2)</vt:lpstr>
      <vt:lpstr>Ratio Analysis (1 of 2)</vt:lpstr>
      <vt:lpstr>Historical Ratio Analysis (1 of 2)</vt:lpstr>
      <vt:lpstr>Historical Ratio Analysis (2 of 2)</vt:lpstr>
      <vt:lpstr>Forecasts (1 of 4)</vt:lpstr>
      <vt:lpstr>Forecasts (2 of 4)</vt:lpstr>
      <vt:lpstr>Forecasts (3 of 4)</vt:lpstr>
      <vt:lpstr>Forecasts (4 of 4)</vt:lpstr>
      <vt:lpstr>Pro Forma Financial Statements</vt:lpstr>
      <vt:lpstr>Types of Pro Forma Financial Statements</vt:lpstr>
      <vt:lpstr>Pro Forma Income Statements</vt:lpstr>
      <vt:lpstr>Pro Forma Balance Sheets (1 of 2)</vt:lpstr>
      <vt:lpstr>Pro Forma Balance Sheets (2 of 2)</vt:lpstr>
      <vt:lpstr>Pro Forma Statement of Cash  Flows (1 of 2)</vt:lpstr>
      <vt:lpstr>Pro Forma Statement of Cash  Flows (2 of 2)</vt:lpstr>
      <vt:lpstr>Ratio Analysis (2 of 2)</vt:lpstr>
      <vt:lpstr>Ratio Analysis Based on Historical and Pro-Forma Financial Statements</vt:lpstr>
    </vt:vector>
  </TitlesOfParts>
  <Company>SPi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Entrepreneurship: Successfully Launching New Ventures, Fifth Edition</dc:title>
  <dc:subject>Business</dc:subject>
  <dc:creator>Barringer/Ireland</dc:creator>
  <cp:keywords>Entrepreneurship</cp:keywords>
  <cp:lastModifiedBy>admin</cp:lastModifiedBy>
  <cp:revision>1248</cp:revision>
  <dcterms:created xsi:type="dcterms:W3CDTF">2014-07-14T20:04:21Z</dcterms:created>
  <dcterms:modified xsi:type="dcterms:W3CDTF">2018-05-03T07:47:10Z</dcterms:modified>
  <cp:category/>
</cp:coreProperties>
</file>