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12616D0D-6EDC-425C-95C4-99362387EECB}">
          <p14:sldIdLst>
            <p14:sldId id="256"/>
            <p14:sldId id="257"/>
            <p14:sldId id="266"/>
            <p14:sldId id="258"/>
            <p14:sldId id="267"/>
            <p14:sldId id="259"/>
            <p14:sldId id="260"/>
            <p14:sldId id="261"/>
            <p14:sldId id="263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النمط ال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71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49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41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30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77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6141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5484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749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316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867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07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75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535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382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316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60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94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A3F949-8FDC-4F98-A7F2-9FA11FF0C60E}" type="datetimeFigureOut">
              <a:rPr lang="ar-SA" smtClean="0"/>
              <a:t>16/01/41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44DAC1-4650-4421-9073-401A90D7CE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99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alantidium" TargetMode="External"/><Relationship Id="rId3" Type="http://schemas.openxmlformats.org/officeDocument/2006/relationships/hyperlink" Target="https://en.wikipedia.org/wiki/Taxonomy_(biology)" TargetMode="External"/><Relationship Id="rId7" Type="http://schemas.openxmlformats.org/officeDocument/2006/relationships/hyperlink" Target="https://en.wikipedia.org/w/index.php?title=Balantiididae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/index.php?title=Vestibuliferida&amp;action=edit&amp;redlink=1" TargetMode="External"/><Relationship Id="rId5" Type="http://schemas.openxmlformats.org/officeDocument/2006/relationships/hyperlink" Target="https://en.wikipedia.org/wiki/Litostomatea" TargetMode="External"/><Relationship Id="rId4" Type="http://schemas.openxmlformats.org/officeDocument/2006/relationships/hyperlink" Target="https://en.wikipedia.org/wiki/Ciliat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D169ED-D9A7-4C7E-AB79-2E49DE49DF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Blantidium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coli </a:t>
            </a:r>
            <a:endParaRPr lang="ar-S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6180791-032C-4A39-9279-38FAC3BBE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3207" y="4580729"/>
            <a:ext cx="6987645" cy="13885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BY : T.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Moudy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Bin Saleh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3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ØµÙØ±Ø© Ø°Ø§Øª ØµÙØ©">
            <a:extLst>
              <a:ext uri="{FF2B5EF4-FFF2-40B4-BE49-F238E27FC236}">
                <a16:creationId xmlns:a16="http://schemas.microsoft.com/office/drawing/2014/main" id="{4FA571C2-2F26-4858-86F3-E8D4B332F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718" y="1031991"/>
            <a:ext cx="6714092" cy="447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42D1D3-FB85-4EFD-8421-DEFCD2DF83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97873" y="1055017"/>
            <a:ext cx="9704486" cy="31242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 </a:t>
            </a:r>
            <a:r>
              <a:rPr 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Blantidium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coli  </a:t>
            </a:r>
            <a:r>
              <a:rPr lang="en-US" sz="3200" dirty="0"/>
              <a:t>is a parasitic  species of ciliate alveolates that causes the disease 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Balantidiasis</a:t>
            </a:r>
            <a:r>
              <a:rPr lang="en-US" sz="3200" dirty="0"/>
              <a:t>. </a:t>
            </a:r>
            <a:endParaRPr lang="ar-SA" sz="3200" dirty="0"/>
          </a:p>
          <a:p>
            <a:pPr marL="0" indent="0" algn="l">
              <a:buNone/>
            </a:pPr>
            <a:endParaRPr lang="en-US" sz="3200" dirty="0"/>
          </a:p>
          <a:p>
            <a:pPr marL="0" indent="0" algn="l">
              <a:buNone/>
            </a:pPr>
            <a:r>
              <a:rPr lang="en-US" sz="3200" dirty="0"/>
              <a:t>- It is the only member of the ciliate phylum known to be pathogenic to humans.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2422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ECB549-9431-45D1-A398-B700F126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721" y="427024"/>
            <a:ext cx="5529943" cy="1325563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3" tooltip="Taxonomy (biology)"/>
              </a:rPr>
              <a:t>Scientific classification</a:t>
            </a:r>
            <a:endParaRPr lang="ar-SA" dirty="0"/>
          </a:p>
        </p:txBody>
      </p:sp>
      <p:graphicFrame>
        <p:nvGraphicFramePr>
          <p:cNvPr id="22" name="عنصر نائب للمحتوى 3">
            <a:extLst>
              <a:ext uri="{FF2B5EF4-FFF2-40B4-BE49-F238E27FC236}">
                <a16:creationId xmlns:a16="http://schemas.microsoft.com/office/drawing/2014/main" id="{58E812E7-0B85-4AAD-B3D5-37FB2268887E}"/>
              </a:ext>
            </a:extLst>
          </p:cNvPr>
          <p:cNvGraphicFramePr>
            <a:graphicFrameLocks/>
          </p:cNvGraphicFramePr>
          <p:nvPr/>
        </p:nvGraphicFramePr>
        <p:xfrm>
          <a:off x="7092985" y="1908658"/>
          <a:ext cx="4260814" cy="3859536"/>
        </p:xfrm>
        <a:graphic>
          <a:graphicData uri="http://schemas.openxmlformats.org/drawingml/2006/table">
            <a:tbl>
              <a:tblPr/>
              <a:tblGrid>
                <a:gridCol w="1676791">
                  <a:extLst>
                    <a:ext uri="{9D8B030D-6E8A-4147-A177-3AD203B41FA5}">
                      <a16:colId xmlns:a16="http://schemas.microsoft.com/office/drawing/2014/main" val="3633762509"/>
                    </a:ext>
                  </a:extLst>
                </a:gridCol>
                <a:gridCol w="2584023">
                  <a:extLst>
                    <a:ext uri="{9D8B030D-6E8A-4147-A177-3AD203B41FA5}">
                      <a16:colId xmlns:a16="http://schemas.microsoft.com/office/drawing/2014/main" val="1395038881"/>
                    </a:ext>
                  </a:extLst>
                </a:gridCol>
              </a:tblGrid>
              <a:tr h="64325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Phylum:</a:t>
                      </a: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solidFill>
                            <a:srgbClr val="0B0080"/>
                          </a:solidFill>
                          <a:effectLst/>
                          <a:hlinkClick r:id="rId4" tooltip="Ciliate"/>
                        </a:rPr>
                        <a:t>Ciliophora</a:t>
                      </a:r>
                      <a:endParaRPr lang="en-US" sz="2800">
                        <a:effectLst/>
                      </a:endParaRP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91701"/>
                  </a:ext>
                </a:extLst>
              </a:tr>
              <a:tr h="64325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Class:</a:t>
                      </a: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solidFill>
                            <a:srgbClr val="0B0080"/>
                          </a:solidFill>
                          <a:effectLst/>
                          <a:hlinkClick r:id="rId5" tooltip="Litostomatea"/>
                        </a:rPr>
                        <a:t>Litostomatea</a:t>
                      </a:r>
                      <a:endParaRPr lang="en-US" sz="2800">
                        <a:effectLst/>
                      </a:endParaRP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743864"/>
                  </a:ext>
                </a:extLst>
              </a:tr>
              <a:tr h="64325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Order:</a:t>
                      </a: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solidFill>
                            <a:srgbClr val="A55858"/>
                          </a:solidFill>
                          <a:effectLst/>
                          <a:hlinkClick r:id="rId6" tooltip="Vestibuliferida (page does not exist)"/>
                        </a:rPr>
                        <a:t>Vestibuliferida</a:t>
                      </a:r>
                      <a:endParaRPr lang="en-US" sz="2800">
                        <a:effectLst/>
                      </a:endParaRP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78434"/>
                  </a:ext>
                </a:extLst>
              </a:tr>
              <a:tr h="64325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Family:</a:t>
                      </a: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solidFill>
                            <a:srgbClr val="A55858"/>
                          </a:solidFill>
                          <a:effectLst/>
                          <a:hlinkClick r:id="rId7" tooltip="Balantiididae (page does not exist)"/>
                        </a:rPr>
                        <a:t>Balantiididae</a:t>
                      </a:r>
                      <a:endParaRPr lang="en-US" sz="2800">
                        <a:effectLst/>
                      </a:endParaRP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75903"/>
                  </a:ext>
                </a:extLst>
              </a:tr>
              <a:tr h="64325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Genus:</a:t>
                      </a: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i="1" u="none" strike="noStrike">
                          <a:solidFill>
                            <a:srgbClr val="0B0080"/>
                          </a:solidFill>
                          <a:effectLst/>
                          <a:hlinkClick r:id="rId8" tooltip="Balantidium"/>
                        </a:rPr>
                        <a:t>Balantidium</a:t>
                      </a:r>
                      <a:endParaRPr lang="en-US" sz="2800">
                        <a:effectLst/>
                      </a:endParaRP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45313"/>
                  </a:ext>
                </a:extLst>
              </a:tr>
              <a:tr h="64325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Species:</a:t>
                      </a: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1">
                          <a:solidFill>
                            <a:srgbClr val="000000"/>
                          </a:solidFill>
                          <a:effectLst/>
                        </a:rPr>
                        <a:t>B. coli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4670" marR="144670" marT="72335" marB="72335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31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705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75DDD3-D9B2-43C7-930A-C4C3AF6E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77743" y="190500"/>
            <a:ext cx="10018713" cy="1752599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 Cycle</a:t>
            </a:r>
            <a:br>
              <a:rPr lang="en-US" dirty="0"/>
            </a:br>
            <a:endParaRPr lang="ar-SA" dirty="0"/>
          </a:p>
        </p:txBody>
      </p:sp>
      <p:pic>
        <p:nvPicPr>
          <p:cNvPr id="1026" name="Picture 2" descr="Life Cycle">
            <a:extLst>
              <a:ext uri="{FF2B5EF4-FFF2-40B4-BE49-F238E27FC236}">
                <a16:creationId xmlns:a16="http://schemas.microsoft.com/office/drawing/2014/main" id="{2D9DBD3D-3524-4659-8843-174A15139F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7065" y="252882"/>
            <a:ext cx="5896502" cy="660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86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69ED3151-C0E9-4E6A-AE69-214BEAF7B704}"/>
              </a:ext>
            </a:extLst>
          </p:cNvPr>
          <p:cNvSpPr/>
          <p:nvPr/>
        </p:nvSpPr>
        <p:spPr>
          <a:xfrm>
            <a:off x="1954490" y="783220"/>
            <a:ext cx="97630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Balantidiasis is 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zoonotic</a:t>
            </a:r>
            <a:r>
              <a:rPr lang="en-US" sz="2800" dirty="0"/>
              <a:t> disease and it is acquired by humans via the </a:t>
            </a:r>
            <a:r>
              <a:rPr lang="en-US" sz="2800" dirty="0" err="1"/>
              <a:t>feco</a:t>
            </a:r>
            <a:r>
              <a:rPr lang="en-US" sz="2800" dirty="0"/>
              <a:t>-oral route from the normal host, the pig, where it is asymptomatic.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Contaminated water </a:t>
            </a:r>
            <a:r>
              <a:rPr lang="en-US" sz="2800" dirty="0"/>
              <a:t>is the most common mechanism of transmission.</a:t>
            </a:r>
            <a:endParaRPr lang="ar-SA" sz="2800" dirty="0"/>
          </a:p>
        </p:txBody>
      </p:sp>
      <p:pic>
        <p:nvPicPr>
          <p:cNvPr id="3074" name="Picture 2" descr="ÙØªÙØ¬Ø© Ø¨Ø­Ø« Ø§ÙØµÙØ± Ø¹Ù âªzoonotic contaminated waterâ¬â">
            <a:extLst>
              <a:ext uri="{FF2B5EF4-FFF2-40B4-BE49-F238E27FC236}">
                <a16:creationId xmlns:a16="http://schemas.microsoft.com/office/drawing/2014/main" id="{7AD00516-987B-4B87-B640-FE34BB585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247" y="3685774"/>
            <a:ext cx="7480808" cy="291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9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CB7DD9-9BF3-4E76-9A53-EAC5D45E96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55128" y="640289"/>
            <a:ext cx="7316152" cy="331502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Geographic Distribution</a:t>
            </a:r>
          </a:p>
          <a:p>
            <a:pPr marL="0" indent="0" algn="l">
              <a:buNone/>
            </a:pPr>
            <a:r>
              <a:rPr lang="en-US" sz="2800" b="1" dirty="0"/>
              <a:t>Worldwide</a:t>
            </a:r>
            <a:r>
              <a:rPr lang="en-US" sz="2800" dirty="0"/>
              <a:t>. Because pigs are an animal reservoir, human infections occur more frequently in areas where pigs are raised. Other potential animal reservoirs include rodents and nonhuman primates.</a:t>
            </a:r>
            <a:endParaRPr lang="ar-SA" sz="2800" dirty="0"/>
          </a:p>
          <a:p>
            <a:pPr marL="0" indent="0" algn="l">
              <a:buNone/>
            </a:pPr>
            <a:endParaRPr lang="en-US" sz="2800" dirty="0"/>
          </a:p>
          <a:p>
            <a:pPr marL="0" indent="0" algn="l">
              <a:buNone/>
            </a:pPr>
            <a:endParaRPr lang="ar-SA" dirty="0"/>
          </a:p>
        </p:txBody>
      </p:sp>
      <p:pic>
        <p:nvPicPr>
          <p:cNvPr id="2050" name="Picture 2" descr="ÙØªÙØ¬Ø© Ø¨Ø­Ø« Ø§ÙØµÙØ± Ø¹Ù âªGeographic Distributionâ¬â">
            <a:extLst>
              <a:ext uri="{FF2B5EF4-FFF2-40B4-BE49-F238E27FC236}">
                <a16:creationId xmlns:a16="http://schemas.microsoft.com/office/drawing/2014/main" id="{A9281194-146F-4F91-A2DD-CD4F6F837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280" y="267018"/>
            <a:ext cx="3075305" cy="238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ÙØªÙØ¬Ø© Ø¨Ø­Ø« Ø§ÙØµÙØ± Ø¹Ù âªClinical Presentationâ¬â">
            <a:extLst>
              <a:ext uri="{FF2B5EF4-FFF2-40B4-BE49-F238E27FC236}">
                <a16:creationId xmlns:a16="http://schemas.microsoft.com/office/drawing/2014/main" id="{5BD902F1-9E81-47C4-8CD2-4C44AF5B8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55000" r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 flipH="1">
            <a:off x="2653146" y="3187110"/>
            <a:ext cx="2514268" cy="384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9FC3F88A-CAC4-4EA3-AA24-9F291787A1C8}"/>
              </a:ext>
            </a:extLst>
          </p:cNvPr>
          <p:cNvSpPr txBox="1"/>
          <p:nvPr/>
        </p:nvSpPr>
        <p:spPr>
          <a:xfrm>
            <a:off x="5202863" y="3724053"/>
            <a:ext cx="6766799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Clinical Presentation</a:t>
            </a:r>
          </a:p>
          <a:p>
            <a:r>
              <a:rPr lang="en-US" sz="2800" dirty="0"/>
              <a:t>Most cases are </a:t>
            </a:r>
            <a:r>
              <a:rPr lang="en-US" sz="2800" b="1" dirty="0"/>
              <a:t>asymptomatic</a:t>
            </a:r>
            <a:r>
              <a:rPr lang="en-US" sz="2800" dirty="0"/>
              <a:t>. Clinical manifestations, when present, include persistent diarrhea, occasionally dysentery, abdominal pain, and weight loss. Symptoms can be severe in debilitated persons.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212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427878-6A2A-4C12-9B78-39252898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68897"/>
            <a:ext cx="4143491" cy="89790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Stages </a:t>
            </a:r>
            <a:endParaRPr lang="ar-SA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97BFB3-1CC2-47F8-9414-9CF49DB6F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140643"/>
            <a:ext cx="10018713" cy="5137609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Both </a:t>
            </a:r>
            <a:r>
              <a:rPr lang="en-US" sz="2800" i="1" dirty="0"/>
              <a:t>Balantidium coli</a:t>
            </a:r>
            <a:r>
              <a:rPr lang="en-US" sz="2800" dirty="0"/>
              <a:t>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trophozoites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cysts</a:t>
            </a:r>
            <a:r>
              <a:rPr lang="en-US" sz="2800" dirty="0"/>
              <a:t> are found in stool and they are yellowish or greenish in color.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Trophozoites</a:t>
            </a:r>
            <a:r>
              <a:rPr lang="en-US" sz="2800" dirty="0"/>
              <a:t> are characterized by: their large size (40 µm to 200 µm), the presence of cilia on the cell surface, a cytostome, and a </a:t>
            </a:r>
            <a:r>
              <a:rPr lang="en-US" sz="2800" b="1" dirty="0">
                <a:solidFill>
                  <a:srgbClr val="FF0000"/>
                </a:solidFill>
              </a:rPr>
              <a:t>bean shaped macronucleus </a:t>
            </a:r>
            <a:r>
              <a:rPr lang="en-US" sz="2800" dirty="0"/>
              <a:t>which is often visible . </a:t>
            </a:r>
          </a:p>
          <a:p>
            <a:pPr algn="l" rtl="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Cysts</a:t>
            </a:r>
            <a:r>
              <a:rPr lang="en-US" sz="2800" dirty="0"/>
              <a:t> are smaller than trophozoites and are round and have a tough, heavy cyst wall made of one or two layers. Usually only the macronucleus and sometimes cilia and contractile vacuoles are visible in the cyst.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30958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61AD53-7DC6-45E3-A5DB-3CA8591480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2915" y="3695305"/>
            <a:ext cx="3981254" cy="945823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/>
              <a:t>Figure A : </a:t>
            </a:r>
            <a:r>
              <a:rPr lang="en-US" i="1" dirty="0"/>
              <a:t>B. coli</a:t>
            </a:r>
            <a:r>
              <a:rPr lang="en-US" dirty="0"/>
              <a:t> cyst in a wet mount, unstained.</a:t>
            </a:r>
            <a:endParaRPr lang="ar-SA" dirty="0"/>
          </a:p>
        </p:txBody>
      </p:sp>
      <p:pic>
        <p:nvPicPr>
          <p:cNvPr id="2050" name="Picture 2" descr="https://www.cdc.gov/dpdx/balantidiasis/images/1/Bcoli_cyst_wtmt2.jpg">
            <a:extLst>
              <a:ext uri="{FF2B5EF4-FFF2-40B4-BE49-F238E27FC236}">
                <a16:creationId xmlns:a16="http://schemas.microsoft.com/office/drawing/2014/main" id="{AF4ACD69-B1BF-45CC-A42F-8BBD59BAB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046" y="571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cdc.gov/dpdx/balantidiasis/images/2/Bcoli_troph_wtmt.jpg">
            <a:extLst>
              <a:ext uri="{FF2B5EF4-FFF2-40B4-BE49-F238E27FC236}">
                <a16:creationId xmlns:a16="http://schemas.microsoft.com/office/drawing/2014/main" id="{BD03C636-C35D-4223-B801-23852EA83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530" y="55264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عنصر نائب للمحتوى 2">
            <a:extLst>
              <a:ext uri="{FF2B5EF4-FFF2-40B4-BE49-F238E27FC236}">
                <a16:creationId xmlns:a16="http://schemas.microsoft.com/office/drawing/2014/main" id="{425CF357-6E3C-458E-A330-E68962DFA8E9}"/>
              </a:ext>
            </a:extLst>
          </p:cNvPr>
          <p:cNvSpPr txBox="1">
            <a:spLocks/>
          </p:cNvSpPr>
          <p:nvPr/>
        </p:nvSpPr>
        <p:spPr>
          <a:xfrm>
            <a:off x="7366000" y="3850640"/>
            <a:ext cx="4137023" cy="1940560"/>
          </a:xfrm>
          <a:prstGeom prst="rect">
            <a:avLst/>
          </a:prstGeom>
        </p:spPr>
        <p:txBody>
          <a:bodyPr/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b="1" dirty="0"/>
              <a:t>Figure B</a:t>
            </a:r>
            <a:r>
              <a:rPr lang="en-US" dirty="0"/>
              <a:t> : </a:t>
            </a:r>
            <a:r>
              <a:rPr lang="en-US" i="1" dirty="0"/>
              <a:t>B. coli</a:t>
            </a:r>
            <a:r>
              <a:rPr lang="en-US" dirty="0"/>
              <a:t> trophozoite in a wet mount, 500× magnification. Note the visible cilia on the cell surface.</a:t>
            </a:r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6E130E9A-64B9-4932-9D78-6A76747B52D4}"/>
              </a:ext>
            </a:extLst>
          </p:cNvPr>
          <p:cNvSpPr/>
          <p:nvPr/>
        </p:nvSpPr>
        <p:spPr>
          <a:xfrm>
            <a:off x="4138367" y="2551011"/>
            <a:ext cx="6764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A</a:t>
            </a:r>
            <a:endParaRPr lang="ar-SA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7E01F71-9C55-4C4C-B617-927BF6DC3D95}"/>
              </a:ext>
            </a:extLst>
          </p:cNvPr>
          <p:cNvSpPr/>
          <p:nvPr/>
        </p:nvSpPr>
        <p:spPr>
          <a:xfrm>
            <a:off x="9723583" y="2519193"/>
            <a:ext cx="6764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B</a:t>
            </a:r>
            <a:endParaRPr lang="ar-SA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7864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679A1029-8CD8-4E38-B5C7-54027A2C552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79020" y="3733800"/>
            <a:ext cx="10018712" cy="3124200"/>
          </a:xfrm>
        </p:spPr>
        <p:txBody>
          <a:bodyPr/>
          <a:lstStyle/>
          <a:p>
            <a:pPr algn="l" rtl="0"/>
            <a:r>
              <a:rPr lang="en-US" b="1" dirty="0"/>
              <a:t>Figure C</a:t>
            </a:r>
            <a:r>
              <a:rPr lang="en-US" dirty="0"/>
              <a:t>: </a:t>
            </a:r>
            <a:r>
              <a:rPr lang="en-US" i="1" dirty="0"/>
              <a:t>B. coli</a:t>
            </a:r>
            <a:r>
              <a:rPr lang="en-US" dirty="0"/>
              <a:t> trophozoite in a Mann's hematoxylin stained smear, 500× magnification. Note the  bean shaped macronucleus.</a:t>
            </a:r>
            <a:endParaRPr lang="ar-SA" dirty="0"/>
          </a:p>
          <a:p>
            <a:pPr algn="l" rtl="0"/>
            <a:r>
              <a:rPr lang="en-US" b="1" dirty="0"/>
              <a:t>Figure D</a:t>
            </a:r>
            <a:r>
              <a:rPr lang="en-US" dirty="0"/>
              <a:t>: </a:t>
            </a:r>
            <a:r>
              <a:rPr lang="en-US" i="1" dirty="0"/>
              <a:t>Balantidium coli </a:t>
            </a:r>
            <a:r>
              <a:rPr lang="en-US" dirty="0"/>
              <a:t>trophozoites in intestinal tissue, stained with hematoxylin and eosin (H&amp;E)</a:t>
            </a:r>
            <a:endParaRPr lang="ar-SA" dirty="0"/>
          </a:p>
          <a:p>
            <a:pPr algn="l" rtl="0"/>
            <a:endParaRPr lang="ar-SA" dirty="0"/>
          </a:p>
        </p:txBody>
      </p:sp>
      <p:pic>
        <p:nvPicPr>
          <p:cNvPr id="4098" name="Picture 2" descr="https://www.cdc.gov/dpdx/balantidiasis/images/2/Bcoli_troph_hematoxylin.jpg">
            <a:extLst>
              <a:ext uri="{FF2B5EF4-FFF2-40B4-BE49-F238E27FC236}">
                <a16:creationId xmlns:a16="http://schemas.microsoft.com/office/drawing/2014/main" id="{626966F7-A723-4B63-9DA4-D0D2A41A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948" y="266700"/>
            <a:ext cx="364372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www.cdc.gov/dpdx/balantidiasis/images/3/Bcoli_troph_hande2_colon.jpg">
            <a:extLst>
              <a:ext uri="{FF2B5EF4-FFF2-40B4-BE49-F238E27FC236}">
                <a16:creationId xmlns:a16="http://schemas.microsoft.com/office/drawing/2014/main" id="{40510814-5A7C-4A3B-8729-6C32C712C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435" y="357157"/>
            <a:ext cx="3643720" cy="296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>
            <a:extLst>
              <a:ext uri="{FF2B5EF4-FFF2-40B4-BE49-F238E27FC236}">
                <a16:creationId xmlns:a16="http://schemas.microsoft.com/office/drawing/2014/main" id="{4EA55E46-DAF1-41BE-8E38-5B7C2717AD10}"/>
              </a:ext>
            </a:extLst>
          </p:cNvPr>
          <p:cNvSpPr/>
          <p:nvPr/>
        </p:nvSpPr>
        <p:spPr>
          <a:xfrm>
            <a:off x="4965380" y="2584457"/>
            <a:ext cx="521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 </a:t>
            </a:r>
            <a:endParaRPr lang="ar-SA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EDF89296-4FB1-4DCB-AE48-7A53FA4A67CB}"/>
              </a:ext>
            </a:extLst>
          </p:cNvPr>
          <p:cNvSpPr/>
          <p:nvPr/>
        </p:nvSpPr>
        <p:spPr>
          <a:xfrm>
            <a:off x="10255052" y="2784512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D</a:t>
            </a:r>
            <a:endParaRPr lang="ar-SA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54409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82</TotalTime>
  <Words>164</Words>
  <Application>Microsoft Office PowerPoint</Application>
  <PresentationFormat>شاشة عريضة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Aharoni</vt:lpstr>
      <vt:lpstr>Arial</vt:lpstr>
      <vt:lpstr>Corbel</vt:lpstr>
      <vt:lpstr>خداعي</vt:lpstr>
      <vt:lpstr>Blantidium coli </vt:lpstr>
      <vt:lpstr>عرض تقديمي في PowerPoint</vt:lpstr>
      <vt:lpstr>Scientific classification</vt:lpstr>
      <vt:lpstr>Life Cycle </vt:lpstr>
      <vt:lpstr>عرض تقديمي في PowerPoint</vt:lpstr>
      <vt:lpstr>عرض تقديمي في PowerPoint</vt:lpstr>
      <vt:lpstr>Stages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Blantidium coli </dc:title>
  <dc:creator>momo</dc:creator>
  <cp:lastModifiedBy>momo</cp:lastModifiedBy>
  <cp:revision>9</cp:revision>
  <dcterms:created xsi:type="dcterms:W3CDTF">2018-09-15T16:27:44Z</dcterms:created>
  <dcterms:modified xsi:type="dcterms:W3CDTF">2019-09-14T21:22:41Z</dcterms:modified>
</cp:coreProperties>
</file>