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76" r:id="rId3"/>
    <p:sldId id="278" r:id="rId4"/>
    <p:sldId id="280" r:id="rId5"/>
    <p:sldId id="282" r:id="rId6"/>
    <p:sldId id="261" r:id="rId7"/>
    <p:sldId id="283" r:id="rId8"/>
    <p:sldId id="281" r:id="rId9"/>
    <p:sldId id="279" r:id="rId10"/>
    <p:sldId id="277"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2220" y="-5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D27C04-5D40-4175-9A04-1C9D556CF272}" type="datetimeFigureOut">
              <a:rPr lang="en-US" smtClean="0"/>
              <a:pPr/>
              <a:t>2/23/2014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D2187A-DF0E-47C6-AE40-93F4925EEC0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ED2187A-DF0E-47C6-AE40-93F4925EEC0A}"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9EC421E-EAAC-4BD2-A11B-FAA322A909BD}" type="datetimeFigureOut">
              <a:rPr lang="en-US" smtClean="0"/>
              <a:pPr/>
              <a:t>2/23/2014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E479420F-4CF8-4F6E-8855-1D9B63E5B51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C421E-EAAC-4BD2-A11B-FAA322A909BD}" type="datetimeFigureOut">
              <a:rPr lang="en-US" smtClean="0"/>
              <a:pPr/>
              <a:t>2/23/2014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C421E-EAAC-4BD2-A11B-FAA322A909BD}" type="datetimeFigureOut">
              <a:rPr lang="en-US" smtClean="0"/>
              <a:pPr/>
              <a:t>2/23/2014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C421E-EAAC-4BD2-A11B-FAA322A909BD}" type="datetimeFigureOut">
              <a:rPr lang="en-US" smtClean="0"/>
              <a:pPr/>
              <a:t>2/23/2014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9EC421E-EAAC-4BD2-A11B-FAA322A909BD}" type="datetimeFigureOut">
              <a:rPr lang="en-US" smtClean="0"/>
              <a:pPr/>
              <a:t>2/23/2014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9420F-4CF8-4F6E-8855-1D9B63E5B51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EC421E-EAAC-4BD2-A11B-FAA322A909BD}" type="datetimeFigureOut">
              <a:rPr lang="en-US" smtClean="0"/>
              <a:pPr/>
              <a:t>2/23/2014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9EC421E-EAAC-4BD2-A11B-FAA322A909BD}" type="datetimeFigureOut">
              <a:rPr lang="en-US" smtClean="0"/>
              <a:pPr/>
              <a:t>2/23/2014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EC421E-EAAC-4BD2-A11B-FAA322A909BD}" type="datetimeFigureOut">
              <a:rPr lang="en-US" smtClean="0"/>
              <a:pPr/>
              <a:t>2/23/2014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C421E-EAAC-4BD2-A11B-FAA322A909BD}" type="datetimeFigureOut">
              <a:rPr lang="en-US" smtClean="0"/>
              <a:pPr/>
              <a:t>2/23/2014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EC421E-EAAC-4BD2-A11B-FAA322A909BD}" type="datetimeFigureOut">
              <a:rPr lang="en-US" smtClean="0"/>
              <a:pPr/>
              <a:t>2/23/2014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79420F-4CF8-4F6E-8855-1D9B63E5B51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EC421E-EAAC-4BD2-A11B-FAA322A909BD}" type="datetimeFigureOut">
              <a:rPr lang="en-US" smtClean="0"/>
              <a:pPr/>
              <a:t>2/23/2014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E479420F-4CF8-4F6E-8855-1D9B63E5B517}"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EC421E-EAAC-4BD2-A11B-FAA322A909BD}" type="datetimeFigureOut">
              <a:rPr lang="en-US" smtClean="0"/>
              <a:pPr/>
              <a:t>2/23/2014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479420F-4CF8-4F6E-8855-1D9B63E5B517}"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Nucleic_acid_sequence" TargetMode="External"/><Relationship Id="rId2" Type="http://schemas.openxmlformats.org/officeDocument/2006/relationships/hyperlink" Target="http://en.wikipedia.org/wiki/Mutation" TargetMode="External"/><Relationship Id="rId1" Type="http://schemas.openxmlformats.org/officeDocument/2006/relationships/slideLayout" Target="../slideLayouts/slideLayout1.xml"/><Relationship Id="rId6" Type="http://schemas.openxmlformats.org/officeDocument/2006/relationships/hyperlink" Target="http://link.springer.com/search?facet-author=%22Ohgew+Kweon%22" TargetMode="External"/><Relationship Id="rId5" Type="http://schemas.openxmlformats.org/officeDocument/2006/relationships/hyperlink" Target="http://en.wikipedia.org/wiki/Aneuploidy" TargetMode="External"/><Relationship Id="rId4" Type="http://schemas.openxmlformats.org/officeDocument/2006/relationships/hyperlink" Target="http://en.wikipedia.org/wiki/Chromosomal_rearrangemen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Crystal_violet" TargetMode="External"/><Relationship Id="rId13" Type="http://schemas.openxmlformats.org/officeDocument/2006/relationships/image" Target="../media/image2.jpeg"/><Relationship Id="rId3" Type="http://schemas.openxmlformats.org/officeDocument/2006/relationships/hyperlink" Target="http://en.wikipedia.org/wiki/Gram_staining" TargetMode="External"/><Relationship Id="rId7" Type="http://schemas.openxmlformats.org/officeDocument/2006/relationships/hyperlink" Target="http://en.wikipedia.org/wiki/Gram-negative_bacteria" TargetMode="External"/><Relationship Id="rId12" Type="http://schemas.openxmlformats.org/officeDocument/2006/relationships/hyperlink" Target="http://en.wikipedia.org/wiki/Bacterial_outer_membrane" TargetMode="External"/><Relationship Id="rId2" Type="http://schemas.openxmlformats.org/officeDocument/2006/relationships/hyperlink" Target="http://en.wikipedia.org/wiki/Bacteria" TargetMode="External"/><Relationship Id="rId1" Type="http://schemas.openxmlformats.org/officeDocument/2006/relationships/slideLayout" Target="../slideLayouts/slideLayout1.xml"/><Relationship Id="rId6" Type="http://schemas.openxmlformats.org/officeDocument/2006/relationships/hyperlink" Target="http://en.wikipedia.org/wiki/Cell_membrane" TargetMode="External"/><Relationship Id="rId11" Type="http://schemas.openxmlformats.org/officeDocument/2006/relationships/hyperlink" Target="http://en.wikipedia.org/wiki/Fuchsine" TargetMode="External"/><Relationship Id="rId5" Type="http://schemas.openxmlformats.org/officeDocument/2006/relationships/hyperlink" Target="http://en.wikipedia.org/wiki/Cell_wall" TargetMode="External"/><Relationship Id="rId15" Type="http://schemas.openxmlformats.org/officeDocument/2006/relationships/hyperlink" Target="//commons.wikimedia.org/wiki/Anthrax" TargetMode="External"/><Relationship Id="rId10" Type="http://schemas.openxmlformats.org/officeDocument/2006/relationships/hyperlink" Target="http://en.wikipedia.org/wiki/Safranin" TargetMode="External"/><Relationship Id="rId4" Type="http://schemas.openxmlformats.org/officeDocument/2006/relationships/hyperlink" Target="http://en.wikipedia.org/wiki/Peptidoglycan" TargetMode="External"/><Relationship Id="rId9" Type="http://schemas.openxmlformats.org/officeDocument/2006/relationships/hyperlink" Target="http://en.wikipedia.org/wiki/Counterstain" TargetMode="External"/><Relationship Id="rId14" Type="http://schemas.openxmlformats.org/officeDocument/2006/relationships/hyperlink" Target="//commons.wikimedia.org/w/index.php?title=Gram_stain&amp;action=edit&amp;redlink=1"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428604"/>
            <a:ext cx="7858180" cy="6740307"/>
          </a:xfrm>
          <a:prstGeom prst="rect">
            <a:avLst/>
          </a:prstGeom>
          <a:noFill/>
        </p:spPr>
        <p:txBody>
          <a:bodyPr wrap="square" rtlCol="0">
            <a:spAutoFit/>
          </a:bodyPr>
          <a:lstStyle/>
          <a:p>
            <a:r>
              <a:rPr lang="en-US" dirty="0"/>
              <a:t>Bacteriology </a:t>
            </a:r>
            <a:endParaRPr lang="en-GB" dirty="0"/>
          </a:p>
          <a:p>
            <a:r>
              <a:rPr lang="en-US" dirty="0"/>
              <a:t>  </a:t>
            </a:r>
            <a:endParaRPr lang="en-GB" dirty="0"/>
          </a:p>
          <a:p>
            <a:r>
              <a:rPr lang="en-US" dirty="0"/>
              <a:t>Basic features of bacteria </a:t>
            </a:r>
            <a:endParaRPr lang="en-GB" dirty="0"/>
          </a:p>
          <a:p>
            <a:r>
              <a:rPr lang="en-US" dirty="0"/>
              <a:t> </a:t>
            </a:r>
            <a:endParaRPr lang="en-GB" dirty="0"/>
          </a:p>
          <a:p>
            <a:r>
              <a:rPr lang="en-US" dirty="0"/>
              <a:t>Bacteria form a large group of parasitic, saprophytic, and free-living microorganism </a:t>
            </a:r>
            <a:endParaRPr lang="en-GB" dirty="0"/>
          </a:p>
          <a:p>
            <a:r>
              <a:rPr lang="en-US" dirty="0"/>
              <a:t> </a:t>
            </a:r>
            <a:endParaRPr lang="en-GB" dirty="0"/>
          </a:p>
          <a:p>
            <a:r>
              <a:rPr lang="en-US" dirty="0"/>
              <a:t>1. Bacterial cell wall (protects against osmotic damage)</a:t>
            </a:r>
            <a:endParaRPr lang="en-GB" dirty="0"/>
          </a:p>
          <a:p>
            <a:r>
              <a:rPr lang="en-US" dirty="0"/>
              <a:t> </a:t>
            </a:r>
            <a:endParaRPr lang="en-GB" dirty="0"/>
          </a:p>
          <a:p>
            <a:r>
              <a:rPr lang="en-US" dirty="0"/>
              <a:t>Bacterial cell is prokaryotic. Contains high concentration </a:t>
            </a:r>
            <a:r>
              <a:rPr lang="en-US" dirty="0" smtClean="0"/>
              <a:t>of  </a:t>
            </a:r>
            <a:r>
              <a:rPr lang="en-US" dirty="0"/>
              <a:t>inorganic ions and requires as strong cell wall to prevent fluid being drawn into and </a:t>
            </a:r>
            <a:r>
              <a:rPr lang="en-US" dirty="0" err="1"/>
              <a:t>lysing</a:t>
            </a:r>
            <a:r>
              <a:rPr lang="en-US" dirty="0"/>
              <a:t> the cell. The cell wall is strengthen by </a:t>
            </a:r>
            <a:r>
              <a:rPr lang="en-US" dirty="0" err="1"/>
              <a:t>mucopeptide</a:t>
            </a:r>
            <a:r>
              <a:rPr lang="en-US" dirty="0"/>
              <a:t> polymer </a:t>
            </a:r>
            <a:r>
              <a:rPr lang="en-US" b="1" u="sng" dirty="0"/>
              <a:t>(</a:t>
            </a:r>
            <a:r>
              <a:rPr lang="en-US" b="1" u="sng" dirty="0" err="1"/>
              <a:t>peptidoglycan</a:t>
            </a:r>
            <a:r>
              <a:rPr lang="en-US" dirty="0"/>
              <a:t>)</a:t>
            </a:r>
            <a:endParaRPr lang="en-GB" dirty="0"/>
          </a:p>
          <a:p>
            <a:r>
              <a:rPr lang="en-US" dirty="0"/>
              <a:t>Chemically: the rigid part of cell wall is </a:t>
            </a:r>
            <a:r>
              <a:rPr lang="en-US" dirty="0" err="1"/>
              <a:t>peptidoglycan</a:t>
            </a:r>
            <a:r>
              <a:rPr lang="en-US" dirty="0"/>
              <a:t>: this is a </a:t>
            </a:r>
            <a:r>
              <a:rPr lang="en-US" dirty="0" err="1"/>
              <a:t>mucopeptide</a:t>
            </a:r>
            <a:r>
              <a:rPr lang="en-US" dirty="0"/>
              <a:t> composed of a strand of alternating N-</a:t>
            </a:r>
            <a:r>
              <a:rPr lang="en-US" dirty="0" err="1"/>
              <a:t>acetylglucosamine</a:t>
            </a:r>
            <a:r>
              <a:rPr lang="en-US" dirty="0"/>
              <a:t> and N-</a:t>
            </a:r>
            <a:r>
              <a:rPr lang="en-US" dirty="0" err="1"/>
              <a:t>acetylmucramic</a:t>
            </a:r>
            <a:r>
              <a:rPr lang="en-US" dirty="0"/>
              <a:t> acid molecules </a:t>
            </a:r>
            <a:endParaRPr lang="en-GB" dirty="0"/>
          </a:p>
          <a:p>
            <a:r>
              <a:rPr lang="en-US" dirty="0"/>
              <a:t> </a:t>
            </a:r>
            <a:endParaRPr lang="en-GB" dirty="0"/>
          </a:p>
          <a:p>
            <a:pPr lvl="0">
              <a:buFont typeface="Wingdings" pitchFamily="2" charset="2"/>
              <a:buChar char="§"/>
            </a:pPr>
            <a:r>
              <a:rPr lang="en-US" dirty="0"/>
              <a:t>Protects the cell from mechanical disruption</a:t>
            </a:r>
            <a:endParaRPr lang="en-GB" dirty="0"/>
          </a:p>
          <a:p>
            <a:pPr lvl="0">
              <a:buFont typeface="Wingdings" pitchFamily="2" charset="2"/>
              <a:buChar char="§"/>
            </a:pPr>
            <a:r>
              <a:rPr lang="en-US" dirty="0"/>
              <a:t>Osmotic protection </a:t>
            </a:r>
            <a:endParaRPr lang="en-GB" dirty="0"/>
          </a:p>
          <a:p>
            <a:pPr lvl="0">
              <a:buFont typeface="Wingdings" pitchFamily="2" charset="2"/>
              <a:buChar char="§"/>
            </a:pPr>
            <a:r>
              <a:rPr lang="en-US" dirty="0"/>
              <a:t>Provides a barrier against certain toxic chemical and biological agent</a:t>
            </a:r>
            <a:endParaRPr lang="en-GB" dirty="0"/>
          </a:p>
          <a:p>
            <a:pPr lvl="0">
              <a:buFont typeface="Wingdings" pitchFamily="2" charset="2"/>
              <a:buChar char="§"/>
            </a:pPr>
            <a:r>
              <a:rPr lang="en-US" dirty="0"/>
              <a:t>Being rigid responsible for the shape of the cell </a:t>
            </a:r>
            <a:endParaRPr lang="en-GB" dirty="0"/>
          </a:p>
          <a:p>
            <a:pPr lvl="0">
              <a:buFont typeface="Wingdings" pitchFamily="2" charset="2"/>
              <a:buChar char="§"/>
            </a:pPr>
            <a:r>
              <a:rPr lang="en-US" dirty="0"/>
              <a:t>Antigenic determinant </a:t>
            </a:r>
            <a:r>
              <a:rPr lang="en-US" dirty="0" smtClean="0"/>
              <a:t>(</a:t>
            </a:r>
            <a:r>
              <a:rPr lang="en-GB" dirty="0" smtClean="0"/>
              <a:t>a site on an antigen at which an antibody can bind, the molecular arrangement of the site determining the specific combining antibody. ) </a:t>
            </a:r>
            <a:r>
              <a:rPr lang="en-US" dirty="0" smtClean="0"/>
              <a:t>of </a:t>
            </a:r>
            <a:r>
              <a:rPr lang="en-US" dirty="0"/>
              <a:t>the cell surface </a:t>
            </a:r>
            <a:endParaRPr lang="en-GB" dirty="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8596" y="285728"/>
            <a:ext cx="8215370" cy="7140416"/>
          </a:xfrm>
          <a:prstGeom prst="rect">
            <a:avLst/>
          </a:prstGeom>
          <a:noFill/>
        </p:spPr>
        <p:txBody>
          <a:bodyPr wrap="square" rtlCol="0">
            <a:spAutoFit/>
          </a:bodyPr>
          <a:lstStyle/>
          <a:p>
            <a:r>
              <a:rPr lang="en-US" dirty="0"/>
              <a:t>2. protoplast, </a:t>
            </a:r>
            <a:r>
              <a:rPr lang="en-US" dirty="0" err="1"/>
              <a:t>spheroplast</a:t>
            </a:r>
            <a:r>
              <a:rPr lang="en-US" dirty="0"/>
              <a:t>, L-form</a:t>
            </a:r>
            <a:endParaRPr lang="en-GB" sz="1200" dirty="0"/>
          </a:p>
          <a:p>
            <a:r>
              <a:rPr lang="en-US" dirty="0"/>
              <a:t> </a:t>
            </a:r>
            <a:endParaRPr lang="en-GB" sz="1200" dirty="0"/>
          </a:p>
          <a:p>
            <a:pPr lvl="1">
              <a:buFont typeface="Wingdings" pitchFamily="2" charset="2"/>
              <a:buChar char="Ø"/>
            </a:pPr>
            <a:r>
              <a:rPr lang="en-US" dirty="0"/>
              <a:t>protoplast </a:t>
            </a:r>
            <a:endParaRPr lang="en-GB" sz="1200" dirty="0"/>
          </a:p>
          <a:p>
            <a:r>
              <a:rPr lang="en-US" dirty="0"/>
              <a:t>a bacterium is referred to as a protoplast when it is without cell wall.  The cell wall is lost due to the action of </a:t>
            </a:r>
            <a:r>
              <a:rPr lang="en-US" dirty="0" err="1"/>
              <a:t>lysozome</a:t>
            </a:r>
            <a:r>
              <a:rPr lang="en-US" dirty="0"/>
              <a:t> enzymes that destroy </a:t>
            </a:r>
            <a:r>
              <a:rPr lang="en-US" dirty="0" err="1"/>
              <a:t>peptidoglycan</a:t>
            </a:r>
            <a:r>
              <a:rPr lang="en-US" dirty="0"/>
              <a:t> or blocking the synthesis of </a:t>
            </a:r>
            <a:r>
              <a:rPr lang="en-US" dirty="0" err="1"/>
              <a:t>peptidoglycan</a:t>
            </a:r>
            <a:r>
              <a:rPr lang="en-US" dirty="0"/>
              <a:t> with an antibiotic such as Penicillin.</a:t>
            </a:r>
            <a:endParaRPr lang="en-GB" sz="1200" dirty="0"/>
          </a:p>
          <a:p>
            <a:endParaRPr lang="en-GB" sz="1200" dirty="0" smtClean="0"/>
          </a:p>
          <a:p>
            <a:endParaRPr lang="en-GB" sz="1200" dirty="0"/>
          </a:p>
          <a:p>
            <a:pPr lvl="1">
              <a:buFont typeface="Wingdings" pitchFamily="2" charset="2"/>
              <a:buChar char="Ø"/>
            </a:pPr>
            <a:r>
              <a:rPr lang="en-US" dirty="0" err="1"/>
              <a:t>Spheroplast</a:t>
            </a:r>
            <a:endParaRPr lang="en-GB" sz="1200" dirty="0"/>
          </a:p>
          <a:p>
            <a:r>
              <a:rPr lang="en-US" dirty="0"/>
              <a:t>Bacteria with damaged cell wall. The damage is cause by the action of toxic chemical or an antibiotic such as Penicillin can changed to there regular fore if grown on a culture media </a:t>
            </a:r>
            <a:endParaRPr lang="en-GB" sz="1200" dirty="0"/>
          </a:p>
          <a:p>
            <a:r>
              <a:rPr lang="en-US" dirty="0"/>
              <a:t> </a:t>
            </a:r>
            <a:endParaRPr lang="en-GB" sz="1200" dirty="0"/>
          </a:p>
          <a:p>
            <a:pPr lvl="1"/>
            <a:r>
              <a:rPr lang="en-US" dirty="0"/>
              <a:t>L-form</a:t>
            </a:r>
            <a:endParaRPr lang="en-GB" sz="1200" dirty="0"/>
          </a:p>
          <a:p>
            <a:r>
              <a:rPr lang="en-US" dirty="0"/>
              <a:t>Mutant bacteria without cell </a:t>
            </a:r>
            <a:r>
              <a:rPr lang="en-US" dirty="0" smtClean="0"/>
              <a:t>wall</a:t>
            </a:r>
          </a:p>
          <a:p>
            <a:endParaRPr lang="en-US" sz="1200" dirty="0"/>
          </a:p>
          <a:p>
            <a:pPr>
              <a:buFont typeface="Wingdings" pitchFamily="2" charset="2"/>
              <a:buChar char="Ø"/>
            </a:pPr>
            <a:r>
              <a:rPr lang="en-US" sz="2000" dirty="0"/>
              <a:t>Bacterial capsule </a:t>
            </a:r>
            <a:endParaRPr lang="en-GB" sz="2000" dirty="0"/>
          </a:p>
          <a:p>
            <a:r>
              <a:rPr lang="en-US" sz="2000" dirty="0"/>
              <a:t>Many bacteria secrete around themselves a polysaccharide substances often referred to as slim layer. </a:t>
            </a:r>
            <a:endParaRPr lang="en-GB" sz="2000" dirty="0"/>
          </a:p>
          <a:p>
            <a:r>
              <a:rPr lang="en-US" sz="2000" dirty="0"/>
              <a:t>*India ink preparation </a:t>
            </a:r>
            <a:endParaRPr lang="en-GB" sz="2000" dirty="0"/>
          </a:p>
          <a:p>
            <a:r>
              <a:rPr lang="en-US" sz="2000" dirty="0"/>
              <a:t>* </a:t>
            </a:r>
            <a:r>
              <a:rPr lang="en-US" sz="2000" dirty="0" err="1"/>
              <a:t>Pathogenicity</a:t>
            </a:r>
            <a:r>
              <a:rPr lang="en-US" sz="2000" dirty="0"/>
              <a:t> (not phagocyte and destroyed by host cell)</a:t>
            </a:r>
            <a:endParaRPr lang="en-GB" sz="2000" dirty="0"/>
          </a:p>
          <a:p>
            <a:endParaRPr lang="en-GB" sz="2000" dirty="0"/>
          </a:p>
          <a:p>
            <a:r>
              <a:rPr lang="en-US" sz="2000" dirty="0"/>
              <a:t> </a:t>
            </a:r>
            <a:endParaRPr lang="en-GB" sz="2000" dirty="0"/>
          </a:p>
          <a:p>
            <a:endParaRPr lang="en-GB" sz="1200" dirty="0"/>
          </a:p>
          <a:p>
            <a:r>
              <a:rPr lang="en-US" dirty="0"/>
              <a:t> </a:t>
            </a:r>
            <a:endParaRPr lang="en-GB" sz="1200" dirty="0"/>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85786" y="500042"/>
            <a:ext cx="7215238" cy="7294305"/>
          </a:xfrm>
          <a:prstGeom prst="rect">
            <a:avLst/>
          </a:prstGeom>
          <a:noFill/>
        </p:spPr>
        <p:txBody>
          <a:bodyPr wrap="square" rtlCol="0">
            <a:spAutoFit/>
          </a:bodyPr>
          <a:lstStyle/>
          <a:p>
            <a:r>
              <a:rPr lang="en-US" dirty="0"/>
              <a:t>4. flagella and </a:t>
            </a:r>
            <a:r>
              <a:rPr lang="en-US" dirty="0" err="1"/>
              <a:t>pili</a:t>
            </a:r>
            <a:endParaRPr lang="en-GB" sz="1200" dirty="0"/>
          </a:p>
          <a:p>
            <a:r>
              <a:rPr lang="en-US" dirty="0"/>
              <a:t>Flagella are third like structure composed of proteins </a:t>
            </a:r>
            <a:endParaRPr lang="en-GB" sz="1200" dirty="0"/>
          </a:p>
          <a:p>
            <a:pPr lvl="0"/>
            <a:r>
              <a:rPr lang="en-US" dirty="0"/>
              <a:t>they are the organ of locomotion </a:t>
            </a:r>
            <a:endParaRPr lang="en-GB" sz="1200" dirty="0"/>
          </a:p>
          <a:p>
            <a:pPr lvl="0"/>
            <a:r>
              <a:rPr lang="en-US" dirty="0"/>
              <a:t>made up of proteins  (</a:t>
            </a:r>
            <a:r>
              <a:rPr lang="en-US" dirty="0" err="1"/>
              <a:t>flageline</a:t>
            </a:r>
            <a:r>
              <a:rPr lang="en-US" dirty="0"/>
              <a:t>)</a:t>
            </a:r>
            <a:endParaRPr lang="en-GB" sz="1200" dirty="0"/>
          </a:p>
          <a:p>
            <a:pPr lvl="0"/>
            <a:r>
              <a:rPr lang="en-US" dirty="0"/>
              <a:t>they are highly antigenic (H antigen)</a:t>
            </a:r>
            <a:endParaRPr lang="en-GB" sz="1200" dirty="0"/>
          </a:p>
          <a:p>
            <a:r>
              <a:rPr lang="en-US" dirty="0"/>
              <a:t> </a:t>
            </a:r>
            <a:endParaRPr lang="en-GB" sz="1200" dirty="0"/>
          </a:p>
          <a:p>
            <a:r>
              <a:rPr lang="en-US" dirty="0"/>
              <a:t>Three types of arrangement </a:t>
            </a:r>
            <a:endParaRPr lang="en-GB" sz="1200" dirty="0"/>
          </a:p>
          <a:p>
            <a:pPr lvl="1"/>
            <a:r>
              <a:rPr lang="en-US" dirty="0" err="1"/>
              <a:t>monotrichous</a:t>
            </a:r>
            <a:r>
              <a:rPr lang="en-US" dirty="0"/>
              <a:t>: single polar flagellum</a:t>
            </a:r>
            <a:endParaRPr lang="en-GB" sz="1200" dirty="0"/>
          </a:p>
          <a:p>
            <a:pPr lvl="1"/>
            <a:r>
              <a:rPr lang="en-US" dirty="0" err="1"/>
              <a:t>lophotrichous</a:t>
            </a:r>
            <a:r>
              <a:rPr lang="en-US" dirty="0"/>
              <a:t> multiple polar flagellum </a:t>
            </a:r>
            <a:endParaRPr lang="en-GB" sz="1200" dirty="0"/>
          </a:p>
          <a:p>
            <a:pPr lvl="1"/>
            <a:r>
              <a:rPr lang="en-US" dirty="0" err="1"/>
              <a:t>peritrichous</a:t>
            </a:r>
            <a:r>
              <a:rPr lang="en-US" dirty="0"/>
              <a:t> flagella distributed over the entire </a:t>
            </a:r>
            <a:r>
              <a:rPr lang="en-US" dirty="0" smtClean="0"/>
              <a:t>cell</a:t>
            </a:r>
          </a:p>
          <a:p>
            <a:r>
              <a:rPr lang="en-US" dirty="0" err="1"/>
              <a:t>Pili</a:t>
            </a:r>
            <a:r>
              <a:rPr lang="en-US" dirty="0"/>
              <a:t> (</a:t>
            </a:r>
            <a:r>
              <a:rPr lang="en-US" dirty="0" err="1"/>
              <a:t>fimbriae</a:t>
            </a:r>
            <a:r>
              <a:rPr lang="en-US" dirty="0"/>
              <a:t>) (short hair like structure)</a:t>
            </a:r>
            <a:endParaRPr lang="en-GB" sz="1200" dirty="0"/>
          </a:p>
          <a:p>
            <a:r>
              <a:rPr lang="en-US" dirty="0"/>
              <a:t> </a:t>
            </a:r>
            <a:endParaRPr lang="en-GB" sz="1200" dirty="0"/>
          </a:p>
          <a:p>
            <a:r>
              <a:rPr lang="en-US" dirty="0"/>
              <a:t>many gram-negative bacteria possess rigid surface called </a:t>
            </a:r>
            <a:r>
              <a:rPr lang="en-US" dirty="0" err="1"/>
              <a:t>pili</a:t>
            </a:r>
            <a:r>
              <a:rPr lang="en-US" dirty="0"/>
              <a:t>, they are shorter and fine than flagella like flagella composed of structural proteins subunits know as </a:t>
            </a:r>
            <a:r>
              <a:rPr lang="en-US" dirty="0" err="1"/>
              <a:t>pilins</a:t>
            </a:r>
            <a:r>
              <a:rPr lang="en-US" dirty="0"/>
              <a:t> </a:t>
            </a:r>
            <a:endParaRPr lang="en-GB" sz="1200" dirty="0"/>
          </a:p>
          <a:p>
            <a:r>
              <a:rPr lang="en-US" dirty="0"/>
              <a:t>Enable the organism to adhere to host tissues and to one another </a:t>
            </a:r>
            <a:endParaRPr lang="en-GB" sz="1200" dirty="0"/>
          </a:p>
          <a:p>
            <a:r>
              <a:rPr lang="en-US" dirty="0"/>
              <a:t>Virulence factors </a:t>
            </a:r>
            <a:endParaRPr lang="en-GB" sz="1200" dirty="0"/>
          </a:p>
          <a:p>
            <a:r>
              <a:rPr lang="en-US" dirty="0"/>
              <a:t>certain enteric bacteria are able to form a specialized </a:t>
            </a:r>
            <a:r>
              <a:rPr lang="en-US" dirty="0" err="1"/>
              <a:t>pili</a:t>
            </a:r>
            <a:r>
              <a:rPr lang="en-US" dirty="0"/>
              <a:t> called F </a:t>
            </a:r>
            <a:r>
              <a:rPr lang="en-US" dirty="0" err="1"/>
              <a:t>pili</a:t>
            </a:r>
            <a:r>
              <a:rPr lang="en-US" dirty="0"/>
              <a:t> (Sex </a:t>
            </a:r>
            <a:r>
              <a:rPr lang="en-US" dirty="0" err="1"/>
              <a:t>pili</a:t>
            </a:r>
            <a:r>
              <a:rPr lang="en-US" dirty="0"/>
              <a:t>) which enable DNA material to be transferred from one bacterium to another (conjugation), *antibiotic resistance</a:t>
            </a:r>
            <a:endParaRPr lang="en-GB" sz="1200" dirty="0"/>
          </a:p>
          <a:p>
            <a:r>
              <a:rPr lang="en-US" dirty="0"/>
              <a:t> </a:t>
            </a:r>
            <a:endParaRPr lang="en-GB" sz="1200" dirty="0"/>
          </a:p>
          <a:p>
            <a:pPr lvl="1"/>
            <a:endParaRPr lang="en-US" dirty="0" smtClean="0"/>
          </a:p>
          <a:p>
            <a:pPr lvl="1"/>
            <a:endParaRPr lang="en-US" sz="1200" dirty="0"/>
          </a:p>
          <a:p>
            <a:pPr lvl="1"/>
            <a:endParaRPr lang="en-US" sz="1200" dirty="0" smtClean="0"/>
          </a:p>
          <a:p>
            <a:pPr lvl="1"/>
            <a:endParaRPr lang="en-GB" sz="1200" dirty="0"/>
          </a:p>
          <a:p>
            <a:r>
              <a:rPr lang="en-US" dirty="0"/>
              <a:t> </a:t>
            </a:r>
            <a:endParaRPr lang="en-GB" sz="1200" dirty="0"/>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348" y="500042"/>
            <a:ext cx="7358114" cy="4801314"/>
          </a:xfrm>
          <a:prstGeom prst="rect">
            <a:avLst/>
          </a:prstGeom>
          <a:noFill/>
        </p:spPr>
        <p:txBody>
          <a:bodyPr wrap="square" rtlCol="0">
            <a:spAutoFit/>
          </a:bodyPr>
          <a:lstStyle/>
          <a:p>
            <a:r>
              <a:rPr lang="en-US" dirty="0"/>
              <a:t>F </a:t>
            </a:r>
            <a:r>
              <a:rPr lang="en-US" dirty="0" err="1"/>
              <a:t>pili</a:t>
            </a:r>
            <a:r>
              <a:rPr lang="en-US" dirty="0"/>
              <a:t> also possess receptors to which viruses become attached (</a:t>
            </a:r>
            <a:r>
              <a:rPr lang="en-US" dirty="0" err="1"/>
              <a:t>bacteriphage</a:t>
            </a:r>
            <a:r>
              <a:rPr lang="en-US" dirty="0"/>
              <a:t>) to transfer genetic characteristic from one bacterial strain to another b means of </a:t>
            </a:r>
            <a:r>
              <a:rPr lang="en-US" dirty="0" err="1"/>
              <a:t>bacteriophage</a:t>
            </a:r>
            <a:r>
              <a:rPr lang="en-US" dirty="0"/>
              <a:t>.</a:t>
            </a:r>
            <a:endParaRPr lang="en-GB" dirty="0"/>
          </a:p>
          <a:p>
            <a:r>
              <a:rPr lang="en-US" dirty="0"/>
              <a:t> </a:t>
            </a:r>
            <a:endParaRPr lang="en-GB" dirty="0"/>
          </a:p>
          <a:p>
            <a:r>
              <a:rPr lang="en-US" dirty="0" err="1"/>
              <a:t>Cytoplasmic</a:t>
            </a:r>
            <a:r>
              <a:rPr lang="en-US" dirty="0"/>
              <a:t> membrane </a:t>
            </a:r>
            <a:endParaRPr lang="en-GB" dirty="0"/>
          </a:p>
          <a:p>
            <a:r>
              <a:rPr lang="en-US" dirty="0"/>
              <a:t>It is also called? *  </a:t>
            </a:r>
            <a:endParaRPr lang="en-GB" dirty="0"/>
          </a:p>
          <a:p>
            <a:r>
              <a:rPr lang="en-US" dirty="0"/>
              <a:t>Structure </a:t>
            </a:r>
            <a:endParaRPr lang="en-GB" dirty="0"/>
          </a:p>
          <a:p>
            <a:r>
              <a:rPr lang="en-US" dirty="0"/>
              <a:t>It has composed of </a:t>
            </a:r>
            <a:r>
              <a:rPr lang="en-US" dirty="0" err="1"/>
              <a:t>phospholibids</a:t>
            </a:r>
            <a:r>
              <a:rPr lang="en-US" dirty="0"/>
              <a:t> and proteins, the membrane of prokaryotes distinguished from eukaryotes bye the absence of sterols</a:t>
            </a:r>
            <a:endParaRPr lang="en-GB" dirty="0"/>
          </a:p>
          <a:p>
            <a:pPr lvl="0"/>
            <a:r>
              <a:rPr lang="en-US" dirty="0" err="1"/>
              <a:t>Mesosomes</a:t>
            </a:r>
            <a:r>
              <a:rPr lang="en-US" dirty="0"/>
              <a:t> </a:t>
            </a:r>
            <a:endParaRPr lang="en-GB" dirty="0"/>
          </a:p>
          <a:p>
            <a:endParaRPr lang="en-GB" dirty="0" smtClean="0"/>
          </a:p>
          <a:p>
            <a:r>
              <a:rPr lang="en-US" dirty="0"/>
              <a:t>There are two types </a:t>
            </a:r>
            <a:endParaRPr lang="en-GB" dirty="0"/>
          </a:p>
          <a:p>
            <a:pPr lvl="0"/>
            <a:r>
              <a:rPr lang="en-US" dirty="0" err="1"/>
              <a:t>Spetal</a:t>
            </a:r>
            <a:r>
              <a:rPr lang="en-US" dirty="0"/>
              <a:t> </a:t>
            </a:r>
            <a:r>
              <a:rPr lang="en-US" dirty="0" err="1"/>
              <a:t>mesosomes</a:t>
            </a:r>
            <a:r>
              <a:rPr lang="en-US" dirty="0"/>
              <a:t> which involve in the cell division (forming cross wall)</a:t>
            </a:r>
            <a:endParaRPr lang="en-GB" dirty="0"/>
          </a:p>
          <a:p>
            <a:pPr lvl="0"/>
            <a:r>
              <a:rPr lang="en-US" dirty="0"/>
              <a:t>Lateral </a:t>
            </a:r>
            <a:r>
              <a:rPr lang="en-US" dirty="0" err="1"/>
              <a:t>mesosomes</a:t>
            </a:r>
            <a:r>
              <a:rPr lang="en-US" dirty="0"/>
              <a:t> the (bacterial DA is attached to </a:t>
            </a:r>
            <a:r>
              <a:rPr lang="en-US" dirty="0" err="1"/>
              <a:t>spetal</a:t>
            </a:r>
            <a:r>
              <a:rPr lang="en-US" dirty="0"/>
              <a:t> </a:t>
            </a:r>
            <a:r>
              <a:rPr lang="en-US" dirty="0" err="1"/>
              <a:t>mesosomes</a:t>
            </a:r>
            <a:r>
              <a:rPr lang="en-US" dirty="0"/>
              <a:t>)</a:t>
            </a:r>
            <a:endParaRPr lang="en-GB" dirty="0"/>
          </a:p>
          <a:p>
            <a:pPr lvl="0"/>
            <a:r>
              <a:rPr lang="en-US" dirty="0"/>
              <a:t> Amino acid and number of granules</a:t>
            </a:r>
            <a:endParaRPr lang="en-GB" dirty="0"/>
          </a:p>
          <a:p>
            <a:endParaRPr lang="en-GB" dirty="0" smtClean="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00100" y="357166"/>
            <a:ext cx="7286676" cy="6186309"/>
          </a:xfrm>
          <a:prstGeom prst="rect">
            <a:avLst/>
          </a:prstGeom>
          <a:noFill/>
        </p:spPr>
        <p:txBody>
          <a:bodyPr wrap="square" rtlCol="0">
            <a:spAutoFit/>
          </a:bodyPr>
          <a:lstStyle/>
          <a:p>
            <a:pPr lvl="0"/>
            <a:r>
              <a:rPr lang="en-US" dirty="0"/>
              <a:t>Single piece of double stranded DNA</a:t>
            </a:r>
            <a:endParaRPr lang="en-GB" dirty="0"/>
          </a:p>
          <a:p>
            <a:pPr lvl="0"/>
            <a:r>
              <a:rPr lang="en-US" dirty="0"/>
              <a:t>Ribosome’s </a:t>
            </a:r>
            <a:endParaRPr lang="en-GB" dirty="0"/>
          </a:p>
          <a:p>
            <a:pPr lvl="0"/>
            <a:r>
              <a:rPr lang="en-US" dirty="0"/>
              <a:t>Water </a:t>
            </a:r>
            <a:endParaRPr lang="en-GB" dirty="0"/>
          </a:p>
          <a:p>
            <a:pPr lvl="0"/>
            <a:r>
              <a:rPr lang="en-US" dirty="0"/>
              <a:t>Inorganic ions </a:t>
            </a:r>
            <a:endParaRPr lang="en-GB" dirty="0"/>
          </a:p>
          <a:p>
            <a:pPr lvl="0"/>
            <a:r>
              <a:rPr lang="en-US" dirty="0"/>
              <a:t>Mitochondrial granules </a:t>
            </a:r>
            <a:endParaRPr lang="en-GB" dirty="0"/>
          </a:p>
          <a:p>
            <a:pPr lvl="0"/>
            <a:r>
              <a:rPr lang="en-US" dirty="0"/>
              <a:t>Certain bacteria contains the plasmid (extra pieces of chromosome material DNA that can exchange between bacterial cells through the specializes sex </a:t>
            </a:r>
            <a:r>
              <a:rPr lang="en-US" dirty="0" err="1"/>
              <a:t>pili</a:t>
            </a:r>
            <a:r>
              <a:rPr lang="en-US" dirty="0"/>
              <a:t> </a:t>
            </a:r>
            <a:endParaRPr lang="en-GB" dirty="0"/>
          </a:p>
          <a:p>
            <a:r>
              <a:rPr lang="en-US" dirty="0"/>
              <a:t>This is one of the antibiotic resistances</a:t>
            </a:r>
            <a:r>
              <a:rPr lang="en-US" dirty="0" smtClean="0"/>
              <a:t>*</a:t>
            </a:r>
          </a:p>
          <a:p>
            <a:endParaRPr lang="en-US" dirty="0"/>
          </a:p>
          <a:p>
            <a:r>
              <a:rPr lang="en-US" dirty="0"/>
              <a:t>Function of the cell membrane </a:t>
            </a:r>
            <a:endParaRPr lang="en-GB" dirty="0"/>
          </a:p>
          <a:p>
            <a:pPr lvl="0"/>
            <a:r>
              <a:rPr lang="en-US" dirty="0"/>
              <a:t>Selective permeability and transports of solutes</a:t>
            </a:r>
            <a:endParaRPr lang="en-GB" dirty="0"/>
          </a:p>
          <a:p>
            <a:pPr lvl="0"/>
            <a:r>
              <a:rPr lang="en-US" dirty="0"/>
              <a:t>Electron transports and oxidative </a:t>
            </a:r>
            <a:r>
              <a:rPr lang="en-US" dirty="0" err="1"/>
              <a:t>phosphorylation</a:t>
            </a:r>
            <a:r>
              <a:rPr lang="en-US" dirty="0"/>
              <a:t> in aerobic species </a:t>
            </a:r>
            <a:endParaRPr lang="en-GB" dirty="0"/>
          </a:p>
          <a:p>
            <a:pPr lvl="0"/>
            <a:r>
              <a:rPr lang="en-US" dirty="0"/>
              <a:t>Excretion of hydrolytic </a:t>
            </a:r>
            <a:r>
              <a:rPr lang="en-US" dirty="0" err="1"/>
              <a:t>exoenzymes</a:t>
            </a:r>
            <a:r>
              <a:rPr lang="en-US" dirty="0"/>
              <a:t> </a:t>
            </a:r>
            <a:endParaRPr lang="en-GB" dirty="0"/>
          </a:p>
          <a:p>
            <a:pPr lvl="0"/>
            <a:r>
              <a:rPr lang="en-US" dirty="0"/>
              <a:t>Bearing the enzymes and carrier molecules that function in the biosynthesis of DNA, cell polymers and membrane lipids</a:t>
            </a:r>
            <a:endParaRPr lang="en-GB" dirty="0"/>
          </a:p>
          <a:p>
            <a:pPr lvl="0"/>
            <a:r>
              <a:rPr lang="en-US" dirty="0"/>
              <a:t>Bearing the receptors and other proteins of the </a:t>
            </a:r>
            <a:r>
              <a:rPr lang="en-US" dirty="0" err="1"/>
              <a:t>chemtactic</a:t>
            </a:r>
            <a:r>
              <a:rPr lang="en-US" dirty="0"/>
              <a:t> and other sensor transduction system</a:t>
            </a:r>
            <a:endParaRPr lang="en-GB" dirty="0"/>
          </a:p>
          <a:p>
            <a:r>
              <a:rPr lang="en-US" dirty="0"/>
              <a:t> </a:t>
            </a:r>
            <a:endParaRPr lang="en-GB" dirty="0"/>
          </a:p>
          <a:p>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1472" y="571480"/>
            <a:ext cx="7786742" cy="5078313"/>
          </a:xfrm>
          <a:prstGeom prst="rect">
            <a:avLst/>
          </a:prstGeom>
          <a:noFill/>
        </p:spPr>
        <p:txBody>
          <a:bodyPr wrap="square" rtlCol="0">
            <a:spAutoFit/>
          </a:bodyPr>
          <a:lstStyle/>
          <a:p>
            <a:r>
              <a:rPr lang="en-US" dirty="0"/>
              <a:t>Spores formation </a:t>
            </a:r>
            <a:endParaRPr lang="en-GB" dirty="0"/>
          </a:p>
          <a:p>
            <a:r>
              <a:rPr lang="en-US" dirty="0"/>
              <a:t>When conditions for vegetative growth are not favorable, especially when carbon and nitrogen become unavailable, </a:t>
            </a:r>
            <a:endParaRPr lang="en-GB" dirty="0"/>
          </a:p>
          <a:p>
            <a:r>
              <a:rPr lang="en-US" dirty="0"/>
              <a:t>e.g. </a:t>
            </a:r>
            <a:r>
              <a:rPr lang="en-US" i="1" dirty="0"/>
              <a:t>Bacillus </a:t>
            </a:r>
            <a:r>
              <a:rPr lang="en-US" dirty="0"/>
              <a:t>and </a:t>
            </a:r>
            <a:r>
              <a:rPr lang="en-US" i="1" dirty="0"/>
              <a:t>Clostridium</a:t>
            </a:r>
            <a:r>
              <a:rPr lang="en-US" dirty="0"/>
              <a:t> </a:t>
            </a:r>
            <a:endParaRPr lang="en-GB" dirty="0"/>
          </a:p>
          <a:p>
            <a:r>
              <a:rPr lang="en-US" dirty="0"/>
              <a:t> </a:t>
            </a:r>
            <a:endParaRPr lang="en-GB" dirty="0"/>
          </a:p>
          <a:p>
            <a:r>
              <a:rPr lang="en-US" dirty="0" err="1"/>
              <a:t>sproulation</a:t>
            </a:r>
            <a:r>
              <a:rPr lang="en-US" dirty="0"/>
              <a:t>:</a:t>
            </a:r>
            <a:endParaRPr lang="en-GB" dirty="0"/>
          </a:p>
          <a:p>
            <a:r>
              <a:rPr lang="en-US" dirty="0"/>
              <a:t>the </a:t>
            </a:r>
            <a:r>
              <a:rPr lang="en-US" dirty="0" err="1"/>
              <a:t>sporulation</a:t>
            </a:r>
            <a:r>
              <a:rPr lang="en-US" dirty="0"/>
              <a:t> process begin when </a:t>
            </a:r>
            <a:r>
              <a:rPr lang="en-US" dirty="0" err="1"/>
              <a:t>neutritonal</a:t>
            </a:r>
            <a:r>
              <a:rPr lang="en-US" dirty="0"/>
              <a:t>  conditions become unfavorable </a:t>
            </a:r>
            <a:endParaRPr lang="en-GB" dirty="0"/>
          </a:p>
          <a:p>
            <a:r>
              <a:rPr lang="en-US" dirty="0" err="1"/>
              <a:t>sporulation</a:t>
            </a:r>
            <a:r>
              <a:rPr lang="en-US" dirty="0"/>
              <a:t> process beings with formation of an axial filament, the process continues with an enfolding of the membrane to produce a double membrane structure </a:t>
            </a:r>
            <a:endParaRPr lang="en-GB" dirty="0"/>
          </a:p>
          <a:p>
            <a:r>
              <a:rPr lang="en-US" dirty="0"/>
              <a:t>the grow pints move progressively toward the pole of the cell so as to engulf the developing spore</a:t>
            </a:r>
            <a:endParaRPr lang="en-GB" dirty="0"/>
          </a:p>
          <a:p>
            <a:r>
              <a:rPr lang="en-US" dirty="0"/>
              <a:t>the two spores membrane now engage in the active synthesis of special layer that will form the cell </a:t>
            </a:r>
            <a:r>
              <a:rPr lang="en-US" dirty="0" err="1"/>
              <a:t>envlope</a:t>
            </a:r>
            <a:r>
              <a:rPr lang="en-US" dirty="0"/>
              <a:t> the spore wall and the cortex, lying between the facing membrane And the coat and </a:t>
            </a:r>
            <a:r>
              <a:rPr lang="en-US" dirty="0" err="1"/>
              <a:t>exosporium</a:t>
            </a:r>
            <a:r>
              <a:rPr lang="en-US" dirty="0"/>
              <a:t> lying outside the facing membrane</a:t>
            </a:r>
            <a:endParaRPr lang="en-GB" dirty="0"/>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85786" y="500042"/>
            <a:ext cx="7572428" cy="7294305"/>
          </a:xfrm>
          <a:prstGeom prst="rect">
            <a:avLst/>
          </a:prstGeom>
          <a:noFill/>
        </p:spPr>
        <p:txBody>
          <a:bodyPr wrap="square" rtlCol="0">
            <a:spAutoFit/>
          </a:bodyPr>
          <a:lstStyle/>
          <a:p>
            <a:r>
              <a:rPr lang="en-US" dirty="0"/>
              <a:t>properties of </a:t>
            </a:r>
            <a:r>
              <a:rPr lang="en-US" dirty="0" err="1"/>
              <a:t>endospores</a:t>
            </a:r>
            <a:r>
              <a:rPr lang="en-US" dirty="0"/>
              <a:t> </a:t>
            </a:r>
            <a:endParaRPr lang="en-GB" dirty="0"/>
          </a:p>
          <a:p>
            <a:pPr lvl="0"/>
            <a:r>
              <a:rPr lang="en-US" dirty="0"/>
              <a:t>Core spore </a:t>
            </a:r>
            <a:r>
              <a:rPr lang="en-US" dirty="0" err="1"/>
              <a:t>protplast</a:t>
            </a:r>
            <a:r>
              <a:rPr lang="en-US" dirty="0"/>
              <a:t> it contains a complete nucleus (chromosome)</a:t>
            </a:r>
            <a:endParaRPr lang="en-GB" dirty="0"/>
          </a:p>
          <a:p>
            <a:pPr lvl="0"/>
            <a:r>
              <a:rPr lang="en-US" dirty="0"/>
              <a:t>Spore wall inner most layer surrounding inner spore membrane </a:t>
            </a:r>
            <a:endParaRPr lang="en-GB" dirty="0"/>
          </a:p>
          <a:p>
            <a:pPr lvl="0"/>
            <a:r>
              <a:rPr lang="en-US" dirty="0"/>
              <a:t>Cortex the thicker layer of the spore envelope</a:t>
            </a:r>
            <a:endParaRPr lang="en-GB" dirty="0"/>
          </a:p>
          <a:p>
            <a:pPr lvl="0"/>
            <a:r>
              <a:rPr lang="en-US" dirty="0"/>
              <a:t>Coat compose of a keratin like protein </a:t>
            </a:r>
            <a:endParaRPr lang="en-GB" dirty="0"/>
          </a:p>
          <a:p>
            <a:pPr lvl="0"/>
            <a:r>
              <a:rPr lang="en-US" dirty="0" err="1"/>
              <a:t>Exosporium</a:t>
            </a:r>
            <a:r>
              <a:rPr lang="en-US" dirty="0"/>
              <a:t> is lipoprotein membrane containing some carbohydrate </a:t>
            </a:r>
            <a:endParaRPr lang="en-GB" dirty="0"/>
          </a:p>
          <a:p>
            <a:r>
              <a:rPr lang="en-US" dirty="0"/>
              <a:t> </a:t>
            </a:r>
            <a:endParaRPr lang="en-GB" dirty="0"/>
          </a:p>
          <a:p>
            <a:pPr lvl="0"/>
            <a:r>
              <a:rPr lang="en-US" dirty="0"/>
              <a:t>Germination process occurs in three stages </a:t>
            </a:r>
            <a:endParaRPr lang="en-GB" sz="1200" dirty="0"/>
          </a:p>
          <a:p>
            <a:r>
              <a:rPr lang="en-US" dirty="0"/>
              <a:t> </a:t>
            </a:r>
            <a:endParaRPr lang="en-GB" sz="1200" dirty="0"/>
          </a:p>
          <a:p>
            <a:pPr lvl="0"/>
            <a:r>
              <a:rPr lang="en-US" dirty="0"/>
              <a:t>activation </a:t>
            </a:r>
            <a:endParaRPr lang="en-GB" sz="1200" dirty="0"/>
          </a:p>
          <a:p>
            <a:pPr lvl="1"/>
            <a:r>
              <a:rPr lang="en-US" dirty="0"/>
              <a:t>most </a:t>
            </a:r>
            <a:r>
              <a:rPr lang="en-US" dirty="0" err="1"/>
              <a:t>endospore</a:t>
            </a:r>
            <a:r>
              <a:rPr lang="en-US" dirty="0"/>
              <a:t> cannot germinate immediately after they formed after several days can germinator activated by using rich medium</a:t>
            </a:r>
            <a:endParaRPr lang="en-GB" sz="1200" dirty="0"/>
          </a:p>
          <a:p>
            <a:r>
              <a:rPr lang="en-US" dirty="0"/>
              <a:t> </a:t>
            </a:r>
            <a:endParaRPr lang="en-GB" sz="1200" dirty="0"/>
          </a:p>
          <a:p>
            <a:pPr lvl="0"/>
            <a:r>
              <a:rPr lang="en-US" dirty="0"/>
              <a:t>Initiation </a:t>
            </a:r>
            <a:endParaRPr lang="en-GB" sz="1200" dirty="0"/>
          </a:p>
          <a:p>
            <a:pPr lvl="1"/>
            <a:r>
              <a:rPr lang="en-US" dirty="0"/>
              <a:t>Once activated spore will germinate if environmental conditions are favorable</a:t>
            </a:r>
            <a:endParaRPr lang="en-GB" sz="1200" dirty="0"/>
          </a:p>
          <a:p>
            <a:r>
              <a:rPr lang="en-US" dirty="0"/>
              <a:t> </a:t>
            </a:r>
            <a:endParaRPr lang="en-GB" sz="1200" dirty="0"/>
          </a:p>
          <a:p>
            <a:pPr lvl="0"/>
            <a:r>
              <a:rPr lang="en-US" dirty="0"/>
              <a:t>outgrowth </a:t>
            </a:r>
            <a:endParaRPr lang="en-GB" sz="1200" dirty="0"/>
          </a:p>
          <a:p>
            <a:pPr lvl="1"/>
            <a:r>
              <a:rPr lang="en-US" dirty="0"/>
              <a:t>degradation of the cortex and outer layer resulting in the emergence of new vegetative cell consisting of the spore protoplast with its surrounding wall </a:t>
            </a:r>
            <a:endParaRPr lang="en-GB" sz="1200" dirty="0"/>
          </a:p>
          <a:p>
            <a:r>
              <a:rPr lang="en-US" dirty="0"/>
              <a:t> </a:t>
            </a:r>
            <a:endParaRPr lang="en-GB" sz="1200" dirty="0"/>
          </a:p>
          <a:p>
            <a:r>
              <a:rPr lang="en-US" i="1" dirty="0"/>
              <a:t> </a:t>
            </a:r>
            <a:endParaRPr lang="en-GB" sz="1200" dirty="0"/>
          </a:p>
          <a:p>
            <a:r>
              <a:rPr lang="en-US" dirty="0"/>
              <a:t> </a:t>
            </a:r>
            <a:endParaRPr lang="en-GB" sz="1200" dirty="0"/>
          </a:p>
          <a:p>
            <a:r>
              <a:rPr lang="en-US" dirty="0"/>
              <a:t> </a:t>
            </a:r>
            <a:endParaRPr lang="en-GB" sz="1200" dirty="0"/>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662" y="428604"/>
            <a:ext cx="7929618" cy="6740307"/>
          </a:xfrm>
          <a:prstGeom prst="rect">
            <a:avLst/>
          </a:prstGeom>
          <a:noFill/>
        </p:spPr>
        <p:txBody>
          <a:bodyPr wrap="square" rtlCol="0">
            <a:spAutoFit/>
          </a:bodyPr>
          <a:lstStyle/>
          <a:p>
            <a:r>
              <a:rPr lang="en-US" dirty="0"/>
              <a:t>Aerobic and anaerobic bacteria </a:t>
            </a:r>
            <a:endParaRPr lang="en-GB" dirty="0"/>
          </a:p>
          <a:p>
            <a:r>
              <a:rPr lang="en-US" dirty="0"/>
              <a:t> </a:t>
            </a:r>
            <a:endParaRPr lang="en-GB" dirty="0"/>
          </a:p>
          <a:p>
            <a:r>
              <a:rPr lang="en-US" dirty="0"/>
              <a:t>Many bacteria obtain there energy from oxidation or fermentation of simple carbohydrates. These metabolic reaction are brought about by the different enzyme systems found in bacterial cells </a:t>
            </a:r>
            <a:endParaRPr lang="en-GB" dirty="0"/>
          </a:p>
          <a:p>
            <a:r>
              <a:rPr lang="en-US" dirty="0"/>
              <a:t>Depending on the atmospheric requirements, an organism can be described as: </a:t>
            </a:r>
            <a:endParaRPr lang="en-GB" dirty="0"/>
          </a:p>
          <a:p>
            <a:pPr lvl="0"/>
            <a:r>
              <a:rPr lang="en-US" dirty="0"/>
              <a:t>Obligatory (strict) aerobe: e.g. </a:t>
            </a:r>
            <a:r>
              <a:rPr lang="en-US" i="1" dirty="0"/>
              <a:t>Pseudomonas </a:t>
            </a:r>
            <a:r>
              <a:rPr lang="en-US" i="1" dirty="0" err="1"/>
              <a:t>aeruginosa</a:t>
            </a:r>
            <a:endParaRPr lang="en-GB" dirty="0"/>
          </a:p>
          <a:p>
            <a:r>
              <a:rPr lang="en-US" dirty="0"/>
              <a:t> </a:t>
            </a:r>
            <a:endParaRPr lang="en-GB" dirty="0"/>
          </a:p>
          <a:p>
            <a:pPr lvl="0"/>
            <a:r>
              <a:rPr lang="en-US" dirty="0" err="1"/>
              <a:t>Microaerophilic</a:t>
            </a:r>
            <a:r>
              <a:rPr lang="en-US" dirty="0"/>
              <a:t> organism: e.g. </a:t>
            </a:r>
            <a:r>
              <a:rPr lang="en-US" i="1" dirty="0" err="1"/>
              <a:t>Compylobacter</a:t>
            </a:r>
            <a:r>
              <a:rPr lang="en-US" i="1" dirty="0"/>
              <a:t> </a:t>
            </a:r>
            <a:r>
              <a:rPr lang="en-US" i="1" dirty="0" err="1"/>
              <a:t>jejuni</a:t>
            </a:r>
            <a:endParaRPr lang="en-GB" dirty="0"/>
          </a:p>
          <a:p>
            <a:r>
              <a:rPr lang="en-US" dirty="0"/>
              <a:t> </a:t>
            </a:r>
            <a:endParaRPr lang="en-GB" dirty="0"/>
          </a:p>
          <a:p>
            <a:pPr lvl="0"/>
            <a:r>
              <a:rPr lang="en-US" dirty="0"/>
              <a:t>Obligatory (strict) anaerobic: </a:t>
            </a:r>
            <a:r>
              <a:rPr lang="en-US" i="1" dirty="0"/>
              <a:t>Clostridium </a:t>
            </a:r>
            <a:r>
              <a:rPr lang="en-US" i="1" dirty="0" err="1"/>
              <a:t>tetani</a:t>
            </a:r>
            <a:r>
              <a:rPr lang="en-US" dirty="0"/>
              <a:t> </a:t>
            </a:r>
            <a:endParaRPr lang="en-GB" dirty="0"/>
          </a:p>
          <a:p>
            <a:r>
              <a:rPr lang="en-US" dirty="0"/>
              <a:t> </a:t>
            </a:r>
            <a:endParaRPr lang="en-GB" dirty="0"/>
          </a:p>
          <a:p>
            <a:pPr lvl="0"/>
            <a:r>
              <a:rPr lang="en-US" dirty="0"/>
              <a:t>Facultative anaerobe: e.g. </a:t>
            </a:r>
            <a:r>
              <a:rPr lang="en-US" i="1" dirty="0"/>
              <a:t>Streptococcus </a:t>
            </a:r>
            <a:r>
              <a:rPr lang="en-US" i="1" dirty="0" err="1"/>
              <a:t>pyogenes</a:t>
            </a:r>
            <a:endParaRPr lang="en-GB" dirty="0"/>
          </a:p>
          <a:p>
            <a:r>
              <a:rPr lang="en-US" dirty="0"/>
              <a:t> </a:t>
            </a:r>
            <a:endParaRPr lang="en-GB" dirty="0"/>
          </a:p>
          <a:p>
            <a:pPr lvl="0"/>
            <a:r>
              <a:rPr lang="en-US" dirty="0" err="1"/>
              <a:t>Carboxyphilic</a:t>
            </a:r>
            <a:r>
              <a:rPr lang="en-US" dirty="0"/>
              <a:t> e.g. </a:t>
            </a:r>
            <a:r>
              <a:rPr lang="en-US" i="1" dirty="0" err="1"/>
              <a:t>Neisseria</a:t>
            </a:r>
            <a:r>
              <a:rPr lang="en-US" i="1" dirty="0"/>
              <a:t> </a:t>
            </a:r>
            <a:r>
              <a:rPr lang="en-US" i="1" dirty="0" err="1"/>
              <a:t>meningitidis</a:t>
            </a:r>
            <a:r>
              <a:rPr lang="en-US" i="1" dirty="0"/>
              <a:t>  </a:t>
            </a:r>
            <a:endParaRPr lang="en-GB" dirty="0"/>
          </a:p>
          <a:p>
            <a:r>
              <a:rPr lang="en-US" dirty="0"/>
              <a:t> </a:t>
            </a:r>
            <a:endParaRPr lang="en-GB" dirty="0"/>
          </a:p>
          <a:p>
            <a:r>
              <a:rPr lang="en-US" dirty="0"/>
              <a:t>Reproduction of fungi </a:t>
            </a:r>
            <a:endParaRPr lang="en-GB" dirty="0"/>
          </a:p>
          <a:p>
            <a:r>
              <a:rPr lang="en-US" dirty="0"/>
              <a:t>Bacteria multiply by simple cell division know as binary fission (splitting into two). the single piece of double strand DNA reproduces its self exactly.</a:t>
            </a:r>
            <a:endParaRPr lang="en-GB" dirty="0"/>
          </a:p>
          <a:p>
            <a:r>
              <a:rPr lang="en-US" dirty="0"/>
              <a:t>Mutation: transmissible variation through changes in morphology and physiology of bacteria (temporary).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0100" y="428604"/>
            <a:ext cx="7572428" cy="5078313"/>
          </a:xfrm>
          <a:prstGeom prst="rect">
            <a:avLst/>
          </a:prstGeom>
          <a:noFill/>
        </p:spPr>
        <p:txBody>
          <a:bodyPr wrap="square" rtlCol="0">
            <a:spAutoFit/>
          </a:bodyPr>
          <a:lstStyle/>
          <a:p>
            <a:r>
              <a:rPr lang="en-US" dirty="0"/>
              <a:t> </a:t>
            </a:r>
            <a:endParaRPr lang="en-GB" dirty="0"/>
          </a:p>
          <a:p>
            <a:r>
              <a:rPr lang="en-US" dirty="0"/>
              <a:t>Taxonomy and classification  </a:t>
            </a:r>
            <a:endParaRPr lang="en-GB" dirty="0"/>
          </a:p>
          <a:p>
            <a:pPr lvl="0"/>
            <a:r>
              <a:rPr lang="en-US" dirty="0"/>
              <a:t>Classification: the division of organism into ordered groups </a:t>
            </a:r>
            <a:endParaRPr lang="en-GB" dirty="0"/>
          </a:p>
          <a:p>
            <a:pPr lvl="0"/>
            <a:r>
              <a:rPr lang="en-US" dirty="0"/>
              <a:t>Nomenclature : the labeling of the groups and of individual members within groups or is naming the organism by international rules according to its characteristic</a:t>
            </a:r>
            <a:endParaRPr lang="en-GB" dirty="0"/>
          </a:p>
          <a:p>
            <a:r>
              <a:rPr lang="en-US" dirty="0"/>
              <a:t>Identification refers to practical use of classification </a:t>
            </a:r>
            <a:endParaRPr lang="en-GB" dirty="0"/>
          </a:p>
          <a:p>
            <a:pPr lvl="0"/>
            <a:r>
              <a:rPr lang="en-US" dirty="0"/>
              <a:t>isolate and distinguish desirable organism </a:t>
            </a:r>
            <a:endParaRPr lang="en-GB" dirty="0"/>
          </a:p>
          <a:p>
            <a:pPr lvl="0"/>
            <a:r>
              <a:rPr lang="en-US" dirty="0"/>
              <a:t>verifying special properties</a:t>
            </a:r>
            <a:endParaRPr lang="en-GB" dirty="0"/>
          </a:p>
          <a:p>
            <a:pPr lvl="0"/>
            <a:r>
              <a:rPr lang="en-US" dirty="0"/>
              <a:t>isolate and identify the causative agent of a disease</a:t>
            </a:r>
            <a:endParaRPr lang="en-GB" dirty="0"/>
          </a:p>
          <a:p>
            <a:r>
              <a:rPr lang="en-US" dirty="0"/>
              <a:t> </a:t>
            </a:r>
            <a:endParaRPr lang="en-GB" dirty="0"/>
          </a:p>
          <a:p>
            <a:r>
              <a:rPr lang="en-US" dirty="0"/>
              <a:t> </a:t>
            </a:r>
            <a:endParaRPr lang="en-GB" dirty="0"/>
          </a:p>
          <a:p>
            <a:pPr lvl="0"/>
            <a:r>
              <a:rPr lang="en-US" dirty="0"/>
              <a:t>Antigenic differentiation </a:t>
            </a:r>
            <a:endParaRPr lang="en-GB" dirty="0"/>
          </a:p>
          <a:p>
            <a:r>
              <a:rPr lang="en-US" dirty="0"/>
              <a:t>The arrangement of organisms into taxonomic group  (</a:t>
            </a:r>
            <a:r>
              <a:rPr lang="en-US" dirty="0" err="1"/>
              <a:t>taxa</a:t>
            </a:r>
            <a:r>
              <a:rPr lang="en-US" dirty="0"/>
              <a:t>) based on similarities or relationship</a:t>
            </a:r>
            <a:endParaRPr lang="en-GB" dirty="0"/>
          </a:p>
          <a:p>
            <a:r>
              <a:rPr lang="en-US" dirty="0"/>
              <a:t>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1472" y="210026"/>
            <a:ext cx="7929618" cy="6832640"/>
          </a:xfrm>
          <a:prstGeom prst="rect">
            <a:avLst/>
          </a:prstGeom>
          <a:noFill/>
        </p:spPr>
        <p:txBody>
          <a:bodyPr wrap="square" rtlCol="0">
            <a:spAutoFit/>
          </a:bodyPr>
          <a:lstStyle/>
          <a:p>
            <a:r>
              <a:rPr lang="en-US" dirty="0"/>
              <a:t>Criteria for classification of bacteria </a:t>
            </a:r>
            <a:endParaRPr lang="en-GB" sz="1200" dirty="0"/>
          </a:p>
          <a:p>
            <a:pPr lvl="1"/>
            <a:r>
              <a:rPr lang="en-US" dirty="0"/>
              <a:t>Cell shape</a:t>
            </a:r>
            <a:endParaRPr lang="en-GB" sz="1200" dirty="0"/>
          </a:p>
          <a:p>
            <a:pPr lvl="1"/>
            <a:r>
              <a:rPr lang="en-US" dirty="0"/>
              <a:t>Presence or absence of specialized structures</a:t>
            </a:r>
            <a:endParaRPr lang="en-GB" sz="1200" dirty="0"/>
          </a:p>
          <a:p>
            <a:pPr lvl="1"/>
            <a:r>
              <a:rPr lang="en-US" dirty="0"/>
              <a:t>Staining procedures Gram staining </a:t>
            </a:r>
            <a:endParaRPr lang="en-GB" sz="1200" dirty="0"/>
          </a:p>
          <a:p>
            <a:pPr lvl="1"/>
            <a:r>
              <a:rPr lang="en-US" dirty="0"/>
              <a:t>Production of some pigments</a:t>
            </a:r>
            <a:endParaRPr lang="en-GB" sz="1200" dirty="0"/>
          </a:p>
          <a:p>
            <a:pPr lvl="1"/>
            <a:r>
              <a:rPr lang="en-US" dirty="0"/>
              <a:t>Certain enzymes (extra cellular)….</a:t>
            </a:r>
            <a:r>
              <a:rPr lang="en-US" dirty="0" err="1"/>
              <a:t>haemolysis</a:t>
            </a:r>
            <a:r>
              <a:rPr lang="en-US" dirty="0"/>
              <a:t> </a:t>
            </a:r>
            <a:endParaRPr lang="en-GB" sz="1200" dirty="0"/>
          </a:p>
          <a:p>
            <a:pPr lvl="1"/>
            <a:r>
              <a:rPr lang="en-US" dirty="0"/>
              <a:t>Immunological cross-reaction </a:t>
            </a:r>
            <a:endParaRPr lang="en-GB" sz="1200" dirty="0"/>
          </a:p>
          <a:p>
            <a:r>
              <a:rPr lang="en-US" dirty="0"/>
              <a:t>Molecular biology</a:t>
            </a:r>
            <a:r>
              <a:rPr lang="en-US" dirty="0" smtClean="0"/>
              <a:t>*</a:t>
            </a:r>
          </a:p>
          <a:p>
            <a:r>
              <a:rPr lang="en-GB" sz="1200" dirty="0" smtClean="0"/>
              <a:t>http://www.youtube.com/watch?v=yYIZgS-L5Sc#</a:t>
            </a:r>
            <a:endParaRPr lang="en-GB" sz="1200" dirty="0"/>
          </a:p>
          <a:p>
            <a:r>
              <a:rPr lang="en-US" dirty="0"/>
              <a:t>Genetic instability* e.g. </a:t>
            </a:r>
            <a:r>
              <a:rPr lang="en-US" dirty="0" smtClean="0"/>
              <a:t>antibiotic resistance </a:t>
            </a:r>
          </a:p>
          <a:p>
            <a:r>
              <a:rPr lang="en-US" sz="1200" b="1" dirty="0" smtClean="0"/>
              <a:t>Genome instability</a:t>
            </a:r>
            <a:r>
              <a:rPr lang="en-US" sz="1200" dirty="0" smtClean="0"/>
              <a:t> (also “genetic instability” or “genomic instability”) refers to a high frequency of </a:t>
            </a:r>
            <a:r>
              <a:rPr lang="en-US" sz="1200" dirty="0" smtClean="0">
                <a:hlinkClick r:id="rId2" tooltip="Mutation"/>
              </a:rPr>
              <a:t>mutations</a:t>
            </a:r>
            <a:r>
              <a:rPr lang="en-US" sz="1200" dirty="0" smtClean="0"/>
              <a:t> within the genome of a cellular lineage. These mutations can include changes in </a:t>
            </a:r>
            <a:r>
              <a:rPr lang="en-US" sz="1200" dirty="0" smtClean="0">
                <a:hlinkClick r:id="rId3" tooltip="Nucleic acid sequence"/>
              </a:rPr>
              <a:t>nucleic acid sequences</a:t>
            </a:r>
            <a:r>
              <a:rPr lang="en-US" sz="1200" dirty="0" smtClean="0"/>
              <a:t>, </a:t>
            </a:r>
            <a:r>
              <a:rPr lang="en-US" sz="1200" dirty="0" smtClean="0">
                <a:hlinkClick r:id="rId4" tooltip="Chromosomal rearrangement"/>
              </a:rPr>
              <a:t>chromosomal rearrangements</a:t>
            </a:r>
            <a:r>
              <a:rPr lang="en-US" sz="1200" dirty="0" smtClean="0"/>
              <a:t> or </a:t>
            </a:r>
            <a:r>
              <a:rPr lang="en-US" sz="1200" dirty="0" err="1" smtClean="0">
                <a:hlinkClick r:id="rId5" tooltip="Aneuploidy"/>
              </a:rPr>
              <a:t>aneuploidy</a:t>
            </a:r>
            <a:r>
              <a:rPr lang="en-US" sz="1200" dirty="0" smtClean="0"/>
              <a:t>. Genome instability is central to carcinogenesis</a:t>
            </a:r>
            <a:endParaRPr lang="en-GB" sz="1200" dirty="0"/>
          </a:p>
          <a:p>
            <a:endParaRPr lang="en-GB" sz="1200" dirty="0"/>
          </a:p>
          <a:p>
            <a:r>
              <a:rPr lang="en-US" dirty="0"/>
              <a:t> </a:t>
            </a:r>
            <a:r>
              <a:rPr lang="en-US" dirty="0" smtClean="0"/>
              <a:t>Ewing </a:t>
            </a:r>
            <a:r>
              <a:rPr lang="en-US" dirty="0"/>
              <a:t>classification </a:t>
            </a:r>
            <a:endParaRPr lang="en-GB" dirty="0"/>
          </a:p>
          <a:p>
            <a:r>
              <a:rPr lang="en-US" dirty="0"/>
              <a:t>Depends on phenotypic properties and classified into eight trips seven of them are humming beings the rest are plant pathogen. Those formed of different genre which as some biochemical and diagnostic criteria </a:t>
            </a:r>
            <a:endParaRPr lang="en-GB" dirty="0"/>
          </a:p>
          <a:p>
            <a:r>
              <a:rPr lang="en-US" dirty="0"/>
              <a:t> </a:t>
            </a:r>
            <a:endParaRPr lang="en-GB" dirty="0"/>
          </a:p>
          <a:p>
            <a:r>
              <a:rPr lang="en-US" dirty="0"/>
              <a:t>Berge’s manual system </a:t>
            </a:r>
            <a:endParaRPr lang="en-GB" dirty="0"/>
          </a:p>
          <a:p>
            <a:r>
              <a:rPr lang="en-US" dirty="0"/>
              <a:t>Based on DNA relation, classified into fourteen genre and there are 6 </a:t>
            </a:r>
            <a:r>
              <a:rPr lang="en-US" dirty="0" err="1" smtClean="0"/>
              <a:t>additiona</a:t>
            </a:r>
            <a:r>
              <a:rPr lang="en-US" dirty="0" smtClean="0"/>
              <a:t> (</a:t>
            </a:r>
            <a:r>
              <a:rPr lang="en-US" dirty="0" err="1" smtClean="0">
                <a:hlinkClick r:id="rId6"/>
              </a:rPr>
              <a:t>Ohgew</a:t>
            </a:r>
            <a:r>
              <a:rPr lang="en-US" dirty="0" smtClean="0">
                <a:hlinkClick r:id="rId6"/>
              </a:rPr>
              <a:t> </a:t>
            </a:r>
            <a:r>
              <a:rPr lang="en-US" dirty="0" err="1" smtClean="0">
                <a:hlinkClick r:id="rId6"/>
              </a:rPr>
              <a:t>Kweon</a:t>
            </a:r>
            <a:r>
              <a:rPr lang="en-US" dirty="0" smtClean="0"/>
              <a:t>, </a:t>
            </a:r>
            <a:r>
              <a:rPr lang="ar-SA" dirty="0" smtClean="0"/>
              <a:t>2008</a:t>
            </a:r>
            <a:r>
              <a:rPr lang="en-US" dirty="0" smtClean="0"/>
              <a:t>)</a:t>
            </a:r>
            <a:endParaRPr lang="en-GB" dirty="0"/>
          </a:p>
          <a:p>
            <a:r>
              <a:rPr lang="en-US" dirty="0"/>
              <a:t>CDC central disease control </a:t>
            </a:r>
            <a:endParaRPr lang="en-GB" dirty="0"/>
          </a:p>
          <a:p>
            <a:r>
              <a:rPr lang="en-US" dirty="0"/>
              <a:t>Based on DNA classification and phenotypic characteristic </a:t>
            </a:r>
            <a:endParaRPr lang="en-GB" dirty="0"/>
          </a:p>
          <a:p>
            <a:r>
              <a:rPr lang="en-US" dirty="0"/>
              <a:t>Description of the major categories and groups of bacteria </a:t>
            </a:r>
            <a:endParaRPr lang="en-GB" dirty="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1472" y="210026"/>
            <a:ext cx="7929618" cy="5909310"/>
          </a:xfrm>
          <a:prstGeom prst="rect">
            <a:avLst/>
          </a:prstGeom>
          <a:noFill/>
        </p:spPr>
        <p:txBody>
          <a:bodyPr wrap="square" rtlCol="0">
            <a:spAutoFit/>
          </a:bodyPr>
          <a:lstStyle/>
          <a:p>
            <a:r>
              <a:rPr lang="en-US" dirty="0"/>
              <a:t>There are two different groups </a:t>
            </a:r>
            <a:endParaRPr lang="en-GB" dirty="0"/>
          </a:p>
          <a:p>
            <a:r>
              <a:rPr lang="en-US" dirty="0" err="1"/>
              <a:t>Eubacteria</a:t>
            </a:r>
            <a:r>
              <a:rPr lang="en-US" dirty="0"/>
              <a:t> </a:t>
            </a:r>
            <a:endParaRPr lang="en-GB" dirty="0"/>
          </a:p>
          <a:p>
            <a:r>
              <a:rPr lang="en-US" dirty="0" err="1"/>
              <a:t>Archaebacteria</a:t>
            </a:r>
            <a:r>
              <a:rPr lang="en-US" dirty="0"/>
              <a:t> </a:t>
            </a:r>
            <a:endParaRPr lang="en-GB" dirty="0"/>
          </a:p>
          <a:p>
            <a:r>
              <a:rPr lang="en-US" dirty="0" err="1"/>
              <a:t>Eubacteria</a:t>
            </a:r>
            <a:r>
              <a:rPr lang="en-US" dirty="0"/>
              <a:t>  contains the more common bacteria </a:t>
            </a:r>
            <a:endParaRPr lang="en-GB" dirty="0"/>
          </a:p>
          <a:p>
            <a:r>
              <a:rPr lang="en-US" dirty="0"/>
              <a:t>The other doesn’t produce the </a:t>
            </a:r>
            <a:r>
              <a:rPr lang="en-US" dirty="0" err="1"/>
              <a:t>peptidoglycan</a:t>
            </a:r>
            <a:r>
              <a:rPr lang="en-US" dirty="0"/>
              <a:t> , and they live in extreme environment and carry unusual metabolic reaction </a:t>
            </a:r>
            <a:endParaRPr lang="en-GB" dirty="0"/>
          </a:p>
          <a:p>
            <a:r>
              <a:rPr lang="en-US" dirty="0"/>
              <a:t> </a:t>
            </a:r>
            <a:endParaRPr lang="en-GB" dirty="0"/>
          </a:p>
          <a:p>
            <a:r>
              <a:rPr lang="en-US" dirty="0"/>
              <a:t>3. Antigenic differentiation </a:t>
            </a:r>
            <a:endParaRPr lang="en-GB" dirty="0"/>
          </a:p>
          <a:p>
            <a:r>
              <a:rPr lang="en-US" dirty="0"/>
              <a:t> </a:t>
            </a:r>
            <a:endParaRPr lang="en-GB" dirty="0"/>
          </a:p>
          <a:p>
            <a:pPr lvl="0"/>
            <a:r>
              <a:rPr lang="en-US" dirty="0"/>
              <a:t>serotypes a single bacterial strains or type, defined by antigenic structure</a:t>
            </a:r>
            <a:endParaRPr lang="en-GB" dirty="0"/>
          </a:p>
          <a:p>
            <a:pPr lvl="0"/>
            <a:r>
              <a:rPr lang="en-US" dirty="0" err="1"/>
              <a:t>sero-groupe</a:t>
            </a:r>
            <a:r>
              <a:rPr lang="en-US" dirty="0"/>
              <a:t> a group of serologically related organism</a:t>
            </a:r>
            <a:endParaRPr lang="en-GB" dirty="0"/>
          </a:p>
          <a:p>
            <a:r>
              <a:rPr lang="en-US" dirty="0"/>
              <a:t> </a:t>
            </a:r>
            <a:endParaRPr lang="en-GB" dirty="0"/>
          </a:p>
          <a:p>
            <a:r>
              <a:rPr lang="en-US" dirty="0"/>
              <a:t>Classification according to morphological characteristic </a:t>
            </a:r>
            <a:endParaRPr lang="en-GB" dirty="0"/>
          </a:p>
          <a:p>
            <a:r>
              <a:rPr lang="en-US" dirty="0"/>
              <a:t> </a:t>
            </a:r>
            <a:endParaRPr lang="en-GB" dirty="0"/>
          </a:p>
          <a:p>
            <a:pPr lvl="0"/>
            <a:r>
              <a:rPr lang="en-US" dirty="0" err="1"/>
              <a:t>Cocci</a:t>
            </a:r>
            <a:r>
              <a:rPr lang="en-US" dirty="0"/>
              <a:t> ,,,,</a:t>
            </a:r>
            <a:r>
              <a:rPr lang="en-US" dirty="0" err="1"/>
              <a:t>coccus</a:t>
            </a:r>
            <a:r>
              <a:rPr lang="en-US" dirty="0"/>
              <a:t> </a:t>
            </a:r>
            <a:endParaRPr lang="en-GB" dirty="0"/>
          </a:p>
          <a:p>
            <a:pPr lvl="0"/>
            <a:r>
              <a:rPr lang="en-US" dirty="0"/>
              <a:t>Rods bacilli,,,,  bacillus </a:t>
            </a:r>
            <a:endParaRPr lang="en-GB" dirty="0"/>
          </a:p>
          <a:p>
            <a:pPr lvl="0"/>
            <a:r>
              <a:rPr lang="en-US" dirty="0" err="1"/>
              <a:t>Vibrios</a:t>
            </a:r>
            <a:r>
              <a:rPr lang="en-US" dirty="0"/>
              <a:t> ,,,</a:t>
            </a:r>
            <a:r>
              <a:rPr lang="en-US" dirty="0" err="1"/>
              <a:t>vibrio</a:t>
            </a:r>
            <a:r>
              <a:rPr lang="en-US" dirty="0"/>
              <a:t> </a:t>
            </a:r>
            <a:endParaRPr lang="en-GB" dirty="0"/>
          </a:p>
          <a:p>
            <a:pPr lvl="0"/>
            <a:r>
              <a:rPr lang="en-US" dirty="0" err="1"/>
              <a:t>Spirilla</a:t>
            </a:r>
            <a:r>
              <a:rPr lang="en-US" dirty="0"/>
              <a:t>,,, </a:t>
            </a:r>
            <a:r>
              <a:rPr lang="en-US" dirty="0" err="1"/>
              <a:t>spirillum</a:t>
            </a:r>
            <a:endParaRPr lang="en-GB" dirty="0"/>
          </a:p>
          <a:p>
            <a:pPr lvl="0"/>
            <a:r>
              <a:rPr lang="en-US" dirty="0" err="1"/>
              <a:t>Spirochaetes</a:t>
            </a:r>
            <a:r>
              <a:rPr lang="en-US" dirty="0"/>
              <a:t>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928670"/>
            <a:ext cx="8072494" cy="5909310"/>
          </a:xfrm>
          <a:prstGeom prst="rect">
            <a:avLst/>
          </a:prstGeom>
          <a:noFill/>
        </p:spPr>
        <p:txBody>
          <a:bodyPr wrap="square" rtlCol="0">
            <a:spAutoFit/>
          </a:bodyPr>
          <a:lstStyle/>
          <a:p>
            <a:r>
              <a:rPr lang="en-US" dirty="0" smtClean="0"/>
              <a:t>A century ago by the Danish microbiologist </a:t>
            </a:r>
            <a:r>
              <a:rPr lang="en-US" b="1" u="sng" dirty="0" smtClean="0"/>
              <a:t>Hans Christian Gram</a:t>
            </a:r>
            <a:r>
              <a:rPr lang="en-US" b="1" dirty="0" smtClean="0"/>
              <a:t>,  </a:t>
            </a:r>
            <a:r>
              <a:rPr lang="en-US" dirty="0" smtClean="0"/>
              <a:t> * gram stain</a:t>
            </a:r>
            <a:endParaRPr lang="en-GB" dirty="0" smtClean="0"/>
          </a:p>
          <a:p>
            <a:endParaRPr lang="en-US" dirty="0" smtClean="0"/>
          </a:p>
          <a:p>
            <a:r>
              <a:rPr lang="en-US" dirty="0" smtClean="0"/>
              <a:t> </a:t>
            </a:r>
            <a:r>
              <a:rPr lang="en-GB" dirty="0" smtClean="0"/>
              <a:t>Most bacteria surround themselves with a </a:t>
            </a:r>
            <a:r>
              <a:rPr lang="en-GB" dirty="0" err="1" smtClean="0"/>
              <a:t>peptidoglycan</a:t>
            </a:r>
            <a:r>
              <a:rPr lang="en-GB" dirty="0" smtClean="0"/>
              <a:t> (PG) exoskeleton synthesized by polysaccharide polymerases called penicillin-binding proteins (PBPs) (</a:t>
            </a:r>
            <a:r>
              <a:rPr lang="en-GB" dirty="0" err="1" smtClean="0"/>
              <a:t>Paradis-bleau</a:t>
            </a:r>
            <a:r>
              <a:rPr lang="en-GB" dirty="0" smtClean="0"/>
              <a:t>, Catherine).</a:t>
            </a:r>
            <a:endParaRPr lang="en-US" dirty="0" smtClean="0"/>
          </a:p>
          <a:p>
            <a:endParaRPr lang="en-GB" dirty="0" smtClean="0"/>
          </a:p>
          <a:p>
            <a:r>
              <a:rPr lang="en-US" dirty="0" smtClean="0"/>
              <a:t> </a:t>
            </a:r>
            <a:endParaRPr lang="en-GB" dirty="0" smtClean="0"/>
          </a:p>
          <a:p>
            <a:r>
              <a:rPr lang="en-US" dirty="0" smtClean="0"/>
              <a:t>Differences in the composition of bacterial cell walls, lead to differences in the staining of bacteria. The most important staining procedure is the gram staining, by this the organism is classified as gram positive (purple in color) or gram negative  (red in color) depending on whether they retain the stain crystal violet (</a:t>
            </a:r>
            <a:r>
              <a:rPr lang="en-US" b="1" dirty="0" smtClean="0"/>
              <a:t>gram positive</a:t>
            </a:r>
            <a:r>
              <a:rPr lang="en-US" dirty="0" smtClean="0"/>
              <a:t>) or are decolorized and take up the red counter stain (</a:t>
            </a:r>
            <a:r>
              <a:rPr lang="en-US" b="1" dirty="0" smtClean="0"/>
              <a:t>gram negative</a:t>
            </a:r>
            <a:r>
              <a:rPr lang="en-US" dirty="0" smtClean="0"/>
              <a:t>).</a:t>
            </a:r>
          </a:p>
          <a:p>
            <a:endParaRPr lang="en-GB" dirty="0" smtClean="0"/>
          </a:p>
          <a:p>
            <a:r>
              <a:rPr lang="en-US" dirty="0" smtClean="0"/>
              <a:t>He main differences between the cell walls of gram positive and gram-negative bacteria are as follows </a:t>
            </a:r>
          </a:p>
          <a:p>
            <a:endParaRPr lang="en-US" dirty="0" smtClean="0"/>
          </a:p>
          <a:p>
            <a:endParaRPr lang="en-GB" dirty="0" smtClean="0"/>
          </a:p>
          <a:p>
            <a:r>
              <a:rPr lang="en-US" dirty="0" smtClean="0"/>
              <a:t> </a:t>
            </a:r>
            <a:endParaRPr lang="en-GB"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1472" y="210026"/>
            <a:ext cx="7929618" cy="7017306"/>
          </a:xfrm>
          <a:prstGeom prst="rect">
            <a:avLst/>
          </a:prstGeom>
          <a:noFill/>
        </p:spPr>
        <p:txBody>
          <a:bodyPr wrap="square" rtlCol="0">
            <a:spAutoFit/>
          </a:bodyPr>
          <a:lstStyle/>
          <a:p>
            <a:r>
              <a:rPr lang="en-US" dirty="0" err="1" smtClean="0"/>
              <a:t>Cocci</a:t>
            </a:r>
            <a:r>
              <a:rPr lang="en-US" dirty="0" smtClean="0"/>
              <a:t> : </a:t>
            </a:r>
            <a:endParaRPr lang="en-GB" dirty="0" smtClean="0"/>
          </a:p>
          <a:p>
            <a:r>
              <a:rPr lang="en-US" dirty="0" smtClean="0"/>
              <a:t> </a:t>
            </a:r>
            <a:endParaRPr lang="en-GB" dirty="0" smtClean="0"/>
          </a:p>
          <a:p>
            <a:r>
              <a:rPr lang="en-US" dirty="0" smtClean="0"/>
              <a:t>Round oval bacteria measuring about 0.5-1 um in diameter, when multiply they form pairs, chains, or groups </a:t>
            </a:r>
            <a:endParaRPr lang="en-GB" dirty="0" smtClean="0"/>
          </a:p>
          <a:p>
            <a:r>
              <a:rPr lang="en-US" dirty="0" smtClean="0"/>
              <a:t> </a:t>
            </a:r>
            <a:endParaRPr lang="en-GB" dirty="0" smtClean="0"/>
          </a:p>
          <a:p>
            <a:pPr lvl="0"/>
            <a:r>
              <a:rPr lang="en-US" dirty="0" err="1" smtClean="0"/>
              <a:t>Cocci</a:t>
            </a:r>
            <a:r>
              <a:rPr lang="en-US" dirty="0" smtClean="0"/>
              <a:t> in pairs called </a:t>
            </a:r>
            <a:r>
              <a:rPr lang="en-US" dirty="0" err="1" smtClean="0"/>
              <a:t>diplococi.g</a:t>
            </a:r>
            <a:r>
              <a:rPr lang="en-US" dirty="0" smtClean="0"/>
              <a:t>. </a:t>
            </a:r>
            <a:r>
              <a:rPr lang="en-US" i="1" dirty="0" smtClean="0"/>
              <a:t>Meningococcal</a:t>
            </a:r>
            <a:endParaRPr lang="en-GB" dirty="0" smtClean="0"/>
          </a:p>
          <a:p>
            <a:pPr lvl="0"/>
            <a:r>
              <a:rPr lang="en-US" dirty="0" err="1" smtClean="0"/>
              <a:t>Cocci</a:t>
            </a:r>
            <a:r>
              <a:rPr lang="en-US" dirty="0" smtClean="0"/>
              <a:t> in chain called streptococci for e.g. </a:t>
            </a:r>
            <a:r>
              <a:rPr lang="en-US" i="1" dirty="0" smtClean="0"/>
              <a:t>Staphylococcus </a:t>
            </a:r>
            <a:r>
              <a:rPr lang="en-US" i="1" dirty="0" err="1" smtClean="0"/>
              <a:t>pyogenes</a:t>
            </a:r>
            <a:endParaRPr lang="en-GB" dirty="0" smtClean="0"/>
          </a:p>
          <a:p>
            <a:pPr lvl="0"/>
            <a:r>
              <a:rPr lang="en-US" dirty="0" err="1" smtClean="0"/>
              <a:t>Cocci</a:t>
            </a:r>
            <a:r>
              <a:rPr lang="en-US" dirty="0" smtClean="0"/>
              <a:t> in irregular group (clusters) called staphylococci </a:t>
            </a:r>
            <a:endParaRPr lang="en-GB" dirty="0" smtClean="0"/>
          </a:p>
          <a:p>
            <a:r>
              <a:rPr lang="en-US" dirty="0" smtClean="0"/>
              <a:t>     e.g. </a:t>
            </a:r>
            <a:r>
              <a:rPr lang="en-US" i="1" dirty="0" smtClean="0"/>
              <a:t>staphylococcus </a:t>
            </a:r>
            <a:r>
              <a:rPr lang="en-US" i="1" dirty="0" err="1" smtClean="0"/>
              <a:t>aureus</a:t>
            </a:r>
            <a:endParaRPr lang="en-GB" dirty="0" smtClean="0"/>
          </a:p>
          <a:p>
            <a:r>
              <a:rPr lang="en-US" dirty="0" smtClean="0"/>
              <a:t> </a:t>
            </a:r>
            <a:endParaRPr lang="en-GB" dirty="0" smtClean="0"/>
          </a:p>
          <a:p>
            <a:r>
              <a:rPr lang="en-US" dirty="0" smtClean="0"/>
              <a:t>Gram reaction staphylococci and streptococci are gram positive, where diplococcic are can be gram negative or positive </a:t>
            </a:r>
            <a:endParaRPr lang="en-GB" dirty="0" smtClean="0"/>
          </a:p>
          <a:p>
            <a:endParaRPr lang="en-GB" dirty="0" smtClean="0"/>
          </a:p>
          <a:p>
            <a:endParaRPr lang="en-GB" dirty="0"/>
          </a:p>
          <a:p>
            <a:r>
              <a:rPr lang="en-US" dirty="0"/>
              <a:t>Rods (bacilli)</a:t>
            </a:r>
            <a:endParaRPr lang="en-GB" dirty="0"/>
          </a:p>
          <a:p>
            <a:r>
              <a:rPr lang="en-US" dirty="0"/>
              <a:t>theses are stick like bacteria with rounds tapered (</a:t>
            </a:r>
            <a:r>
              <a:rPr lang="en-US" dirty="0" err="1"/>
              <a:t>fusiform</a:t>
            </a:r>
            <a:r>
              <a:rPr lang="en-US" dirty="0"/>
              <a:t>) square or swollen ends they measures 1-0 um in length , the short roads with rounded ends called </a:t>
            </a:r>
            <a:r>
              <a:rPr lang="en-US" dirty="0" err="1"/>
              <a:t>coccobacilli</a:t>
            </a:r>
            <a:r>
              <a:rPr lang="en-US" dirty="0"/>
              <a:t> , when multiply they don’t attach to each other </a:t>
            </a:r>
            <a:endParaRPr lang="en-GB" dirty="0"/>
          </a:p>
          <a:p>
            <a:pPr lvl="0"/>
            <a:r>
              <a:rPr lang="en-US" dirty="0"/>
              <a:t>chain e.g. </a:t>
            </a:r>
            <a:r>
              <a:rPr lang="en-US" dirty="0" err="1"/>
              <a:t>streptobacillus</a:t>
            </a:r>
            <a:r>
              <a:rPr lang="en-US" dirty="0"/>
              <a:t> species </a:t>
            </a:r>
            <a:endParaRPr lang="en-GB" dirty="0"/>
          </a:p>
          <a:p>
            <a:pPr lvl="0"/>
            <a:r>
              <a:rPr lang="en-US" dirty="0"/>
              <a:t>Branching chain e.g. lactobacilli </a:t>
            </a:r>
            <a:endParaRPr lang="en-GB" dirty="0"/>
          </a:p>
          <a:p>
            <a:pPr lvl="0"/>
            <a:r>
              <a:rPr lang="en-US" dirty="0"/>
              <a:t>Mass together. </a:t>
            </a:r>
            <a:r>
              <a:rPr lang="en-US" i="1" dirty="0"/>
              <a:t>Mycobacterium </a:t>
            </a:r>
            <a:r>
              <a:rPr lang="en-US" i="1" dirty="0" err="1"/>
              <a:t>leprae</a:t>
            </a:r>
            <a:endParaRPr lang="en-GB" dirty="0"/>
          </a:p>
          <a:p>
            <a:pPr lvl="0"/>
            <a:r>
              <a:rPr lang="en-US" dirty="0"/>
              <a:t>remain attached at various angles resemble Chinese letters e.g. </a:t>
            </a:r>
            <a:r>
              <a:rPr lang="en-US" i="1" dirty="0" err="1"/>
              <a:t>Corynebacteriaum</a:t>
            </a:r>
            <a:r>
              <a:rPr lang="en-US" i="1" dirty="0"/>
              <a:t> </a:t>
            </a:r>
            <a:r>
              <a:rPr lang="en-US" i="1" dirty="0" err="1"/>
              <a:t>diphtheriae</a:t>
            </a:r>
            <a:r>
              <a:rPr lang="en-US" dirty="0"/>
              <a:t> </a:t>
            </a:r>
            <a:endParaRPr lang="en-GB" dirty="0"/>
          </a:p>
          <a:p>
            <a:r>
              <a:rPr lang="en-US" dirty="0"/>
              <a:t> </a:t>
            </a:r>
            <a:endParaRPr lang="en-GB" dirty="0"/>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1472" y="210026"/>
            <a:ext cx="7929618" cy="6186309"/>
          </a:xfrm>
          <a:prstGeom prst="rect">
            <a:avLst/>
          </a:prstGeom>
          <a:noFill/>
        </p:spPr>
        <p:txBody>
          <a:bodyPr wrap="square" rtlCol="0">
            <a:spAutoFit/>
          </a:bodyPr>
          <a:lstStyle/>
          <a:p>
            <a:r>
              <a:rPr lang="en-US" dirty="0" smtClean="0"/>
              <a:t>Bacillus genus and clostridium are able to form resistant spores  </a:t>
            </a:r>
            <a:endParaRPr lang="en-GB" dirty="0" smtClean="0"/>
          </a:p>
          <a:p>
            <a:r>
              <a:rPr lang="en-US" dirty="0" smtClean="0"/>
              <a:t>Many roads having flagella</a:t>
            </a:r>
            <a:endParaRPr lang="en-GB" dirty="0" smtClean="0"/>
          </a:p>
          <a:p>
            <a:r>
              <a:rPr lang="en-US" dirty="0" smtClean="0"/>
              <a:t> </a:t>
            </a:r>
            <a:endParaRPr lang="en-GB" dirty="0" smtClean="0"/>
          </a:p>
          <a:p>
            <a:r>
              <a:rPr lang="en-US" dirty="0" smtClean="0"/>
              <a:t>Gram reaction </a:t>
            </a:r>
            <a:endParaRPr lang="en-GB" dirty="0" smtClean="0"/>
          </a:p>
          <a:p>
            <a:r>
              <a:rPr lang="en-US" dirty="0" smtClean="0"/>
              <a:t>Many roads are gram negative such as large group of </a:t>
            </a:r>
            <a:r>
              <a:rPr lang="en-US" i="1" dirty="0" err="1" smtClean="0"/>
              <a:t>enterobacteracae</a:t>
            </a:r>
            <a:r>
              <a:rPr lang="en-US" dirty="0" smtClean="0"/>
              <a:t> </a:t>
            </a:r>
            <a:endParaRPr lang="en-GB" dirty="0" smtClean="0"/>
          </a:p>
          <a:p>
            <a:r>
              <a:rPr lang="en-US" dirty="0" smtClean="0"/>
              <a:t>Gram-positive roads include clostridium, </a:t>
            </a:r>
            <a:r>
              <a:rPr lang="en-US" i="1" dirty="0" err="1" smtClean="0"/>
              <a:t>Corynebacterium</a:t>
            </a:r>
            <a:r>
              <a:rPr lang="en-US" dirty="0" smtClean="0"/>
              <a:t> </a:t>
            </a:r>
            <a:endParaRPr lang="en-GB" dirty="0" smtClean="0"/>
          </a:p>
          <a:p>
            <a:r>
              <a:rPr lang="en-US" dirty="0" smtClean="0"/>
              <a:t>And </a:t>
            </a:r>
            <a:r>
              <a:rPr lang="en-US" i="1" dirty="0" smtClean="0"/>
              <a:t>bacillus</a:t>
            </a:r>
            <a:r>
              <a:rPr lang="en-US" dirty="0" smtClean="0"/>
              <a:t> sp, </a:t>
            </a:r>
            <a:r>
              <a:rPr lang="en-US" i="1" dirty="0" err="1" smtClean="0"/>
              <a:t>Lesteria</a:t>
            </a:r>
            <a:r>
              <a:rPr lang="en-US" i="1" dirty="0" smtClean="0"/>
              <a:t> </a:t>
            </a:r>
            <a:r>
              <a:rPr lang="en-US" i="1" dirty="0" err="1" smtClean="0"/>
              <a:t>moncytogenes</a:t>
            </a:r>
            <a:endParaRPr lang="en-GB" dirty="0" smtClean="0"/>
          </a:p>
          <a:p>
            <a:r>
              <a:rPr lang="en-US" dirty="0" err="1" smtClean="0"/>
              <a:t>Coccobacilli</a:t>
            </a:r>
            <a:r>
              <a:rPr lang="en-US" dirty="0" smtClean="0"/>
              <a:t> such as </a:t>
            </a:r>
            <a:r>
              <a:rPr lang="en-US" i="1" dirty="0" err="1" smtClean="0"/>
              <a:t>yersinia</a:t>
            </a:r>
            <a:r>
              <a:rPr lang="en-US" i="1" dirty="0" smtClean="0"/>
              <a:t> </a:t>
            </a:r>
          </a:p>
          <a:p>
            <a:endParaRPr lang="en-US" i="1" dirty="0"/>
          </a:p>
          <a:p>
            <a:r>
              <a:rPr lang="en-US" dirty="0" err="1"/>
              <a:t>Vibrios</a:t>
            </a:r>
            <a:r>
              <a:rPr lang="en-US" dirty="0"/>
              <a:t> </a:t>
            </a:r>
            <a:endParaRPr lang="en-GB" dirty="0"/>
          </a:p>
          <a:p>
            <a:r>
              <a:rPr lang="en-US" dirty="0"/>
              <a:t> </a:t>
            </a:r>
            <a:endParaRPr lang="en-GB" dirty="0"/>
          </a:p>
          <a:p>
            <a:r>
              <a:rPr lang="en-US" dirty="0"/>
              <a:t>Curved roads measuring 3 -4 um in width</a:t>
            </a:r>
            <a:endParaRPr lang="en-GB" dirty="0"/>
          </a:p>
          <a:p>
            <a:r>
              <a:rPr lang="en-US" dirty="0"/>
              <a:t>Most of </a:t>
            </a:r>
            <a:r>
              <a:rPr lang="en-US" dirty="0" err="1"/>
              <a:t>vibrio</a:t>
            </a:r>
            <a:r>
              <a:rPr lang="en-US" dirty="0"/>
              <a:t> is motile with a single flagellum at one end</a:t>
            </a:r>
            <a:endParaRPr lang="en-GB" dirty="0"/>
          </a:p>
          <a:p>
            <a:r>
              <a:rPr lang="en-US" dirty="0"/>
              <a:t>Showing darting motility e.g. </a:t>
            </a:r>
            <a:r>
              <a:rPr lang="en-US" i="1" dirty="0" err="1"/>
              <a:t>vibrio</a:t>
            </a:r>
            <a:r>
              <a:rPr lang="en-US" i="1" dirty="0"/>
              <a:t> chol</a:t>
            </a:r>
            <a:r>
              <a:rPr lang="en-US" dirty="0"/>
              <a:t>era </a:t>
            </a:r>
            <a:endParaRPr lang="en-GB" dirty="0"/>
          </a:p>
          <a:p>
            <a:r>
              <a:rPr lang="en-US" dirty="0"/>
              <a:t> </a:t>
            </a:r>
            <a:endParaRPr lang="en-GB" dirty="0"/>
          </a:p>
          <a:p>
            <a:r>
              <a:rPr lang="en-US" dirty="0"/>
              <a:t>Gram reaction </a:t>
            </a:r>
            <a:r>
              <a:rPr lang="en-US" dirty="0" err="1"/>
              <a:t>vibrio</a:t>
            </a:r>
            <a:r>
              <a:rPr lang="en-US" dirty="0"/>
              <a:t> is gram negative </a:t>
            </a:r>
            <a:endParaRPr lang="en-US" dirty="0" smtClean="0"/>
          </a:p>
          <a:p>
            <a:r>
              <a:rPr lang="en-US" dirty="0" smtClean="0"/>
              <a:t>Bacillus genus and clostridium are able to form resistant spores  </a:t>
            </a:r>
            <a:endParaRPr lang="en-GB" dirty="0" smtClean="0"/>
          </a:p>
          <a:p>
            <a:r>
              <a:rPr lang="en-US" dirty="0" smtClean="0"/>
              <a:t>Many roads having flagella</a:t>
            </a:r>
            <a:endParaRPr lang="en-GB" dirty="0" smtClean="0"/>
          </a:p>
          <a:p>
            <a:endParaRPr lang="en-GB" dirty="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5720" y="0"/>
            <a:ext cx="8858280" cy="7848302"/>
          </a:xfrm>
          <a:prstGeom prst="rect">
            <a:avLst/>
          </a:prstGeom>
          <a:noFill/>
        </p:spPr>
        <p:txBody>
          <a:bodyPr wrap="square" rtlCol="0">
            <a:spAutoFit/>
          </a:bodyPr>
          <a:lstStyle/>
          <a:p>
            <a:r>
              <a:rPr lang="en-US" dirty="0" smtClean="0"/>
              <a:t> </a:t>
            </a:r>
            <a:endParaRPr lang="en-GB" dirty="0" smtClean="0"/>
          </a:p>
          <a:p>
            <a:r>
              <a:rPr lang="en-US" dirty="0" smtClean="0"/>
              <a:t>Gram reaction </a:t>
            </a:r>
            <a:endParaRPr lang="en-GB" dirty="0" smtClean="0"/>
          </a:p>
          <a:p>
            <a:r>
              <a:rPr lang="en-US" dirty="0" smtClean="0"/>
              <a:t>Many roads are gram negative such as large group of </a:t>
            </a:r>
            <a:r>
              <a:rPr lang="en-US" i="1" dirty="0" err="1" smtClean="0"/>
              <a:t>enterobacteracae</a:t>
            </a:r>
            <a:r>
              <a:rPr lang="en-US" dirty="0" smtClean="0"/>
              <a:t> </a:t>
            </a:r>
            <a:endParaRPr lang="en-GB" dirty="0" smtClean="0"/>
          </a:p>
          <a:p>
            <a:r>
              <a:rPr lang="en-US" dirty="0" smtClean="0"/>
              <a:t>Gram-positive roads include clostridium, </a:t>
            </a:r>
            <a:r>
              <a:rPr lang="en-US" i="1" dirty="0" err="1" smtClean="0"/>
              <a:t>Corynebacterium</a:t>
            </a:r>
            <a:r>
              <a:rPr lang="en-US" dirty="0" smtClean="0"/>
              <a:t> </a:t>
            </a:r>
            <a:endParaRPr lang="en-GB" dirty="0" smtClean="0"/>
          </a:p>
          <a:p>
            <a:r>
              <a:rPr lang="en-US" dirty="0" smtClean="0"/>
              <a:t>And </a:t>
            </a:r>
            <a:r>
              <a:rPr lang="en-US" i="1" dirty="0" smtClean="0"/>
              <a:t>bacillus</a:t>
            </a:r>
            <a:r>
              <a:rPr lang="en-US" dirty="0" smtClean="0"/>
              <a:t> sp, </a:t>
            </a:r>
            <a:r>
              <a:rPr lang="en-US" i="1" dirty="0" err="1" smtClean="0"/>
              <a:t>Lesteria</a:t>
            </a:r>
            <a:r>
              <a:rPr lang="en-US" i="1" dirty="0" smtClean="0"/>
              <a:t> </a:t>
            </a:r>
            <a:r>
              <a:rPr lang="en-US" i="1" dirty="0" err="1" smtClean="0"/>
              <a:t>moncytogenes</a:t>
            </a:r>
            <a:endParaRPr lang="en-GB" dirty="0" smtClean="0"/>
          </a:p>
          <a:p>
            <a:r>
              <a:rPr lang="en-US" dirty="0" err="1" smtClean="0"/>
              <a:t>Coccobacilli</a:t>
            </a:r>
            <a:r>
              <a:rPr lang="en-US" dirty="0" smtClean="0"/>
              <a:t> such as </a:t>
            </a:r>
            <a:r>
              <a:rPr lang="en-US" i="1" dirty="0" err="1" smtClean="0"/>
              <a:t>yersinia</a:t>
            </a:r>
            <a:r>
              <a:rPr lang="en-US" i="1" dirty="0" smtClean="0"/>
              <a:t> </a:t>
            </a:r>
          </a:p>
          <a:p>
            <a:endParaRPr lang="en-US" i="1" dirty="0" smtClean="0"/>
          </a:p>
          <a:p>
            <a:r>
              <a:rPr lang="en-US" dirty="0" err="1" smtClean="0"/>
              <a:t>Vibrios</a:t>
            </a:r>
            <a:r>
              <a:rPr lang="en-US" dirty="0" smtClean="0"/>
              <a:t> </a:t>
            </a:r>
            <a:endParaRPr lang="en-GB" dirty="0" smtClean="0"/>
          </a:p>
          <a:p>
            <a:r>
              <a:rPr lang="en-US" dirty="0" smtClean="0"/>
              <a:t> </a:t>
            </a:r>
            <a:endParaRPr lang="en-GB" dirty="0" smtClean="0"/>
          </a:p>
          <a:p>
            <a:r>
              <a:rPr lang="en-US" dirty="0" smtClean="0"/>
              <a:t>Curved roads measuring 3 -4 um in width</a:t>
            </a:r>
            <a:endParaRPr lang="en-GB" dirty="0" smtClean="0"/>
          </a:p>
          <a:p>
            <a:r>
              <a:rPr lang="en-US" dirty="0" smtClean="0"/>
              <a:t>Most of </a:t>
            </a:r>
            <a:r>
              <a:rPr lang="en-US" dirty="0" err="1" smtClean="0"/>
              <a:t>vibrio</a:t>
            </a:r>
            <a:r>
              <a:rPr lang="en-US" dirty="0" smtClean="0"/>
              <a:t> is motile with a single flagellum at one end</a:t>
            </a:r>
            <a:endParaRPr lang="en-GB" dirty="0" smtClean="0"/>
          </a:p>
          <a:p>
            <a:r>
              <a:rPr lang="en-US" dirty="0" smtClean="0"/>
              <a:t>Showing darting motility e.g. </a:t>
            </a:r>
            <a:r>
              <a:rPr lang="en-US" i="1" dirty="0" err="1" smtClean="0"/>
              <a:t>vibrio</a:t>
            </a:r>
            <a:r>
              <a:rPr lang="en-US" i="1" dirty="0" smtClean="0"/>
              <a:t> chol</a:t>
            </a:r>
            <a:r>
              <a:rPr lang="en-US" dirty="0" smtClean="0"/>
              <a:t>era </a:t>
            </a:r>
            <a:endParaRPr lang="en-GB" dirty="0" smtClean="0"/>
          </a:p>
          <a:p>
            <a:r>
              <a:rPr lang="en-US" dirty="0" smtClean="0"/>
              <a:t> </a:t>
            </a:r>
            <a:endParaRPr lang="en-GB" dirty="0" smtClean="0"/>
          </a:p>
          <a:p>
            <a:r>
              <a:rPr lang="en-US" dirty="0" smtClean="0"/>
              <a:t>Gram reaction </a:t>
            </a:r>
            <a:r>
              <a:rPr lang="en-US" dirty="0" err="1" smtClean="0"/>
              <a:t>vibrio</a:t>
            </a:r>
            <a:r>
              <a:rPr lang="en-US" dirty="0" smtClean="0"/>
              <a:t> is gram negative </a:t>
            </a:r>
          </a:p>
          <a:p>
            <a:endParaRPr lang="en-US" dirty="0"/>
          </a:p>
          <a:p>
            <a:r>
              <a:rPr lang="en-US" dirty="0" err="1"/>
              <a:t>Spirochaetes</a:t>
            </a:r>
            <a:r>
              <a:rPr lang="en-US" dirty="0"/>
              <a:t> </a:t>
            </a:r>
            <a:endParaRPr lang="en-GB" dirty="0"/>
          </a:p>
          <a:p>
            <a:r>
              <a:rPr lang="en-US" dirty="0"/>
              <a:t> </a:t>
            </a:r>
            <a:endParaRPr lang="en-GB" dirty="0"/>
          </a:p>
          <a:p>
            <a:r>
              <a:rPr lang="en-US" dirty="0"/>
              <a:t>These are flexible, coiled, motile organism they progress by rapid body movement most are not easily stained by gram method</a:t>
            </a:r>
            <a:endParaRPr lang="en-GB" dirty="0"/>
          </a:p>
          <a:p>
            <a:r>
              <a:rPr lang="en-US" dirty="0" err="1"/>
              <a:t>Spirocheates</a:t>
            </a:r>
            <a:r>
              <a:rPr lang="en-US" dirty="0"/>
              <a:t> divided into three main groups</a:t>
            </a:r>
            <a:endParaRPr lang="en-GB" dirty="0"/>
          </a:p>
          <a:p>
            <a:pPr lvl="0"/>
            <a:r>
              <a:rPr lang="en-US" dirty="0" err="1"/>
              <a:t>Treponems</a:t>
            </a:r>
            <a:r>
              <a:rPr lang="en-US" dirty="0"/>
              <a:t>, thin delicate </a:t>
            </a:r>
            <a:r>
              <a:rPr lang="en-US" dirty="0" err="1"/>
              <a:t>spirocheates</a:t>
            </a:r>
            <a:r>
              <a:rPr lang="en-US" dirty="0"/>
              <a:t> with regular tight coils e.g. </a:t>
            </a:r>
            <a:r>
              <a:rPr lang="en-US" dirty="0" err="1"/>
              <a:t>Treponema</a:t>
            </a:r>
            <a:r>
              <a:rPr lang="en-US" dirty="0"/>
              <a:t> </a:t>
            </a:r>
            <a:r>
              <a:rPr lang="en-US" dirty="0" err="1"/>
              <a:t>pallidum</a:t>
            </a:r>
            <a:endParaRPr lang="en-GB" dirty="0"/>
          </a:p>
          <a:p>
            <a:pPr lvl="0"/>
            <a:r>
              <a:rPr lang="en-US" dirty="0" err="1"/>
              <a:t>Borreliae</a:t>
            </a:r>
            <a:r>
              <a:rPr lang="en-US" dirty="0"/>
              <a:t>, large spirochetes irregular open coils m e.g. </a:t>
            </a:r>
            <a:r>
              <a:rPr lang="en-US" dirty="0" err="1"/>
              <a:t>Borrelia</a:t>
            </a:r>
            <a:r>
              <a:rPr lang="en-US" dirty="0"/>
              <a:t> </a:t>
            </a:r>
            <a:r>
              <a:rPr lang="en-US" dirty="0" err="1"/>
              <a:t>duttoni</a:t>
            </a:r>
            <a:r>
              <a:rPr lang="en-US" dirty="0"/>
              <a:t> </a:t>
            </a:r>
            <a:endParaRPr lang="en-GB" dirty="0"/>
          </a:p>
          <a:p>
            <a:pPr lvl="0"/>
            <a:r>
              <a:rPr lang="en-US" dirty="0" err="1"/>
              <a:t>Leptospires</a:t>
            </a:r>
            <a:r>
              <a:rPr lang="en-US" dirty="0"/>
              <a:t> thin </a:t>
            </a:r>
            <a:r>
              <a:rPr lang="en-US" dirty="0" err="1"/>
              <a:t>spitocheates</a:t>
            </a:r>
            <a:r>
              <a:rPr lang="en-US" dirty="0"/>
              <a:t> many tightly packed coils that are difficult to distinguish </a:t>
            </a:r>
            <a:endParaRPr lang="en-GB" dirty="0"/>
          </a:p>
          <a:p>
            <a:r>
              <a:rPr lang="en-US" dirty="0"/>
              <a:t> </a:t>
            </a:r>
            <a:endParaRPr lang="en-GB" dirty="0"/>
          </a:p>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2YO2QBAI.jpg"/>
          <p:cNvPicPr>
            <a:picLocks noChangeAspect="1"/>
          </p:cNvPicPr>
          <p:nvPr/>
        </p:nvPicPr>
        <p:blipFill>
          <a:blip r:embed="rId2" cstate="print"/>
          <a:stretch>
            <a:fillRect/>
          </a:stretch>
        </p:blipFill>
        <p:spPr>
          <a:xfrm>
            <a:off x="2699792" y="1412776"/>
            <a:ext cx="4248472" cy="2820913"/>
          </a:xfrm>
          <a:prstGeom prst="rect">
            <a:avLst/>
          </a:prstGeom>
        </p:spPr>
      </p:pic>
      <p:sp>
        <p:nvSpPr>
          <p:cNvPr id="7" name="Rectangle 6"/>
          <p:cNvSpPr/>
          <p:nvPr/>
        </p:nvSpPr>
        <p:spPr>
          <a:xfrm>
            <a:off x="467544" y="5013176"/>
            <a:ext cx="8208912" cy="1200329"/>
          </a:xfrm>
          <a:prstGeom prst="rect">
            <a:avLst/>
          </a:prstGeom>
        </p:spPr>
        <p:txBody>
          <a:bodyPr wrap="square">
            <a:spAutoFit/>
          </a:bodyPr>
          <a:lstStyle/>
          <a:p>
            <a:r>
              <a:rPr lang="en-US" dirty="0" smtClean="0"/>
              <a:t>https://www.google.com.sa/search?safe=active&amp;q=morphology%20of%20bacterial%20cells&amp;um=1&amp;ie=UTF-8&amp;hl=en&amp;tbm=isch&amp;source=og&amp;sa=N&amp;tab=wi&amp;ei=uaUJU5abFM2M0wW3-4HIBQ</a:t>
            </a: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643042" y="1428736"/>
          <a:ext cx="6096000" cy="2960488"/>
        </p:xfrm>
        <a:graphic>
          <a:graphicData uri="http://schemas.openxmlformats.org/drawingml/2006/table">
            <a:tbl>
              <a:tblPr/>
              <a:tblGrid>
                <a:gridCol w="1235062"/>
                <a:gridCol w="2430166"/>
                <a:gridCol w="2430772"/>
              </a:tblGrid>
              <a:tr h="364367">
                <a:tc>
                  <a:txBody>
                    <a:bodyPr/>
                    <a:lstStyle/>
                    <a:p>
                      <a:pPr algn="ctr">
                        <a:spcAft>
                          <a:spcPts val="0"/>
                        </a:spcAft>
                      </a:pPr>
                      <a:endParaRPr lang="en-US" sz="15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spcAft>
                          <a:spcPts val="0"/>
                        </a:spcAft>
                      </a:pPr>
                      <a:r>
                        <a:rPr lang="en-US" sz="1500">
                          <a:solidFill>
                            <a:schemeClr val="bg1"/>
                          </a:solidFill>
                          <a:latin typeface="Times New Roman"/>
                          <a:ea typeface="Times New Roman"/>
                        </a:rPr>
                        <a:t>Gram positive bacteria (G+)</a:t>
                      </a:r>
                      <a:endParaRPr lang="en-GB" sz="11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spcAft>
                          <a:spcPts val="0"/>
                        </a:spcAft>
                      </a:pPr>
                      <a:r>
                        <a:rPr lang="en-US" sz="1500">
                          <a:solidFill>
                            <a:schemeClr val="bg1"/>
                          </a:solidFill>
                          <a:latin typeface="Times New Roman"/>
                          <a:ea typeface="Times New Roman"/>
                        </a:rPr>
                        <a:t>Gram negative bacteria (G-)</a:t>
                      </a:r>
                      <a:endParaRPr lang="en-GB" sz="11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093104">
                <a:tc>
                  <a:txBody>
                    <a:bodyPr/>
                    <a:lstStyle/>
                    <a:p>
                      <a:pPr algn="ctr">
                        <a:spcAft>
                          <a:spcPts val="0"/>
                        </a:spcAft>
                      </a:pPr>
                      <a:r>
                        <a:rPr lang="en-US" sz="1500">
                          <a:solidFill>
                            <a:schemeClr val="bg1"/>
                          </a:solidFill>
                          <a:latin typeface="Times New Roman"/>
                          <a:ea typeface="Times New Roman"/>
                        </a:rPr>
                        <a:t>Cell wall </a:t>
                      </a:r>
                      <a:endParaRPr lang="en-GB" sz="11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spcAft>
                          <a:spcPts val="0"/>
                        </a:spcAft>
                      </a:pPr>
                      <a:r>
                        <a:rPr lang="en-US" sz="1500">
                          <a:solidFill>
                            <a:schemeClr val="bg1"/>
                          </a:solidFill>
                          <a:latin typeface="Times New Roman"/>
                          <a:ea typeface="Times New Roman"/>
                        </a:rPr>
                        <a:t>Large amount of </a:t>
                      </a:r>
                      <a:r>
                        <a:rPr lang="en-US" sz="1500" b="1">
                          <a:solidFill>
                            <a:schemeClr val="bg1"/>
                          </a:solidFill>
                          <a:latin typeface="Times New Roman"/>
                          <a:ea typeface="Times New Roman"/>
                        </a:rPr>
                        <a:t>peptidoglycan</a:t>
                      </a:r>
                      <a:r>
                        <a:rPr lang="en-US" sz="1500">
                          <a:solidFill>
                            <a:schemeClr val="bg1"/>
                          </a:solidFill>
                          <a:latin typeface="Times New Roman"/>
                          <a:ea typeface="Times New Roman"/>
                        </a:rPr>
                        <a:t> and </a:t>
                      </a:r>
                      <a:r>
                        <a:rPr lang="en-US" sz="1500" b="1">
                          <a:solidFill>
                            <a:schemeClr val="bg1"/>
                          </a:solidFill>
                          <a:latin typeface="Times New Roman"/>
                          <a:ea typeface="Times New Roman"/>
                        </a:rPr>
                        <a:t>teichoic </a:t>
                      </a:r>
                      <a:r>
                        <a:rPr lang="en-US" sz="1500">
                          <a:solidFill>
                            <a:schemeClr val="bg1"/>
                          </a:solidFill>
                          <a:latin typeface="Times New Roman"/>
                          <a:ea typeface="Times New Roman"/>
                        </a:rPr>
                        <a:t>acid</a:t>
                      </a:r>
                      <a:endParaRPr lang="en-GB" sz="11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spcAft>
                          <a:spcPts val="0"/>
                        </a:spcAft>
                      </a:pPr>
                      <a:r>
                        <a:rPr lang="en-US" sz="1500">
                          <a:solidFill>
                            <a:schemeClr val="bg1"/>
                          </a:solidFill>
                          <a:latin typeface="Times New Roman"/>
                          <a:ea typeface="Times New Roman"/>
                        </a:rPr>
                        <a:t>Small amount of peptidoglycan </a:t>
                      </a:r>
                      <a:endParaRPr lang="en-GB" sz="11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503017">
                <a:tc>
                  <a:txBody>
                    <a:bodyPr/>
                    <a:lstStyle/>
                    <a:p>
                      <a:pPr algn="ctr">
                        <a:spcAft>
                          <a:spcPts val="0"/>
                        </a:spcAft>
                      </a:pPr>
                      <a:endParaRPr lang="en-US" sz="15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spcAft>
                          <a:spcPts val="0"/>
                        </a:spcAft>
                      </a:pPr>
                      <a:r>
                        <a:rPr lang="en-US" sz="1500">
                          <a:solidFill>
                            <a:schemeClr val="bg1"/>
                          </a:solidFill>
                          <a:latin typeface="Times New Roman"/>
                          <a:ea typeface="Times New Roman"/>
                        </a:rPr>
                        <a:t>Additional carbohydrate and proteins according to species </a:t>
                      </a:r>
                      <a:endParaRPr lang="en-GB" sz="110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spcAft>
                          <a:spcPts val="0"/>
                        </a:spcAft>
                      </a:pPr>
                      <a:r>
                        <a:rPr lang="en-US" sz="1500" dirty="0">
                          <a:solidFill>
                            <a:schemeClr val="bg1"/>
                          </a:solidFill>
                          <a:latin typeface="Times New Roman"/>
                          <a:ea typeface="Times New Roman"/>
                        </a:rPr>
                        <a:t>Outer layer of cell wall contains </a:t>
                      </a:r>
                      <a:r>
                        <a:rPr lang="en-US" sz="1500" dirty="0" err="1">
                          <a:solidFill>
                            <a:schemeClr val="bg1"/>
                          </a:solidFill>
                          <a:latin typeface="Times New Roman"/>
                          <a:ea typeface="Times New Roman"/>
                        </a:rPr>
                        <a:t>lipo</a:t>
                      </a:r>
                      <a:r>
                        <a:rPr lang="en-US" sz="1500" dirty="0">
                          <a:solidFill>
                            <a:schemeClr val="bg1"/>
                          </a:solidFill>
                          <a:latin typeface="Times New Roman"/>
                          <a:ea typeface="Times New Roman"/>
                        </a:rPr>
                        <a:t>-polysaccharide molecules (</a:t>
                      </a:r>
                      <a:r>
                        <a:rPr lang="en-US" sz="1500" dirty="0" err="1">
                          <a:solidFill>
                            <a:schemeClr val="bg1"/>
                          </a:solidFill>
                          <a:latin typeface="Times New Roman"/>
                          <a:ea typeface="Times New Roman"/>
                        </a:rPr>
                        <a:t>endotoxine</a:t>
                      </a:r>
                      <a:r>
                        <a:rPr lang="en-US" sz="1500" dirty="0">
                          <a:solidFill>
                            <a:schemeClr val="bg1"/>
                          </a:solidFill>
                          <a:latin typeface="Times New Roman"/>
                          <a:ea typeface="Times New Roman"/>
                        </a:rPr>
                        <a:t>) (LPS) and</a:t>
                      </a:r>
                      <a:r>
                        <a:rPr lang="en-US" sz="1700" dirty="0">
                          <a:solidFill>
                            <a:schemeClr val="bg1"/>
                          </a:solidFill>
                          <a:latin typeface="Times New Roman"/>
                          <a:ea typeface="Times New Roman"/>
                        </a:rPr>
                        <a:t> phospholipids</a:t>
                      </a:r>
                      <a:endParaRPr lang="en-GB" sz="1100" dirty="0">
                        <a:solidFill>
                          <a:schemeClr val="bg1"/>
                        </a:solidFill>
                        <a:latin typeface="Times New Roman"/>
                        <a:ea typeface="Times New Roman"/>
                      </a:endParaRPr>
                    </a:p>
                  </a:txBody>
                  <a:tcPr marL="65386" marR="653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2910" y="1000108"/>
            <a:ext cx="8215370" cy="3416320"/>
          </a:xfrm>
          <a:prstGeom prst="rect">
            <a:avLst/>
          </a:prstGeom>
          <a:noFill/>
        </p:spPr>
        <p:txBody>
          <a:bodyPr wrap="square" rtlCol="0">
            <a:spAutoFit/>
          </a:bodyPr>
          <a:lstStyle/>
          <a:p>
            <a:r>
              <a:rPr lang="en-GB" b="1" dirty="0" smtClean="0"/>
              <a:t>Gram-positive </a:t>
            </a:r>
            <a:r>
              <a:rPr lang="en-GB" b="1" dirty="0" smtClean="0">
                <a:hlinkClick r:id="rId2" tooltip="Bacteria"/>
              </a:rPr>
              <a:t>bacteria</a:t>
            </a:r>
            <a:r>
              <a:rPr lang="en-GB" dirty="0" smtClean="0"/>
              <a:t> are so called because they take up the violet stain used in the </a:t>
            </a:r>
            <a:r>
              <a:rPr lang="en-GB" dirty="0" smtClean="0">
                <a:hlinkClick r:id="rId3" tooltip="Gram staining"/>
              </a:rPr>
              <a:t>Gram staining</a:t>
            </a:r>
            <a:r>
              <a:rPr lang="en-GB" dirty="0" smtClean="0"/>
              <a:t> method. Gram-positive bacteria are able to retain the crystal violet stain due to their thick </a:t>
            </a:r>
            <a:r>
              <a:rPr lang="en-GB" dirty="0" err="1" smtClean="0">
                <a:hlinkClick r:id="rId4" tooltip="Peptidoglycan"/>
              </a:rPr>
              <a:t>peptidoglycan</a:t>
            </a:r>
            <a:r>
              <a:rPr lang="en-GB" dirty="0" smtClean="0"/>
              <a:t> layer in their </a:t>
            </a:r>
            <a:r>
              <a:rPr lang="en-GB" dirty="0" smtClean="0">
                <a:hlinkClick r:id="rId5" tooltip="Cell wall"/>
              </a:rPr>
              <a:t>cell wall</a:t>
            </a:r>
            <a:r>
              <a:rPr lang="en-GB" dirty="0" smtClean="0"/>
              <a:t>. This layer is superficial to the </a:t>
            </a:r>
            <a:r>
              <a:rPr lang="en-GB" dirty="0" smtClean="0">
                <a:hlinkClick r:id="rId6" tooltip="Cell membrane"/>
              </a:rPr>
              <a:t>cell membrane</a:t>
            </a:r>
            <a:r>
              <a:rPr lang="en-GB" dirty="0" smtClean="0"/>
              <a:t>. Cell walls provide structural support, protection and rigidity to the cell.</a:t>
            </a:r>
          </a:p>
          <a:p>
            <a:r>
              <a:rPr lang="en-GB" dirty="0" smtClean="0"/>
              <a:t>These features distinguishes Gram-positive bacteria from the other large group of bacteria, the </a:t>
            </a:r>
            <a:r>
              <a:rPr lang="en-GB" dirty="0" smtClean="0">
                <a:hlinkClick r:id="rId7" tooltip="Gram-negative bacteria"/>
              </a:rPr>
              <a:t>Gram-negative bacteria</a:t>
            </a:r>
            <a:r>
              <a:rPr lang="en-GB" dirty="0" smtClean="0"/>
              <a:t>, which cannot retain the </a:t>
            </a:r>
            <a:r>
              <a:rPr lang="en-GB" dirty="0" smtClean="0">
                <a:hlinkClick r:id="rId8" tooltip="Crystal violet"/>
              </a:rPr>
              <a:t>crystal violet</a:t>
            </a:r>
            <a:r>
              <a:rPr lang="en-GB" dirty="0" smtClean="0"/>
              <a:t> stain. Instead they take up the </a:t>
            </a:r>
            <a:r>
              <a:rPr lang="en-GB" dirty="0" err="1" smtClean="0">
                <a:hlinkClick r:id="rId9" tooltip="Counterstain"/>
              </a:rPr>
              <a:t>counterstain</a:t>
            </a:r>
            <a:r>
              <a:rPr lang="en-GB" dirty="0" smtClean="0"/>
              <a:t> (</a:t>
            </a:r>
            <a:r>
              <a:rPr lang="en-GB" dirty="0" err="1" smtClean="0">
                <a:hlinkClick r:id="rId10" tooltip="Safranin"/>
              </a:rPr>
              <a:t>safranin</a:t>
            </a:r>
            <a:r>
              <a:rPr lang="en-GB" dirty="0" smtClean="0"/>
              <a:t> or </a:t>
            </a:r>
            <a:r>
              <a:rPr lang="en-GB" dirty="0" smtClean="0">
                <a:hlinkClick r:id="rId11" tooltip="Fuchsine"/>
              </a:rPr>
              <a:t>fuchsine</a:t>
            </a:r>
            <a:r>
              <a:rPr lang="en-GB" dirty="0" smtClean="0"/>
              <a:t>) and appear red or pink. This is because, in Gram-negative bacteria, this </a:t>
            </a:r>
            <a:r>
              <a:rPr lang="en-GB" dirty="0" err="1" smtClean="0"/>
              <a:t>peptidoglycan</a:t>
            </a:r>
            <a:r>
              <a:rPr lang="en-GB" dirty="0" smtClean="0"/>
              <a:t> layer is much thinner and is located between two cell membranes: an inner cell membrane and a </a:t>
            </a:r>
            <a:r>
              <a:rPr lang="en-GB" dirty="0" smtClean="0">
                <a:hlinkClick r:id="rId12" tooltip="Bacterial outer membrane"/>
              </a:rPr>
              <a:t>bacterial outer membrane</a:t>
            </a:r>
            <a:r>
              <a:rPr lang="en-GB" dirty="0" smtClean="0"/>
              <a:t>.</a:t>
            </a:r>
          </a:p>
          <a:p>
            <a:endParaRPr lang="en-GB" dirty="0"/>
          </a:p>
        </p:txBody>
      </p:sp>
      <p:pic>
        <p:nvPicPr>
          <p:cNvPr id="39938" name="Picture 2" descr="C:\Users\SONY\Pictures\300px-Gram_Stain_Anthrax.jpg"/>
          <p:cNvPicPr>
            <a:picLocks noChangeAspect="1" noChangeArrowheads="1"/>
          </p:cNvPicPr>
          <p:nvPr/>
        </p:nvPicPr>
        <p:blipFill>
          <a:blip r:embed="rId13" cstate="print"/>
          <a:srcRect/>
          <a:stretch>
            <a:fillRect/>
          </a:stretch>
        </p:blipFill>
        <p:spPr bwMode="auto">
          <a:xfrm>
            <a:off x="6000760" y="4000504"/>
            <a:ext cx="2743200" cy="1855787"/>
          </a:xfrm>
          <a:prstGeom prst="rect">
            <a:avLst/>
          </a:prstGeom>
          <a:noFill/>
        </p:spPr>
      </p:pic>
      <p:sp>
        <p:nvSpPr>
          <p:cNvPr id="39939" name="Rectangle 3">
            <a:hlinkClick r:id="rId14" tooltip="Gram stain (page does not exist)"/>
          </p:cNvPr>
          <p:cNvSpPr>
            <a:spLocks noChangeArrowheads="1"/>
          </p:cNvSpPr>
          <p:nvPr/>
        </p:nvSpPr>
        <p:spPr bwMode="auto">
          <a:xfrm>
            <a:off x="0" y="5000636"/>
            <a:ext cx="618630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sz="1800" b="1" i="0" u="none" strike="noStrike" cap="none" normalizeH="0" baseline="0" dirty="0" smtClean="0">
                <a:ln>
                  <a:noFill/>
                </a:ln>
                <a:solidFill>
                  <a:schemeClr val="bg1"/>
                </a:solidFill>
                <a:effectLst/>
                <a:latin typeface="Arial" pitchFamily="34" charset="0"/>
                <a:cs typeface="Arial" pitchFamily="34" charset="0"/>
              </a:rPr>
              <a:t>showing gram-positive </a:t>
            </a:r>
            <a:r>
              <a:rPr kumimoji="0" lang="en-US" sz="1800" b="1" i="0" u="none" strike="noStrike" cap="none" normalizeH="0" baseline="0" dirty="0" smtClean="0">
                <a:ln>
                  <a:noFill/>
                </a:ln>
                <a:solidFill>
                  <a:schemeClr val="bg1"/>
                </a:solidFill>
                <a:effectLst/>
                <a:latin typeface="Arial" pitchFamily="34" charset="0"/>
                <a:cs typeface="Arial" pitchFamily="34" charset="0"/>
                <a:hlinkClick r:id="rId15" tooltip="Anthrax"/>
              </a:rPr>
              <a:t>anthrax</a:t>
            </a:r>
            <a:r>
              <a:rPr kumimoji="0" lang="en-US" sz="1800" b="1" i="0" u="none" strike="noStrike" cap="none" normalizeH="0" baseline="0" dirty="0" smtClean="0">
                <a:ln>
                  <a:noFill/>
                </a:ln>
                <a:solidFill>
                  <a:schemeClr val="bg1"/>
                </a:solidFill>
                <a:effectLst/>
                <a:latin typeface="Arial" pitchFamily="34" charset="0"/>
                <a:cs typeface="Arial" pitchFamily="34" charset="0"/>
              </a:rPr>
              <a:t> </a:t>
            </a:r>
            <a:r>
              <a:rPr kumimoji="0" lang="en-US" sz="1800" b="1" i="0" u="none" strike="noStrike" cap="none" normalizeH="0" baseline="0" dirty="0" err="1" smtClean="0">
                <a:ln>
                  <a:noFill/>
                </a:ln>
                <a:solidFill>
                  <a:schemeClr val="bg1"/>
                </a:solidFill>
                <a:effectLst/>
                <a:latin typeface="Arial" pitchFamily="34" charset="0"/>
                <a:cs typeface="Arial" pitchFamily="34" charset="0"/>
              </a:rPr>
              <a:t>baccilli</a:t>
            </a:r>
            <a:r>
              <a:rPr kumimoji="0" lang="en-US" sz="1800" b="1" i="0" u="none" strike="noStrike" cap="none" normalizeH="0" baseline="0" dirty="0" smtClean="0">
                <a:ln>
                  <a:noFill/>
                </a:ln>
                <a:solidFill>
                  <a:schemeClr val="bg1"/>
                </a:solidFill>
                <a:effectLst/>
                <a:latin typeface="Arial" pitchFamily="34" charset="0"/>
                <a:cs typeface="Arial" pitchFamily="34" charset="0"/>
              </a:rPr>
              <a:t> (purple rods). </a:t>
            </a:r>
          </a:p>
        </p:txBody>
      </p:sp>
      <p:sp>
        <p:nvSpPr>
          <p:cNvPr id="7" name="Rectangle 6"/>
          <p:cNvSpPr/>
          <p:nvPr/>
        </p:nvSpPr>
        <p:spPr>
          <a:xfrm>
            <a:off x="785786" y="6000768"/>
            <a:ext cx="8001024" cy="369332"/>
          </a:xfrm>
          <a:prstGeom prst="rect">
            <a:avLst/>
          </a:prstGeom>
        </p:spPr>
        <p:txBody>
          <a:bodyPr wrap="square">
            <a:spAutoFit/>
          </a:bodyPr>
          <a:lstStyle/>
          <a:p>
            <a:r>
              <a:rPr lang="en-GB" dirty="0" smtClean="0"/>
              <a:t>http://en.wikipedia.org/wiki/Gram-positive_bacteria</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660px-Gram-Positive_Classification.png"/>
          <p:cNvPicPr>
            <a:picLocks noChangeAspect="1"/>
          </p:cNvPicPr>
          <p:nvPr/>
        </p:nvPicPr>
        <p:blipFill>
          <a:blip r:embed="rId2" cstate="print"/>
          <a:stretch>
            <a:fillRect/>
          </a:stretch>
        </p:blipFill>
        <p:spPr>
          <a:xfrm>
            <a:off x="785786" y="571480"/>
            <a:ext cx="8072494" cy="501466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2910" y="1000108"/>
            <a:ext cx="8215370" cy="4247317"/>
          </a:xfrm>
          <a:prstGeom prst="rect">
            <a:avLst/>
          </a:prstGeom>
          <a:noFill/>
        </p:spPr>
        <p:txBody>
          <a:bodyPr wrap="square" rtlCol="0">
            <a:spAutoFit/>
          </a:bodyPr>
          <a:lstStyle/>
          <a:p>
            <a:r>
              <a:rPr lang="en-US" dirty="0"/>
              <a:t>Gram negative  </a:t>
            </a:r>
            <a:endParaRPr lang="en-GB" dirty="0"/>
          </a:p>
          <a:p>
            <a:r>
              <a:rPr lang="en-US" dirty="0"/>
              <a:t>Highly complex, multilayer structure. The cytoplasm membrane (called </a:t>
            </a:r>
            <a:r>
              <a:rPr lang="en-US" b="1" u="sng" dirty="0"/>
              <a:t>inner membrane</a:t>
            </a:r>
            <a:r>
              <a:rPr lang="en-US" dirty="0"/>
              <a:t>) in gram negative bacteria is surrounded by single planner sheet of </a:t>
            </a:r>
            <a:r>
              <a:rPr lang="en-US" dirty="0" err="1"/>
              <a:t>peptidoglycan</a:t>
            </a:r>
            <a:r>
              <a:rPr lang="en-US" dirty="0"/>
              <a:t> to which h is anchored a complex layer called </a:t>
            </a:r>
            <a:r>
              <a:rPr lang="en-US" b="1" u="sng" dirty="0"/>
              <a:t>outer membrane</a:t>
            </a:r>
            <a:endParaRPr lang="en-GB" dirty="0"/>
          </a:p>
          <a:p>
            <a:r>
              <a:rPr lang="en-US" dirty="0"/>
              <a:t>The space between the inner and outer is called </a:t>
            </a:r>
            <a:r>
              <a:rPr lang="en-US" b="1" u="sng" dirty="0" err="1"/>
              <a:t>periplasmic</a:t>
            </a:r>
            <a:r>
              <a:rPr lang="en-US" b="1" u="sng" dirty="0"/>
              <a:t> space; </a:t>
            </a:r>
            <a:r>
              <a:rPr lang="en-US" dirty="0"/>
              <a:t>the membrane of the gram-negative bacteria is rich in lipids. </a:t>
            </a:r>
            <a:endParaRPr lang="en-GB" dirty="0"/>
          </a:p>
          <a:p>
            <a:r>
              <a:rPr lang="en-US" dirty="0"/>
              <a:t>The outer-membrane of the gram-negative cell wall is anchored to underlying </a:t>
            </a:r>
            <a:r>
              <a:rPr lang="en-US" dirty="0" err="1"/>
              <a:t>peptidoglycan</a:t>
            </a:r>
            <a:r>
              <a:rPr lang="en-US" dirty="0"/>
              <a:t> Braun’s lipoprotein. The membrane is </a:t>
            </a:r>
            <a:r>
              <a:rPr lang="en-US" dirty="0" err="1"/>
              <a:t>bilayered</a:t>
            </a:r>
            <a:r>
              <a:rPr lang="en-US" dirty="0"/>
              <a:t> structure consisting mainly of phospholipids, proteins and </a:t>
            </a:r>
            <a:r>
              <a:rPr lang="en-US" dirty="0" err="1"/>
              <a:t>lipopolysacharides</a:t>
            </a:r>
            <a:r>
              <a:rPr lang="en-US" dirty="0"/>
              <a:t>; the </a:t>
            </a:r>
            <a:r>
              <a:rPr lang="en-US" dirty="0" err="1"/>
              <a:t>lipopolysacharieds</a:t>
            </a:r>
            <a:r>
              <a:rPr lang="en-US" dirty="0"/>
              <a:t> has toxic properties and is known as </a:t>
            </a:r>
            <a:r>
              <a:rPr lang="en-US" dirty="0" err="1"/>
              <a:t>endotoxines</a:t>
            </a:r>
            <a:r>
              <a:rPr lang="en-US" dirty="0"/>
              <a:t>. It is occurs in outer layer of membrane and its composed three covalently linked parts </a:t>
            </a:r>
            <a:endParaRPr lang="en-GB" dirty="0"/>
          </a:p>
          <a:p>
            <a:pPr lvl="0">
              <a:buFont typeface="Wingdings" pitchFamily="2" charset="2"/>
              <a:buChar char="q"/>
            </a:pPr>
            <a:r>
              <a:rPr lang="en-US" dirty="0"/>
              <a:t>Lipid A firmly embedded  in the membrane </a:t>
            </a:r>
            <a:endParaRPr lang="en-GB" dirty="0"/>
          </a:p>
          <a:p>
            <a:pPr lvl="0">
              <a:buFont typeface="Wingdings" pitchFamily="2" charset="2"/>
              <a:buChar char="q"/>
            </a:pPr>
            <a:r>
              <a:rPr lang="en-US" dirty="0"/>
              <a:t>Core polysaccharides  located at the membrane surface </a:t>
            </a:r>
            <a:endParaRPr lang="en-GB" dirty="0"/>
          </a:p>
          <a:p>
            <a:pPr lvl="0">
              <a:buFont typeface="Wingdings" pitchFamily="2" charset="2"/>
              <a:buChar char="q"/>
            </a:pPr>
            <a:r>
              <a:rPr lang="en-US" dirty="0"/>
              <a:t>antigen extend like whiskers from the membrane </a:t>
            </a:r>
            <a:endParaRPr lang="en-GB" dirty="0"/>
          </a:p>
          <a:p>
            <a:endParaRPr lang="en-GB" dirty="0"/>
          </a:p>
        </p:txBody>
      </p:sp>
      <p:pic>
        <p:nvPicPr>
          <p:cNvPr id="7" name="Picture 6" descr="300px-Gram_stain_01.jpg"/>
          <p:cNvPicPr>
            <a:picLocks noChangeAspect="1"/>
          </p:cNvPicPr>
          <p:nvPr/>
        </p:nvPicPr>
        <p:blipFill>
          <a:blip r:embed="rId2" cstate="print"/>
          <a:stretch>
            <a:fillRect/>
          </a:stretch>
        </p:blipFill>
        <p:spPr>
          <a:xfrm>
            <a:off x="6262698" y="4357694"/>
            <a:ext cx="2552699" cy="1914524"/>
          </a:xfrm>
          <a:prstGeom prst="rect">
            <a:avLst/>
          </a:prstGeom>
        </p:spPr>
      </p:pic>
      <p:sp>
        <p:nvSpPr>
          <p:cNvPr id="8" name="Rectangle 7"/>
          <p:cNvSpPr/>
          <p:nvPr/>
        </p:nvSpPr>
        <p:spPr>
          <a:xfrm>
            <a:off x="428596" y="5214950"/>
            <a:ext cx="5357818" cy="646331"/>
          </a:xfrm>
          <a:prstGeom prst="rect">
            <a:avLst/>
          </a:prstGeom>
        </p:spPr>
        <p:txBody>
          <a:bodyPr wrap="square">
            <a:spAutoFit/>
          </a:bodyPr>
          <a:lstStyle/>
          <a:p>
            <a:r>
              <a:rPr lang="en-GB" b="1" dirty="0" smtClean="0">
                <a:solidFill>
                  <a:schemeClr val="bg1"/>
                </a:solidFill>
              </a:rPr>
              <a:t>Stained gram-positive </a:t>
            </a:r>
            <a:r>
              <a:rPr lang="en-GB" b="1" dirty="0" err="1" smtClean="0">
                <a:solidFill>
                  <a:schemeClr val="bg1"/>
                </a:solidFill>
              </a:rPr>
              <a:t>cocci</a:t>
            </a:r>
            <a:r>
              <a:rPr lang="en-GB" b="1" dirty="0" smtClean="0">
                <a:solidFill>
                  <a:schemeClr val="bg1"/>
                </a:solidFill>
              </a:rPr>
              <a:t> and lighter gram-negative rod-shaped bacteria</a:t>
            </a:r>
            <a:endParaRPr lang="en-GB" b="1" dirty="0">
              <a:solidFill>
                <a:schemeClr val="bg1"/>
              </a:solidFill>
            </a:endParaRPr>
          </a:p>
        </p:txBody>
      </p:sp>
      <p:sp>
        <p:nvSpPr>
          <p:cNvPr id="9" name="Rectangle 8"/>
          <p:cNvSpPr/>
          <p:nvPr/>
        </p:nvSpPr>
        <p:spPr>
          <a:xfrm>
            <a:off x="1142976" y="6211669"/>
            <a:ext cx="8001024" cy="369332"/>
          </a:xfrm>
          <a:prstGeom prst="rect">
            <a:avLst/>
          </a:prstGeom>
        </p:spPr>
        <p:txBody>
          <a:bodyPr wrap="square">
            <a:spAutoFit/>
          </a:bodyPr>
          <a:lstStyle/>
          <a:p>
            <a:r>
              <a:rPr lang="en-GB" dirty="0" smtClean="0"/>
              <a:t>http://en.wikipedia.org/wiki/Gram-positive_bacteria</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800px-Gram-negative_Bacteria_-_Lab_methods_algorithm_svg.png"/>
          <p:cNvPicPr>
            <a:picLocks noChangeAspect="1"/>
          </p:cNvPicPr>
          <p:nvPr/>
        </p:nvPicPr>
        <p:blipFill>
          <a:blip r:embed="rId2" cstate="print"/>
          <a:stretch>
            <a:fillRect/>
          </a:stretch>
        </p:blipFill>
        <p:spPr>
          <a:xfrm>
            <a:off x="762000" y="1214422"/>
            <a:ext cx="7620000" cy="3910028"/>
          </a:xfrm>
          <a:prstGeom prst="rect">
            <a:avLst/>
          </a:prstGeom>
          <a:solidFill>
            <a:schemeClr val="tx1"/>
          </a:solid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40961" name="Picture 1" descr="mso8A987"/>
          <p:cNvPicPr>
            <a:picLocks noChangeAspect="1" noChangeArrowheads="1"/>
          </p:cNvPicPr>
          <p:nvPr/>
        </p:nvPicPr>
        <p:blipFill>
          <a:blip r:embed="rId2" cstate="print"/>
          <a:srcRect/>
          <a:stretch>
            <a:fillRect/>
          </a:stretch>
        </p:blipFill>
        <p:spPr bwMode="auto">
          <a:xfrm>
            <a:off x="1857357" y="428605"/>
            <a:ext cx="5929353" cy="5631216"/>
          </a:xfrm>
          <a:prstGeom prst="rect">
            <a:avLst/>
          </a:prstGeom>
          <a:solidFill>
            <a:srgbClr val="FF6600"/>
          </a:solidFill>
          <a:ln>
            <a:solidFill>
              <a:schemeClr val="bg1"/>
            </a:solid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36865" name="Picture 1" descr="msoAAECB"/>
          <p:cNvPicPr>
            <a:picLocks noChangeAspect="1" noChangeArrowheads="1"/>
          </p:cNvPicPr>
          <p:nvPr/>
        </p:nvPicPr>
        <p:blipFill>
          <a:blip r:embed="rId2" cstate="print"/>
          <a:srcRect l="49878" t="44164" r="6757"/>
          <a:stretch>
            <a:fillRect/>
          </a:stretch>
        </p:blipFill>
        <p:spPr bwMode="auto">
          <a:xfrm>
            <a:off x="1071538" y="1643050"/>
            <a:ext cx="3246438" cy="3114675"/>
          </a:xfrm>
          <a:prstGeom prst="rect">
            <a:avLst/>
          </a:prstGeom>
          <a:noFill/>
          <a:ln w="12700">
            <a:solidFill>
              <a:schemeClr val="tx2">
                <a:lumMod val="10000"/>
              </a:schemeClr>
            </a:solidFill>
          </a:ln>
        </p:spPr>
      </p:pic>
      <p:pic>
        <p:nvPicPr>
          <p:cNvPr id="36867" name="Picture 3" descr="mso251F7"/>
          <p:cNvPicPr>
            <a:picLocks noChangeAspect="1" noChangeArrowheads="1"/>
          </p:cNvPicPr>
          <p:nvPr/>
        </p:nvPicPr>
        <p:blipFill>
          <a:blip r:embed="rId3" cstate="print"/>
          <a:srcRect l="33229" t="19791" r="11237" b="45892"/>
          <a:stretch>
            <a:fillRect/>
          </a:stretch>
        </p:blipFill>
        <p:spPr bwMode="auto">
          <a:xfrm>
            <a:off x="5214942" y="1643050"/>
            <a:ext cx="3214710" cy="3071834"/>
          </a:xfrm>
          <a:prstGeom prst="rect">
            <a:avLst/>
          </a:prstGeom>
          <a:noFill/>
          <a:ln w="12700">
            <a:solidFill>
              <a:schemeClr val="tx2">
                <a:lumMod val="10000"/>
              </a:schemeClr>
            </a:solidFill>
            <a:miter lim="800000"/>
            <a:headEnd/>
            <a:tailEnd/>
          </a:ln>
        </p:spPr>
      </p:pic>
      <p:sp>
        <p:nvSpPr>
          <p:cNvPr id="6" name="TextBox 5"/>
          <p:cNvSpPr txBox="1"/>
          <p:nvPr/>
        </p:nvSpPr>
        <p:spPr>
          <a:xfrm>
            <a:off x="1428728" y="928670"/>
            <a:ext cx="2357454" cy="369332"/>
          </a:xfrm>
          <a:prstGeom prst="rect">
            <a:avLst/>
          </a:prstGeom>
          <a:solidFill>
            <a:schemeClr val="tx1"/>
          </a:solidFill>
        </p:spPr>
        <p:txBody>
          <a:bodyPr wrap="square" rtlCol="0">
            <a:spAutoFit/>
          </a:bodyPr>
          <a:lstStyle/>
          <a:p>
            <a:r>
              <a:rPr lang="en-GB" dirty="0" smtClean="0">
                <a:solidFill>
                  <a:schemeClr val="accent1">
                    <a:lumMod val="50000"/>
                  </a:schemeClr>
                </a:solidFill>
              </a:rPr>
              <a:t>Gram +</a:t>
            </a:r>
            <a:endParaRPr lang="en-GB" dirty="0">
              <a:solidFill>
                <a:schemeClr val="accent1">
                  <a:lumMod val="50000"/>
                </a:schemeClr>
              </a:solidFill>
            </a:endParaRPr>
          </a:p>
        </p:txBody>
      </p:sp>
      <p:sp>
        <p:nvSpPr>
          <p:cNvPr id="7" name="TextBox 6"/>
          <p:cNvSpPr txBox="1"/>
          <p:nvPr/>
        </p:nvSpPr>
        <p:spPr>
          <a:xfrm>
            <a:off x="5572132" y="857232"/>
            <a:ext cx="2071702" cy="400110"/>
          </a:xfrm>
          <a:prstGeom prst="rect">
            <a:avLst/>
          </a:prstGeom>
          <a:solidFill>
            <a:schemeClr val="tx1"/>
          </a:solidFill>
        </p:spPr>
        <p:txBody>
          <a:bodyPr wrap="square" rtlCol="0">
            <a:spAutoFit/>
          </a:bodyPr>
          <a:lstStyle/>
          <a:p>
            <a:r>
              <a:rPr lang="en-GB" sz="2000" b="1" dirty="0" smtClean="0">
                <a:solidFill>
                  <a:srgbClr val="FF0000"/>
                </a:solidFill>
              </a:rPr>
              <a:t>Gram -</a:t>
            </a:r>
            <a:endParaRPr lang="en-GB" sz="2000" b="1"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125</TotalTime>
  <Words>780</Words>
  <Application>Microsoft Office PowerPoint</Application>
  <PresentationFormat>On-screen Show (4:3)</PresentationFormat>
  <Paragraphs>287</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fadwa</dc:creator>
  <cp:lastModifiedBy>Fadwa tulip</cp:lastModifiedBy>
  <cp:revision>13</cp:revision>
  <dcterms:created xsi:type="dcterms:W3CDTF">2014-02-20T17:55:06Z</dcterms:created>
  <dcterms:modified xsi:type="dcterms:W3CDTF">2014-02-23T07:43:58Z</dcterms:modified>
</cp:coreProperties>
</file>