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8" r:id="rId4"/>
    <p:sldId id="269" r:id="rId5"/>
    <p:sldId id="260" r:id="rId6"/>
    <p:sldId id="270" r:id="rId7"/>
    <p:sldId id="265" r:id="rId8"/>
    <p:sldId id="271" r:id="rId9"/>
    <p:sldId id="272" r:id="rId10"/>
    <p:sldId id="273" r:id="rId11"/>
    <p:sldId id="274" r:id="rId12"/>
    <p:sldId id="27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52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F2E692-EB30-49B2-BA4C-F27F90007B33}" type="datetimeFigureOut">
              <a:rPr lang="en-US" smtClean="0"/>
              <a:pPr/>
              <a:t>4/23/2014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85E6D2-5FBA-42A1-B435-F10F28DBC3D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F37DA7-6493-4527-8112-A3ED5FD25856}" type="datetimeFigureOut">
              <a:rPr lang="en-US" smtClean="0"/>
              <a:pPr/>
              <a:t>4/23/2014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AF5DD-9012-47EC-92A8-97C213AA08B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F37DA7-6493-4527-8112-A3ED5FD25856}" type="datetimeFigureOut">
              <a:rPr lang="en-US" smtClean="0"/>
              <a:pPr/>
              <a:t>4/23/2014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AF5DD-9012-47EC-92A8-97C213AA08B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F37DA7-6493-4527-8112-A3ED5FD25856}" type="datetimeFigureOut">
              <a:rPr lang="en-US" smtClean="0"/>
              <a:pPr/>
              <a:t>4/23/2014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AF5DD-9012-47EC-92A8-97C213AA08B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F37DA7-6493-4527-8112-A3ED5FD25856}" type="datetimeFigureOut">
              <a:rPr lang="en-US" smtClean="0"/>
              <a:pPr/>
              <a:t>4/23/2014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AF5DD-9012-47EC-92A8-97C213AA08B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F37DA7-6493-4527-8112-A3ED5FD25856}" type="datetimeFigureOut">
              <a:rPr lang="en-US" smtClean="0"/>
              <a:pPr/>
              <a:t>4/23/2014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AF5DD-9012-47EC-92A8-97C213AA08B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F37DA7-6493-4527-8112-A3ED5FD25856}" type="datetimeFigureOut">
              <a:rPr lang="en-US" smtClean="0"/>
              <a:pPr/>
              <a:t>4/23/2014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3AF5DD-9012-47EC-92A8-97C213AA08B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F37DA7-6493-4527-8112-A3ED5FD25856}" type="datetimeFigureOut">
              <a:rPr lang="en-US" smtClean="0"/>
              <a:pPr/>
              <a:t>4/23/2014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3AF5DD-9012-47EC-92A8-97C213AA08B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F37DA7-6493-4527-8112-A3ED5FD25856}" type="datetimeFigureOut">
              <a:rPr lang="en-US" smtClean="0"/>
              <a:pPr/>
              <a:t>4/23/2014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3AF5DD-9012-47EC-92A8-97C213AA08B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F37DA7-6493-4527-8112-A3ED5FD25856}" type="datetimeFigureOut">
              <a:rPr lang="en-US" smtClean="0"/>
              <a:pPr/>
              <a:t>4/23/2014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3AF5DD-9012-47EC-92A8-97C213AA08B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F37DA7-6493-4527-8112-A3ED5FD25856}" type="datetimeFigureOut">
              <a:rPr lang="en-US" smtClean="0"/>
              <a:pPr/>
              <a:t>4/23/2014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3AF5DD-9012-47EC-92A8-97C213AA08B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F37DA7-6493-4527-8112-A3ED5FD25856}" type="datetimeFigureOut">
              <a:rPr lang="en-US" smtClean="0"/>
              <a:pPr/>
              <a:t>4/23/2014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3AF5DD-9012-47EC-92A8-97C213AA08B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F37DA7-6493-4527-8112-A3ED5FD25856}" type="datetimeFigureOut">
              <a:rPr lang="en-US" smtClean="0"/>
              <a:pPr/>
              <a:t>4/23/2014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3AF5DD-9012-47EC-92A8-97C213AA08B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Grp="1" noChangeArrowheads="1"/>
          </p:cNvSpPr>
          <p:nvPr>
            <p:ph type="ctrTitle"/>
          </p:nvPr>
        </p:nvSpPr>
        <p:spPr bwMode="auto">
          <a:xfrm>
            <a:off x="683568" y="980728"/>
            <a:ext cx="7772400" cy="1470025"/>
          </a:xfrm>
          <a:prstGeom prst="rect">
            <a:avLst/>
          </a:prstGeom>
          <a:solidFill>
            <a:srgbClr val="CCFF99"/>
          </a:solidFill>
          <a:ln w="76200" cmpd="tri">
            <a:solidFill>
              <a:srgbClr val="996600"/>
            </a:solidFill>
            <a:miter lim="800000"/>
            <a:headEnd/>
            <a:tailEnd/>
          </a:ln>
        </p:spPr>
        <p:txBody>
          <a:bodyPr>
            <a:normAutofit fontScale="90000"/>
          </a:bodyPr>
          <a:lstStyle/>
          <a:p>
            <a:pPr algn="ctr" rtl="0" eaLnBrk="0" hangingPunct="0">
              <a:lnSpc>
                <a:spcPct val="120000"/>
              </a:lnSpc>
            </a:pPr>
            <a:r>
              <a:rPr lang="ar-SA" sz="4000" b="1" dirty="0">
                <a:latin typeface="Simplified Arabic" pitchFamily="2" charset="-78"/>
                <a:cs typeface="Simplified Arabic" pitchFamily="2" charset="-78"/>
              </a:rPr>
              <a:t> </a:t>
            </a:r>
            <a:r>
              <a:rPr lang="en-US" sz="4000" b="1" dirty="0">
                <a:latin typeface="Simplified Arabic" pitchFamily="2" charset="-78"/>
                <a:cs typeface="Simplified Arabic" pitchFamily="2" charset="-78"/>
              </a:rPr>
              <a:t>IE 469 Manufacturing Systems</a:t>
            </a:r>
            <a:endParaRPr lang="ar-SA" sz="4000" b="1" dirty="0">
              <a:latin typeface="Simplified Arabic" pitchFamily="2" charset="-78"/>
              <a:cs typeface="Simplified Arabic" pitchFamily="2" charset="-78"/>
            </a:endParaRPr>
          </a:p>
          <a:p>
            <a:pPr algn="ctr" rtl="0" eaLnBrk="0" hangingPunct="0">
              <a:lnSpc>
                <a:spcPct val="120000"/>
              </a:lnSpc>
            </a:pPr>
            <a:r>
              <a:rPr lang="ar-SA" sz="4000" b="1" dirty="0">
                <a:latin typeface="Simplified Arabic" pitchFamily="2" charset="-78"/>
                <a:cs typeface="Simplified Arabic" pitchFamily="2" charset="-78"/>
              </a:rPr>
              <a:t>4</a:t>
            </a:r>
            <a:r>
              <a:rPr lang="ar-EG" sz="4000" b="1" dirty="0">
                <a:latin typeface="Simplified Arabic" pitchFamily="2" charset="-78"/>
                <a:cs typeface="Simplified Arabic" pitchFamily="2" charset="-78"/>
              </a:rPr>
              <a:t>69</a:t>
            </a:r>
            <a:r>
              <a:rPr lang="ar-SA" sz="4000" b="1" dirty="0">
                <a:latin typeface="Simplified Arabic" pitchFamily="2" charset="-78"/>
                <a:cs typeface="Simplified Arabic" pitchFamily="2" charset="-78"/>
              </a:rPr>
              <a:t> صنع نظم التصنيع</a:t>
            </a:r>
            <a:endParaRPr lang="en-US" sz="4000" b="1" dirty="0">
              <a:latin typeface="Simplified Arabic" pitchFamily="2" charset="-78"/>
              <a:cs typeface="Simplified Arabic" pitchFamily="2" charset="-78"/>
            </a:endParaRPr>
          </a:p>
        </p:txBody>
      </p:sp>
      <p:sp>
        <p:nvSpPr>
          <p:cNvPr id="5" name="Rectangle 2"/>
          <p:cNvSpPr>
            <a:spLocks noGrp="1" noChangeArrowheads="1"/>
          </p:cNvSpPr>
          <p:nvPr>
            <p:ph type="subTitle" idx="1"/>
          </p:nvPr>
        </p:nvSpPr>
        <p:spPr>
          <a:xfrm>
            <a:off x="1403648" y="3140968"/>
            <a:ext cx="6400800" cy="2232248"/>
          </a:xfrm>
          <a:solidFill>
            <a:srgbClr val="FFFFCC"/>
          </a:solidFill>
          <a:ln w="57150" cmpd="thinThick">
            <a:solidFill>
              <a:srgbClr val="993300"/>
            </a:solidFill>
          </a:ln>
        </p:spPr>
        <p:txBody>
          <a:bodyPr/>
          <a:lstStyle/>
          <a:p>
            <a:pPr eaLnBrk="1" hangingPunct="1"/>
            <a:endParaRPr lang="en-GB" sz="3200" b="1" dirty="0" smtClean="0">
              <a:solidFill>
                <a:schemeClr val="tx1"/>
              </a:solidFill>
            </a:endParaRPr>
          </a:p>
          <a:p>
            <a:pPr eaLnBrk="1" hangingPunct="1"/>
            <a:r>
              <a:rPr lang="en-GB" b="1" dirty="0" smtClean="0">
                <a:solidFill>
                  <a:schemeClr val="tx1"/>
                </a:solidFill>
              </a:rPr>
              <a:t>III</a:t>
            </a:r>
            <a:r>
              <a:rPr lang="en-GB" sz="3200" b="1" dirty="0" smtClean="0">
                <a:solidFill>
                  <a:schemeClr val="tx1"/>
                </a:solidFill>
              </a:rPr>
              <a:t>- </a:t>
            </a:r>
            <a:r>
              <a:rPr lang="en-US" sz="3200" b="1" dirty="0" smtClean="0">
                <a:solidFill>
                  <a:schemeClr val="tx1"/>
                </a:solidFill>
              </a:rPr>
              <a:t>Assembly Line</a:t>
            </a:r>
            <a:r>
              <a:rPr lang="en-US" sz="3200" b="1" dirty="0" smtClean="0">
                <a:solidFill>
                  <a:schemeClr val="tx1"/>
                </a:solidFill>
              </a:rPr>
              <a:t/>
            </a:r>
            <a:br>
              <a:rPr lang="en-US" sz="3200" b="1" dirty="0" smtClean="0">
                <a:solidFill>
                  <a:schemeClr val="tx1"/>
                </a:solidFill>
              </a:rPr>
            </a:br>
            <a:r>
              <a:rPr lang="en-US" b="1" dirty="0" smtClean="0">
                <a:solidFill>
                  <a:schemeClr val="tx1"/>
                </a:solidFill>
              </a:rPr>
              <a:t>Tutorial</a:t>
            </a:r>
            <a:endParaRPr lang="en-US" sz="3200" b="1"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67544" y="1484784"/>
          <a:ext cx="8280920" cy="1584176"/>
        </p:xfrm>
        <a:graphic>
          <a:graphicData uri="http://schemas.openxmlformats.org/drawingml/2006/table">
            <a:tbl>
              <a:tblPr/>
              <a:tblGrid>
                <a:gridCol w="8280920"/>
              </a:tblGrid>
              <a:tr h="1584176">
                <a:tc>
                  <a:txBody>
                    <a:bodyPr/>
                    <a:lstStyle/>
                    <a:p>
                      <a:pPr algn="l" rtl="0" fontAlgn="t"/>
                      <a:r>
                        <a:rPr lang="en-US" sz="1800" b="1" i="0" u="none" strike="noStrike" dirty="0" smtClean="0">
                          <a:solidFill>
                            <a:srgbClr val="FF0000"/>
                          </a:solidFill>
                          <a:latin typeface="Times New Roman" pitchFamily="18" charset="0"/>
                          <a:cs typeface="Times New Roman" pitchFamily="18" charset="0"/>
                        </a:rPr>
                        <a:t>Question 4</a:t>
                      </a:r>
                      <a:endParaRPr lang="en-US" sz="1600" b="1" i="0" u="none" strike="noStrike" dirty="0" smtClean="0">
                        <a:solidFill>
                          <a:srgbClr val="FF0000"/>
                        </a:solidFill>
                        <a:latin typeface="Times New Roman" pitchFamily="18" charset="0"/>
                        <a:cs typeface="Times New Roman" pitchFamily="18" charset="0"/>
                      </a:endParaRPr>
                    </a:p>
                    <a:p>
                      <a:pPr algn="l" rtl="0" fontAlgn="t"/>
                      <a:endParaRPr lang="en-US" sz="1600" b="0" i="0" u="none" strike="noStrike" dirty="0" smtClean="0">
                        <a:latin typeface="Times New Roman" pitchFamily="18" charset="0"/>
                        <a:cs typeface="Times New Roman" pitchFamily="18" charset="0"/>
                      </a:endParaRPr>
                    </a:p>
                    <a:p>
                      <a:pPr algn="l" rtl="0" fontAlgn="t"/>
                      <a:r>
                        <a:rPr lang="en-US" sz="1600" b="0" i="0" u="none" strike="noStrike" dirty="0" smtClean="0">
                          <a:latin typeface="Times New Roman" pitchFamily="18" charset="0"/>
                          <a:cs typeface="Times New Roman" pitchFamily="18" charset="0"/>
                        </a:rPr>
                        <a:t>A </a:t>
                      </a:r>
                      <a:r>
                        <a:rPr lang="en-US" sz="1600" b="0" i="0" u="none" strike="noStrike" dirty="0">
                          <a:latin typeface="Times New Roman" pitchFamily="18" charset="0"/>
                          <a:cs typeface="Times New Roman" pitchFamily="18" charset="0"/>
                        </a:rPr>
                        <a:t>six station dial indexing machine performs four assembly operations.  The base is loaded manually at the station 1; the final product is unloaded at the station 6; and a component is attached to base at stations 2 to 5. The components are delivered by a hopper feeder to selector device for proper orientation. The system is designed with operating parameter given in the table below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nvGraphicFramePr>
        <p:xfrm>
          <a:off x="467544" y="5013176"/>
          <a:ext cx="8280921" cy="1764030"/>
        </p:xfrm>
        <a:graphic>
          <a:graphicData uri="http://schemas.openxmlformats.org/drawingml/2006/table">
            <a:tbl>
              <a:tblPr/>
              <a:tblGrid>
                <a:gridCol w="1002903"/>
                <a:gridCol w="1448640"/>
                <a:gridCol w="1587931"/>
                <a:gridCol w="1337205"/>
                <a:gridCol w="1337205"/>
                <a:gridCol w="1567037"/>
              </a:tblGrid>
              <a:tr h="0">
                <a:tc>
                  <a:txBody>
                    <a:bodyPr/>
                    <a:lstStyle/>
                    <a:p>
                      <a:pPr algn="ctr" rtl="0" fontAlgn="t"/>
                      <a:r>
                        <a:rPr lang="en-US" sz="1600" b="0" i="0" u="none" strike="noStrike" dirty="0">
                          <a:latin typeface="Times New Roman" pitchFamily="18" charset="0"/>
                          <a:cs typeface="Times New Roman" pitchFamily="18" charset="0"/>
                        </a:rPr>
                        <a:t>Station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600" b="0" i="0" u="none" strike="noStrike">
                          <a:latin typeface="Times New Roman" pitchFamily="18" charset="0"/>
                          <a:cs typeface="Times New Roman" pitchFamily="18" charset="0"/>
                        </a:rPr>
                        <a:t>Assembly Time, Sec.</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600" b="0" i="0" u="none" strike="noStrike" dirty="0">
                          <a:latin typeface="Times New Roman" pitchFamily="18" charset="0"/>
                          <a:cs typeface="Times New Roman" pitchFamily="18" charset="0"/>
                        </a:rPr>
                        <a:t>Feed Rate, f /min.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600" b="0" i="0" u="none" strike="noStrike">
                          <a:latin typeface="Times New Roman" pitchFamily="18" charset="0"/>
                          <a:cs typeface="Times New Roman" pitchFamily="18" charset="0"/>
                        </a:rPr>
                        <a:t>Selector, </a:t>
                      </a:r>
                      <a:r>
                        <a:rPr lang="el-GR" sz="1600" b="0" i="0" u="none" strike="noStrike">
                          <a:latin typeface="Times New Roman" pitchFamily="18" charset="0"/>
                          <a:cs typeface="Times New Roman" pitchFamily="18" charset="0"/>
                        </a:rPr>
                        <a:t>θ</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600" b="0" i="0" u="none" strike="noStrike">
                          <a:latin typeface="Times New Roman" pitchFamily="18" charset="0"/>
                          <a:cs typeface="Times New Roman" pitchFamily="18" charset="0"/>
                        </a:rPr>
                        <a:t>defect rate, q</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600" b="0" i="0" u="none" strike="noStrike">
                          <a:latin typeface="Times New Roman" pitchFamily="18" charset="0"/>
                          <a:cs typeface="Times New Roman" pitchFamily="18" charset="0"/>
                        </a:rPr>
                        <a:t>jam rate of defect, m</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0">
                <a:tc>
                  <a:txBody>
                    <a:bodyPr/>
                    <a:lstStyle/>
                    <a:p>
                      <a:pPr algn="ctr" rtl="0" fontAlgn="t"/>
                      <a:r>
                        <a:rPr lang="en-US" sz="1600" b="0" i="0" u="none" strike="noStrike" dirty="0" smtClean="0">
                          <a:latin typeface="Times New Roman" pitchFamily="18" charset="0"/>
                          <a:cs typeface="Times New Roman" pitchFamily="18" charset="0"/>
                        </a:rPr>
                        <a:t>1</a:t>
                      </a:r>
                      <a:endParaRPr lang="en-US" sz="1600" b="0" i="0" u="none" strike="noStrike" dirty="0">
                        <a:latin typeface="Times New Roman" pitchFamily="18" charset="0"/>
                        <a:cs typeface="Times New Roman"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600" b="0" i="0" u="none" strike="noStrike">
                          <a:latin typeface="Times New Roman" pitchFamily="18" charset="0"/>
                          <a:cs typeface="Times New Roman" pitchFamily="18"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600" b="0" i="0" u="none" strike="noStrike">
                          <a:latin typeface="Times New Roman" pitchFamily="18" charset="0"/>
                          <a:cs typeface="Times New Roman" pitchFamily="18" charset="0"/>
                        </a:rPr>
                        <a:t>32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600" b="0" i="0" u="none" strike="noStrike">
                          <a:latin typeface="Times New Roman" pitchFamily="18" charset="0"/>
                          <a:cs typeface="Times New Roman" pitchFamily="18" charset="0"/>
                        </a:rPr>
                        <a:t>0.25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600" b="0" i="0" u="none" strike="noStrike">
                          <a:latin typeface="Times New Roman" pitchFamily="18" charset="0"/>
                          <a:cs typeface="Times New Roman" pitchFamily="18" charset="0"/>
                        </a:rPr>
                        <a:t>0.01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600" b="0" i="0" u="none" strike="noStrike">
                          <a:latin typeface="Times New Roman" pitchFamily="18" charset="0"/>
                          <a:cs typeface="Times New Roman" pitchFamily="18"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0">
                <a:tc>
                  <a:txBody>
                    <a:bodyPr/>
                    <a:lstStyle/>
                    <a:p>
                      <a:pPr algn="ctr" rtl="0" fontAlgn="t"/>
                      <a:r>
                        <a:rPr lang="en-US" sz="1600" b="0" i="0" u="none" strike="noStrike" dirty="0" smtClean="0">
                          <a:latin typeface="Times New Roman" pitchFamily="18" charset="0"/>
                          <a:cs typeface="Times New Roman" pitchFamily="18" charset="0"/>
                        </a:rPr>
                        <a:t>2</a:t>
                      </a:r>
                      <a:endParaRPr lang="en-US" sz="1600" b="0" i="0" u="none" strike="noStrike" dirty="0">
                        <a:latin typeface="Times New Roman" pitchFamily="18" charset="0"/>
                        <a:cs typeface="Times New Roman"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600" b="0" i="0" u="none" strike="noStrike">
                          <a:latin typeface="Times New Roman" pitchFamily="18" charset="0"/>
                          <a:cs typeface="Times New Roman" pitchFamily="18" charset="0"/>
                        </a:rPr>
                        <a:t>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600" b="0" i="0" u="none" strike="noStrike">
                          <a:latin typeface="Times New Roman" pitchFamily="18" charset="0"/>
                          <a:cs typeface="Times New Roman" pitchFamily="18" charset="0"/>
                        </a:rPr>
                        <a:t>20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600" b="0" i="0" u="none" strike="noStrike">
                          <a:latin typeface="Times New Roman" pitchFamily="18" charset="0"/>
                          <a:cs typeface="Times New Roman" pitchFamily="18" charset="0"/>
                        </a:rPr>
                        <a:t>0.5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600" b="0" i="0" u="none" strike="noStrike">
                          <a:latin typeface="Times New Roman" pitchFamily="18" charset="0"/>
                          <a:cs typeface="Times New Roman" pitchFamily="18" charset="0"/>
                        </a:rPr>
                        <a:t>0.005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600" b="0" i="0" u="none" strike="noStrike">
                          <a:latin typeface="Times New Roman" pitchFamily="18" charset="0"/>
                          <a:cs typeface="Times New Roman" pitchFamily="18" charset="0"/>
                        </a:rPr>
                        <a:t>0.6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0">
                <a:tc>
                  <a:txBody>
                    <a:bodyPr/>
                    <a:lstStyle/>
                    <a:p>
                      <a:pPr algn="ctr" rtl="0" fontAlgn="t"/>
                      <a:r>
                        <a:rPr lang="en-US" sz="1600" b="0" i="0" u="none" strike="noStrike" dirty="0" smtClean="0">
                          <a:latin typeface="Times New Roman" pitchFamily="18" charset="0"/>
                          <a:cs typeface="Times New Roman" pitchFamily="18" charset="0"/>
                        </a:rPr>
                        <a:t>3</a:t>
                      </a:r>
                      <a:endParaRPr lang="en-US" sz="1600" b="0" i="0" u="none" strike="noStrike" dirty="0">
                        <a:latin typeface="Times New Roman" pitchFamily="18" charset="0"/>
                        <a:cs typeface="Times New Roman"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600" b="0" i="0" u="none" strike="noStrike">
                          <a:latin typeface="Times New Roman" pitchFamily="18" charset="0"/>
                          <a:cs typeface="Times New Roman" pitchFamily="18"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600" b="0" i="0" u="none" strike="noStrike">
                          <a:latin typeface="Times New Roman" pitchFamily="18" charset="0"/>
                          <a:cs typeface="Times New Roman" pitchFamily="18" charset="0"/>
                        </a:rPr>
                        <a:t>20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600" b="0" i="0" u="none" strike="noStrike">
                          <a:latin typeface="Times New Roman" pitchFamily="18" charset="0"/>
                          <a:cs typeface="Times New Roman" pitchFamily="18" charset="0"/>
                        </a:rPr>
                        <a:t>0.2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600" b="0" i="0" u="none" strike="noStrike">
                          <a:latin typeface="Times New Roman" pitchFamily="18" charset="0"/>
                          <a:cs typeface="Times New Roman" pitchFamily="18" charset="0"/>
                        </a:rPr>
                        <a:t>0.02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600" b="0" i="0" u="none" strike="noStrike">
                          <a:latin typeface="Times New Roman" pitchFamily="18" charset="0"/>
                          <a:cs typeface="Times New Roman" pitchFamily="18"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0">
                <a:tc>
                  <a:txBody>
                    <a:bodyPr/>
                    <a:lstStyle/>
                    <a:p>
                      <a:pPr algn="ctr" rtl="0" fontAlgn="t"/>
                      <a:r>
                        <a:rPr lang="en-US" sz="1600" b="0" i="0" u="none" strike="noStrike" dirty="0" smtClean="0">
                          <a:latin typeface="Times New Roman" pitchFamily="18" charset="0"/>
                          <a:cs typeface="Times New Roman" pitchFamily="18" charset="0"/>
                        </a:rPr>
                        <a:t>4</a:t>
                      </a:r>
                      <a:endParaRPr lang="en-US" sz="1600" b="0" i="0" u="none" strike="noStrike" dirty="0">
                        <a:latin typeface="Times New Roman" pitchFamily="18" charset="0"/>
                        <a:cs typeface="Times New Roman"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600" b="0" i="0" u="none" strike="noStrike" dirty="0">
                          <a:latin typeface="Times New Roman" pitchFamily="18" charset="0"/>
                          <a:cs typeface="Times New Roman" pitchFamily="18"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600" b="0" i="0" u="none" strike="noStrike">
                          <a:latin typeface="Times New Roman" pitchFamily="18" charset="0"/>
                          <a:cs typeface="Times New Roman" pitchFamily="18" charset="0"/>
                        </a:rPr>
                        <a:t>15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600" b="0" i="0" u="none" strike="noStrike">
                          <a:latin typeface="Times New Roman" pitchFamily="18" charset="0"/>
                          <a:cs typeface="Times New Roman" pitchFamily="18"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600" b="0" i="0" u="none" strike="noStrike">
                          <a:latin typeface="Times New Roman" pitchFamily="18" charset="0"/>
                          <a:cs typeface="Times New Roman" pitchFamily="18" charset="0"/>
                        </a:rPr>
                        <a:t>0.01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600" b="0" i="0" u="none" strike="noStrike">
                          <a:latin typeface="Times New Roman" pitchFamily="18" charset="0"/>
                          <a:cs typeface="Times New Roman" pitchFamily="18" charset="0"/>
                        </a:rPr>
                        <a:t>0.7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0">
                <a:tc gridSpan="4">
                  <a:txBody>
                    <a:bodyPr/>
                    <a:lstStyle/>
                    <a:p>
                      <a:pPr algn="l" rtl="0" fontAlgn="t"/>
                      <a:r>
                        <a:rPr lang="en-US" sz="1600" b="0" i="0" u="none" strike="noStrike" dirty="0">
                          <a:latin typeface="Times New Roman" pitchFamily="18" charset="0"/>
                          <a:cs typeface="Times New Roman" pitchFamily="18" charset="0"/>
                        </a:rPr>
                        <a:t>Indexing time from station to station , </a:t>
                      </a:r>
                      <a:r>
                        <a:rPr lang="en-US" sz="1600" b="0" i="0" u="none" strike="noStrike" dirty="0" smtClean="0">
                          <a:latin typeface="Times New Roman" pitchFamily="18" charset="0"/>
                          <a:cs typeface="Times New Roman" pitchFamily="18" charset="0"/>
                        </a:rPr>
                        <a:t>Sec</a:t>
                      </a:r>
                      <a:endParaRPr lang="en-US" sz="1600" b="0" i="0" u="none" strike="noStrike" dirty="0">
                        <a:latin typeface="Times New Roman" pitchFamily="18" charset="0"/>
                        <a:cs typeface="Times New Roman"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rtl="0" fontAlgn="t"/>
                      <a:endParaRPr lang="en-US" sz="1000" b="0" i="0" u="none" strike="noStrike" dirty="0">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rtl="0" fontAlgn="t"/>
                      <a:endParaRPr lang="en-US" sz="1000" b="0" i="0" u="none" strike="noStrike" dirty="0">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rtl="0" fontAlgn="ctr"/>
                      <a:endParaRPr lang="en-US" sz="1000" b="0" i="0" u="none" strike="noStrike" dirty="0">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sz="1600" b="0" i="0" u="none" strike="noStrike" dirty="0">
                          <a:latin typeface="Times New Roman" pitchFamily="18" charset="0"/>
                          <a:cs typeface="Times New Roman" pitchFamily="18"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graphicFrame>
        <p:nvGraphicFramePr>
          <p:cNvPr id="6" name="Table 5"/>
          <p:cNvGraphicFramePr>
            <a:graphicFrameLocks noGrp="1"/>
          </p:cNvGraphicFramePr>
          <p:nvPr/>
        </p:nvGraphicFramePr>
        <p:xfrm>
          <a:off x="467544" y="3068960"/>
          <a:ext cx="8280920" cy="1944216"/>
        </p:xfrm>
        <a:graphic>
          <a:graphicData uri="http://schemas.openxmlformats.org/drawingml/2006/table">
            <a:tbl>
              <a:tblPr/>
              <a:tblGrid>
                <a:gridCol w="8280920"/>
              </a:tblGrid>
              <a:tr h="551551">
                <a:tc>
                  <a:txBody>
                    <a:bodyPr/>
                    <a:lstStyle/>
                    <a:p>
                      <a:pPr algn="just" rtl="0" fontAlgn="ctr"/>
                      <a:r>
                        <a:rPr lang="en-US" sz="1400" b="0" i="0" u="none" strike="noStrike" dirty="0">
                          <a:latin typeface="Times New Roman" pitchFamily="18" charset="0"/>
                          <a:cs typeface="Times New Roman" pitchFamily="18" charset="0"/>
                        </a:rPr>
                        <a:t>When a component is jammed, it takes an average 2 min to release and start the system. The mechanical and electrical assembly machine failure is not significant and can be neglected.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455029">
                <a:tc>
                  <a:txBody>
                    <a:bodyPr/>
                    <a:lstStyle/>
                    <a:p>
                      <a:pPr algn="just" rtl="0" fontAlgn="ctr"/>
                      <a:r>
                        <a:rPr lang="en-US" sz="1400" b="0" i="0" u="none" strike="noStrike" dirty="0">
                          <a:latin typeface="Times New Roman" pitchFamily="18" charset="0"/>
                          <a:cs typeface="Times New Roman" pitchFamily="18" charset="0"/>
                        </a:rPr>
                        <a:t>It is found that the system produces assemblies far below the designed average production rate. Analyze the problem, stating any assumption to determine the following:-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234409">
                <a:tc>
                  <a:txBody>
                    <a:bodyPr/>
                    <a:lstStyle/>
                    <a:p>
                      <a:pPr algn="just" rtl="0" fontAlgn="ctr"/>
                      <a:r>
                        <a:rPr lang="en-US" sz="1400" b="0" i="0" u="none" strike="noStrike">
                          <a:latin typeface="Times New Roman" pitchFamily="18" charset="0"/>
                          <a:cs typeface="Times New Roman" pitchFamily="18" charset="0"/>
                        </a:rPr>
                        <a:t>a)   What is the designed average production rate?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234409">
                <a:tc>
                  <a:txBody>
                    <a:bodyPr/>
                    <a:lstStyle/>
                    <a:p>
                      <a:pPr algn="just" rtl="0" fontAlgn="ctr"/>
                      <a:r>
                        <a:rPr lang="en-US" sz="1400" b="0" i="0" u="none" strike="noStrike" dirty="0">
                          <a:latin typeface="Times New Roman" pitchFamily="18" charset="0"/>
                          <a:cs typeface="Times New Roman" pitchFamily="18" charset="0"/>
                        </a:rPr>
                        <a:t>b)   What is the proportion of assemblies coming off the system that contain one or more </a:t>
                      </a:r>
                      <a:r>
                        <a:rPr lang="en-US" sz="1400" b="0" i="0" u="none" strike="noStrike" dirty="0" smtClean="0">
                          <a:latin typeface="Times New Roman" pitchFamily="18" charset="0"/>
                          <a:cs typeface="Times New Roman" pitchFamily="18" charset="0"/>
                        </a:rPr>
                        <a:t>defective </a:t>
                      </a:r>
                      <a:r>
                        <a:rPr lang="en-US" sz="1400" b="0" i="0" u="none" strike="noStrike" dirty="0">
                          <a:latin typeface="Times New Roman" pitchFamily="18" charset="0"/>
                          <a:cs typeface="Times New Roman" pitchFamily="18" charset="0"/>
                        </a:rPr>
                        <a:t>component?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234409">
                <a:tc>
                  <a:txBody>
                    <a:bodyPr/>
                    <a:lstStyle/>
                    <a:p>
                      <a:pPr algn="just" rtl="0" fontAlgn="ctr"/>
                      <a:r>
                        <a:rPr lang="en-US" sz="1400" b="0" i="0" u="none" strike="noStrike" dirty="0">
                          <a:latin typeface="Times New Roman" pitchFamily="18" charset="0"/>
                          <a:cs typeface="Times New Roman" pitchFamily="18" charset="0"/>
                        </a:rPr>
                        <a:t>c)   What seems to be the problems that limit the assembly system from achieving the expected </a:t>
                      </a:r>
                      <a:r>
                        <a:rPr lang="en-US" sz="1400" b="0" i="0" u="none" strike="noStrike" dirty="0" smtClean="0">
                          <a:latin typeface="Times New Roman" pitchFamily="18" charset="0"/>
                          <a:cs typeface="Times New Roman" pitchFamily="18" charset="0"/>
                        </a:rPr>
                        <a:t> </a:t>
                      </a:r>
                      <a:r>
                        <a:rPr lang="en-US" sz="1400" b="0" i="0" u="none" strike="noStrike" dirty="0">
                          <a:latin typeface="Times New Roman" pitchFamily="18" charset="0"/>
                          <a:cs typeface="Times New Roman" pitchFamily="18" charset="0"/>
                        </a:rPr>
                        <a:t>production rate?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234409">
                <a:tc>
                  <a:txBody>
                    <a:bodyPr/>
                    <a:lstStyle/>
                    <a:p>
                      <a:pPr algn="just" rtl="0" fontAlgn="ctr"/>
                      <a:r>
                        <a:rPr lang="en-US" sz="1400" b="0" i="0" u="none" strike="noStrike" dirty="0">
                          <a:latin typeface="Times New Roman" pitchFamily="18" charset="0"/>
                          <a:cs typeface="Times New Roman" pitchFamily="18" charset="0"/>
                        </a:rPr>
                        <a:t>d)   What is the actual production rate?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bl>
          </a:graphicData>
        </a:graphic>
      </p:graphicFrame>
      <p:sp>
        <p:nvSpPr>
          <p:cNvPr id="7" name="Rectangle 2"/>
          <p:cNvSpPr>
            <a:spLocks noGrp="1" noChangeArrowheads="1"/>
          </p:cNvSpPr>
          <p:nvPr>
            <p:ph type="title"/>
          </p:nvPr>
        </p:nvSpPr>
        <p:spPr>
          <a:solidFill>
            <a:srgbClr val="FFFFCC"/>
          </a:solidFill>
          <a:ln w="38100" cmpd="dbl">
            <a:solidFill>
              <a:srgbClr val="993300"/>
            </a:solidFill>
          </a:ln>
        </p:spPr>
        <p:txBody>
          <a:bodyPr/>
          <a:lstStyle/>
          <a:p>
            <a:pPr rtl="0" eaLnBrk="1" hangingPunct="1"/>
            <a:r>
              <a:rPr lang="en-US" sz="2800" b="1" dirty="0" smtClean="0"/>
              <a:t>Problem #4</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611560" y="1916832"/>
          <a:ext cx="7848872" cy="4166235"/>
        </p:xfrm>
        <a:graphic>
          <a:graphicData uri="http://schemas.openxmlformats.org/drawingml/2006/table">
            <a:tbl>
              <a:tblPr/>
              <a:tblGrid>
                <a:gridCol w="951378"/>
                <a:gridCol w="1367606"/>
                <a:gridCol w="1506349"/>
                <a:gridCol w="1268505"/>
                <a:gridCol w="1268505"/>
                <a:gridCol w="1486529"/>
              </a:tblGrid>
              <a:tr h="176584">
                <a:tc gridSpan="2">
                  <a:txBody>
                    <a:bodyPr/>
                    <a:lstStyle/>
                    <a:p>
                      <a:pPr algn="l" fontAlgn="b"/>
                      <a:r>
                        <a:rPr lang="en-US" sz="2400" b="1" i="0" u="sng" strike="noStrike" dirty="0">
                          <a:solidFill>
                            <a:srgbClr val="FF0000"/>
                          </a:solidFill>
                          <a:latin typeface="Times New Roman" pitchFamily="18" charset="0"/>
                          <a:cs typeface="Times New Roman" pitchFamily="18" charset="0"/>
                        </a:rPr>
                        <a:t>Solution</a:t>
                      </a:r>
                    </a:p>
                  </a:txBody>
                  <a:tcPr marL="9525" marR="9525" marT="9525" marB="0" anchor="b">
                    <a:lnL>
                      <a:noFill/>
                    </a:lnL>
                    <a:lnR>
                      <a:noFill/>
                    </a:lnR>
                    <a:lnT>
                      <a:noFill/>
                    </a:lnT>
                    <a:lnB>
                      <a:noFill/>
                    </a:lnB>
                  </a:tcPr>
                </a:tc>
                <a:tc hMerge="1">
                  <a:txBody>
                    <a:bodyPr/>
                    <a:lstStyle/>
                    <a:p>
                      <a:endParaRPr lang="en-US"/>
                    </a:p>
                  </a:txBody>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119217">
                <a:tc gridSpan="2">
                  <a:txBody>
                    <a:bodyPr/>
                    <a:lstStyle/>
                    <a:p>
                      <a:pPr algn="l" fontAlgn="b"/>
                      <a:r>
                        <a:rPr lang="en-US" sz="1600" b="0" i="0" u="none" strike="noStrike">
                          <a:latin typeface="Times New Roman" pitchFamily="18" charset="0"/>
                          <a:cs typeface="Times New Roman" pitchFamily="18" charset="0"/>
                        </a:rPr>
                        <a:t>Td = 2 min, </a:t>
                      </a:r>
                    </a:p>
                  </a:txBody>
                  <a:tcPr marL="9525" marR="9525" marT="9525" marB="0" anchor="b">
                    <a:lnL>
                      <a:noFill/>
                    </a:lnL>
                    <a:lnR>
                      <a:noFill/>
                    </a:lnR>
                    <a:lnT>
                      <a:noFill/>
                    </a:lnT>
                    <a:lnB>
                      <a:noFill/>
                    </a:lnB>
                  </a:tcPr>
                </a:tc>
                <a:tc hMerge="1">
                  <a:txBody>
                    <a:bodyPr/>
                    <a:lstStyle/>
                    <a:p>
                      <a:endParaRPr lang="en-US"/>
                    </a:p>
                  </a:txBody>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119217">
                <a:tc gridSpan="3">
                  <a:txBody>
                    <a:bodyPr/>
                    <a:lstStyle/>
                    <a:p>
                      <a:pPr algn="l" fontAlgn="b"/>
                      <a:r>
                        <a:rPr lang="fr-FR" sz="1600" b="0" i="0" u="none" strike="noStrike">
                          <a:latin typeface="Times New Roman" pitchFamily="18" charset="0"/>
                          <a:cs typeface="Times New Roman" pitchFamily="18" charset="0"/>
                        </a:rPr>
                        <a:t>Tc =7+2 = 9 sec. = 0.15 min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119217">
                <a:tc gridSpan="4">
                  <a:txBody>
                    <a:bodyPr/>
                    <a:lstStyle/>
                    <a:p>
                      <a:pPr algn="l" fontAlgn="b"/>
                      <a:r>
                        <a:rPr lang="en-US" sz="1600" b="0" i="0" u="none" strike="noStrike">
                          <a:latin typeface="Times New Roman" pitchFamily="18" charset="0"/>
                          <a:cs typeface="Times New Roman" pitchFamily="18" charset="0"/>
                        </a:rPr>
                        <a:t>Cycle rate, Rc = 1/0.15 = 6.667 cycle/min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119217">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119217">
                <a:tc>
                  <a:txBody>
                    <a:bodyPr/>
                    <a:lstStyle/>
                    <a:p>
                      <a:pPr algn="l" fontAlgn="b"/>
                      <a:r>
                        <a:rPr lang="en-US" sz="1600" b="1" i="0" u="sng" strike="noStrike">
                          <a:solidFill>
                            <a:srgbClr val="FF0000"/>
                          </a:solidFill>
                          <a:latin typeface="Times New Roman" pitchFamily="18" charset="0"/>
                          <a:cs typeface="Times New Roman" pitchFamily="18" charset="0"/>
                        </a:rPr>
                        <a:t>(a)</a:t>
                      </a: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119217">
                <a:tc gridSpan="6">
                  <a:txBody>
                    <a:bodyPr/>
                    <a:lstStyle/>
                    <a:p>
                      <a:pPr algn="l" fontAlgn="b"/>
                      <a:r>
                        <a:rPr lang="el-GR" sz="1600" b="0" i="0" u="none" strike="noStrike">
                          <a:latin typeface="Times New Roman" pitchFamily="18" charset="0"/>
                          <a:cs typeface="Times New Roman" pitchFamily="18" charset="0"/>
                        </a:rPr>
                        <a:t>Σ(mq) = 1(0.01) + 0.6(0.005) + 1(0.02) + 0.6(0.01) = 0.04</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19217">
                <a:tc gridSpan="5">
                  <a:txBody>
                    <a:bodyPr/>
                    <a:lstStyle/>
                    <a:p>
                      <a:pPr algn="l" fontAlgn="b"/>
                      <a:r>
                        <a:rPr lang="en-US" sz="1600" b="0" i="0" u="none" strike="noStrike">
                          <a:latin typeface="Times New Roman" pitchFamily="18" charset="0"/>
                          <a:cs typeface="Times New Roman" pitchFamily="18" charset="0"/>
                        </a:rPr>
                        <a:t>Tp = Td + </a:t>
                      </a:r>
                      <a:r>
                        <a:rPr lang="el-GR" sz="1600" b="0" i="0" u="none" strike="noStrike">
                          <a:latin typeface="Times New Roman" pitchFamily="18" charset="0"/>
                          <a:cs typeface="Times New Roman" pitchFamily="18" charset="0"/>
                        </a:rPr>
                        <a:t>Σ(</a:t>
                      </a:r>
                      <a:r>
                        <a:rPr lang="en-US" sz="1600" b="0" i="0" u="none" strike="noStrike">
                          <a:latin typeface="Times New Roman" pitchFamily="18" charset="0"/>
                          <a:cs typeface="Times New Roman" pitchFamily="18" charset="0"/>
                        </a:rPr>
                        <a:t>mq) * Td = 0.15 + 0.04 * 2 = 0.23 min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119217">
                <a:tc gridSpan="5">
                  <a:txBody>
                    <a:bodyPr/>
                    <a:lstStyle/>
                    <a:p>
                      <a:pPr algn="l" fontAlgn="b"/>
                      <a:r>
                        <a:rPr lang="en-US" sz="1600" b="0" i="0" u="none" strike="noStrike">
                          <a:latin typeface="Times New Roman" pitchFamily="18" charset="0"/>
                          <a:cs typeface="Times New Roman" pitchFamily="18" charset="0"/>
                        </a:rPr>
                        <a:t>Rp = 60/Tp = 60/0.23 = 260.9  assemblies/hr</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119217">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119217">
                <a:tc>
                  <a:txBody>
                    <a:bodyPr/>
                    <a:lstStyle/>
                    <a:p>
                      <a:pPr algn="l" fontAlgn="b"/>
                      <a:r>
                        <a:rPr lang="en-US" sz="1600" b="1" i="0" u="sng" strike="noStrike">
                          <a:solidFill>
                            <a:srgbClr val="FF0000"/>
                          </a:solidFill>
                          <a:latin typeface="Times New Roman" pitchFamily="18" charset="0"/>
                          <a:cs typeface="Times New Roman" pitchFamily="18" charset="0"/>
                        </a:rPr>
                        <a:t>(b)</a:t>
                      </a: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348686">
                <a:tc gridSpan="6">
                  <a:txBody>
                    <a:bodyPr/>
                    <a:lstStyle/>
                    <a:p>
                      <a:pPr algn="l" fontAlgn="ctr"/>
                      <a:r>
                        <a:rPr lang="el-GR" sz="1600" b="0" i="0" u="none" strike="noStrike" dirty="0">
                          <a:latin typeface="Times New Roman" pitchFamily="18" charset="0"/>
                          <a:cs typeface="Times New Roman" pitchFamily="18" charset="0"/>
                        </a:rPr>
                        <a:t>Pap =Σ(1-q+mq) = (1 - 0.01 + 1 * 0.01) + (1 - 0.005 + 0.6 * 0.005) + </a:t>
                      </a:r>
                      <a:r>
                        <a:rPr lang="el-GR" sz="1600" b="0" i="0" u="none" strike="noStrike" dirty="0" smtClean="0">
                          <a:latin typeface="Times New Roman" pitchFamily="18" charset="0"/>
                          <a:cs typeface="Times New Roman" pitchFamily="18" charset="0"/>
                        </a:rPr>
                        <a:t>(</a:t>
                      </a:r>
                      <a:r>
                        <a:rPr lang="el-GR" sz="1600" b="0" i="0" u="none" strike="noStrike" dirty="0">
                          <a:latin typeface="Times New Roman" pitchFamily="18" charset="0"/>
                          <a:cs typeface="Times New Roman" pitchFamily="18" charset="0"/>
                        </a:rPr>
                        <a:t>1 - 0.02 + 1 * 0.02) + (1 - 0.01 + 0.7* 0.01</a:t>
                      </a:r>
                      <a:r>
                        <a:rPr lang="el-GR" sz="1600" b="0" i="0" u="none" strike="noStrike" dirty="0" smtClean="0">
                          <a:latin typeface="Times New Roman" pitchFamily="18" charset="0"/>
                          <a:cs typeface="Times New Roman" pitchFamily="18" charset="0"/>
                        </a:rPr>
                        <a:t>) </a:t>
                      </a:r>
                      <a:r>
                        <a:rPr lang="el-GR" sz="1600" b="0" i="0" u="none" strike="noStrike" dirty="0">
                          <a:latin typeface="Times New Roman" pitchFamily="18" charset="0"/>
                          <a:cs typeface="Times New Roman" pitchFamily="18" charset="0"/>
                        </a:rPr>
                        <a:t>= 1 * 0.998 * 1 * 0.997 = 0.995</a:t>
                      </a:r>
                    </a:p>
                  </a:txBody>
                  <a:tcPr marL="9525" marR="9525" marT="9525"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19217">
                <a:tc gridSpan="3">
                  <a:txBody>
                    <a:bodyPr/>
                    <a:lstStyle/>
                    <a:p>
                      <a:pPr algn="l" fontAlgn="b"/>
                      <a:r>
                        <a:rPr lang="en-US" sz="1600" b="0" i="0" u="none" strike="noStrike">
                          <a:latin typeface="Times New Roman" pitchFamily="18" charset="0"/>
                          <a:cs typeface="Times New Roman" pitchFamily="18" charset="0"/>
                        </a:rPr>
                        <a:t>Pqp = 1 - Rap = 0.005</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119217">
                <a:tc gridSpan="6">
                  <a:txBody>
                    <a:bodyPr/>
                    <a:lstStyle/>
                    <a:p>
                      <a:pPr algn="l" fontAlgn="b"/>
                      <a:r>
                        <a:rPr lang="en-US" sz="1600" b="0" i="0" u="none" strike="noStrike">
                          <a:latin typeface="Times New Roman" pitchFamily="18" charset="0"/>
                          <a:cs typeface="Times New Roman" pitchFamily="18" charset="0"/>
                        </a:rPr>
                        <a:t>Rap = Rp * Pap = 260.9 * 0.995 = 259.6 good assemblies/hr</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19217">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dirty="0">
                        <a:latin typeface="Times New Roman" pitchFamily="18" charset="0"/>
                        <a:cs typeface="Times New Roman" pitchFamily="18" charset="0"/>
                      </a:endParaRPr>
                    </a:p>
                  </a:txBody>
                  <a:tcPr marL="9525" marR="9525" marT="9525" marB="0" anchor="b">
                    <a:lnL>
                      <a:noFill/>
                    </a:lnL>
                    <a:lnR>
                      <a:noFill/>
                    </a:lnR>
                    <a:lnT>
                      <a:noFill/>
                    </a:lnT>
                    <a:lnB>
                      <a:noFill/>
                    </a:lnB>
                  </a:tcPr>
                </a:tc>
              </a:tr>
            </a:tbl>
          </a:graphicData>
        </a:graphic>
      </p:graphicFrame>
      <p:sp>
        <p:nvSpPr>
          <p:cNvPr id="4" name="Rectangle 2"/>
          <p:cNvSpPr>
            <a:spLocks noGrp="1" noChangeArrowheads="1"/>
          </p:cNvSpPr>
          <p:nvPr>
            <p:ph type="title"/>
          </p:nvPr>
        </p:nvSpPr>
        <p:spPr>
          <a:solidFill>
            <a:srgbClr val="FFFFCC"/>
          </a:solidFill>
          <a:ln w="38100" cmpd="dbl">
            <a:solidFill>
              <a:srgbClr val="993300"/>
            </a:solidFill>
          </a:ln>
        </p:spPr>
        <p:txBody>
          <a:bodyPr/>
          <a:lstStyle/>
          <a:p>
            <a:pPr rtl="0" eaLnBrk="1" hangingPunct="1"/>
            <a:r>
              <a:rPr lang="en-US" sz="2800" b="1" dirty="0" smtClean="0"/>
              <a:t>Problem #4 Solution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solidFill>
            <a:srgbClr val="FFFFCC"/>
          </a:solidFill>
          <a:ln w="38100" cmpd="dbl">
            <a:solidFill>
              <a:srgbClr val="993300"/>
            </a:solidFill>
          </a:ln>
        </p:spPr>
        <p:txBody>
          <a:bodyPr/>
          <a:lstStyle/>
          <a:p>
            <a:pPr rtl="0" eaLnBrk="1" hangingPunct="1"/>
            <a:r>
              <a:rPr lang="en-US" sz="2800" b="1" dirty="0" smtClean="0"/>
              <a:t>Problem #4 Solution</a:t>
            </a:r>
          </a:p>
        </p:txBody>
      </p:sp>
      <p:graphicFrame>
        <p:nvGraphicFramePr>
          <p:cNvPr id="7" name="Content Placeholder 6"/>
          <p:cNvGraphicFramePr>
            <a:graphicFrameLocks noGrp="1"/>
          </p:cNvGraphicFramePr>
          <p:nvPr>
            <p:ph idx="1"/>
          </p:nvPr>
        </p:nvGraphicFramePr>
        <p:xfrm>
          <a:off x="539552" y="3717032"/>
          <a:ext cx="8064896" cy="1944215"/>
        </p:xfrm>
        <a:graphic>
          <a:graphicData uri="http://schemas.openxmlformats.org/drawingml/2006/table">
            <a:tbl>
              <a:tblPr/>
              <a:tblGrid>
                <a:gridCol w="976740"/>
                <a:gridCol w="1410849"/>
                <a:gridCol w="1546507"/>
                <a:gridCol w="1302321"/>
                <a:gridCol w="1302321"/>
                <a:gridCol w="1526158"/>
              </a:tblGrid>
              <a:tr h="321358">
                <a:tc>
                  <a:txBody>
                    <a:bodyPr/>
                    <a:lstStyle/>
                    <a:p>
                      <a:pPr algn="l" fontAlgn="b"/>
                      <a:r>
                        <a:rPr lang="en-US" sz="2000" b="1" i="0" u="sng" strike="noStrike" dirty="0">
                          <a:solidFill>
                            <a:srgbClr val="FF0000"/>
                          </a:solidFill>
                          <a:latin typeface="Times New Roman" pitchFamily="18" charset="0"/>
                          <a:cs typeface="Times New Roman" pitchFamily="18" charset="0"/>
                        </a:rPr>
                        <a:t>(d)</a:t>
                      </a:r>
                    </a:p>
                  </a:txBody>
                  <a:tcPr marL="9525" marR="9525" marT="9525" marB="0" anchor="b">
                    <a:lnL>
                      <a:noFill/>
                    </a:lnL>
                    <a:lnR>
                      <a:noFill/>
                    </a:lnR>
                    <a:lnT>
                      <a:noFill/>
                    </a:lnT>
                    <a:lnB>
                      <a:noFill/>
                    </a:lnB>
                  </a:tcPr>
                </a:tc>
                <a:tc>
                  <a:txBody>
                    <a:bodyPr/>
                    <a:lstStyle/>
                    <a:p>
                      <a:pPr algn="l" fontAlgn="b"/>
                      <a:endParaRPr lang="en-US" sz="20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20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20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20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20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530241">
                <a:tc gridSpan="6">
                  <a:txBody>
                    <a:bodyPr/>
                    <a:lstStyle/>
                    <a:p>
                      <a:pPr algn="ctr" fontAlgn="ctr"/>
                      <a:r>
                        <a:rPr lang="en-US" sz="1600" b="0" i="0" u="none" strike="noStrike" dirty="0">
                          <a:latin typeface="Times New Roman" pitchFamily="18" charset="0"/>
                          <a:cs typeface="Times New Roman" pitchFamily="18" charset="0"/>
                        </a:rPr>
                        <a:t>if the machine operates at the cycle rate that is </a:t>
                      </a:r>
                      <a:r>
                        <a:rPr lang="en-US" sz="1600" b="0" i="0" u="none" strike="noStrike" dirty="0" smtClean="0">
                          <a:latin typeface="Times New Roman" pitchFamily="18" charset="0"/>
                          <a:cs typeface="Times New Roman" pitchFamily="18" charset="0"/>
                        </a:rPr>
                        <a:t>consistent </a:t>
                      </a:r>
                      <a:r>
                        <a:rPr lang="en-US" sz="1600" b="0" i="0" u="none" strike="noStrike" dirty="0">
                          <a:latin typeface="Times New Roman" pitchFamily="18" charset="0"/>
                          <a:cs typeface="Times New Roman" pitchFamily="18" charset="0"/>
                        </a:rPr>
                        <a:t>with the feed rate of station </a:t>
                      </a:r>
                      <a:r>
                        <a:rPr lang="en-US" sz="1600" b="0" i="0" u="none" strike="noStrike" dirty="0" smtClean="0">
                          <a:latin typeface="Times New Roman" pitchFamily="18" charset="0"/>
                          <a:cs typeface="Times New Roman" pitchFamily="18" charset="0"/>
                        </a:rPr>
                        <a:t>4, </a:t>
                      </a:r>
                      <a:r>
                        <a:rPr lang="en-US" sz="1600" b="0" i="0" u="none" strike="noStrike" dirty="0">
                          <a:latin typeface="Times New Roman" pitchFamily="18" charset="0"/>
                          <a:cs typeface="Times New Roman" pitchFamily="18" charset="0"/>
                        </a:rPr>
                        <a:t>then:</a:t>
                      </a:r>
                    </a:p>
                  </a:txBody>
                  <a:tcPr marL="9525" marR="9525" marT="9525"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3154">
                <a:tc gridSpan="3">
                  <a:txBody>
                    <a:bodyPr/>
                    <a:lstStyle/>
                    <a:p>
                      <a:pPr algn="l" fontAlgn="b"/>
                      <a:r>
                        <a:rPr lang="fr-FR" sz="1600" b="0" i="0" u="none" strike="noStrike" dirty="0">
                          <a:latin typeface="Times New Roman" pitchFamily="18" charset="0"/>
                          <a:cs typeface="Times New Roman" pitchFamily="18" charset="0"/>
                        </a:rPr>
                        <a:t>Tc = 15 sec = 0.25 min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273154">
                <a:tc gridSpan="3">
                  <a:txBody>
                    <a:bodyPr/>
                    <a:lstStyle/>
                    <a:p>
                      <a:pPr algn="l" fontAlgn="b"/>
                      <a:r>
                        <a:rPr lang="sv-SE" sz="1600" b="0" i="0" u="none" strike="noStrike">
                          <a:latin typeface="Times New Roman" pitchFamily="18" charset="0"/>
                          <a:cs typeface="Times New Roman" pitchFamily="18" charset="0"/>
                        </a:rPr>
                        <a:t>Tp = 0.25 + 0.04 * 2 = 0.33 min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273154">
                <a:tc gridSpan="4">
                  <a:txBody>
                    <a:bodyPr/>
                    <a:lstStyle/>
                    <a:p>
                      <a:pPr algn="l" fontAlgn="b"/>
                      <a:r>
                        <a:rPr lang="en-US" sz="1600" b="0" i="0" u="none" strike="noStrike" dirty="0" err="1">
                          <a:latin typeface="Times New Roman" pitchFamily="18" charset="0"/>
                          <a:cs typeface="Times New Roman" pitchFamily="18" charset="0"/>
                        </a:rPr>
                        <a:t>Rp</a:t>
                      </a:r>
                      <a:r>
                        <a:rPr lang="en-US" sz="1600" b="0" i="0" u="none" strike="noStrike" dirty="0">
                          <a:latin typeface="Times New Roman" pitchFamily="18" charset="0"/>
                          <a:cs typeface="Times New Roman" pitchFamily="18" charset="0"/>
                        </a:rPr>
                        <a:t> = 60/0.33 = 181.8 assemblies/hr</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273154">
                <a:tc gridSpan="5">
                  <a:txBody>
                    <a:bodyPr/>
                    <a:lstStyle/>
                    <a:p>
                      <a:pPr algn="l" fontAlgn="b"/>
                      <a:r>
                        <a:rPr lang="en-US" sz="1600" b="0" i="0" u="none" strike="noStrike">
                          <a:latin typeface="Times New Roman" pitchFamily="18" charset="0"/>
                          <a:cs typeface="Times New Roman" pitchFamily="18" charset="0"/>
                        </a:rPr>
                        <a:t>Rap = 181.8 * 0.995 = 180.9 good assemblies/hr</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dirty="0">
                        <a:latin typeface="Times New Roman" pitchFamily="18" charset="0"/>
                        <a:cs typeface="Times New Roman" pitchFamily="18" charset="0"/>
                      </a:endParaRPr>
                    </a:p>
                  </a:txBody>
                  <a:tcPr marL="9525" marR="9525" marT="9525" marB="0" anchor="b">
                    <a:lnL>
                      <a:noFill/>
                    </a:lnL>
                    <a:lnR>
                      <a:noFill/>
                    </a:lnR>
                    <a:lnT>
                      <a:noFill/>
                    </a:lnT>
                    <a:lnB>
                      <a:noFill/>
                    </a:lnB>
                  </a:tcPr>
                </a:tc>
              </a:tr>
            </a:tbl>
          </a:graphicData>
        </a:graphic>
      </p:graphicFrame>
      <p:graphicFrame>
        <p:nvGraphicFramePr>
          <p:cNvPr id="8" name="Table 7"/>
          <p:cNvGraphicFramePr>
            <a:graphicFrameLocks noGrp="1"/>
          </p:cNvGraphicFramePr>
          <p:nvPr/>
        </p:nvGraphicFramePr>
        <p:xfrm>
          <a:off x="539552" y="1772816"/>
          <a:ext cx="7848872" cy="1764030"/>
        </p:xfrm>
        <a:graphic>
          <a:graphicData uri="http://schemas.openxmlformats.org/drawingml/2006/table">
            <a:tbl>
              <a:tblPr/>
              <a:tblGrid>
                <a:gridCol w="951378"/>
                <a:gridCol w="1367606"/>
                <a:gridCol w="1506349"/>
                <a:gridCol w="1268505"/>
                <a:gridCol w="1268505"/>
                <a:gridCol w="1486529"/>
              </a:tblGrid>
              <a:tr h="119217">
                <a:tc>
                  <a:txBody>
                    <a:bodyPr/>
                    <a:lstStyle/>
                    <a:p>
                      <a:pPr algn="l" fontAlgn="b"/>
                      <a:r>
                        <a:rPr lang="en-US" sz="1600" b="1" i="0" u="sng" strike="noStrike" dirty="0">
                          <a:solidFill>
                            <a:srgbClr val="FF0000"/>
                          </a:solidFill>
                          <a:latin typeface="Times New Roman" pitchFamily="18" charset="0"/>
                          <a:cs typeface="Times New Roman" pitchFamily="18" charset="0"/>
                        </a:rPr>
                        <a:t>(c)</a:t>
                      </a: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119217">
                <a:tc gridSpan="5">
                  <a:txBody>
                    <a:bodyPr/>
                    <a:lstStyle/>
                    <a:p>
                      <a:pPr algn="l" fontAlgn="b"/>
                      <a:r>
                        <a:rPr lang="en-US" sz="1600" b="0" i="0" u="none" strike="noStrike" dirty="0">
                          <a:latin typeface="Times New Roman" pitchFamily="18" charset="0"/>
                          <a:cs typeface="Times New Roman" pitchFamily="18" charset="0"/>
                        </a:rPr>
                        <a:t>Station </a:t>
                      </a:r>
                      <a:r>
                        <a:rPr lang="en-US" sz="1600" b="0" i="0" u="none" strike="noStrike" dirty="0" smtClean="0">
                          <a:latin typeface="Times New Roman" pitchFamily="18" charset="0"/>
                          <a:cs typeface="Times New Roman" pitchFamily="18" charset="0"/>
                        </a:rPr>
                        <a:t>1: </a:t>
                      </a:r>
                      <a:r>
                        <a:rPr lang="en-US" sz="1600" b="0" i="0" u="none" strike="noStrike" dirty="0">
                          <a:latin typeface="Times New Roman" pitchFamily="18" charset="0"/>
                          <a:cs typeface="Times New Roman" pitchFamily="18" charset="0"/>
                        </a:rPr>
                        <a:t>f </a:t>
                      </a:r>
                      <a:r>
                        <a:rPr lang="el-GR" sz="1600" b="0" i="0" u="none" strike="noStrike" dirty="0">
                          <a:latin typeface="Times New Roman" pitchFamily="18" charset="0"/>
                          <a:cs typeface="Times New Roman" pitchFamily="18" charset="0"/>
                        </a:rPr>
                        <a:t>θ = 32 (0.25) = 8   </a:t>
                      </a:r>
                      <a:r>
                        <a:rPr lang="en-US" sz="1600" b="0" i="0" u="none" strike="noStrike" dirty="0">
                          <a:latin typeface="Times New Roman" pitchFamily="18" charset="0"/>
                          <a:cs typeface="Times New Roman" pitchFamily="18" charset="0"/>
                        </a:rPr>
                        <a:t>components/min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119217">
                <a:tc gridSpan="5">
                  <a:txBody>
                    <a:bodyPr/>
                    <a:lstStyle/>
                    <a:p>
                      <a:pPr algn="l" fontAlgn="b"/>
                      <a:r>
                        <a:rPr lang="en-US" sz="1600" b="0" i="0" u="none" strike="noStrike" dirty="0">
                          <a:latin typeface="Times New Roman" pitchFamily="18" charset="0"/>
                          <a:cs typeface="Times New Roman" pitchFamily="18" charset="0"/>
                        </a:rPr>
                        <a:t>Station </a:t>
                      </a:r>
                      <a:r>
                        <a:rPr lang="en-US" sz="1600" b="0" i="0" u="none" strike="noStrike" dirty="0" smtClean="0">
                          <a:latin typeface="Times New Roman" pitchFamily="18" charset="0"/>
                          <a:cs typeface="Times New Roman" pitchFamily="18" charset="0"/>
                        </a:rPr>
                        <a:t>2: </a:t>
                      </a:r>
                      <a:r>
                        <a:rPr lang="en-US" sz="1600" b="0" i="0" u="none" strike="noStrike" dirty="0">
                          <a:latin typeface="Times New Roman" pitchFamily="18" charset="0"/>
                          <a:cs typeface="Times New Roman" pitchFamily="18" charset="0"/>
                        </a:rPr>
                        <a:t>f </a:t>
                      </a:r>
                      <a:r>
                        <a:rPr lang="el-GR" sz="1600" b="0" i="0" u="none" strike="noStrike" dirty="0">
                          <a:latin typeface="Times New Roman" pitchFamily="18" charset="0"/>
                          <a:cs typeface="Times New Roman" pitchFamily="18" charset="0"/>
                        </a:rPr>
                        <a:t>θ = 20 (0.50) = 10  </a:t>
                      </a:r>
                      <a:r>
                        <a:rPr lang="en-US" sz="1600" b="0" i="0" u="none" strike="noStrike" dirty="0">
                          <a:latin typeface="Times New Roman" pitchFamily="18" charset="0"/>
                          <a:cs typeface="Times New Roman" pitchFamily="18" charset="0"/>
                        </a:rPr>
                        <a:t>components/min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119217">
                <a:tc gridSpan="5">
                  <a:txBody>
                    <a:bodyPr/>
                    <a:lstStyle/>
                    <a:p>
                      <a:pPr algn="l" fontAlgn="b"/>
                      <a:r>
                        <a:rPr lang="en-US" sz="1600" b="0" i="0" u="none" strike="noStrike" dirty="0" smtClean="0">
                          <a:latin typeface="Times New Roman" pitchFamily="18" charset="0"/>
                          <a:cs typeface="Times New Roman" pitchFamily="18" charset="0"/>
                        </a:rPr>
                        <a:t>Station 3: </a:t>
                      </a:r>
                      <a:r>
                        <a:rPr lang="en-US" sz="1600" b="0" i="0" u="none" strike="noStrike" dirty="0">
                          <a:latin typeface="Times New Roman" pitchFamily="18" charset="0"/>
                          <a:cs typeface="Times New Roman" pitchFamily="18" charset="0"/>
                        </a:rPr>
                        <a:t>f </a:t>
                      </a:r>
                      <a:r>
                        <a:rPr lang="el-GR" sz="1600" b="0" i="0" u="none" strike="noStrike" dirty="0">
                          <a:latin typeface="Times New Roman" pitchFamily="18" charset="0"/>
                          <a:cs typeface="Times New Roman" pitchFamily="18" charset="0"/>
                        </a:rPr>
                        <a:t>θ = 20 (0.20) = 4    </a:t>
                      </a:r>
                      <a:r>
                        <a:rPr lang="en-US" sz="1600" b="0" i="0" u="none" strike="noStrike" dirty="0">
                          <a:latin typeface="Times New Roman" pitchFamily="18" charset="0"/>
                          <a:cs typeface="Times New Roman" pitchFamily="18" charset="0"/>
                        </a:rPr>
                        <a:t>components/min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119217">
                <a:tc gridSpan="5">
                  <a:txBody>
                    <a:bodyPr/>
                    <a:lstStyle/>
                    <a:p>
                      <a:pPr algn="l" fontAlgn="b"/>
                      <a:r>
                        <a:rPr lang="en-US" sz="1600" b="0" i="0" u="none" strike="noStrike" dirty="0">
                          <a:latin typeface="Times New Roman" pitchFamily="18" charset="0"/>
                          <a:cs typeface="Times New Roman" pitchFamily="18" charset="0"/>
                        </a:rPr>
                        <a:t>Station </a:t>
                      </a:r>
                      <a:r>
                        <a:rPr lang="en-US" sz="1600" b="0" i="0" u="none" strike="noStrike" dirty="0" smtClean="0">
                          <a:latin typeface="Times New Roman" pitchFamily="18" charset="0"/>
                          <a:cs typeface="Times New Roman" pitchFamily="18" charset="0"/>
                        </a:rPr>
                        <a:t>4: </a:t>
                      </a:r>
                      <a:r>
                        <a:rPr lang="en-US" sz="1600" b="0" i="0" u="none" strike="noStrike" dirty="0">
                          <a:latin typeface="Times New Roman" pitchFamily="18" charset="0"/>
                          <a:cs typeface="Times New Roman" pitchFamily="18" charset="0"/>
                        </a:rPr>
                        <a:t>f </a:t>
                      </a:r>
                      <a:r>
                        <a:rPr lang="el-GR" sz="1600" b="0" i="0" u="none" strike="noStrike" dirty="0">
                          <a:latin typeface="Times New Roman" pitchFamily="18" charset="0"/>
                          <a:cs typeface="Times New Roman" pitchFamily="18" charset="0"/>
                        </a:rPr>
                        <a:t>θ = 15 (1.00) = 15   </a:t>
                      </a:r>
                      <a:r>
                        <a:rPr lang="en-US" sz="1600" b="0" i="0" u="none" strike="noStrike" dirty="0">
                          <a:latin typeface="Times New Roman" pitchFamily="18" charset="0"/>
                          <a:cs typeface="Times New Roman" pitchFamily="18" charset="0"/>
                        </a:rPr>
                        <a:t>components/min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233951">
                <a:tc gridSpan="6">
                  <a:txBody>
                    <a:bodyPr/>
                    <a:lstStyle/>
                    <a:p>
                      <a:pPr algn="ctr" fontAlgn="ctr"/>
                      <a:r>
                        <a:rPr lang="en-US" sz="1600" b="0" i="0" u="none" strike="noStrike" dirty="0" smtClean="0">
                          <a:solidFill>
                            <a:srgbClr val="0000FF"/>
                          </a:solidFill>
                          <a:latin typeface="Times New Roman" pitchFamily="18" charset="0"/>
                          <a:cs typeface="Times New Roman" pitchFamily="18" charset="0"/>
                        </a:rPr>
                        <a:t>the </a:t>
                      </a:r>
                      <a:r>
                        <a:rPr lang="en-US" sz="1600" b="0" i="0" u="none" strike="noStrike" dirty="0">
                          <a:solidFill>
                            <a:srgbClr val="0000FF"/>
                          </a:solidFill>
                          <a:latin typeface="Times New Roman" pitchFamily="18" charset="0"/>
                          <a:cs typeface="Times New Roman" pitchFamily="18" charset="0"/>
                        </a:rPr>
                        <a:t>problem is that the feeder for </a:t>
                      </a:r>
                      <a:r>
                        <a:rPr lang="en-US" sz="1600" b="0" i="0" u="none" strike="noStrike" dirty="0" smtClean="0">
                          <a:solidFill>
                            <a:srgbClr val="0000FF"/>
                          </a:solidFill>
                          <a:latin typeface="Times New Roman" pitchFamily="18" charset="0"/>
                          <a:cs typeface="Times New Roman" pitchFamily="18" charset="0"/>
                        </a:rPr>
                        <a:t>station 3 is </a:t>
                      </a:r>
                      <a:r>
                        <a:rPr lang="en-US" sz="1600" b="0" i="0" u="none" strike="noStrike" dirty="0">
                          <a:solidFill>
                            <a:srgbClr val="0000FF"/>
                          </a:solidFill>
                          <a:latin typeface="Times New Roman" pitchFamily="18" charset="0"/>
                          <a:cs typeface="Times New Roman" pitchFamily="18" charset="0"/>
                        </a:rPr>
                        <a:t>slower than </a:t>
                      </a:r>
                      <a:r>
                        <a:rPr lang="en-US" sz="1600" b="0" i="0" u="none" strike="noStrike" dirty="0" smtClean="0">
                          <a:solidFill>
                            <a:srgbClr val="0000FF"/>
                          </a:solidFill>
                          <a:latin typeface="Times New Roman" pitchFamily="18" charset="0"/>
                          <a:cs typeface="Times New Roman" pitchFamily="18" charset="0"/>
                        </a:rPr>
                        <a:t>machines cycle </a:t>
                      </a:r>
                      <a:r>
                        <a:rPr lang="en-US" sz="1600" b="0" i="0" u="none" strike="noStrike" dirty="0">
                          <a:solidFill>
                            <a:srgbClr val="0000FF"/>
                          </a:solidFill>
                          <a:latin typeface="Times New Roman" pitchFamily="18" charset="0"/>
                          <a:cs typeface="Times New Roman" pitchFamily="18" charset="0"/>
                        </a:rPr>
                        <a:t>rate of 6.667 cycles/min.</a:t>
                      </a:r>
                    </a:p>
                  </a:txBody>
                  <a:tcPr marL="9525" marR="9525" marT="9525"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solidFill>
            <a:srgbClr val="FFFFCC"/>
          </a:solidFill>
          <a:ln w="38100" cmpd="dbl">
            <a:solidFill>
              <a:srgbClr val="993300"/>
            </a:solidFill>
          </a:ln>
        </p:spPr>
        <p:txBody>
          <a:bodyPr/>
          <a:lstStyle/>
          <a:p>
            <a:pPr rtl="0" eaLnBrk="1" hangingPunct="1"/>
            <a:r>
              <a:rPr lang="en-US" sz="2800" b="1" dirty="0" smtClean="0"/>
              <a:t>Problem #1</a:t>
            </a:r>
          </a:p>
        </p:txBody>
      </p:sp>
      <p:graphicFrame>
        <p:nvGraphicFramePr>
          <p:cNvPr id="7" name="Content Placeholder 6"/>
          <p:cNvGraphicFramePr>
            <a:graphicFrameLocks noGrp="1"/>
          </p:cNvGraphicFramePr>
          <p:nvPr>
            <p:ph idx="1"/>
          </p:nvPr>
        </p:nvGraphicFramePr>
        <p:xfrm>
          <a:off x="539552" y="1628800"/>
          <a:ext cx="8064896" cy="4680519"/>
        </p:xfrm>
        <a:graphic>
          <a:graphicData uri="http://schemas.openxmlformats.org/drawingml/2006/table">
            <a:tbl>
              <a:tblPr/>
              <a:tblGrid>
                <a:gridCol w="8064896"/>
              </a:tblGrid>
              <a:tr h="1492108">
                <a:tc>
                  <a:txBody>
                    <a:bodyPr/>
                    <a:lstStyle/>
                    <a:p>
                      <a:pPr algn="just" rtl="0" fontAlgn="t"/>
                      <a:r>
                        <a:rPr lang="en-US" sz="2000" b="1" i="0" u="none" strike="noStrike" dirty="0" smtClean="0">
                          <a:solidFill>
                            <a:srgbClr val="FF0000"/>
                          </a:solidFill>
                          <a:latin typeface="Times New Roman" pitchFamily="18" charset="0"/>
                          <a:cs typeface="Times New Roman" pitchFamily="18" charset="0"/>
                        </a:rPr>
                        <a:t>Question 1</a:t>
                      </a:r>
                    </a:p>
                    <a:p>
                      <a:pPr algn="just" rtl="0" fontAlgn="t"/>
                      <a:r>
                        <a:rPr lang="en-US" sz="1800" b="0" i="0" u="none" strike="noStrike" dirty="0" smtClean="0">
                          <a:latin typeface="Times New Roman" pitchFamily="18" charset="0"/>
                          <a:cs typeface="Times New Roman" pitchFamily="18" charset="0"/>
                        </a:rPr>
                        <a:t>A </a:t>
                      </a:r>
                      <a:r>
                        <a:rPr lang="en-US" sz="1800" b="0" i="0" u="none" strike="noStrike" dirty="0">
                          <a:latin typeface="Times New Roman" pitchFamily="18" charset="0"/>
                          <a:cs typeface="Times New Roman" pitchFamily="18" charset="0"/>
                        </a:rPr>
                        <a:t>feeder-selector device at one of the stations of an automatic assembly machine has a feed rate f=25 parts/min and provide a throughput of one par in four (θ =0.25). The idea cycle time of the assembly machine is 10 seconds. The low level sensor on the feed rack is set at 10 parts, and the high level sensor is set at 20 parts.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786092">
                <a:tc>
                  <a:txBody>
                    <a:bodyPr/>
                    <a:lstStyle/>
                    <a:p>
                      <a:pPr algn="l" rtl="0" fontAlgn="t"/>
                      <a:r>
                        <a:rPr lang="en-US" sz="1800" b="0" i="0" u="none" strike="noStrike">
                          <a:latin typeface="Times New Roman" pitchFamily="18" charset="0"/>
                          <a:cs typeface="Times New Roman" pitchFamily="18" charset="0"/>
                        </a:rPr>
                        <a:t>a) How long will take for the supply of parts to be depleted from higher level sensor to lower level sensor once the feeder selector device is turned off?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800773">
                <a:tc>
                  <a:txBody>
                    <a:bodyPr/>
                    <a:lstStyle/>
                    <a:p>
                      <a:pPr algn="l" rtl="0" fontAlgn="t"/>
                      <a:r>
                        <a:rPr lang="en-US" sz="1800" b="0" i="0" u="none" strike="noStrike">
                          <a:latin typeface="Times New Roman" pitchFamily="18" charset="0"/>
                          <a:cs typeface="Times New Roman" pitchFamily="18" charset="0"/>
                        </a:rPr>
                        <a:t>b) How long will take for the  parts to be resupply from low level sensor to higher level sensor once the feeder selector device is turned on?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800773">
                <a:tc>
                  <a:txBody>
                    <a:bodyPr/>
                    <a:lstStyle/>
                    <a:p>
                      <a:pPr algn="l" fontAlgn="t"/>
                      <a:r>
                        <a:rPr lang="en-US" sz="1800" b="0" i="0" u="none" strike="noStrike" dirty="0">
                          <a:latin typeface="Times New Roman" pitchFamily="18" charset="0"/>
                          <a:cs typeface="Times New Roman" pitchFamily="18" charset="0"/>
                        </a:rPr>
                        <a:t>c) What proportion of the time that the assembly machine is operating will the feeder-selector devise be turned on? And Turned off?</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800773">
                <a:tc>
                  <a:txBody>
                    <a:bodyPr/>
                    <a:lstStyle/>
                    <a:p>
                      <a:pPr algn="l" fontAlgn="t"/>
                      <a:r>
                        <a:rPr lang="en-US" sz="1800" b="0" i="0" u="none" strike="noStrike" dirty="0">
                          <a:latin typeface="Times New Roman" pitchFamily="18" charset="0"/>
                          <a:cs typeface="Times New Roman" pitchFamily="18" charset="0"/>
                        </a:rPr>
                        <a:t>d) For the feed rate of the machine is f=32 parts/min, recalculate </a:t>
                      </a:r>
                      <a:r>
                        <a:rPr lang="en-US" sz="1800" b="0" i="0" u="none" strike="noStrike" dirty="0" err="1">
                          <a:latin typeface="Times New Roman" pitchFamily="18" charset="0"/>
                          <a:cs typeface="Times New Roman" pitchFamily="18" charset="0"/>
                        </a:rPr>
                        <a:t>a,b,c</a:t>
                      </a:r>
                      <a:r>
                        <a:rPr lang="en-US" sz="1800" b="0" i="0" u="none" strike="noStrike" dirty="0">
                          <a:latin typeface="Times New Roman" pitchFamily="18" charset="0"/>
                          <a:cs typeface="Times New Roman" pitchFamily="18" charset="0"/>
                        </a:rPr>
                        <a:t>. what is your comment?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539552" y="1628800"/>
          <a:ext cx="8280918" cy="3584062"/>
        </p:xfrm>
        <a:graphic>
          <a:graphicData uri="http://schemas.openxmlformats.org/drawingml/2006/table">
            <a:tbl>
              <a:tblPr/>
              <a:tblGrid>
                <a:gridCol w="1380153"/>
                <a:gridCol w="1380153"/>
                <a:gridCol w="1380153"/>
                <a:gridCol w="1380153"/>
                <a:gridCol w="1380153"/>
                <a:gridCol w="1380153"/>
              </a:tblGrid>
              <a:tr h="224441">
                <a:tc gridSpan="5">
                  <a:txBody>
                    <a:bodyPr/>
                    <a:lstStyle/>
                    <a:p>
                      <a:pPr algn="l" fontAlgn="b"/>
                      <a:r>
                        <a:rPr lang="en-US" sz="2400" b="1" i="0" u="sng" strike="noStrike" dirty="0">
                          <a:solidFill>
                            <a:srgbClr val="FF0000"/>
                          </a:solidFill>
                          <a:latin typeface="Times New Roman" pitchFamily="18" charset="0"/>
                          <a:cs typeface="Times New Roman" pitchFamily="18" charset="0"/>
                        </a:rPr>
                        <a:t>Solution when feed rate f=25 parts/min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235663">
                <a:tc gridSpan="4">
                  <a:txBody>
                    <a:bodyPr/>
                    <a:lstStyle/>
                    <a:p>
                      <a:pPr algn="l" fontAlgn="b"/>
                      <a:r>
                        <a:rPr lang="en-US" sz="1800" b="0" i="0" u="none" strike="noStrike">
                          <a:latin typeface="Times New Roman" pitchFamily="18" charset="0"/>
                          <a:cs typeface="Times New Roman" pitchFamily="18" charset="0"/>
                        </a:rPr>
                        <a:t>a) Time to deplete from n</a:t>
                      </a:r>
                      <a:r>
                        <a:rPr lang="en-US" sz="1800" b="0" i="0" u="none" strike="noStrike" baseline="-25000">
                          <a:latin typeface="Times New Roman" pitchFamily="18" charset="0"/>
                          <a:cs typeface="Times New Roman" pitchFamily="18" charset="0"/>
                        </a:rPr>
                        <a:t>f2</a:t>
                      </a:r>
                      <a:r>
                        <a:rPr lang="en-US" sz="1800" b="0" i="0" u="none" strike="noStrike">
                          <a:latin typeface="Times New Roman" pitchFamily="18" charset="0"/>
                          <a:cs typeface="Times New Roman" pitchFamily="18" charset="0"/>
                        </a:rPr>
                        <a:t> to n</a:t>
                      </a:r>
                      <a:r>
                        <a:rPr lang="en-US" sz="1800" b="0" i="0" u="none" strike="noStrike" baseline="-25000">
                          <a:latin typeface="Times New Roman" pitchFamily="18" charset="0"/>
                          <a:cs typeface="Times New Roman" pitchFamily="18" charset="0"/>
                        </a:rPr>
                        <a:t>f1</a:t>
                      </a:r>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190774">
                <a:tc gridSpan="5">
                  <a:txBody>
                    <a:bodyPr/>
                    <a:lstStyle/>
                    <a:p>
                      <a:pPr algn="l" fontAlgn="b"/>
                      <a:r>
                        <a:rPr lang="en-US" sz="1800" b="0" i="0" u="none" strike="noStrike" dirty="0">
                          <a:latin typeface="Times New Roman" pitchFamily="18" charset="0"/>
                          <a:cs typeface="Times New Roman" pitchFamily="18" charset="0"/>
                        </a:rPr>
                        <a:t>rate of depletion = cycle rate </a:t>
                      </a:r>
                      <a:r>
                        <a:rPr lang="en-US" sz="1800" b="0" i="0" u="none" strike="noStrike" dirty="0" err="1">
                          <a:latin typeface="Times New Roman" pitchFamily="18" charset="0"/>
                          <a:cs typeface="Times New Roman" pitchFamily="18" charset="0"/>
                        </a:rPr>
                        <a:t>Rc</a:t>
                      </a:r>
                      <a:r>
                        <a:rPr lang="en-US" sz="1800" b="0" i="0" u="none" strike="noStrike" dirty="0">
                          <a:latin typeface="Times New Roman" pitchFamily="18" charset="0"/>
                          <a:cs typeface="Times New Roman" pitchFamily="18" charset="0"/>
                        </a:rPr>
                        <a:t> = 60/10 = 6 parts/min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190774">
                <a:tc gridSpan="4">
                  <a:txBody>
                    <a:bodyPr/>
                    <a:lstStyle/>
                    <a:p>
                      <a:pPr algn="l" fontAlgn="b"/>
                      <a:r>
                        <a:rPr lang="en-US" sz="1800" b="0" i="0" u="none" strike="noStrike">
                          <a:latin typeface="Times New Roman" pitchFamily="18" charset="0"/>
                          <a:cs typeface="Times New Roman" pitchFamily="18" charset="0"/>
                        </a:rPr>
                        <a:t>Time to deplate = (20-10)/6 =</a:t>
                      </a:r>
                      <a:r>
                        <a:rPr lang="en-US" sz="1800" b="1" i="0" u="sng" strike="noStrike">
                          <a:solidFill>
                            <a:srgbClr val="FF0000"/>
                          </a:solidFill>
                          <a:latin typeface="Times New Roman" pitchFamily="18" charset="0"/>
                          <a:cs typeface="Times New Roman" pitchFamily="18" charset="0"/>
                        </a:rPr>
                        <a:t>1.667 min</a:t>
                      </a:r>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190774">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235663">
                <a:tc gridSpan="4">
                  <a:txBody>
                    <a:bodyPr/>
                    <a:lstStyle/>
                    <a:p>
                      <a:pPr algn="l" fontAlgn="b"/>
                      <a:r>
                        <a:rPr lang="en-US" sz="1800" b="0" i="0" u="none" strike="noStrike">
                          <a:latin typeface="Times New Roman" pitchFamily="18" charset="0"/>
                          <a:cs typeface="Times New Roman" pitchFamily="18" charset="0"/>
                        </a:rPr>
                        <a:t>b) Time to resupply from n</a:t>
                      </a:r>
                      <a:r>
                        <a:rPr lang="en-US" sz="1800" b="0" i="0" u="none" strike="noStrike" baseline="-25000">
                          <a:latin typeface="Times New Roman" pitchFamily="18" charset="0"/>
                          <a:cs typeface="Times New Roman" pitchFamily="18" charset="0"/>
                        </a:rPr>
                        <a:t>f1</a:t>
                      </a:r>
                      <a:r>
                        <a:rPr lang="en-US" sz="1800" b="0" i="0" u="none" strike="noStrike">
                          <a:latin typeface="Times New Roman" pitchFamily="18" charset="0"/>
                          <a:cs typeface="Times New Roman" pitchFamily="18" charset="0"/>
                        </a:rPr>
                        <a:t> to n</a:t>
                      </a:r>
                      <a:r>
                        <a:rPr lang="en-US" sz="1800" b="0" i="0" u="none" strike="noStrike" baseline="-25000">
                          <a:latin typeface="Times New Roman" pitchFamily="18" charset="0"/>
                          <a:cs typeface="Times New Roman" pitchFamily="18" charset="0"/>
                        </a:rPr>
                        <a:t>f2</a:t>
                      </a:r>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190774">
                <a:tc gridSpan="6">
                  <a:txBody>
                    <a:bodyPr/>
                    <a:lstStyle/>
                    <a:p>
                      <a:pPr algn="l" fontAlgn="b"/>
                      <a:r>
                        <a:rPr lang="en-US" sz="1800" b="0" i="0" u="none" strike="noStrike">
                          <a:latin typeface="Times New Roman" pitchFamily="18" charset="0"/>
                          <a:cs typeface="Times New Roman" pitchFamily="18" charset="0"/>
                        </a:rPr>
                        <a:t>rate of resupply = fθ - Rc =25(0.25) - (60/10) = 0.25 parts/min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0774">
                <a:tc gridSpan="4">
                  <a:txBody>
                    <a:bodyPr/>
                    <a:lstStyle/>
                    <a:p>
                      <a:pPr algn="l" fontAlgn="b"/>
                      <a:r>
                        <a:rPr lang="en-US" sz="1800" b="0" i="0" u="none" strike="noStrike">
                          <a:latin typeface="Times New Roman" pitchFamily="18" charset="0"/>
                          <a:cs typeface="Times New Roman" pitchFamily="18" charset="0"/>
                        </a:rPr>
                        <a:t>Time to resupply = (20-10)/0.25 =</a:t>
                      </a:r>
                      <a:r>
                        <a:rPr lang="en-US" sz="1800" b="1" i="0" u="sng" strike="noStrike">
                          <a:solidFill>
                            <a:srgbClr val="FF0000"/>
                          </a:solidFill>
                          <a:latin typeface="Times New Roman" pitchFamily="18" charset="0"/>
                          <a:cs typeface="Times New Roman" pitchFamily="18" charset="0"/>
                        </a:rPr>
                        <a:t>40 min</a:t>
                      </a:r>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190774">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370327">
                <a:tc gridSpan="6">
                  <a:txBody>
                    <a:bodyPr/>
                    <a:lstStyle/>
                    <a:p>
                      <a:pPr algn="l" fontAlgn="b"/>
                      <a:r>
                        <a:rPr lang="en-US" sz="1800" b="0" i="0" u="none" strike="noStrike">
                          <a:latin typeface="Times New Roman" pitchFamily="18" charset="0"/>
                          <a:cs typeface="Times New Roman" pitchFamily="18" charset="0"/>
                        </a:rPr>
                        <a:t>c) Total cycle of depletion and resupply = (40+1.667) = 41.667 min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0774">
                <a:tc gridSpan="6">
                  <a:txBody>
                    <a:bodyPr/>
                    <a:lstStyle/>
                    <a:p>
                      <a:pPr algn="l" fontAlgn="b"/>
                      <a:r>
                        <a:rPr lang="en-US" sz="1800" b="0" i="0" u="none" strike="noStrike">
                          <a:latin typeface="Times New Roman" pitchFamily="18" charset="0"/>
                          <a:cs typeface="Times New Roman" pitchFamily="18" charset="0"/>
                        </a:rPr>
                        <a:t>proportion of time feeder-selector is on = 40/41.667 = </a:t>
                      </a:r>
                      <a:r>
                        <a:rPr lang="en-US" sz="1800" b="1" i="0" u="none" strike="noStrike">
                          <a:solidFill>
                            <a:srgbClr val="FF0000"/>
                          </a:solidFill>
                          <a:latin typeface="Times New Roman" pitchFamily="18" charset="0"/>
                          <a:cs typeface="Times New Roman" pitchFamily="18" charset="0"/>
                        </a:rPr>
                        <a:t>0.96</a:t>
                      </a:r>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0774">
                <a:tc gridSpan="6">
                  <a:txBody>
                    <a:bodyPr/>
                    <a:lstStyle/>
                    <a:p>
                      <a:pPr algn="l" fontAlgn="b"/>
                      <a:r>
                        <a:rPr lang="en-US" sz="1800" b="0" i="0" u="none" strike="noStrike" dirty="0">
                          <a:latin typeface="Times New Roman" pitchFamily="18" charset="0"/>
                          <a:cs typeface="Times New Roman" pitchFamily="18" charset="0"/>
                        </a:rPr>
                        <a:t>proportion of time feeder-selector is off = 1.667/41.667 = </a:t>
                      </a:r>
                      <a:r>
                        <a:rPr lang="en-US" sz="1800" b="1" i="0" u="none" strike="noStrike" dirty="0">
                          <a:solidFill>
                            <a:srgbClr val="FF0000"/>
                          </a:solidFill>
                          <a:latin typeface="Times New Roman" pitchFamily="18" charset="0"/>
                          <a:cs typeface="Times New Roman" pitchFamily="18" charset="0"/>
                        </a:rPr>
                        <a:t>0.04</a:t>
                      </a:r>
                      <a:endParaRPr lang="en-US" sz="1800" b="0" i="0" u="none" strike="noStrike" dirty="0">
                        <a:latin typeface="Times New Roman" pitchFamily="18" charset="0"/>
                        <a:cs typeface="Times New Roman" pitchFamily="18" charset="0"/>
                      </a:endParaRP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4" name="Rectangle 2"/>
          <p:cNvSpPr>
            <a:spLocks noGrp="1" noChangeArrowheads="1"/>
          </p:cNvSpPr>
          <p:nvPr>
            <p:ph type="title"/>
          </p:nvPr>
        </p:nvSpPr>
        <p:spPr>
          <a:solidFill>
            <a:srgbClr val="FFFFCC"/>
          </a:solidFill>
          <a:ln w="38100" cmpd="dbl">
            <a:solidFill>
              <a:srgbClr val="993300"/>
            </a:solidFill>
          </a:ln>
        </p:spPr>
        <p:txBody>
          <a:bodyPr/>
          <a:lstStyle/>
          <a:p>
            <a:pPr rtl="0" eaLnBrk="1" hangingPunct="1"/>
            <a:r>
              <a:rPr lang="en-US" sz="2800" b="1" dirty="0" smtClean="0"/>
              <a:t>Problem #1 Solution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solidFill>
            <a:srgbClr val="FFFFCC"/>
          </a:solidFill>
          <a:ln w="38100" cmpd="dbl">
            <a:solidFill>
              <a:srgbClr val="993300"/>
            </a:solidFill>
          </a:ln>
        </p:spPr>
        <p:txBody>
          <a:bodyPr/>
          <a:lstStyle/>
          <a:p>
            <a:pPr rtl="0" eaLnBrk="1" hangingPunct="1"/>
            <a:r>
              <a:rPr lang="en-US" sz="2800" b="1" dirty="0" smtClean="0"/>
              <a:t>Problem #1 Solution</a:t>
            </a:r>
          </a:p>
        </p:txBody>
      </p:sp>
      <p:graphicFrame>
        <p:nvGraphicFramePr>
          <p:cNvPr id="7" name="Content Placeholder 6"/>
          <p:cNvGraphicFramePr>
            <a:graphicFrameLocks noGrp="1"/>
          </p:cNvGraphicFramePr>
          <p:nvPr>
            <p:ph idx="1"/>
          </p:nvPr>
        </p:nvGraphicFramePr>
        <p:xfrm>
          <a:off x="467544" y="1628800"/>
          <a:ext cx="8280920" cy="4349115"/>
        </p:xfrm>
        <a:graphic>
          <a:graphicData uri="http://schemas.openxmlformats.org/drawingml/2006/table">
            <a:tbl>
              <a:tblPr/>
              <a:tblGrid>
                <a:gridCol w="1035115"/>
                <a:gridCol w="1035115"/>
                <a:gridCol w="1035115"/>
                <a:gridCol w="1035115"/>
                <a:gridCol w="1035115"/>
                <a:gridCol w="1035115"/>
                <a:gridCol w="1035115"/>
                <a:gridCol w="1035115"/>
              </a:tblGrid>
              <a:tr h="265293">
                <a:tc gridSpan="5">
                  <a:txBody>
                    <a:bodyPr/>
                    <a:lstStyle/>
                    <a:p>
                      <a:pPr algn="l" fontAlgn="b"/>
                      <a:r>
                        <a:rPr lang="en-US" sz="2400" b="1" i="0" u="sng" strike="noStrike" dirty="0">
                          <a:solidFill>
                            <a:srgbClr val="FF0000"/>
                          </a:solidFill>
                          <a:latin typeface="Times New Roman" pitchFamily="18" charset="0"/>
                          <a:cs typeface="Times New Roman" pitchFamily="18" charset="0"/>
                        </a:rPr>
                        <a:t>Solution when feed rate f=32 parts/min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278557">
                <a:tc gridSpan="4">
                  <a:txBody>
                    <a:bodyPr/>
                    <a:lstStyle/>
                    <a:p>
                      <a:pPr algn="l" fontAlgn="b"/>
                      <a:r>
                        <a:rPr lang="en-US" sz="1800" b="0" i="0" u="none" strike="noStrike">
                          <a:latin typeface="Times New Roman" pitchFamily="18" charset="0"/>
                          <a:cs typeface="Times New Roman" pitchFamily="18" charset="0"/>
                        </a:rPr>
                        <a:t>a) Time to deplete from n</a:t>
                      </a:r>
                      <a:r>
                        <a:rPr lang="en-US" sz="1800" b="0" i="0" u="none" strike="noStrike" baseline="-25000">
                          <a:latin typeface="Times New Roman" pitchFamily="18" charset="0"/>
                          <a:cs typeface="Times New Roman" pitchFamily="18" charset="0"/>
                        </a:rPr>
                        <a:t>f2</a:t>
                      </a:r>
                      <a:r>
                        <a:rPr lang="en-US" sz="1800" b="0" i="0" u="none" strike="noStrike">
                          <a:latin typeface="Times New Roman" pitchFamily="18" charset="0"/>
                          <a:cs typeface="Times New Roman" pitchFamily="18" charset="0"/>
                        </a:rPr>
                        <a:t> to n</a:t>
                      </a:r>
                      <a:r>
                        <a:rPr lang="en-US" sz="1800" b="0" i="0" u="none" strike="noStrike" baseline="-25000">
                          <a:latin typeface="Times New Roman" pitchFamily="18" charset="0"/>
                          <a:cs typeface="Times New Roman" pitchFamily="18" charset="0"/>
                        </a:rPr>
                        <a:t>f1</a:t>
                      </a:r>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225499">
                <a:tc gridSpan="5">
                  <a:txBody>
                    <a:bodyPr/>
                    <a:lstStyle/>
                    <a:p>
                      <a:pPr algn="l" fontAlgn="b"/>
                      <a:r>
                        <a:rPr lang="en-US" sz="1800" b="0" i="0" u="none" strike="noStrike">
                          <a:latin typeface="Times New Roman" pitchFamily="18" charset="0"/>
                          <a:cs typeface="Times New Roman" pitchFamily="18" charset="0"/>
                        </a:rPr>
                        <a:t>rate of depletion = cycle rate Rc = 60/10 = 6 parts/min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225499">
                <a:tc gridSpan="4">
                  <a:txBody>
                    <a:bodyPr/>
                    <a:lstStyle/>
                    <a:p>
                      <a:pPr algn="l" fontAlgn="b"/>
                      <a:r>
                        <a:rPr lang="en-US" sz="1800" b="0" i="0" u="none" strike="noStrike">
                          <a:latin typeface="Times New Roman" pitchFamily="18" charset="0"/>
                          <a:cs typeface="Times New Roman" pitchFamily="18" charset="0"/>
                        </a:rPr>
                        <a:t>Time to deplate = (20-10)/6 =</a:t>
                      </a:r>
                      <a:r>
                        <a:rPr lang="en-US" sz="1800" b="1" i="0" u="sng" strike="noStrike">
                          <a:solidFill>
                            <a:srgbClr val="FF0000"/>
                          </a:solidFill>
                          <a:latin typeface="Times New Roman" pitchFamily="18" charset="0"/>
                          <a:cs typeface="Times New Roman" pitchFamily="18" charset="0"/>
                        </a:rPr>
                        <a:t>1.667 min</a:t>
                      </a:r>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225499">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278557">
                <a:tc gridSpan="4">
                  <a:txBody>
                    <a:bodyPr/>
                    <a:lstStyle/>
                    <a:p>
                      <a:pPr algn="l" fontAlgn="b"/>
                      <a:r>
                        <a:rPr lang="en-US" sz="1800" b="0" i="0" u="none" strike="noStrike">
                          <a:latin typeface="Times New Roman" pitchFamily="18" charset="0"/>
                          <a:cs typeface="Times New Roman" pitchFamily="18" charset="0"/>
                        </a:rPr>
                        <a:t>b) Time to resupply from n</a:t>
                      </a:r>
                      <a:r>
                        <a:rPr lang="en-US" sz="1800" b="0" i="0" u="none" strike="noStrike" baseline="-25000">
                          <a:latin typeface="Times New Roman" pitchFamily="18" charset="0"/>
                          <a:cs typeface="Times New Roman" pitchFamily="18" charset="0"/>
                        </a:rPr>
                        <a:t>f1</a:t>
                      </a:r>
                      <a:r>
                        <a:rPr lang="en-US" sz="1800" b="0" i="0" u="none" strike="noStrike">
                          <a:latin typeface="Times New Roman" pitchFamily="18" charset="0"/>
                          <a:cs typeface="Times New Roman" pitchFamily="18" charset="0"/>
                        </a:rPr>
                        <a:t> to n</a:t>
                      </a:r>
                      <a:r>
                        <a:rPr lang="en-US" sz="1800" b="0" i="0" u="none" strike="noStrike" baseline="-25000">
                          <a:latin typeface="Times New Roman" pitchFamily="18" charset="0"/>
                          <a:cs typeface="Times New Roman" pitchFamily="18" charset="0"/>
                        </a:rPr>
                        <a:t>f2</a:t>
                      </a:r>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225499">
                <a:tc gridSpan="6">
                  <a:txBody>
                    <a:bodyPr/>
                    <a:lstStyle/>
                    <a:p>
                      <a:pPr algn="l" fontAlgn="b"/>
                      <a:r>
                        <a:rPr lang="en-US" sz="1800" b="0" i="0" u="none" strike="noStrike">
                          <a:latin typeface="Times New Roman" pitchFamily="18" charset="0"/>
                          <a:cs typeface="Times New Roman" pitchFamily="18" charset="0"/>
                        </a:rPr>
                        <a:t>rate of resupply = fθ - Rc =32(0.25) - (60/10) = 2 parts/min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225499">
                <a:tc gridSpan="4">
                  <a:txBody>
                    <a:bodyPr/>
                    <a:lstStyle/>
                    <a:p>
                      <a:pPr algn="l" fontAlgn="b"/>
                      <a:r>
                        <a:rPr lang="en-US" sz="1800" b="0" i="0" u="none" strike="noStrike">
                          <a:latin typeface="Times New Roman" pitchFamily="18" charset="0"/>
                          <a:cs typeface="Times New Roman" pitchFamily="18" charset="0"/>
                        </a:rPr>
                        <a:t>Time to resupply = (20-10)/2 =</a:t>
                      </a:r>
                      <a:r>
                        <a:rPr lang="en-US" sz="1800" b="1" i="0" u="sng" strike="noStrike">
                          <a:solidFill>
                            <a:srgbClr val="FF0000"/>
                          </a:solidFill>
                          <a:latin typeface="Times New Roman" pitchFamily="18" charset="0"/>
                          <a:cs typeface="Times New Roman" pitchFamily="18" charset="0"/>
                        </a:rPr>
                        <a:t>5 min</a:t>
                      </a:r>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225499">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225499">
                <a:tc gridSpan="6">
                  <a:txBody>
                    <a:bodyPr/>
                    <a:lstStyle/>
                    <a:p>
                      <a:pPr algn="l" fontAlgn="b"/>
                      <a:r>
                        <a:rPr lang="en-US" sz="1800" b="0" i="0" u="none" strike="noStrike">
                          <a:latin typeface="Times New Roman" pitchFamily="18" charset="0"/>
                          <a:cs typeface="Times New Roman" pitchFamily="18" charset="0"/>
                        </a:rPr>
                        <a:t>c) Total cycle of depletion and resupply = (5+1.667) = 6.667 min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225499">
                <a:tc gridSpan="6">
                  <a:txBody>
                    <a:bodyPr/>
                    <a:lstStyle/>
                    <a:p>
                      <a:pPr algn="l" fontAlgn="b"/>
                      <a:r>
                        <a:rPr lang="en-US" sz="1800" b="0" i="0" u="none" strike="noStrike">
                          <a:latin typeface="Times New Roman" pitchFamily="18" charset="0"/>
                          <a:cs typeface="Times New Roman" pitchFamily="18" charset="0"/>
                        </a:rPr>
                        <a:t>proportion of time feeder-selector is on = 5/6.667 = </a:t>
                      </a:r>
                      <a:r>
                        <a:rPr lang="en-US" sz="1800" b="1" i="0" u="none" strike="noStrike">
                          <a:solidFill>
                            <a:srgbClr val="FF0000"/>
                          </a:solidFill>
                          <a:latin typeface="Times New Roman" pitchFamily="18" charset="0"/>
                          <a:cs typeface="Times New Roman" pitchFamily="18" charset="0"/>
                        </a:rPr>
                        <a:t>0.75</a:t>
                      </a:r>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225499">
                <a:tc gridSpan="6">
                  <a:txBody>
                    <a:bodyPr/>
                    <a:lstStyle/>
                    <a:p>
                      <a:pPr algn="l" fontAlgn="b"/>
                      <a:r>
                        <a:rPr lang="en-US" sz="1800" b="0" i="0" u="none" strike="noStrike">
                          <a:latin typeface="Times New Roman" pitchFamily="18" charset="0"/>
                          <a:cs typeface="Times New Roman" pitchFamily="18" charset="0"/>
                        </a:rPr>
                        <a:t>proportion of time feeder-selector is off = 1.667/6.667 = </a:t>
                      </a:r>
                      <a:r>
                        <a:rPr lang="en-US" sz="1800" b="1" i="0" u="none" strike="noStrike">
                          <a:solidFill>
                            <a:srgbClr val="FF0000"/>
                          </a:solidFill>
                          <a:latin typeface="Times New Roman" pitchFamily="18" charset="0"/>
                          <a:cs typeface="Times New Roman" pitchFamily="18" charset="0"/>
                        </a:rPr>
                        <a:t>0.25</a:t>
                      </a:r>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225499">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225499">
                <a:tc gridSpan="2">
                  <a:txBody>
                    <a:bodyPr/>
                    <a:lstStyle/>
                    <a:p>
                      <a:pPr algn="l" fontAlgn="b"/>
                      <a:r>
                        <a:rPr lang="en-US" sz="1800" b="1" i="0" u="sng" strike="noStrike">
                          <a:latin typeface="Times New Roman" pitchFamily="18" charset="0"/>
                          <a:cs typeface="Times New Roman" pitchFamily="18" charset="0"/>
                        </a:rPr>
                        <a:t>Comment</a:t>
                      </a:r>
                    </a:p>
                  </a:txBody>
                  <a:tcPr marL="9525" marR="9525" marT="9525" marB="0" anchor="b">
                    <a:lnL>
                      <a:noFill/>
                    </a:lnL>
                    <a:lnR>
                      <a:noFill/>
                    </a:lnR>
                    <a:lnT>
                      <a:noFill/>
                    </a:lnT>
                    <a:lnB>
                      <a:noFill/>
                    </a:lnB>
                  </a:tcPr>
                </a:tc>
                <a:tc hMerge="1">
                  <a:txBody>
                    <a:bodyPr/>
                    <a:lstStyle/>
                    <a:p>
                      <a:endParaRPr lang="en-US"/>
                    </a:p>
                  </a:txBody>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225499">
                <a:tc gridSpan="8">
                  <a:txBody>
                    <a:bodyPr/>
                    <a:lstStyle/>
                    <a:p>
                      <a:pPr algn="l" fontAlgn="b"/>
                      <a:r>
                        <a:rPr lang="en-US" sz="1800" b="0" i="0" u="none" strike="noStrike" dirty="0">
                          <a:latin typeface="Times New Roman" pitchFamily="18" charset="0"/>
                          <a:cs typeface="Times New Roman" pitchFamily="18" charset="0"/>
                        </a:rPr>
                        <a:t>the turning rate of feed selector to the cycle rate of the </a:t>
                      </a:r>
                      <a:r>
                        <a:rPr lang="en-US" sz="1800" b="0" i="0" u="none" strike="noStrike" dirty="0" smtClean="0">
                          <a:latin typeface="Times New Roman" pitchFamily="18" charset="0"/>
                          <a:cs typeface="Times New Roman" pitchFamily="18" charset="0"/>
                        </a:rPr>
                        <a:t>assembly </a:t>
                      </a:r>
                      <a:r>
                        <a:rPr lang="en-US" sz="1800" b="0" i="0" u="none" strike="noStrike" dirty="0">
                          <a:latin typeface="Times New Roman" pitchFamily="18" charset="0"/>
                          <a:cs typeface="Times New Roman" pitchFamily="18" charset="0"/>
                        </a:rPr>
                        <a:t>machine is important.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solidFill>
            <a:srgbClr val="FFFFCC"/>
          </a:solidFill>
          <a:ln w="38100" cmpd="dbl">
            <a:solidFill>
              <a:srgbClr val="993300"/>
            </a:solidFill>
          </a:ln>
        </p:spPr>
        <p:txBody>
          <a:bodyPr/>
          <a:lstStyle/>
          <a:p>
            <a:pPr rtl="0" eaLnBrk="1" hangingPunct="1"/>
            <a:r>
              <a:rPr lang="en-US" sz="2800" b="1" dirty="0" smtClean="0"/>
              <a:t>Problem #2</a:t>
            </a:r>
          </a:p>
        </p:txBody>
      </p:sp>
      <p:graphicFrame>
        <p:nvGraphicFramePr>
          <p:cNvPr id="7" name="Content Placeholder 6"/>
          <p:cNvGraphicFramePr>
            <a:graphicFrameLocks noGrp="1"/>
          </p:cNvGraphicFramePr>
          <p:nvPr>
            <p:ph idx="1"/>
          </p:nvPr>
        </p:nvGraphicFramePr>
        <p:xfrm>
          <a:off x="467544" y="1700808"/>
          <a:ext cx="8208912" cy="4608512"/>
        </p:xfrm>
        <a:graphic>
          <a:graphicData uri="http://schemas.openxmlformats.org/drawingml/2006/table">
            <a:tbl>
              <a:tblPr/>
              <a:tblGrid>
                <a:gridCol w="8208912"/>
              </a:tblGrid>
              <a:tr h="4608512">
                <a:tc>
                  <a:txBody>
                    <a:bodyPr/>
                    <a:lstStyle/>
                    <a:p>
                      <a:pPr algn="just" rtl="0" fontAlgn="t"/>
                      <a:r>
                        <a:rPr lang="en-US" sz="2000" b="1" i="0" u="none" strike="noStrike" dirty="0" smtClean="0">
                          <a:solidFill>
                            <a:srgbClr val="FF0000"/>
                          </a:solidFill>
                          <a:latin typeface="Times New Roman" pitchFamily="18" charset="0"/>
                          <a:cs typeface="Times New Roman" pitchFamily="18" charset="0"/>
                        </a:rPr>
                        <a:t>Question 2</a:t>
                      </a:r>
                      <a:endParaRPr lang="en-US" sz="1800" b="1" i="0" u="none" strike="noStrike" dirty="0" smtClean="0">
                        <a:solidFill>
                          <a:srgbClr val="FF0000"/>
                        </a:solidFill>
                        <a:latin typeface="Times New Roman" pitchFamily="18" charset="0"/>
                        <a:cs typeface="Times New Roman" pitchFamily="18" charset="0"/>
                      </a:endParaRPr>
                    </a:p>
                    <a:p>
                      <a:pPr algn="just" rtl="0" fontAlgn="t"/>
                      <a:endParaRPr lang="en-US" sz="1800" b="0" i="0" u="none" strike="noStrike" dirty="0" smtClean="0">
                        <a:latin typeface="Times New Roman" pitchFamily="18" charset="0"/>
                        <a:cs typeface="Times New Roman" pitchFamily="18" charset="0"/>
                      </a:endParaRPr>
                    </a:p>
                    <a:p>
                      <a:pPr algn="just" rtl="0" fontAlgn="t"/>
                      <a:r>
                        <a:rPr lang="en-US" sz="1800" b="0" i="0" u="none" strike="noStrike" dirty="0" smtClean="0">
                          <a:latin typeface="Times New Roman" pitchFamily="18" charset="0"/>
                          <a:cs typeface="Times New Roman" pitchFamily="18" charset="0"/>
                        </a:rPr>
                        <a:t>A synchronous </a:t>
                      </a:r>
                      <a:r>
                        <a:rPr lang="en-US" sz="1800" b="0" i="0" u="none" strike="noStrike" dirty="0">
                          <a:latin typeface="Times New Roman" pitchFamily="18" charset="0"/>
                          <a:cs typeface="Times New Roman" pitchFamily="18" charset="0"/>
                        </a:rPr>
                        <a:t>assembly machine has 8 stations at a  </a:t>
                      </a:r>
                      <a:r>
                        <a:rPr lang="en-US" sz="1800" b="0" i="0" u="none" strike="noStrike" dirty="0">
                          <a:solidFill>
                            <a:srgbClr val="FF0000"/>
                          </a:solidFill>
                          <a:latin typeface="Times New Roman" pitchFamily="18" charset="0"/>
                          <a:cs typeface="Times New Roman" pitchFamily="18" charset="0"/>
                        </a:rPr>
                        <a:t>rate 400 completed assemblies per hour</a:t>
                      </a:r>
                      <a:r>
                        <a:rPr lang="en-US" sz="1800" b="0" i="0" u="none" strike="noStrike" dirty="0">
                          <a:latin typeface="Times New Roman" pitchFamily="18" charset="0"/>
                          <a:cs typeface="Times New Roman" pitchFamily="18" charset="0"/>
                        </a:rPr>
                        <a:t>. average </a:t>
                      </a:r>
                      <a:r>
                        <a:rPr lang="en-US" sz="1800" b="0" i="0" u="none" strike="noStrike" dirty="0">
                          <a:solidFill>
                            <a:srgbClr val="FF0000"/>
                          </a:solidFill>
                          <a:latin typeface="Times New Roman" pitchFamily="18" charset="0"/>
                          <a:cs typeface="Times New Roman" pitchFamily="18" charset="0"/>
                        </a:rPr>
                        <a:t>downtime per </a:t>
                      </a:r>
                      <a:r>
                        <a:rPr lang="en-US" sz="1800" b="0" i="0" u="none" strike="noStrike" dirty="0" smtClean="0">
                          <a:solidFill>
                            <a:srgbClr val="FF0000"/>
                          </a:solidFill>
                          <a:latin typeface="Times New Roman" pitchFamily="18" charset="0"/>
                          <a:cs typeface="Times New Roman" pitchFamily="18" charset="0"/>
                        </a:rPr>
                        <a:t>is 2.5 </a:t>
                      </a:r>
                      <a:r>
                        <a:rPr lang="en-US" sz="1800" b="0" i="0" u="none" strike="noStrike" dirty="0">
                          <a:solidFill>
                            <a:srgbClr val="FF0000"/>
                          </a:solidFill>
                          <a:latin typeface="Times New Roman" pitchFamily="18" charset="0"/>
                          <a:cs typeface="Times New Roman" pitchFamily="18" charset="0"/>
                        </a:rPr>
                        <a:t>minute</a:t>
                      </a:r>
                      <a:r>
                        <a:rPr lang="en-US" sz="1800" b="0" i="0" u="none" strike="noStrike" dirty="0">
                          <a:latin typeface="Times New Roman" pitchFamily="18" charset="0"/>
                          <a:cs typeface="Times New Roman" pitchFamily="18" charset="0"/>
                        </a:rPr>
                        <a:t>. When a breakdown occurs all </a:t>
                      </a:r>
                      <a:r>
                        <a:rPr lang="en-US" sz="1800" b="0" i="0" u="none" strike="noStrike" dirty="0" smtClean="0">
                          <a:latin typeface="Times New Roman" pitchFamily="18" charset="0"/>
                          <a:cs typeface="Times New Roman" pitchFamily="18" charset="0"/>
                        </a:rPr>
                        <a:t>subsystems </a:t>
                      </a:r>
                      <a:r>
                        <a:rPr lang="en-US" sz="1800" b="0" i="0" u="none" strike="noStrike" dirty="0">
                          <a:latin typeface="Times New Roman" pitchFamily="18" charset="0"/>
                          <a:cs typeface="Times New Roman" pitchFamily="18" charset="0"/>
                        </a:rPr>
                        <a:t>(including the feeder) stop. The frequency of breakdowns of the machine is once every </a:t>
                      </a:r>
                      <a:r>
                        <a:rPr lang="en-US" sz="1800" b="0" i="0" u="none" strike="noStrike" dirty="0">
                          <a:solidFill>
                            <a:srgbClr val="FF0000"/>
                          </a:solidFill>
                          <a:latin typeface="Times New Roman" pitchFamily="18" charset="0"/>
                          <a:cs typeface="Times New Roman" pitchFamily="18" charset="0"/>
                        </a:rPr>
                        <a:t>50 parts</a:t>
                      </a:r>
                      <a:r>
                        <a:rPr lang="en-US" sz="1800" b="0" i="0" u="none" strike="noStrike" dirty="0">
                          <a:latin typeface="Times New Roman" pitchFamily="18" charset="0"/>
                          <a:cs typeface="Times New Roman" pitchFamily="18" charset="0"/>
                        </a:rPr>
                        <a:t>. one of the eight stations is an automatic assembly operation that uses a feeder-selector. The </a:t>
                      </a:r>
                      <a:r>
                        <a:rPr lang="en-US" sz="1800" b="0" i="0" u="none" strike="noStrike" dirty="0" smtClean="0">
                          <a:latin typeface="Times New Roman" pitchFamily="18" charset="0"/>
                          <a:cs typeface="Times New Roman" pitchFamily="18" charset="0"/>
                        </a:rPr>
                        <a:t>components </a:t>
                      </a:r>
                      <a:r>
                        <a:rPr lang="en-US" sz="1800" b="0" i="0" u="none" strike="noStrike" dirty="0">
                          <a:latin typeface="Times New Roman" pitchFamily="18" charset="0"/>
                          <a:cs typeface="Times New Roman" pitchFamily="18" charset="0"/>
                        </a:rPr>
                        <a:t>fed into the selector can have any of </a:t>
                      </a:r>
                      <a:r>
                        <a:rPr lang="en-US" sz="1800" b="0" i="0" u="none" strike="noStrike" dirty="0">
                          <a:solidFill>
                            <a:srgbClr val="FF0000"/>
                          </a:solidFill>
                          <a:latin typeface="Times New Roman" pitchFamily="18" charset="0"/>
                          <a:cs typeface="Times New Roman" pitchFamily="18" charset="0"/>
                        </a:rPr>
                        <a:t>five possible orientations</a:t>
                      </a:r>
                      <a:r>
                        <a:rPr lang="en-US" sz="1800" b="0" i="0" u="none" strike="noStrike" dirty="0">
                          <a:latin typeface="Times New Roman" pitchFamily="18" charset="0"/>
                          <a:cs typeface="Times New Roman" pitchFamily="18" charset="0"/>
                        </a:rPr>
                        <a:t>, each with equal probability, but only one of which is correct for passage into the feed track to the assembly workload. Parts rejected by the selector are fed back into the hopper. What minimum rate must the feeder deliver components to the selector during system uptime in order to keep up with the assembly machine?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67544" y="1772816"/>
          <a:ext cx="8280920" cy="4320480"/>
        </p:xfrm>
        <a:graphic>
          <a:graphicData uri="http://schemas.openxmlformats.org/drawingml/2006/table">
            <a:tbl>
              <a:tblPr/>
              <a:tblGrid>
                <a:gridCol w="2070230"/>
                <a:gridCol w="2070230"/>
                <a:gridCol w="2070230"/>
                <a:gridCol w="2070230"/>
              </a:tblGrid>
              <a:tr h="490591">
                <a:tc>
                  <a:txBody>
                    <a:bodyPr/>
                    <a:lstStyle/>
                    <a:p>
                      <a:pPr algn="ctr" rtl="0" fontAlgn="ctr"/>
                      <a:r>
                        <a:rPr lang="en-US" sz="2400" b="1" i="0" u="sng" strike="noStrike">
                          <a:solidFill>
                            <a:srgbClr val="FF0000"/>
                          </a:solidFill>
                          <a:latin typeface="Times New Roman" pitchFamily="18" charset="0"/>
                          <a:cs typeface="Times New Roman" pitchFamily="18" charset="0"/>
                        </a:rPr>
                        <a:t>Solution</a:t>
                      </a:r>
                    </a:p>
                  </a:txBody>
                  <a:tcPr marL="9525" marR="9525" marT="9525" marB="0" anchor="ctr">
                    <a:lnL>
                      <a:noFill/>
                    </a:lnL>
                    <a:lnR>
                      <a:noFill/>
                    </a:lnR>
                    <a:lnT>
                      <a:noFill/>
                    </a:lnT>
                    <a:lnB>
                      <a:noFill/>
                    </a:lnB>
                  </a:tcPr>
                </a:tc>
                <a:tc>
                  <a:txBody>
                    <a:bodyPr/>
                    <a:lstStyle/>
                    <a:p>
                      <a:pPr algn="ctr" rtl="0" fontAlgn="ctr"/>
                      <a:endParaRPr lang="en-US" sz="2400" b="1" i="0" u="sng" strike="noStrike">
                        <a:solidFill>
                          <a:srgbClr val="FF0000"/>
                        </a:solidFill>
                        <a:latin typeface="Times New Roman" pitchFamily="18" charset="0"/>
                        <a:cs typeface="Times New Roman" pitchFamily="18" charset="0"/>
                      </a:endParaRPr>
                    </a:p>
                  </a:txBody>
                  <a:tcPr marL="9525" marR="9525" marT="9525" marB="0" anchor="ctr">
                    <a:lnL>
                      <a:noFill/>
                    </a:lnL>
                    <a:lnR>
                      <a:noFill/>
                    </a:lnR>
                    <a:lnT>
                      <a:noFill/>
                    </a:lnT>
                    <a:lnB>
                      <a:noFill/>
                    </a:lnB>
                  </a:tcPr>
                </a:tc>
                <a:tc>
                  <a:txBody>
                    <a:bodyPr/>
                    <a:lstStyle/>
                    <a:p>
                      <a:pPr algn="ctr" rtl="0" fontAlgn="ctr"/>
                      <a:endParaRPr lang="en-US" sz="2400" b="1" i="0" u="sng" strike="noStrike">
                        <a:solidFill>
                          <a:srgbClr val="FF0000"/>
                        </a:solidFill>
                        <a:latin typeface="Times New Roman" pitchFamily="18" charset="0"/>
                        <a:cs typeface="Times New Roman" pitchFamily="18" charset="0"/>
                      </a:endParaRPr>
                    </a:p>
                  </a:txBody>
                  <a:tcPr marL="9525" marR="9525" marT="9525" marB="0" anchor="ctr">
                    <a:lnL>
                      <a:noFill/>
                    </a:lnL>
                    <a:lnR>
                      <a:noFill/>
                    </a:lnR>
                    <a:lnT>
                      <a:noFill/>
                    </a:lnT>
                    <a:lnB>
                      <a:noFill/>
                    </a:lnB>
                  </a:tcPr>
                </a:tc>
                <a:tc>
                  <a:txBody>
                    <a:bodyPr/>
                    <a:lstStyle/>
                    <a:p>
                      <a:pPr algn="ctr" rtl="0" fontAlgn="ctr"/>
                      <a:endParaRPr lang="en-US" sz="2400" b="1" i="0" u="sng" strike="noStrike">
                        <a:solidFill>
                          <a:srgbClr val="FF0000"/>
                        </a:solidFill>
                        <a:latin typeface="Times New Roman" pitchFamily="18" charset="0"/>
                        <a:cs typeface="Times New Roman" pitchFamily="18" charset="0"/>
                      </a:endParaRPr>
                    </a:p>
                  </a:txBody>
                  <a:tcPr marL="9525" marR="9525" marT="9525" marB="0" anchor="ctr">
                    <a:lnL>
                      <a:noFill/>
                    </a:lnL>
                    <a:lnR>
                      <a:noFill/>
                    </a:lnR>
                    <a:lnT>
                      <a:noFill/>
                    </a:lnT>
                    <a:lnB>
                      <a:noFill/>
                    </a:lnB>
                  </a:tcPr>
                </a:tc>
              </a:tr>
              <a:tr h="650851">
                <a:tc gridSpan="3">
                  <a:txBody>
                    <a:bodyPr/>
                    <a:lstStyle/>
                    <a:p>
                      <a:pPr algn="l" fontAlgn="b"/>
                      <a:r>
                        <a:rPr lang="en-US" sz="1800" b="0" i="0" u="none" strike="noStrike">
                          <a:latin typeface="Times New Roman" pitchFamily="18" charset="0"/>
                          <a:cs typeface="Times New Roman" pitchFamily="18" charset="0"/>
                        </a:rPr>
                        <a:t>Tp= 60/400 = 0.15 min/assem.</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24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626323">
                <a:tc gridSpan="4">
                  <a:txBody>
                    <a:bodyPr/>
                    <a:lstStyle/>
                    <a:p>
                      <a:pPr algn="l" fontAlgn="b"/>
                      <a:r>
                        <a:rPr lang="en-US" sz="1800" b="0" i="0" u="none" strike="noStrike">
                          <a:latin typeface="Times New Roman" pitchFamily="18" charset="0"/>
                          <a:cs typeface="Times New Roman" pitchFamily="18" charset="0"/>
                        </a:rPr>
                        <a:t>Tp =Tc +F*Td = Tc + (1/50)*2.5 =Tc +0.05</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668841">
                <a:tc gridSpan="4">
                  <a:txBody>
                    <a:bodyPr/>
                    <a:lstStyle/>
                    <a:p>
                      <a:pPr algn="l" fontAlgn="b"/>
                      <a:r>
                        <a:rPr lang="nb-NO" sz="1800" b="0" i="0" u="none" strike="noStrike">
                          <a:latin typeface="Times New Roman" pitchFamily="18" charset="0"/>
                          <a:cs typeface="Times New Roman" pitchFamily="18" charset="0"/>
                        </a:rPr>
                        <a:t>Tc= 0.15- 0.05 = 0.1 min/assem.</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588710">
                <a:tc gridSpan="4">
                  <a:txBody>
                    <a:bodyPr/>
                    <a:lstStyle/>
                    <a:p>
                      <a:pPr algn="l" fontAlgn="b"/>
                      <a:r>
                        <a:rPr lang="nb-NO" sz="1800" b="0" i="0" u="none" strike="noStrike">
                          <a:latin typeface="Times New Roman" pitchFamily="18" charset="0"/>
                          <a:cs typeface="Times New Roman" pitchFamily="18" charset="0"/>
                        </a:rPr>
                        <a:t>Rc= (1/Tc) = (1/0.1) =10 assem/min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668841">
                <a:tc gridSpan="3">
                  <a:txBody>
                    <a:bodyPr/>
                    <a:lstStyle/>
                    <a:p>
                      <a:pPr algn="l" fontAlgn="b"/>
                      <a:r>
                        <a:rPr lang="en-US" sz="1800" b="0" i="0" u="none" strike="noStrike">
                          <a:latin typeface="Times New Roman" pitchFamily="18" charset="0"/>
                          <a:cs typeface="Times New Roman" pitchFamily="18" charset="0"/>
                        </a:rPr>
                        <a:t>Min f</a:t>
                      </a:r>
                      <a:r>
                        <a:rPr lang="el-GR" sz="1800" b="0" i="0" u="none" strike="noStrike">
                          <a:latin typeface="Times New Roman" pitchFamily="18" charset="0"/>
                          <a:cs typeface="Times New Roman" pitchFamily="18" charset="0"/>
                        </a:rPr>
                        <a:t>θ =0.2 </a:t>
                      </a:r>
                      <a:r>
                        <a:rPr lang="en-US" sz="1800" b="0" i="0" u="none" strike="noStrike">
                          <a:latin typeface="Times New Roman" pitchFamily="18" charset="0"/>
                          <a:cs typeface="Times New Roman" pitchFamily="18" charset="0"/>
                        </a:rPr>
                        <a:t>f =Tc = 10</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a:latin typeface="Times New Roman" pitchFamily="18" charset="0"/>
                        <a:cs typeface="Times New Roman" pitchFamily="18" charset="0"/>
                      </a:endParaRPr>
                    </a:p>
                  </a:txBody>
                  <a:tcPr marL="9525" marR="9525" marT="9525" marB="0" anchor="b">
                    <a:lnL>
                      <a:noFill/>
                    </a:lnL>
                    <a:lnR>
                      <a:noFill/>
                    </a:lnR>
                    <a:lnT>
                      <a:noFill/>
                    </a:lnT>
                    <a:lnB>
                      <a:noFill/>
                    </a:lnB>
                  </a:tcPr>
                </a:tc>
              </a:tr>
              <a:tr h="626323">
                <a:tc gridSpan="4">
                  <a:txBody>
                    <a:bodyPr/>
                    <a:lstStyle/>
                    <a:p>
                      <a:pPr algn="l" fontAlgn="b"/>
                      <a:r>
                        <a:rPr lang="en-US" sz="1800" b="0" i="0" u="none" strike="noStrike" dirty="0">
                          <a:latin typeface="Times New Roman" pitchFamily="18" charset="0"/>
                          <a:cs typeface="Times New Roman" pitchFamily="18" charset="0"/>
                        </a:rPr>
                        <a:t>Feed rate f = (10/0.2) =50 parts/min.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4" name="Rectangle 2"/>
          <p:cNvSpPr>
            <a:spLocks noGrp="1" noChangeArrowheads="1"/>
          </p:cNvSpPr>
          <p:nvPr>
            <p:ph type="title"/>
          </p:nvPr>
        </p:nvSpPr>
        <p:spPr>
          <a:solidFill>
            <a:srgbClr val="FFFFCC"/>
          </a:solidFill>
          <a:ln w="38100" cmpd="dbl">
            <a:solidFill>
              <a:srgbClr val="993300"/>
            </a:solidFill>
          </a:ln>
        </p:spPr>
        <p:txBody>
          <a:bodyPr/>
          <a:lstStyle/>
          <a:p>
            <a:pPr rtl="0" eaLnBrk="1" hangingPunct="1"/>
            <a:r>
              <a:rPr lang="en-US" sz="2800" b="1" dirty="0" smtClean="0"/>
              <a:t>Problem #2 Solution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solidFill>
            <a:srgbClr val="FFFFCC"/>
          </a:solidFill>
          <a:ln w="38100" cmpd="dbl">
            <a:solidFill>
              <a:srgbClr val="993300"/>
            </a:solidFill>
          </a:ln>
        </p:spPr>
        <p:txBody>
          <a:bodyPr/>
          <a:lstStyle/>
          <a:p>
            <a:pPr rtl="0" eaLnBrk="1" hangingPunct="1"/>
            <a:r>
              <a:rPr lang="en-US" sz="2800" b="1" dirty="0" smtClean="0"/>
              <a:t>Problem #3</a:t>
            </a:r>
          </a:p>
        </p:txBody>
      </p:sp>
      <p:sp>
        <p:nvSpPr>
          <p:cNvPr id="9" name="TextBox 1"/>
          <p:cNvSpPr txBox="1"/>
          <p:nvPr/>
        </p:nvSpPr>
        <p:spPr>
          <a:xfrm>
            <a:off x="467544" y="1628800"/>
            <a:ext cx="8208912" cy="36004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b="1" dirty="0" smtClean="0">
                <a:solidFill>
                  <a:srgbClr val="FF0000"/>
                </a:solidFill>
                <a:latin typeface="Times New Roman" pitchFamily="18" charset="0"/>
                <a:cs typeface="Times New Roman" pitchFamily="18" charset="0"/>
              </a:rPr>
              <a:t>Question 3</a:t>
            </a:r>
            <a:endParaRPr lang="en-US" sz="1600" b="1" dirty="0" smtClean="0">
              <a:solidFill>
                <a:srgbClr val="FF0000"/>
              </a:solidFill>
              <a:latin typeface="Times New Roman" pitchFamily="18" charset="0"/>
              <a:cs typeface="Times New Roman" pitchFamily="18" charset="0"/>
            </a:endParaRPr>
          </a:p>
        </p:txBody>
      </p:sp>
      <p:sp>
        <p:nvSpPr>
          <p:cNvPr id="12" name="TextBox 1"/>
          <p:cNvSpPr txBox="1"/>
          <p:nvPr/>
        </p:nvSpPr>
        <p:spPr>
          <a:xfrm>
            <a:off x="467544" y="1988840"/>
            <a:ext cx="8208912" cy="2016224"/>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600" dirty="0">
                <a:latin typeface="Times New Roman" pitchFamily="18" charset="0"/>
                <a:cs typeface="Times New Roman" pitchFamily="18" charset="0"/>
              </a:rPr>
              <a:t>An automated assembly machines has four work stations. the first presents</a:t>
            </a:r>
            <a:r>
              <a:rPr lang="en-US" sz="1600" baseline="0" dirty="0">
                <a:latin typeface="Times New Roman" pitchFamily="18" charset="0"/>
                <a:cs typeface="Times New Roman" pitchFamily="18" charset="0"/>
              </a:rPr>
              <a:t> the base part, and the other 3 stations add parts to base. The production data are given Table below. </a:t>
            </a:r>
            <a:r>
              <a:rPr lang="en-US" sz="1600" b="1" u="sng" baseline="0" dirty="0">
                <a:latin typeface="Times New Roman" pitchFamily="18" charset="0"/>
                <a:cs typeface="Times New Roman" pitchFamily="18" charset="0"/>
              </a:rPr>
              <a:t>Determine:</a:t>
            </a:r>
          </a:p>
          <a:p>
            <a:r>
              <a:rPr lang="en-US" sz="1600" baseline="0" dirty="0">
                <a:latin typeface="Times New Roman" pitchFamily="18" charset="0"/>
                <a:cs typeface="Times New Roman" pitchFamily="18" charset="0"/>
              </a:rPr>
              <a:t>a) proportion of good product to total product coming off the line</a:t>
            </a:r>
          </a:p>
          <a:p>
            <a:r>
              <a:rPr lang="en-US" sz="1600" dirty="0">
                <a:latin typeface="Times New Roman" pitchFamily="18" charset="0"/>
                <a:cs typeface="Times New Roman" pitchFamily="18" charset="0"/>
              </a:rPr>
              <a:t>b) production rate of good product coming off line</a:t>
            </a:r>
          </a:p>
          <a:p>
            <a:r>
              <a:rPr lang="en-US" sz="1600" dirty="0">
                <a:latin typeface="Times New Roman" pitchFamily="18" charset="0"/>
                <a:cs typeface="Times New Roman" pitchFamily="18" charset="0"/>
              </a:rPr>
              <a:t>c) total number defect of components and Number of assemblies containing defect component </a:t>
            </a:r>
            <a:r>
              <a:rPr lang="en-US" sz="1600" baseline="0" dirty="0">
                <a:latin typeface="Times New Roman" pitchFamily="18" charset="0"/>
                <a:cs typeface="Times New Roman" pitchFamily="18" charset="0"/>
              </a:rPr>
              <a:t>given the starting components quantities of </a:t>
            </a:r>
            <a:r>
              <a:rPr lang="en-US" sz="1600" baseline="0" dirty="0">
                <a:solidFill>
                  <a:schemeClr val="dk1"/>
                </a:solidFill>
                <a:latin typeface="Times New Roman" pitchFamily="18" charset="0"/>
                <a:cs typeface="Times New Roman" pitchFamily="18" charset="0"/>
              </a:rPr>
              <a:t>100,000 for each of  part (Base, Bracket, Pin, retainer) which are used to stock the assembly line for operation</a:t>
            </a:r>
            <a:endParaRPr lang="en-US" sz="1600" baseline="0" dirty="0">
              <a:latin typeface="Times New Roman" pitchFamily="18" charset="0"/>
              <a:cs typeface="Times New Roman" pitchFamily="18" charset="0"/>
            </a:endParaRPr>
          </a:p>
          <a:p>
            <a:r>
              <a:rPr lang="en-US" sz="1600" baseline="0" dirty="0">
                <a:latin typeface="Times New Roman" pitchFamily="18" charset="0"/>
                <a:cs typeface="Times New Roman" pitchFamily="18" charset="0"/>
              </a:rPr>
              <a:t>d) </a:t>
            </a:r>
            <a:r>
              <a:rPr lang="en-US" sz="1600" dirty="0">
                <a:solidFill>
                  <a:schemeClr val="dk1"/>
                </a:solidFill>
                <a:latin typeface="Times New Roman" pitchFamily="18" charset="0"/>
                <a:cs typeface="Times New Roman" pitchFamily="18" charset="0"/>
              </a:rPr>
              <a:t>total number of final assemblies</a:t>
            </a:r>
            <a:r>
              <a:rPr lang="en-US" sz="1600" baseline="0" dirty="0">
                <a:solidFill>
                  <a:schemeClr val="dk1"/>
                </a:solidFill>
                <a:latin typeface="Times New Roman" pitchFamily="18" charset="0"/>
                <a:cs typeface="Times New Roman" pitchFamily="18" charset="0"/>
              </a:rPr>
              <a:t> produced</a:t>
            </a:r>
            <a:endParaRPr lang="en-US" sz="1600" dirty="0">
              <a:latin typeface="Times New Roman" pitchFamily="18" charset="0"/>
              <a:cs typeface="Times New Roman" pitchFamily="18" charset="0"/>
            </a:endParaRPr>
          </a:p>
        </p:txBody>
      </p:sp>
      <p:graphicFrame>
        <p:nvGraphicFramePr>
          <p:cNvPr id="14" name="Content Placeholder 13"/>
          <p:cNvGraphicFramePr>
            <a:graphicFrameLocks noGrp="1"/>
          </p:cNvGraphicFramePr>
          <p:nvPr>
            <p:ph idx="1"/>
          </p:nvPr>
        </p:nvGraphicFramePr>
        <p:xfrm>
          <a:off x="467544" y="4005064"/>
          <a:ext cx="8208912" cy="2603039"/>
        </p:xfrm>
        <a:graphic>
          <a:graphicData uri="http://schemas.openxmlformats.org/drawingml/2006/table">
            <a:tbl>
              <a:tblPr/>
              <a:tblGrid>
                <a:gridCol w="1186210"/>
                <a:gridCol w="1787911"/>
                <a:gridCol w="1650377"/>
                <a:gridCol w="1547228"/>
                <a:gridCol w="2037186"/>
              </a:tblGrid>
              <a:tr h="242048">
                <a:tc gridSpan="5">
                  <a:txBody>
                    <a:bodyPr/>
                    <a:lstStyle/>
                    <a:p>
                      <a:pPr algn="ctr" fontAlgn="ctr"/>
                      <a:r>
                        <a:rPr lang="en-US" sz="1600" b="0" i="0" u="none" strike="noStrike">
                          <a:latin typeface="Times New Roman" pitchFamily="18" charset="0"/>
                          <a:cs typeface="Times New Roman" pitchFamily="18" charset="0"/>
                        </a:rPr>
                        <a:t>Table (1)</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05595">
                <a:tc>
                  <a:txBody>
                    <a:bodyPr/>
                    <a:lstStyle/>
                    <a:p>
                      <a:pPr algn="l" fontAlgn="ctr"/>
                      <a:r>
                        <a:rPr lang="en-US" sz="1600" b="0" i="0" u="none" strike="noStrike">
                          <a:latin typeface="Times New Roman" pitchFamily="18" charset="0"/>
                          <a:cs typeface="Times New Roman" pitchFamily="18" charset="0"/>
                        </a:rPr>
                        <a:t>Station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Operation / part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latin typeface="Times New Roman" pitchFamily="18" charset="0"/>
                          <a:cs typeface="Times New Roman" pitchFamily="18" charset="0"/>
                        </a:rPr>
                        <a:t>Time, sec.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latin typeface="Times New Roman" pitchFamily="18" charset="0"/>
                          <a:cs typeface="Times New Roman" pitchFamily="18" charset="0"/>
                        </a:rPr>
                        <a:t>defect rate, q</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latin typeface="Times New Roman" pitchFamily="18" charset="0"/>
                          <a:cs typeface="Times New Roman" pitchFamily="18" charset="0"/>
                        </a:rPr>
                        <a:t>jam rate of defect, 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048">
                <a:tc>
                  <a:txBody>
                    <a:bodyPr/>
                    <a:lstStyle/>
                    <a:p>
                      <a:pPr algn="ctr" fontAlgn="ctr"/>
                      <a:r>
                        <a:rPr lang="en-US" sz="1600" b="0" i="0" u="none" strike="noStrike">
                          <a:latin typeface="Times New Roman" pitchFamily="18" charset="0"/>
                          <a:cs typeface="Times New Roman" pitchFamily="18"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latin typeface="Times New Roman" pitchFamily="18" charset="0"/>
                          <a:cs typeface="Times New Roman" pitchFamily="18" charset="0"/>
                        </a:rPr>
                        <a:t>Base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048">
                <a:tc>
                  <a:txBody>
                    <a:bodyPr/>
                    <a:lstStyle/>
                    <a:p>
                      <a:pPr algn="ctr" fontAlgn="ctr"/>
                      <a:r>
                        <a:rPr lang="en-US" sz="1600" b="0" i="0" u="none" strike="noStrike">
                          <a:latin typeface="Times New Roman" pitchFamily="18" charset="0"/>
                          <a:cs typeface="Times New Roman" pitchFamily="18"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latin typeface="Times New Roman" pitchFamily="18" charset="0"/>
                          <a:cs typeface="Times New Roman" pitchFamily="18" charset="0"/>
                        </a:rPr>
                        <a:t>Bracket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048">
                <a:tc>
                  <a:txBody>
                    <a:bodyPr/>
                    <a:lstStyle/>
                    <a:p>
                      <a:pPr algn="ctr" fontAlgn="ctr"/>
                      <a:r>
                        <a:rPr lang="en-US" sz="1600" b="0" i="0" u="none" strike="noStrike">
                          <a:latin typeface="Times New Roman" pitchFamily="18" charset="0"/>
                          <a:cs typeface="Times New Roman" pitchFamily="18"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latin typeface="Times New Roman" pitchFamily="18" charset="0"/>
                          <a:cs typeface="Times New Roman" pitchFamily="18" charset="0"/>
                        </a:rPr>
                        <a:t>Pin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048">
                <a:tc>
                  <a:txBody>
                    <a:bodyPr/>
                    <a:lstStyle/>
                    <a:p>
                      <a:pPr algn="ctr" fontAlgn="ctr"/>
                      <a:r>
                        <a:rPr lang="en-US" sz="1600" b="0" i="0" u="none" strike="noStrike">
                          <a:latin typeface="Times New Roman" pitchFamily="18" charset="0"/>
                          <a:cs typeface="Times New Roman" pitchFamily="18"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a:latin typeface="Times New Roman" pitchFamily="18" charset="0"/>
                          <a:cs typeface="Times New Roman" pitchFamily="18" charset="0"/>
                        </a:rPr>
                        <a:t>Retainer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34404">
                <a:tc gridSpan="5">
                  <a:txBody>
                    <a:bodyPr/>
                    <a:lstStyle/>
                    <a:p>
                      <a:pPr algn="l" rtl="0" fontAlgn="ctr"/>
                      <a:r>
                        <a:rPr lang="en-US" sz="1600" b="0" i="0" u="none" strike="noStrike">
                          <a:latin typeface="Times New Roman" pitchFamily="18" charset="0"/>
                          <a:cs typeface="Times New Roman" pitchFamily="18" charset="0"/>
                        </a:rPr>
                        <a:t>Downtime= 3 min., When a component is jammed,and putting the machine back to work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2048">
                <a:tc gridSpan="5">
                  <a:txBody>
                    <a:bodyPr/>
                    <a:lstStyle/>
                    <a:p>
                      <a:pPr algn="l" fontAlgn="ctr"/>
                      <a:r>
                        <a:rPr lang="en-US" sz="1600" b="0" i="0" u="none" strike="noStrike" dirty="0" smtClean="0">
                          <a:latin typeface="Times New Roman" pitchFamily="18" charset="0"/>
                          <a:cs typeface="Times New Roman" pitchFamily="18" charset="0"/>
                        </a:rPr>
                        <a:t>Indexing </a:t>
                      </a:r>
                      <a:r>
                        <a:rPr lang="en-US" sz="1600" b="0" i="0" u="none" strike="noStrike" dirty="0">
                          <a:latin typeface="Times New Roman" pitchFamily="18" charset="0"/>
                          <a:cs typeface="Times New Roman" pitchFamily="18" charset="0"/>
                        </a:rPr>
                        <a:t>Time =3 sec., to move from station to station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solidFill>
            <a:srgbClr val="FFFFCC"/>
          </a:solidFill>
          <a:ln w="38100" cmpd="dbl">
            <a:solidFill>
              <a:srgbClr val="993300"/>
            </a:solidFill>
          </a:ln>
        </p:spPr>
        <p:txBody>
          <a:bodyPr/>
          <a:lstStyle/>
          <a:p>
            <a:pPr rtl="0" eaLnBrk="1" hangingPunct="1"/>
            <a:r>
              <a:rPr lang="en-US" sz="2800" b="1" dirty="0" smtClean="0"/>
              <a:t>Problem #3 Solution</a:t>
            </a:r>
          </a:p>
        </p:txBody>
      </p:sp>
      <p:graphicFrame>
        <p:nvGraphicFramePr>
          <p:cNvPr id="7" name="Table 6"/>
          <p:cNvGraphicFramePr>
            <a:graphicFrameLocks noGrp="1"/>
          </p:cNvGraphicFramePr>
          <p:nvPr/>
        </p:nvGraphicFramePr>
        <p:xfrm>
          <a:off x="323528" y="1556792"/>
          <a:ext cx="4824537" cy="585065"/>
        </p:xfrm>
        <a:graphic>
          <a:graphicData uri="http://schemas.openxmlformats.org/drawingml/2006/table">
            <a:tbl>
              <a:tblPr/>
              <a:tblGrid>
                <a:gridCol w="563724"/>
                <a:gridCol w="1437496"/>
                <a:gridCol w="901959"/>
                <a:gridCol w="944237"/>
                <a:gridCol w="977121"/>
              </a:tblGrid>
              <a:tr h="585065">
                <a:tc gridSpan="2">
                  <a:txBody>
                    <a:bodyPr/>
                    <a:lstStyle/>
                    <a:p>
                      <a:pPr algn="l" fontAlgn="ctr"/>
                      <a:r>
                        <a:rPr lang="en-US" sz="2000" b="1" i="0" u="sng" strike="noStrike" dirty="0">
                          <a:solidFill>
                            <a:srgbClr val="FF0000"/>
                          </a:solidFill>
                          <a:latin typeface="Times New Roman" pitchFamily="18" charset="0"/>
                          <a:cs typeface="Times New Roman" pitchFamily="18" charset="0"/>
                        </a:rPr>
                        <a:t>Solution</a:t>
                      </a:r>
                    </a:p>
                  </a:txBody>
                  <a:tcPr marL="0" marR="0" marT="0" marB="0" anchor="ctr">
                    <a:lnL>
                      <a:noFill/>
                    </a:lnL>
                    <a:lnR>
                      <a:noFill/>
                    </a:lnR>
                    <a:lnT>
                      <a:noFill/>
                    </a:lnT>
                    <a:lnB>
                      <a:noFill/>
                    </a:lnB>
                  </a:tcPr>
                </a:tc>
                <a:tc hMerge="1">
                  <a:txBody>
                    <a:bodyPr/>
                    <a:lstStyle/>
                    <a:p>
                      <a:endParaRPr lang="en-US"/>
                    </a:p>
                  </a:txBody>
                  <a:tcPr/>
                </a:tc>
                <a:tc>
                  <a:txBody>
                    <a:bodyPr/>
                    <a:lstStyle/>
                    <a:p>
                      <a:pPr algn="ctr" fontAlgn="ctr"/>
                      <a:endParaRPr lang="en-US" sz="1600" b="0" i="0" u="none" strike="noStrike" dirty="0">
                        <a:latin typeface="Times New Roman" pitchFamily="18" charset="0"/>
                        <a:cs typeface="Times New Roman" pitchFamily="18" charset="0"/>
                      </a:endParaRPr>
                    </a:p>
                  </a:txBody>
                  <a:tcPr marL="0" marR="0" marT="0" marB="0" anchor="ctr">
                    <a:lnL>
                      <a:noFill/>
                    </a:lnL>
                    <a:lnR>
                      <a:noFill/>
                    </a:lnR>
                    <a:lnT>
                      <a:noFill/>
                    </a:lnT>
                    <a:lnB>
                      <a:noFill/>
                    </a:lnB>
                  </a:tcPr>
                </a:tc>
                <a:tc>
                  <a:txBody>
                    <a:bodyPr/>
                    <a:lstStyle/>
                    <a:p>
                      <a:pPr algn="ctr" fontAlgn="ctr"/>
                      <a:endParaRPr lang="en-US" sz="1600" b="0" i="0" u="none" strike="noStrike" dirty="0">
                        <a:latin typeface="Times New Roman" pitchFamily="18" charset="0"/>
                        <a:cs typeface="Times New Roman" pitchFamily="18" charset="0"/>
                      </a:endParaRPr>
                    </a:p>
                  </a:txBody>
                  <a:tcPr marL="0" marR="0" marT="0" marB="0" anchor="ctr">
                    <a:lnL>
                      <a:noFill/>
                    </a:lnL>
                    <a:lnR>
                      <a:noFill/>
                    </a:lnR>
                    <a:lnT>
                      <a:noFill/>
                    </a:lnT>
                    <a:lnB>
                      <a:noFill/>
                    </a:lnB>
                  </a:tcPr>
                </a:tc>
                <a:tc>
                  <a:txBody>
                    <a:bodyPr/>
                    <a:lstStyle/>
                    <a:p>
                      <a:pPr algn="ctr" fontAlgn="ctr"/>
                      <a:endParaRPr lang="en-US" sz="1600" b="0" i="0" u="none" strike="noStrike" dirty="0">
                        <a:latin typeface="Times New Roman" pitchFamily="18" charset="0"/>
                        <a:cs typeface="Times New Roman" pitchFamily="18" charset="0"/>
                      </a:endParaRPr>
                    </a:p>
                  </a:txBody>
                  <a:tcPr marL="0" marR="0" marT="0" marB="0" anchor="ctr">
                    <a:lnL>
                      <a:noFill/>
                    </a:lnL>
                    <a:lnR>
                      <a:noFill/>
                    </a:lnR>
                    <a:lnT>
                      <a:noFill/>
                    </a:lnT>
                    <a:lnB>
                      <a:noFill/>
                    </a:lnB>
                  </a:tcPr>
                </a:tc>
              </a:tr>
            </a:tbl>
          </a:graphicData>
        </a:graphic>
      </p:graphicFrame>
      <p:graphicFrame>
        <p:nvGraphicFramePr>
          <p:cNvPr id="9" name="Content Placeholder 8"/>
          <p:cNvGraphicFramePr>
            <a:graphicFrameLocks noGrp="1"/>
          </p:cNvGraphicFramePr>
          <p:nvPr>
            <p:ph idx="1"/>
          </p:nvPr>
        </p:nvGraphicFramePr>
        <p:xfrm>
          <a:off x="323528" y="2204864"/>
          <a:ext cx="2952327" cy="4032449"/>
        </p:xfrm>
        <a:graphic>
          <a:graphicData uri="http://schemas.openxmlformats.org/drawingml/2006/table">
            <a:tbl>
              <a:tblPr/>
              <a:tblGrid>
                <a:gridCol w="984109"/>
                <a:gridCol w="984109"/>
                <a:gridCol w="984109"/>
              </a:tblGrid>
              <a:tr h="1158354">
                <a:tc>
                  <a:txBody>
                    <a:bodyPr/>
                    <a:lstStyle/>
                    <a:p>
                      <a:pPr algn="l" fontAlgn="b"/>
                      <a:endParaRPr lang="en-US" sz="1600" b="0" i="0" u="none" strike="noStrike" dirty="0">
                        <a:latin typeface="Times New Roman" pitchFamily="18" charset="0"/>
                        <a:cs typeface="Times New Roman" pitchFamily="18"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0" i="0" u="none" strike="noStrike">
                          <a:latin typeface="Times New Roman" pitchFamily="18" charset="0"/>
                          <a:cs typeface="Times New Roman" pitchFamily="18" charset="0"/>
                        </a:rPr>
                        <a:t>mq</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(1-q+mq)</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2978">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0" i="0" u="none" strike="noStrike">
                          <a:latin typeface="Times New Roman" pitchFamily="18" charset="0"/>
                          <a:cs typeface="Times New Roman" pitchFamily="18" charset="0"/>
                        </a:rPr>
                        <a:t>0.01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2978">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0" i="0" u="none" strike="noStrike">
                          <a:latin typeface="Times New Roman" pitchFamily="18" charset="0"/>
                          <a:cs typeface="Times New Roman" pitchFamily="18" charset="0"/>
                        </a:rPr>
                        <a:t>0.02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2978">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0" i="0" u="none" strike="noStrike">
                          <a:latin typeface="Times New Roman" pitchFamily="18" charset="0"/>
                          <a:cs typeface="Times New Roman" pitchFamily="18" charset="0"/>
                        </a:rPr>
                        <a:t>0.03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2978">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0" i="0" u="none" strike="noStrike" dirty="0">
                          <a:latin typeface="Times New Roman" pitchFamily="18" charset="0"/>
                          <a:cs typeface="Times New Roman" pitchFamily="18" charset="0"/>
                        </a:rPr>
                        <a:t>0.02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22183">
                <a:tc>
                  <a:txBody>
                    <a:bodyPr/>
                    <a:lstStyle/>
                    <a:p>
                      <a:pPr algn="ctr" fontAlgn="ctr"/>
                      <a:r>
                        <a:rPr lang="en-US" sz="1600" b="0" i="0" u="none" strike="noStrike" dirty="0">
                          <a:latin typeface="Times New Roman" pitchFamily="18" charset="0"/>
                          <a:cs typeface="Times New Roman" pitchFamily="18" charset="0"/>
                        </a:rPr>
                        <a:t>SUM</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0" i="0" u="none" strike="noStrike">
                          <a:latin typeface="Times New Roman" pitchFamily="18" charset="0"/>
                          <a:cs typeface="Times New Roman" pitchFamily="18" charset="0"/>
                        </a:rPr>
                        <a:t>0.08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dirty="0">
                          <a:latin typeface="Times New Roman" pitchFamily="18" charset="0"/>
                          <a:cs typeface="Times New Roman" pitchFamily="18" charset="0"/>
                        </a:rPr>
                        <a:t>0.98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nvGraphicFramePr>
        <p:xfrm>
          <a:off x="3707904" y="2132856"/>
          <a:ext cx="4968553" cy="4032449"/>
        </p:xfrm>
        <a:graphic>
          <a:graphicData uri="http://schemas.openxmlformats.org/drawingml/2006/table">
            <a:tbl>
              <a:tblPr/>
              <a:tblGrid>
                <a:gridCol w="512452"/>
                <a:gridCol w="768677"/>
                <a:gridCol w="712976"/>
                <a:gridCol w="668415"/>
                <a:gridCol w="880081"/>
                <a:gridCol w="712976"/>
                <a:gridCol w="712976"/>
              </a:tblGrid>
              <a:tr h="738253">
                <a:tc gridSpan="2">
                  <a:txBody>
                    <a:bodyPr/>
                    <a:lstStyle/>
                    <a:p>
                      <a:pPr algn="l" fontAlgn="b"/>
                      <a:r>
                        <a:rPr lang="en-US" sz="1600" b="0" i="0" u="none" strike="noStrike" dirty="0" err="1">
                          <a:latin typeface="Times New Roman" pitchFamily="18" charset="0"/>
                          <a:cs typeface="Times New Roman" pitchFamily="18" charset="0"/>
                        </a:rPr>
                        <a:t>Tc</a:t>
                      </a:r>
                      <a:r>
                        <a:rPr lang="en-US" sz="1600" b="0" i="0" u="none" strike="noStrike" dirty="0">
                          <a:latin typeface="Times New Roman" pitchFamily="18" charset="0"/>
                          <a:cs typeface="Times New Roman" pitchFamily="18" charset="0"/>
                        </a:rPr>
                        <a:t> =12+3 = 15 sec</a:t>
                      </a:r>
                    </a:p>
                  </a:txBody>
                  <a:tcPr marL="0" marR="0" marT="0" marB="0" anchor="b">
                    <a:lnL>
                      <a:noFill/>
                    </a:lnL>
                    <a:lnR>
                      <a:noFill/>
                    </a:lnR>
                    <a:lnT>
                      <a:noFill/>
                    </a:lnT>
                    <a:lnB>
                      <a:noFill/>
                    </a:lnB>
                  </a:tcPr>
                </a:tc>
                <a:tc hMerge="1">
                  <a:txBody>
                    <a:bodyPr/>
                    <a:lstStyle/>
                    <a:p>
                      <a:endParaRPr lang="en-US"/>
                    </a:p>
                  </a:txBody>
                  <a:tcPr/>
                </a:tc>
                <a:tc>
                  <a:txBody>
                    <a:bodyPr/>
                    <a:lstStyle/>
                    <a:p>
                      <a:pPr algn="r" fontAlgn="b"/>
                      <a:r>
                        <a:rPr lang="en-US" sz="1600" b="0" i="0" u="none" strike="noStrike">
                          <a:latin typeface="Times New Roman" pitchFamily="18" charset="0"/>
                          <a:cs typeface="Times New Roman" pitchFamily="18" charset="0"/>
                        </a:rPr>
                        <a:t>0.25</a:t>
                      </a:r>
                    </a:p>
                  </a:txBody>
                  <a:tcPr marL="0" marR="0" marT="0" marB="0" anchor="b">
                    <a:lnL>
                      <a:noFill/>
                    </a:lnL>
                    <a:lnR>
                      <a:noFill/>
                    </a:lnR>
                    <a:lnT>
                      <a:noFill/>
                    </a:lnT>
                    <a:lnB>
                      <a:noFill/>
                    </a:lnB>
                  </a:tcPr>
                </a:tc>
                <a:tc>
                  <a:txBody>
                    <a:bodyPr/>
                    <a:lstStyle/>
                    <a:p>
                      <a:pPr algn="l" fontAlgn="b"/>
                      <a:r>
                        <a:rPr lang="en-US" sz="1600" b="0" i="0" u="none" strike="noStrike">
                          <a:latin typeface="Times New Roman" pitchFamily="18" charset="0"/>
                          <a:cs typeface="Times New Roman" pitchFamily="18" charset="0"/>
                        </a:rPr>
                        <a:t>min</a:t>
                      </a: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r>
              <a:tr h="643272">
                <a:tc gridSpan="2">
                  <a:txBody>
                    <a:bodyPr/>
                    <a:lstStyle/>
                    <a:p>
                      <a:pPr algn="l" fontAlgn="b"/>
                      <a:r>
                        <a:rPr lang="en-US" sz="1600" b="0" i="0" u="none" strike="noStrike" dirty="0" err="1">
                          <a:latin typeface="Times New Roman" pitchFamily="18" charset="0"/>
                          <a:cs typeface="Times New Roman" pitchFamily="18" charset="0"/>
                        </a:rPr>
                        <a:t>Tp</a:t>
                      </a:r>
                      <a:r>
                        <a:rPr lang="en-US" sz="1600" b="0" i="0" u="none" strike="noStrike" dirty="0">
                          <a:latin typeface="Times New Roman" pitchFamily="18" charset="0"/>
                          <a:cs typeface="Times New Roman" pitchFamily="18" charset="0"/>
                        </a:rPr>
                        <a:t>=</a:t>
                      </a:r>
                      <a:r>
                        <a:rPr lang="en-US" sz="1600" b="0" i="0" u="none" strike="noStrike" dirty="0" err="1">
                          <a:latin typeface="Times New Roman" pitchFamily="18" charset="0"/>
                          <a:cs typeface="Times New Roman" pitchFamily="18" charset="0"/>
                        </a:rPr>
                        <a:t>Tc</a:t>
                      </a:r>
                      <a:r>
                        <a:rPr lang="en-US" sz="1600" b="0" i="0" u="none" strike="noStrike" dirty="0">
                          <a:latin typeface="Times New Roman" pitchFamily="18" charset="0"/>
                          <a:cs typeface="Times New Roman" pitchFamily="18" charset="0"/>
                        </a:rPr>
                        <a:t>+</a:t>
                      </a:r>
                      <a:r>
                        <a:rPr lang="el-GR" sz="1600" b="0" i="0" u="none" strike="noStrike" dirty="0">
                          <a:latin typeface="Times New Roman" pitchFamily="18" charset="0"/>
                          <a:cs typeface="Times New Roman" pitchFamily="18" charset="0"/>
                        </a:rPr>
                        <a:t>Σ</a:t>
                      </a:r>
                      <a:r>
                        <a:rPr lang="en-US" sz="1600" b="0" i="0" u="none" strike="noStrike" dirty="0" err="1">
                          <a:latin typeface="Times New Roman" pitchFamily="18" charset="0"/>
                          <a:cs typeface="Times New Roman" pitchFamily="18" charset="0"/>
                        </a:rPr>
                        <a:t>mq</a:t>
                      </a:r>
                      <a:r>
                        <a:rPr lang="en-US" sz="1600" b="0" i="0" u="none" strike="noStrike" dirty="0">
                          <a:latin typeface="Times New Roman" pitchFamily="18" charset="0"/>
                          <a:cs typeface="Times New Roman" pitchFamily="18" charset="0"/>
                        </a:rPr>
                        <a:t>*Td =</a:t>
                      </a:r>
                    </a:p>
                  </a:txBody>
                  <a:tcPr marL="0" marR="0" marT="0" marB="0" anchor="b">
                    <a:lnL>
                      <a:noFill/>
                    </a:lnL>
                    <a:lnR>
                      <a:noFill/>
                    </a:lnR>
                    <a:lnT>
                      <a:noFill/>
                    </a:lnT>
                    <a:lnB>
                      <a:noFill/>
                    </a:lnB>
                  </a:tcPr>
                </a:tc>
                <a:tc hMerge="1">
                  <a:txBody>
                    <a:bodyPr/>
                    <a:lstStyle/>
                    <a:p>
                      <a:endParaRPr lang="en-US"/>
                    </a:p>
                  </a:txBody>
                  <a:tcPr/>
                </a:tc>
                <a:tc>
                  <a:txBody>
                    <a:bodyPr/>
                    <a:lstStyle/>
                    <a:p>
                      <a:pPr algn="r" fontAlgn="b"/>
                      <a:r>
                        <a:rPr lang="en-US" sz="1600" b="0" i="0" u="none" strike="noStrike">
                          <a:latin typeface="Times New Roman" pitchFamily="18" charset="0"/>
                          <a:cs typeface="Times New Roman" pitchFamily="18" charset="0"/>
                        </a:rPr>
                        <a:t>0.49</a:t>
                      </a:r>
                    </a:p>
                  </a:txBody>
                  <a:tcPr marL="0" marR="0" marT="0" marB="0" anchor="b">
                    <a:lnL>
                      <a:noFill/>
                    </a:lnL>
                    <a:lnR>
                      <a:noFill/>
                    </a:lnR>
                    <a:lnT>
                      <a:noFill/>
                    </a:lnT>
                    <a:lnB>
                      <a:noFill/>
                    </a:lnB>
                  </a:tcPr>
                </a:tc>
                <a:tc gridSpan="2">
                  <a:txBody>
                    <a:bodyPr/>
                    <a:lstStyle/>
                    <a:p>
                      <a:pPr algn="l" fontAlgn="b"/>
                      <a:r>
                        <a:rPr lang="en-US" sz="1600" b="0" i="0" u="none" strike="noStrike">
                          <a:latin typeface="Times New Roman" pitchFamily="18" charset="0"/>
                          <a:cs typeface="Times New Roman" pitchFamily="18" charset="0"/>
                        </a:rPr>
                        <a:t>min/cycle</a:t>
                      </a:r>
                    </a:p>
                  </a:txBody>
                  <a:tcPr marL="0" marR="0" marT="0" marB="0" anchor="b">
                    <a:lnL>
                      <a:noFill/>
                    </a:lnL>
                    <a:lnR>
                      <a:noFill/>
                    </a:lnR>
                    <a:lnT>
                      <a:noFill/>
                    </a:lnT>
                    <a:lnB>
                      <a:noFill/>
                    </a:lnB>
                  </a:tcPr>
                </a:tc>
                <a:tc hMerge="1">
                  <a:txBody>
                    <a:bodyPr/>
                    <a:lstStyle/>
                    <a:p>
                      <a:endParaRPr lang="en-US"/>
                    </a:p>
                  </a:txBody>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r>
              <a:tr h="348266">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r>
              <a:tr h="643272">
                <a:tc gridSpan="6">
                  <a:txBody>
                    <a:bodyPr/>
                    <a:lstStyle/>
                    <a:p>
                      <a:pPr algn="l" fontAlgn="b"/>
                      <a:r>
                        <a:rPr lang="en-US" sz="1600" b="0" i="0" u="none" strike="noStrike" dirty="0">
                          <a:latin typeface="Times New Roman" pitchFamily="18" charset="0"/>
                          <a:cs typeface="Times New Roman" pitchFamily="18" charset="0"/>
                        </a:rPr>
                        <a:t>a)  Acceptable Ass. Yield= P</a:t>
                      </a:r>
                      <a:r>
                        <a:rPr lang="en-US" sz="1600" b="0" i="0" u="none" strike="noStrike" baseline="-25000" dirty="0">
                          <a:latin typeface="Times New Roman" pitchFamily="18" charset="0"/>
                          <a:cs typeface="Times New Roman" pitchFamily="18" charset="0"/>
                        </a:rPr>
                        <a:t>ap</a:t>
                      </a:r>
                      <a:r>
                        <a:rPr lang="en-US" sz="1600" b="0" i="0" u="none" strike="noStrike" dirty="0">
                          <a:latin typeface="Times New Roman" pitchFamily="18" charset="0"/>
                          <a:cs typeface="Times New Roman" pitchFamily="18" charset="0"/>
                        </a:rPr>
                        <a:t> = Π (1-q+mq) =</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fontAlgn="ctr"/>
                      <a:endParaRPr lang="en-US" sz="1600" b="1" i="0" u="sng" strike="noStrike" dirty="0">
                        <a:solidFill>
                          <a:srgbClr val="FF0000"/>
                        </a:solidFill>
                        <a:latin typeface="Times New Roman" pitchFamily="18" charset="0"/>
                        <a:cs typeface="Times New Roman" pitchFamily="18" charset="0"/>
                      </a:endParaRPr>
                    </a:p>
                  </a:txBody>
                  <a:tcPr marL="0" marR="0" marT="0" marB="0" anchor="ctr">
                    <a:lnL>
                      <a:noFill/>
                    </a:lnL>
                    <a:lnR>
                      <a:noFill/>
                    </a:lnR>
                    <a:lnT>
                      <a:noFill/>
                    </a:lnT>
                    <a:lnB>
                      <a:noFill/>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600" b="1" i="0" u="sng" strike="noStrike" dirty="0" smtClean="0">
                          <a:solidFill>
                            <a:srgbClr val="FF0000"/>
                          </a:solidFill>
                          <a:latin typeface="Times New Roman" pitchFamily="18" charset="0"/>
                          <a:cs typeface="Times New Roman" pitchFamily="18" charset="0"/>
                        </a:rPr>
                        <a:t>0.98</a:t>
                      </a:r>
                    </a:p>
                    <a:p>
                      <a:pPr algn="l" fontAlgn="b"/>
                      <a:endParaRPr lang="en-US" sz="1600" b="0" i="0" u="none" strike="noStrike" dirty="0">
                        <a:latin typeface="Times New Roman" pitchFamily="18" charset="0"/>
                        <a:cs typeface="Times New Roman" pitchFamily="18" charset="0"/>
                      </a:endParaRPr>
                    </a:p>
                  </a:txBody>
                  <a:tcPr marL="0" marR="0" marT="0" marB="0" anchor="b">
                    <a:lnL>
                      <a:noFill/>
                    </a:lnL>
                    <a:lnR>
                      <a:noFill/>
                    </a:lnR>
                    <a:lnT>
                      <a:noFill/>
                    </a:lnT>
                    <a:lnB>
                      <a:noFill/>
                    </a:lnB>
                  </a:tcPr>
                </a:tc>
              </a:tr>
              <a:tr h="348266">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dirty="0">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r>
              <a:tr h="655560">
                <a:tc gridSpan="3">
                  <a:txBody>
                    <a:bodyPr/>
                    <a:lstStyle/>
                    <a:p>
                      <a:pPr algn="l" fontAlgn="b"/>
                      <a:r>
                        <a:rPr lang="en-US" sz="1600" b="0" i="0" u="none" strike="noStrike" dirty="0">
                          <a:latin typeface="Times New Roman" pitchFamily="18" charset="0"/>
                          <a:cs typeface="Times New Roman" pitchFamily="18" charset="0"/>
                        </a:rPr>
                        <a:t>b) Production Rate, </a:t>
                      </a:r>
                      <a:r>
                        <a:rPr lang="en-US" sz="1600" b="0" i="0" u="none" strike="noStrike" dirty="0" err="1">
                          <a:latin typeface="Times New Roman" pitchFamily="18" charset="0"/>
                          <a:cs typeface="Times New Roman" pitchFamily="18" charset="0"/>
                        </a:rPr>
                        <a:t>Rp</a:t>
                      </a:r>
                      <a:r>
                        <a:rPr lang="en-US" sz="1600" b="0" i="0" u="none" strike="noStrike" dirty="0">
                          <a:latin typeface="Times New Roman" pitchFamily="18" charset="0"/>
                          <a:cs typeface="Times New Roman" pitchFamily="18" charset="0"/>
                        </a:rPr>
                        <a:t> = </a:t>
                      </a:r>
                      <a:r>
                        <a:rPr lang="en-US" sz="1600" b="0" i="0" u="none" strike="noStrike" dirty="0" smtClean="0">
                          <a:latin typeface="Times New Roman" pitchFamily="18" charset="0"/>
                          <a:cs typeface="Times New Roman" pitchFamily="18" charset="0"/>
                        </a:rPr>
                        <a:t>60/</a:t>
                      </a:r>
                      <a:r>
                        <a:rPr lang="en-US" sz="1600" b="0" i="0" u="none" strike="noStrike" dirty="0" err="1" smtClean="0">
                          <a:latin typeface="Times New Roman" pitchFamily="18" charset="0"/>
                          <a:cs typeface="Times New Roman" pitchFamily="18" charset="0"/>
                        </a:rPr>
                        <a:t>Tp</a:t>
                      </a:r>
                      <a:r>
                        <a:rPr lang="en-US" sz="1600" b="0" i="0" u="none" strike="noStrike" dirty="0" smtClean="0">
                          <a:latin typeface="Times New Roman" pitchFamily="18" charset="0"/>
                          <a:cs typeface="Times New Roman" pitchFamily="18" charset="0"/>
                        </a:rPr>
                        <a:t> </a:t>
                      </a:r>
                      <a:r>
                        <a:rPr lang="en-US" sz="1600" b="0" i="0" u="none" strike="noStrike" dirty="0">
                          <a:latin typeface="Times New Roman" pitchFamily="18" charset="0"/>
                          <a:cs typeface="Times New Roman" pitchFamily="18" charset="0"/>
                        </a:rPr>
                        <a:t>=</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r" fontAlgn="b"/>
                      <a:r>
                        <a:rPr lang="en-US" sz="1600" b="0" i="0" u="none" strike="noStrike">
                          <a:latin typeface="Times New Roman" pitchFamily="18" charset="0"/>
                          <a:cs typeface="Times New Roman" pitchFamily="18" charset="0"/>
                        </a:rPr>
                        <a:t>122.449</a:t>
                      </a:r>
                    </a:p>
                  </a:txBody>
                  <a:tcPr marL="0" marR="0" marT="0" marB="0" anchor="b">
                    <a:lnL>
                      <a:noFill/>
                    </a:lnL>
                    <a:lnR>
                      <a:noFill/>
                    </a:lnR>
                    <a:lnT>
                      <a:noFill/>
                    </a:lnT>
                    <a:lnB>
                      <a:noFill/>
                    </a:lnB>
                  </a:tcPr>
                </a:tc>
                <a:tc gridSpan="2">
                  <a:txBody>
                    <a:bodyPr/>
                    <a:lstStyle/>
                    <a:p>
                      <a:pPr algn="l" fontAlgn="b"/>
                      <a:r>
                        <a:rPr lang="en-US" sz="1600" b="0" i="0" u="none" strike="noStrike" dirty="0" smtClean="0">
                          <a:latin typeface="Times New Roman" pitchFamily="18" charset="0"/>
                          <a:cs typeface="Times New Roman" pitchFamily="18" charset="0"/>
                        </a:rPr>
                        <a:t> </a:t>
                      </a:r>
                      <a:r>
                        <a:rPr lang="en-US" sz="1600" b="0" i="0" u="none" strike="noStrike" baseline="0" dirty="0" smtClean="0">
                          <a:latin typeface="Times New Roman" pitchFamily="18" charset="0"/>
                          <a:cs typeface="Times New Roman" pitchFamily="18" charset="0"/>
                        </a:rPr>
                        <a:t> </a:t>
                      </a:r>
                      <a:r>
                        <a:rPr lang="en-US" sz="1600" b="0" i="0" u="none" strike="noStrike" baseline="0" dirty="0" err="1" smtClean="0">
                          <a:latin typeface="Times New Roman" pitchFamily="18" charset="0"/>
                          <a:cs typeface="Times New Roman" pitchFamily="18" charset="0"/>
                        </a:rPr>
                        <a:t>assemb</a:t>
                      </a:r>
                      <a:r>
                        <a:rPr lang="en-US" sz="1600" b="0" i="0" u="none" strike="noStrike" baseline="0" dirty="0" smtClean="0">
                          <a:latin typeface="Times New Roman" pitchFamily="18" charset="0"/>
                          <a:cs typeface="Times New Roman" pitchFamily="18" charset="0"/>
                        </a:rPr>
                        <a:t>./hour</a:t>
                      </a:r>
                      <a:endParaRPr lang="en-US" sz="1600" b="0" i="0" u="none" strike="noStrike" dirty="0">
                        <a:latin typeface="Times New Roman" pitchFamily="18" charset="0"/>
                        <a:cs typeface="Times New Roman" pitchFamily="18" charset="0"/>
                      </a:endParaRPr>
                    </a:p>
                  </a:txBody>
                  <a:tcPr marL="0" marR="0" marT="0" marB="0" anchor="b">
                    <a:lnL>
                      <a:noFill/>
                    </a:lnL>
                    <a:lnR>
                      <a:noFill/>
                    </a:lnR>
                    <a:lnT>
                      <a:noFill/>
                    </a:lnT>
                    <a:lnB>
                      <a:noFill/>
                    </a:lnB>
                  </a:tcPr>
                </a:tc>
                <a:tc hMerge="1">
                  <a:txBody>
                    <a:bodyPr/>
                    <a:lstStyle/>
                    <a:p>
                      <a:pPr algn="l" fontAlgn="b"/>
                      <a:endParaRPr lang="en-US" sz="1600" b="0" i="0" u="none" strike="noStrike" dirty="0">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r>
              <a:tr h="655560">
                <a:tc gridSpan="5">
                  <a:txBody>
                    <a:bodyPr/>
                    <a:lstStyle/>
                    <a:p>
                      <a:pPr algn="l" fontAlgn="b"/>
                      <a:r>
                        <a:rPr lang="en-US" sz="1600" b="0" i="0" u="none" strike="noStrike" dirty="0">
                          <a:latin typeface="Times New Roman" pitchFamily="18" charset="0"/>
                          <a:cs typeface="Times New Roman" pitchFamily="18" charset="0"/>
                        </a:rPr>
                        <a:t>    Production rate of good product R</a:t>
                      </a:r>
                      <a:r>
                        <a:rPr lang="en-US" sz="1600" b="0" i="0" u="none" strike="noStrike" baseline="-25000" dirty="0">
                          <a:latin typeface="Times New Roman" pitchFamily="18" charset="0"/>
                          <a:cs typeface="Times New Roman" pitchFamily="18" charset="0"/>
                        </a:rPr>
                        <a:t>ap</a:t>
                      </a:r>
                      <a:r>
                        <a:rPr lang="en-US" sz="1600" b="0" i="0" u="none" strike="noStrike" dirty="0">
                          <a:latin typeface="Times New Roman" pitchFamily="18" charset="0"/>
                          <a:cs typeface="Times New Roman" pitchFamily="18" charset="0"/>
                        </a:rPr>
                        <a:t> =P</a:t>
                      </a:r>
                      <a:r>
                        <a:rPr lang="en-US" sz="1600" b="0" i="0" u="none" strike="noStrike" baseline="-25000" dirty="0">
                          <a:latin typeface="Times New Roman" pitchFamily="18" charset="0"/>
                          <a:cs typeface="Times New Roman" pitchFamily="18" charset="0"/>
                        </a:rPr>
                        <a:t>ap</a:t>
                      </a:r>
                      <a:r>
                        <a:rPr lang="en-US" sz="1600" b="0" i="0" u="none" strike="noStrike" dirty="0">
                          <a:latin typeface="Times New Roman" pitchFamily="18" charset="0"/>
                          <a:cs typeface="Times New Roman" pitchFamily="18" charset="0"/>
                        </a:rPr>
                        <a:t>*</a:t>
                      </a:r>
                      <a:r>
                        <a:rPr lang="en-US" sz="1600" b="0" i="0" u="none" strike="noStrike" dirty="0" err="1">
                          <a:latin typeface="Times New Roman" pitchFamily="18" charset="0"/>
                          <a:cs typeface="Times New Roman" pitchFamily="18" charset="0"/>
                        </a:rPr>
                        <a:t>Rp</a:t>
                      </a:r>
                      <a:r>
                        <a:rPr lang="en-US" sz="1600" b="0" i="0" u="none" strike="noStrike" dirty="0">
                          <a:latin typeface="Times New Roman" pitchFamily="18" charset="0"/>
                          <a:cs typeface="Times New Roman" pitchFamily="18" charset="0"/>
                        </a:rPr>
                        <a:t> =</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600" b="1" i="0" u="sng" strike="noStrike">
                          <a:solidFill>
                            <a:srgbClr val="FF0000"/>
                          </a:solidFill>
                          <a:latin typeface="Times New Roman" pitchFamily="18" charset="0"/>
                          <a:cs typeface="Times New Roman" pitchFamily="18" charset="0"/>
                        </a:rPr>
                        <a:t>120</a:t>
                      </a:r>
                    </a:p>
                  </a:txBody>
                  <a:tcPr marL="0" marR="0" marT="0" marB="0" anchor="ctr">
                    <a:lnL>
                      <a:noFill/>
                    </a:lnL>
                    <a:lnR>
                      <a:noFill/>
                    </a:lnR>
                    <a:lnT>
                      <a:noFill/>
                    </a:lnT>
                    <a:lnB>
                      <a:noFill/>
                    </a:lnB>
                  </a:tcPr>
                </a:tc>
                <a:tc>
                  <a:txBody>
                    <a:bodyPr/>
                    <a:lstStyle/>
                    <a:p>
                      <a:pPr algn="l" fontAlgn="b"/>
                      <a:r>
                        <a:rPr lang="en-US" sz="1600" b="0" i="0" u="none" strike="noStrike" dirty="0">
                          <a:solidFill>
                            <a:srgbClr val="FF0000"/>
                          </a:solidFill>
                          <a:latin typeface="Times New Roman" pitchFamily="18" charset="0"/>
                          <a:cs typeface="Times New Roman" pitchFamily="18" charset="0"/>
                        </a:rPr>
                        <a:t>Good ass./hr</a:t>
                      </a:r>
                    </a:p>
                  </a:txBody>
                  <a:tcPr marL="0" marR="0" marT="0"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67544" y="1628800"/>
          <a:ext cx="8208912" cy="4608515"/>
        </p:xfrm>
        <a:graphic>
          <a:graphicData uri="http://schemas.openxmlformats.org/drawingml/2006/table">
            <a:tbl>
              <a:tblPr/>
              <a:tblGrid>
                <a:gridCol w="740412"/>
                <a:gridCol w="1110617"/>
                <a:gridCol w="1030138"/>
                <a:gridCol w="965754"/>
                <a:gridCol w="1271577"/>
                <a:gridCol w="1030138"/>
                <a:gridCol w="1030138"/>
                <a:gridCol w="1030138"/>
              </a:tblGrid>
              <a:tr h="285930">
                <a:tc gridSpan="7">
                  <a:txBody>
                    <a:bodyPr/>
                    <a:lstStyle/>
                    <a:p>
                      <a:pPr algn="l" fontAlgn="b"/>
                      <a:r>
                        <a:rPr lang="en-US" sz="1600" b="0" i="0" u="none" strike="noStrike" dirty="0">
                          <a:latin typeface="Times New Roman" pitchFamily="18" charset="0"/>
                          <a:cs typeface="Times New Roman" pitchFamily="18" charset="0"/>
                        </a:rPr>
                        <a:t>c) Number of defective components given a stock quantities Q=100000 are:</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r>
              <a:tr h="285930">
                <a:tc gridSpan="6">
                  <a:txBody>
                    <a:bodyPr/>
                    <a:lstStyle/>
                    <a:p>
                      <a:pPr algn="l" fontAlgn="b"/>
                      <a:r>
                        <a:rPr lang="en-US" sz="1600" b="0" i="0" u="none" strike="noStrike">
                          <a:latin typeface="Times New Roman" pitchFamily="18" charset="0"/>
                          <a:cs typeface="Times New Roman" pitchFamily="18" charset="0"/>
                        </a:rPr>
                        <a:t>    Number of defect components for Base, Nd = Q*(1-q) =</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600" b="1" i="0" u="none" strike="noStrike" dirty="0">
                          <a:solidFill>
                            <a:srgbClr val="FF0000"/>
                          </a:solidFill>
                          <a:latin typeface="Times New Roman" pitchFamily="18" charset="0"/>
                          <a:cs typeface="Times New Roman" pitchFamily="18" charset="0"/>
                        </a:rPr>
                        <a:t>1000</a:t>
                      </a:r>
                    </a:p>
                  </a:txBody>
                  <a:tcPr marL="0" marR="0" marT="0" marB="0" anchor="b">
                    <a:lnL>
                      <a:noFill/>
                    </a:lnL>
                    <a:lnR>
                      <a:noFill/>
                    </a:lnR>
                    <a:lnT>
                      <a:noFill/>
                    </a:lnT>
                    <a:lnB>
                      <a:noFill/>
                    </a:lnB>
                  </a:tcPr>
                </a:tc>
                <a:tc>
                  <a:txBody>
                    <a:bodyPr/>
                    <a:lstStyle/>
                    <a:p>
                      <a:pPr algn="l" fontAlgn="b"/>
                      <a:r>
                        <a:rPr lang="en-US" sz="1600" b="0" i="0" u="none" strike="noStrike">
                          <a:solidFill>
                            <a:srgbClr val="FF0000"/>
                          </a:solidFill>
                          <a:latin typeface="Times New Roman" pitchFamily="18" charset="0"/>
                          <a:cs typeface="Times New Roman" pitchFamily="18" charset="0"/>
                        </a:rPr>
                        <a:t>def</a:t>
                      </a:r>
                    </a:p>
                  </a:txBody>
                  <a:tcPr marL="0" marR="0" marT="0" marB="0" anchor="b">
                    <a:lnL>
                      <a:noFill/>
                    </a:lnL>
                    <a:lnR>
                      <a:noFill/>
                    </a:lnR>
                    <a:lnT>
                      <a:noFill/>
                    </a:lnT>
                    <a:lnB>
                      <a:noFill/>
                    </a:lnB>
                  </a:tcPr>
                </a:tc>
              </a:tr>
              <a:tr h="285930">
                <a:tc gridSpan="6">
                  <a:txBody>
                    <a:bodyPr/>
                    <a:lstStyle/>
                    <a:p>
                      <a:pPr algn="l" fontAlgn="b"/>
                      <a:r>
                        <a:rPr lang="en-US" sz="1600" b="0" i="0" u="none" strike="noStrike">
                          <a:latin typeface="Times New Roman" pitchFamily="18" charset="0"/>
                          <a:cs typeface="Times New Roman" pitchFamily="18" charset="0"/>
                        </a:rPr>
                        <a:t>    Number of defect components for Bracket, Nd  = Q*(1-q) =</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600" b="1" i="0" u="none" strike="noStrike" dirty="0">
                          <a:solidFill>
                            <a:srgbClr val="FF0000"/>
                          </a:solidFill>
                          <a:latin typeface="Times New Roman" pitchFamily="18" charset="0"/>
                          <a:cs typeface="Times New Roman" pitchFamily="18" charset="0"/>
                        </a:rPr>
                        <a:t>2000</a:t>
                      </a:r>
                    </a:p>
                  </a:txBody>
                  <a:tcPr marL="0" marR="0" marT="0" marB="0" anchor="b">
                    <a:lnL>
                      <a:noFill/>
                    </a:lnL>
                    <a:lnR>
                      <a:noFill/>
                    </a:lnR>
                    <a:lnT>
                      <a:noFill/>
                    </a:lnT>
                    <a:lnB>
                      <a:noFill/>
                    </a:lnB>
                  </a:tcPr>
                </a:tc>
                <a:tc>
                  <a:txBody>
                    <a:bodyPr/>
                    <a:lstStyle/>
                    <a:p>
                      <a:pPr algn="l" fontAlgn="b"/>
                      <a:r>
                        <a:rPr lang="en-US" sz="1600" b="0" i="0" u="none" strike="noStrike">
                          <a:solidFill>
                            <a:srgbClr val="FF0000"/>
                          </a:solidFill>
                          <a:latin typeface="Times New Roman" pitchFamily="18" charset="0"/>
                          <a:cs typeface="Times New Roman" pitchFamily="18" charset="0"/>
                        </a:rPr>
                        <a:t>def</a:t>
                      </a:r>
                    </a:p>
                  </a:txBody>
                  <a:tcPr marL="0" marR="0" marT="0" marB="0" anchor="b">
                    <a:lnL>
                      <a:noFill/>
                    </a:lnL>
                    <a:lnR>
                      <a:noFill/>
                    </a:lnR>
                    <a:lnT>
                      <a:noFill/>
                    </a:lnT>
                    <a:lnB>
                      <a:noFill/>
                    </a:lnB>
                  </a:tcPr>
                </a:tc>
              </a:tr>
              <a:tr h="285930">
                <a:tc gridSpan="6">
                  <a:txBody>
                    <a:bodyPr/>
                    <a:lstStyle/>
                    <a:p>
                      <a:pPr algn="l" fontAlgn="b"/>
                      <a:r>
                        <a:rPr lang="en-US" sz="1600" b="0" i="0" u="none" strike="noStrike">
                          <a:latin typeface="Times New Roman" pitchFamily="18" charset="0"/>
                          <a:cs typeface="Times New Roman" pitchFamily="18" charset="0"/>
                        </a:rPr>
                        <a:t>    Number of defect components for Pin, Nd  = Q*(1-q) =</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600" b="1" i="0" u="none" strike="noStrike" dirty="0">
                          <a:solidFill>
                            <a:srgbClr val="FF0000"/>
                          </a:solidFill>
                          <a:latin typeface="Times New Roman" pitchFamily="18" charset="0"/>
                          <a:cs typeface="Times New Roman" pitchFamily="18" charset="0"/>
                        </a:rPr>
                        <a:t>3000</a:t>
                      </a:r>
                    </a:p>
                  </a:txBody>
                  <a:tcPr marL="0" marR="0" marT="0" marB="0" anchor="b">
                    <a:lnL>
                      <a:noFill/>
                    </a:lnL>
                    <a:lnR>
                      <a:noFill/>
                    </a:lnR>
                    <a:lnT>
                      <a:noFill/>
                    </a:lnT>
                    <a:lnB>
                      <a:noFill/>
                    </a:lnB>
                  </a:tcPr>
                </a:tc>
                <a:tc>
                  <a:txBody>
                    <a:bodyPr/>
                    <a:lstStyle/>
                    <a:p>
                      <a:pPr algn="l" fontAlgn="b"/>
                      <a:r>
                        <a:rPr lang="en-US" sz="1600" b="0" i="0" u="none" strike="noStrike" dirty="0">
                          <a:solidFill>
                            <a:srgbClr val="FF0000"/>
                          </a:solidFill>
                          <a:latin typeface="Times New Roman" pitchFamily="18" charset="0"/>
                          <a:cs typeface="Times New Roman" pitchFamily="18" charset="0"/>
                        </a:rPr>
                        <a:t>def</a:t>
                      </a:r>
                    </a:p>
                  </a:txBody>
                  <a:tcPr marL="0" marR="0" marT="0" marB="0" anchor="b">
                    <a:lnL>
                      <a:noFill/>
                    </a:lnL>
                    <a:lnR>
                      <a:noFill/>
                    </a:lnR>
                    <a:lnT>
                      <a:noFill/>
                    </a:lnT>
                    <a:lnB>
                      <a:noFill/>
                    </a:lnB>
                  </a:tcPr>
                </a:tc>
              </a:tr>
              <a:tr h="285930">
                <a:tc gridSpan="6">
                  <a:txBody>
                    <a:bodyPr/>
                    <a:lstStyle/>
                    <a:p>
                      <a:pPr algn="l" fontAlgn="b"/>
                      <a:r>
                        <a:rPr lang="en-US" sz="1600" b="0" i="0" u="none" strike="noStrike">
                          <a:latin typeface="Times New Roman" pitchFamily="18" charset="0"/>
                          <a:cs typeface="Times New Roman" pitchFamily="18" charset="0"/>
                        </a:rPr>
                        <a:t>    Number of defect components for Retainer,Nd  = Q*(1-q) =</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600" b="1" i="0" u="none" strike="noStrike" dirty="0">
                          <a:solidFill>
                            <a:srgbClr val="FF0000"/>
                          </a:solidFill>
                          <a:latin typeface="Times New Roman" pitchFamily="18" charset="0"/>
                          <a:cs typeface="Times New Roman" pitchFamily="18" charset="0"/>
                        </a:rPr>
                        <a:t>4000</a:t>
                      </a:r>
                    </a:p>
                  </a:txBody>
                  <a:tcPr marL="0" marR="0" marT="0" marB="0" anchor="b">
                    <a:lnL>
                      <a:noFill/>
                    </a:lnL>
                    <a:lnR>
                      <a:noFill/>
                    </a:lnR>
                    <a:lnT>
                      <a:noFill/>
                    </a:lnT>
                    <a:lnB>
                      <a:noFill/>
                    </a:lnB>
                  </a:tcPr>
                </a:tc>
                <a:tc>
                  <a:txBody>
                    <a:bodyPr/>
                    <a:lstStyle/>
                    <a:p>
                      <a:pPr algn="l" fontAlgn="b"/>
                      <a:r>
                        <a:rPr lang="en-US" sz="1600" b="0" i="0" u="none" strike="noStrike" dirty="0">
                          <a:solidFill>
                            <a:srgbClr val="FF0000"/>
                          </a:solidFill>
                          <a:latin typeface="Times New Roman" pitchFamily="18" charset="0"/>
                          <a:cs typeface="Times New Roman" pitchFamily="18" charset="0"/>
                        </a:rPr>
                        <a:t>def</a:t>
                      </a:r>
                    </a:p>
                  </a:txBody>
                  <a:tcPr marL="0" marR="0" marT="0" marB="0" anchor="b">
                    <a:lnL>
                      <a:noFill/>
                    </a:lnL>
                    <a:lnR>
                      <a:noFill/>
                    </a:lnR>
                    <a:lnT>
                      <a:noFill/>
                    </a:lnT>
                    <a:lnB>
                      <a:noFill/>
                    </a:lnB>
                  </a:tcPr>
                </a:tc>
              </a:tr>
              <a:tr h="285930">
                <a:tc gridSpan="7">
                  <a:txBody>
                    <a:bodyPr/>
                    <a:lstStyle/>
                    <a:p>
                      <a:pPr algn="l" fontAlgn="b"/>
                      <a:r>
                        <a:rPr lang="en-US" sz="1600" b="0" i="0" u="none" strike="noStrike" dirty="0">
                          <a:latin typeface="Times New Roman" pitchFamily="18" charset="0"/>
                          <a:cs typeface="Times New Roman" pitchFamily="18" charset="0"/>
                        </a:rPr>
                        <a:t>Hence </a:t>
                      </a:r>
                      <a:r>
                        <a:rPr lang="en-US" sz="1600" b="0" i="0" u="none" strike="noStrike" dirty="0" smtClean="0">
                          <a:latin typeface="Times New Roman" pitchFamily="18" charset="0"/>
                          <a:cs typeface="Times New Roman" pitchFamily="18" charset="0"/>
                        </a:rPr>
                        <a:t>the </a:t>
                      </a:r>
                      <a:r>
                        <a:rPr lang="en-US" sz="1600" b="0" i="0" u="none" strike="noStrike" dirty="0">
                          <a:latin typeface="Times New Roman" pitchFamily="18" charset="0"/>
                          <a:cs typeface="Times New Roman" pitchFamily="18" charset="0"/>
                        </a:rPr>
                        <a:t>number of assemblies containing defect components are:</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r>
              <a:tr h="285930">
                <a:tc gridSpan="6">
                  <a:txBody>
                    <a:bodyPr/>
                    <a:lstStyle/>
                    <a:p>
                      <a:pPr algn="l" fontAlgn="b"/>
                      <a:r>
                        <a:rPr lang="en-US" sz="1600" b="0" i="0" u="none" strike="noStrike">
                          <a:latin typeface="Times New Roman" pitchFamily="18" charset="0"/>
                          <a:cs typeface="Times New Roman" pitchFamily="18" charset="0"/>
                        </a:rPr>
                        <a:t>    Number of assemblies containing Base defect =  Nd*(1-m)=</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600" b="1" i="0" u="none" strike="noStrike" dirty="0">
                          <a:solidFill>
                            <a:srgbClr val="FF0000"/>
                          </a:solidFill>
                          <a:latin typeface="Times New Roman" pitchFamily="18" charset="0"/>
                          <a:cs typeface="Times New Roman" pitchFamily="18" charset="0"/>
                        </a:rPr>
                        <a:t>0</a:t>
                      </a: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r>
              <a:tr h="285930">
                <a:tc gridSpan="6">
                  <a:txBody>
                    <a:bodyPr/>
                    <a:lstStyle/>
                    <a:p>
                      <a:pPr algn="l" fontAlgn="b"/>
                      <a:r>
                        <a:rPr lang="en-US" sz="1600" b="0" i="0" u="none" strike="noStrike">
                          <a:latin typeface="Times New Roman" pitchFamily="18" charset="0"/>
                          <a:cs typeface="Times New Roman" pitchFamily="18" charset="0"/>
                        </a:rPr>
                        <a:t>    Number of assemblies containing Bracket defect =  Nd*(1-m)=</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600" b="1" i="0" u="none" strike="noStrike" dirty="0">
                          <a:solidFill>
                            <a:srgbClr val="FF0000"/>
                          </a:solidFill>
                          <a:latin typeface="Times New Roman" pitchFamily="18" charset="0"/>
                          <a:cs typeface="Times New Roman" pitchFamily="18" charset="0"/>
                        </a:rPr>
                        <a:t>0</a:t>
                      </a: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r>
              <a:tr h="285930">
                <a:tc gridSpan="6">
                  <a:txBody>
                    <a:bodyPr/>
                    <a:lstStyle/>
                    <a:p>
                      <a:pPr algn="l" fontAlgn="b"/>
                      <a:r>
                        <a:rPr lang="en-US" sz="1600" b="0" i="0" u="none" strike="noStrike">
                          <a:latin typeface="Times New Roman" pitchFamily="18" charset="0"/>
                          <a:cs typeface="Times New Roman" pitchFamily="18" charset="0"/>
                        </a:rPr>
                        <a:t>    Number of assemblies containing Pin defect =  Nd*(1-m)=</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600" b="1" i="0" u="none" strike="noStrike" dirty="0">
                          <a:solidFill>
                            <a:srgbClr val="FF0000"/>
                          </a:solidFill>
                          <a:latin typeface="Times New Roman" pitchFamily="18" charset="0"/>
                          <a:cs typeface="Times New Roman" pitchFamily="18" charset="0"/>
                        </a:rPr>
                        <a:t>0</a:t>
                      </a: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r>
              <a:tr h="538220">
                <a:tc gridSpan="6">
                  <a:txBody>
                    <a:bodyPr/>
                    <a:lstStyle/>
                    <a:p>
                      <a:pPr algn="l" fontAlgn="b"/>
                      <a:r>
                        <a:rPr lang="en-US" sz="1600" b="0" i="0" u="none" strike="noStrike" dirty="0">
                          <a:latin typeface="Times New Roman" pitchFamily="18" charset="0"/>
                          <a:cs typeface="Times New Roman" pitchFamily="18" charset="0"/>
                        </a:rPr>
                        <a:t>    Number of assemblies containing Retainer defect =  </a:t>
                      </a:r>
                      <a:r>
                        <a:rPr lang="en-US" sz="1600" b="0" i="0" u="none" strike="noStrike" dirty="0" err="1">
                          <a:latin typeface="Times New Roman" pitchFamily="18" charset="0"/>
                          <a:cs typeface="Times New Roman" pitchFamily="18" charset="0"/>
                        </a:rPr>
                        <a:t>Nd</a:t>
                      </a:r>
                      <a:r>
                        <a:rPr lang="en-US" sz="1600" b="0" i="0" u="none" strike="noStrike" dirty="0">
                          <a:latin typeface="Times New Roman" pitchFamily="18" charset="0"/>
                          <a:cs typeface="Times New Roman" pitchFamily="18" charset="0"/>
                        </a:rPr>
                        <a:t>*(1-m)=</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600" b="1" i="0" u="none" strike="noStrike" dirty="0">
                          <a:solidFill>
                            <a:srgbClr val="FF0000"/>
                          </a:solidFill>
                          <a:latin typeface="Times New Roman" pitchFamily="18" charset="0"/>
                          <a:cs typeface="Times New Roman" pitchFamily="18" charset="0"/>
                        </a:rPr>
                        <a:t>2000</a:t>
                      </a: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r>
              <a:tr h="285930">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r>
              <a:tr h="538220">
                <a:tc gridSpan="6">
                  <a:txBody>
                    <a:bodyPr/>
                    <a:lstStyle/>
                    <a:p>
                      <a:pPr algn="l" fontAlgn="b"/>
                      <a:r>
                        <a:rPr lang="en-US" sz="1600" b="0" i="0" u="none" strike="noStrike">
                          <a:latin typeface="Times New Roman" pitchFamily="18" charset="0"/>
                          <a:cs typeface="Times New Roman" pitchFamily="18" charset="0"/>
                        </a:rPr>
                        <a:t>d) the total number of assembly produced=100,000*P</a:t>
                      </a:r>
                      <a:r>
                        <a:rPr lang="en-US" sz="1600" b="0" i="0" u="none" strike="noStrike" baseline="-25000">
                          <a:latin typeface="Times New Roman" pitchFamily="18" charset="0"/>
                          <a:cs typeface="Times New Roman" pitchFamily="18" charset="0"/>
                        </a:rPr>
                        <a:t>ap</a:t>
                      </a:r>
                      <a:r>
                        <a:rPr lang="en-US" sz="1600" b="0" i="0" u="none" strike="noStrike">
                          <a:latin typeface="Times New Roman" pitchFamily="18" charset="0"/>
                          <a:cs typeface="Times New Roman" pitchFamily="18" charset="0"/>
                        </a:rPr>
                        <a:t>= </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600" b="1" i="0" u="none" strike="noStrike" dirty="0">
                          <a:solidFill>
                            <a:srgbClr val="FF0000"/>
                          </a:solidFill>
                          <a:latin typeface="Times New Roman" pitchFamily="18" charset="0"/>
                          <a:cs typeface="Times New Roman" pitchFamily="18" charset="0"/>
                        </a:rPr>
                        <a:t>98000</a:t>
                      </a:r>
                    </a:p>
                  </a:txBody>
                  <a:tcPr marL="0" marR="0" marT="0" marB="0" anchor="ctr">
                    <a:lnL>
                      <a:noFill/>
                    </a:lnL>
                    <a:lnR>
                      <a:noFill/>
                    </a:lnR>
                    <a:lnT>
                      <a:noFill/>
                    </a:lnT>
                    <a:lnB>
                      <a:noFill/>
                    </a:lnB>
                  </a:tcPr>
                </a:tc>
                <a:tc>
                  <a:txBody>
                    <a:bodyPr/>
                    <a:lstStyle/>
                    <a:p>
                      <a:pPr algn="l" fontAlgn="b"/>
                      <a:r>
                        <a:rPr lang="en-US" sz="1600" b="1" i="0" u="none" strike="noStrike">
                          <a:solidFill>
                            <a:srgbClr val="FF0000"/>
                          </a:solidFill>
                          <a:latin typeface="Times New Roman" pitchFamily="18" charset="0"/>
                          <a:cs typeface="Times New Roman" pitchFamily="18" charset="0"/>
                        </a:rPr>
                        <a:t>Assemblies</a:t>
                      </a:r>
                    </a:p>
                  </a:txBody>
                  <a:tcPr marL="0" marR="0" marT="0" marB="0" anchor="b">
                    <a:lnL>
                      <a:noFill/>
                    </a:lnL>
                    <a:lnR>
                      <a:noFill/>
                    </a:lnR>
                    <a:lnT>
                      <a:noFill/>
                    </a:lnT>
                    <a:lnB>
                      <a:noFill/>
                    </a:lnB>
                  </a:tcPr>
                </a:tc>
              </a:tr>
              <a:tr h="672775">
                <a:tc gridSpan="6">
                  <a:txBody>
                    <a:bodyPr/>
                    <a:lstStyle/>
                    <a:p>
                      <a:pPr algn="l" fontAlgn="ctr"/>
                      <a:r>
                        <a:rPr lang="en-US" sz="1600" b="0" i="0" u="none" strike="noStrike">
                          <a:latin typeface="Times New Roman" pitchFamily="18" charset="0"/>
                          <a:cs typeface="Times New Roman" pitchFamily="18" charset="0"/>
                        </a:rPr>
                        <a:t>Number of good product = Total number produced - Number of parts produced containing defect part = </a:t>
                      </a:r>
                    </a:p>
                  </a:txBody>
                  <a:tcPr marL="0" marR="0" marT="0"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600" b="1" i="0" u="none" strike="noStrike" dirty="0">
                          <a:solidFill>
                            <a:srgbClr val="FF0000"/>
                          </a:solidFill>
                          <a:latin typeface="Times New Roman" pitchFamily="18" charset="0"/>
                          <a:cs typeface="Times New Roman" pitchFamily="18" charset="0"/>
                        </a:rPr>
                        <a:t>96000</a:t>
                      </a:r>
                    </a:p>
                  </a:txBody>
                  <a:tcPr marL="0" marR="0" marT="0" marB="0" anchor="b">
                    <a:lnL>
                      <a:noFill/>
                    </a:lnL>
                    <a:lnR>
                      <a:noFill/>
                    </a:lnR>
                    <a:lnT>
                      <a:noFill/>
                    </a:lnT>
                    <a:lnB>
                      <a:noFill/>
                    </a:lnB>
                  </a:tcPr>
                </a:tc>
                <a:tc>
                  <a:txBody>
                    <a:bodyPr/>
                    <a:lstStyle/>
                    <a:p>
                      <a:pPr algn="l" fontAlgn="b"/>
                      <a:r>
                        <a:rPr lang="en-US" sz="1600" b="1" i="0" u="none" strike="noStrike" dirty="0">
                          <a:solidFill>
                            <a:srgbClr val="FF0000"/>
                          </a:solidFill>
                          <a:latin typeface="Times New Roman" pitchFamily="18" charset="0"/>
                          <a:cs typeface="Times New Roman" pitchFamily="18" charset="0"/>
                        </a:rPr>
                        <a:t>Assemblies</a:t>
                      </a:r>
                    </a:p>
                  </a:txBody>
                  <a:tcPr marL="0" marR="0" marT="0" marB="0" anchor="b">
                    <a:lnL>
                      <a:noFill/>
                    </a:lnL>
                    <a:lnR>
                      <a:noFill/>
                    </a:lnR>
                    <a:lnT>
                      <a:noFill/>
                    </a:lnT>
                    <a:lnB>
                      <a:noFill/>
                    </a:lnB>
                  </a:tcPr>
                </a:tc>
              </a:tr>
            </a:tbl>
          </a:graphicData>
        </a:graphic>
      </p:graphicFrame>
      <p:sp>
        <p:nvSpPr>
          <p:cNvPr id="5" name="Rectangle 2"/>
          <p:cNvSpPr>
            <a:spLocks noGrp="1" noChangeArrowheads="1"/>
          </p:cNvSpPr>
          <p:nvPr>
            <p:ph type="title"/>
          </p:nvPr>
        </p:nvSpPr>
        <p:spPr>
          <a:solidFill>
            <a:srgbClr val="FFFFCC"/>
          </a:solidFill>
          <a:ln w="38100" cmpd="dbl">
            <a:solidFill>
              <a:srgbClr val="993300"/>
            </a:solidFill>
          </a:ln>
        </p:spPr>
        <p:txBody>
          <a:bodyPr/>
          <a:lstStyle/>
          <a:p>
            <a:pPr rtl="0" eaLnBrk="1" hangingPunct="1"/>
            <a:r>
              <a:rPr lang="en-US" sz="2800" b="1" dirty="0" smtClean="0"/>
              <a:t>Problem #3 Solution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TotalTime>
  <Words>1581</Words>
  <Application>Microsoft Office PowerPoint</Application>
  <PresentationFormat>On-screen Show (4:3)</PresentationFormat>
  <Paragraphs>208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IE 469 Manufacturing Systems 469 صنع نظم التصنيع</vt:lpstr>
      <vt:lpstr>Problem #1</vt:lpstr>
      <vt:lpstr>Problem #1 Solution</vt:lpstr>
      <vt:lpstr>Problem #1 Solution</vt:lpstr>
      <vt:lpstr>Problem #2</vt:lpstr>
      <vt:lpstr>Problem #2 Solution</vt:lpstr>
      <vt:lpstr>Problem #3</vt:lpstr>
      <vt:lpstr>Problem #3 Solution</vt:lpstr>
      <vt:lpstr>Problem #3 Solution</vt:lpstr>
      <vt:lpstr>Problem #4</vt:lpstr>
      <vt:lpstr>Problem #4 Solution</vt:lpstr>
      <vt:lpstr>Problem #4 Solution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 469 Manufacturing Systems 469 صنع نظم التصنيع</dc:title>
  <dc:creator>Sloomi</dc:creator>
  <cp:lastModifiedBy>Sloomi</cp:lastModifiedBy>
  <cp:revision>31</cp:revision>
  <dcterms:created xsi:type="dcterms:W3CDTF">2014-02-12T12:35:42Z</dcterms:created>
  <dcterms:modified xsi:type="dcterms:W3CDTF">2014-04-23T11:23:32Z</dcterms:modified>
</cp:coreProperties>
</file>