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75.xml" ContentType="application/vnd.openxmlformats-officedocument.presentationml.slide+xml"/>
  <Override PartName="/ppt/slides/slide74.xml" ContentType="application/vnd.openxmlformats-officedocument.presentationml.slide+xml"/>
  <Override PartName="/ppt/slides/slide73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1.xml" ContentType="application/vnd.openxmlformats-officedocument.presentationml.slide+xml"/>
  <Override PartName="/ppt/slides/slide90.xml" ContentType="application/vnd.openxmlformats-officedocument.presentationml.slide+xml"/>
  <Override PartName="/ppt/slides/slide89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67.xml" ContentType="application/vnd.openxmlformats-officedocument.presentationml.slide+xml"/>
  <Override PartName="/ppt/slides/slide66.xml" ContentType="application/vnd.openxmlformats-officedocument.presentationml.slide+xml"/>
  <Override PartName="/ppt/slides/slide65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59.xml" ContentType="application/vnd.openxmlformats-officedocument.presentationml.slide+xml"/>
  <Override PartName="/ppt/slides/slide58.xml" ContentType="application/vnd.openxmlformats-officedocument.presentationml.slide+xml"/>
  <Override PartName="/ppt/slides/slide57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07.xml" ContentType="application/vnd.openxmlformats-officedocument.presentationml.slide+xml"/>
  <Override PartName="/ppt/slides/slide106.xml" ContentType="application/vnd.openxmlformats-officedocument.presentationml.slide+xml"/>
  <Override PartName="/ppt/slides/slide105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13.xml" ContentType="application/vnd.openxmlformats-officedocument.presentationml.slide+xml"/>
  <Override PartName="/ppt/slides/slide35.xml" ContentType="application/vnd.openxmlformats-officedocument.presentationml.slide+xml"/>
  <Override PartName="/ppt/slides/slide114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121.xml" ContentType="application/vnd.openxmlformats-officedocument.presentationml.slide+xml"/>
  <Override PartName="/ppt/slides/slide120.xml" ContentType="application/vnd.openxmlformats-officedocument.presentationml.slide+xml"/>
  <Override PartName="/ppt/slides/slide119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3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0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259" r:id="rId12"/>
    <p:sldId id="260" r:id="rId13"/>
    <p:sldId id="379" r:id="rId14"/>
    <p:sldId id="380" r:id="rId15"/>
    <p:sldId id="381" r:id="rId16"/>
    <p:sldId id="261" r:id="rId17"/>
    <p:sldId id="271" r:id="rId18"/>
    <p:sldId id="270" r:id="rId19"/>
    <p:sldId id="269" r:id="rId20"/>
    <p:sldId id="268" r:id="rId21"/>
    <p:sldId id="267" r:id="rId22"/>
    <p:sldId id="266" r:id="rId23"/>
    <p:sldId id="262" r:id="rId24"/>
    <p:sldId id="263" r:id="rId25"/>
    <p:sldId id="264" r:id="rId26"/>
    <p:sldId id="265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86" r:id="rId42"/>
    <p:sldId id="287" r:id="rId43"/>
    <p:sldId id="288" r:id="rId44"/>
    <p:sldId id="289" r:id="rId45"/>
    <p:sldId id="290" r:id="rId46"/>
    <p:sldId id="291" r:id="rId47"/>
    <p:sldId id="292" r:id="rId48"/>
    <p:sldId id="293" r:id="rId49"/>
    <p:sldId id="294" r:id="rId50"/>
    <p:sldId id="295" r:id="rId51"/>
    <p:sldId id="296" r:id="rId52"/>
    <p:sldId id="297" r:id="rId53"/>
    <p:sldId id="298" r:id="rId54"/>
    <p:sldId id="299" r:id="rId55"/>
    <p:sldId id="300" r:id="rId56"/>
    <p:sldId id="301" r:id="rId57"/>
    <p:sldId id="302" r:id="rId58"/>
    <p:sldId id="303" r:id="rId59"/>
    <p:sldId id="304" r:id="rId60"/>
    <p:sldId id="305" r:id="rId61"/>
    <p:sldId id="306" r:id="rId62"/>
    <p:sldId id="307" r:id="rId63"/>
    <p:sldId id="308" r:id="rId64"/>
    <p:sldId id="309" r:id="rId65"/>
    <p:sldId id="310" r:id="rId66"/>
    <p:sldId id="311" r:id="rId67"/>
    <p:sldId id="312" r:id="rId68"/>
    <p:sldId id="313" r:id="rId69"/>
    <p:sldId id="314" r:id="rId70"/>
    <p:sldId id="315" r:id="rId71"/>
    <p:sldId id="316" r:id="rId72"/>
    <p:sldId id="317" r:id="rId73"/>
    <p:sldId id="318" r:id="rId74"/>
    <p:sldId id="319" r:id="rId75"/>
    <p:sldId id="320" r:id="rId76"/>
    <p:sldId id="321" r:id="rId77"/>
    <p:sldId id="322" r:id="rId78"/>
    <p:sldId id="323" r:id="rId79"/>
    <p:sldId id="324" r:id="rId80"/>
    <p:sldId id="325" r:id="rId81"/>
    <p:sldId id="326" r:id="rId82"/>
    <p:sldId id="327" r:id="rId83"/>
    <p:sldId id="328" r:id="rId84"/>
    <p:sldId id="329" r:id="rId85"/>
    <p:sldId id="330" r:id="rId86"/>
    <p:sldId id="331" r:id="rId87"/>
    <p:sldId id="332" r:id="rId88"/>
    <p:sldId id="333" r:id="rId89"/>
    <p:sldId id="334" r:id="rId90"/>
    <p:sldId id="335" r:id="rId91"/>
    <p:sldId id="336" r:id="rId92"/>
    <p:sldId id="337" r:id="rId93"/>
    <p:sldId id="338" r:id="rId94"/>
    <p:sldId id="339" r:id="rId95"/>
    <p:sldId id="340" r:id="rId96"/>
    <p:sldId id="341" r:id="rId97"/>
    <p:sldId id="342" r:id="rId98"/>
    <p:sldId id="343" r:id="rId99"/>
    <p:sldId id="344" r:id="rId100"/>
    <p:sldId id="345" r:id="rId101"/>
    <p:sldId id="346" r:id="rId102"/>
    <p:sldId id="347" r:id="rId103"/>
    <p:sldId id="348" r:id="rId104"/>
    <p:sldId id="349" r:id="rId105"/>
    <p:sldId id="350" r:id="rId106"/>
    <p:sldId id="351" r:id="rId107"/>
    <p:sldId id="352" r:id="rId108"/>
    <p:sldId id="353" r:id="rId109"/>
    <p:sldId id="354" r:id="rId110"/>
    <p:sldId id="355" r:id="rId111"/>
    <p:sldId id="356" r:id="rId112"/>
    <p:sldId id="357" r:id="rId113"/>
    <p:sldId id="358" r:id="rId114"/>
    <p:sldId id="359" r:id="rId115"/>
    <p:sldId id="360" r:id="rId116"/>
    <p:sldId id="361" r:id="rId117"/>
    <p:sldId id="362" r:id="rId118"/>
    <p:sldId id="363" r:id="rId119"/>
    <p:sldId id="364" r:id="rId120"/>
    <p:sldId id="365" r:id="rId121"/>
    <p:sldId id="366" r:id="rId122"/>
    <p:sldId id="367" r:id="rId123"/>
    <p:sldId id="368" r:id="rId124"/>
    <p:sldId id="369" r:id="rId1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tableStyles" Target="tableStyle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customXml" Target="../customXml/item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customXml" Target="../customXml/item2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customXml" Target="../customXml/item3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Change in cylinder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intercept val="0"/>
          </c:trendline>
          <c:xVal>
            <c:numRef>
              <c:f>Sheet1!$A$2:$A$13</c:f>
              <c:numCache>
                <c:formatCode>General</c:formatCode>
                <c:ptCount val="12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11</c:v>
                </c:pt>
                <c:pt idx="11">
                  <c:v>12</c:v>
                </c:pt>
              </c:numCache>
            </c:numRef>
          </c:xVal>
          <c:yVal>
            <c:numRef>
              <c:f>Sheet1!$B$2:$B$13</c:f>
              <c:numCache>
                <c:formatCode>General</c:formatCode>
                <c:ptCount val="12"/>
                <c:pt idx="4">
                  <c:v>4</c:v>
                </c:pt>
                <c:pt idx="5">
                  <c:v>4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</c:numCache>
            </c:numRef>
          </c:yVal>
        </c:ser>
        <c:dLbls/>
        <c:axId val="87347584"/>
        <c:axId val="87349504"/>
      </c:scatterChart>
      <c:valAx>
        <c:axId val="87347584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Pre op astigmatism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87349504"/>
        <c:crosses val="autoZero"/>
        <c:crossBetween val="midCat"/>
      </c:valAx>
      <c:valAx>
        <c:axId val="87349504"/>
        <c:scaling>
          <c:orientation val="minMax"/>
          <c:min val="0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Change in astigmatism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87347584"/>
        <c:crosses val="autoZero"/>
        <c:crossBetween val="midCat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4FCE-A89A-4610-8A9C-0780499ABC65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64A2-A1F9-43F6-A445-2531133927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01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4FCE-A89A-4610-8A9C-0780499ABC65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64A2-A1F9-43F6-A445-2531133927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2553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4FCE-A89A-4610-8A9C-0780499ABC65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64A2-A1F9-43F6-A445-2531133927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678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4FCE-A89A-4610-8A9C-0780499ABC65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64A2-A1F9-43F6-A445-2531133927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849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4FCE-A89A-4610-8A9C-0780499ABC65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64A2-A1F9-43F6-A445-2531133927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809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4FCE-A89A-4610-8A9C-0780499ABC65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64A2-A1F9-43F6-A445-2531133927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990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4FCE-A89A-4610-8A9C-0780499ABC65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64A2-A1F9-43F6-A445-2531133927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121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4FCE-A89A-4610-8A9C-0780499ABC65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64A2-A1F9-43F6-A445-2531133927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543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4FCE-A89A-4610-8A9C-0780499ABC65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64A2-A1F9-43F6-A445-2531133927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479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4FCE-A89A-4610-8A9C-0780499ABC65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64A2-A1F9-43F6-A445-2531133927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525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4FCE-A89A-4610-8A9C-0780499ABC65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64A2-A1F9-43F6-A445-2531133927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570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14FCE-A89A-4610-8A9C-0780499ABC65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564A2-A1F9-43F6-A445-2531133927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293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5"/>
          <p:cNvSpPr/>
          <p:nvPr/>
        </p:nvSpPr>
        <p:spPr>
          <a:xfrm>
            <a:off x="0" y="2286000"/>
            <a:ext cx="9144000" cy="4572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3" descr="KSU_Logo_COLORED_PNGP-2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6200"/>
            <a:ext cx="2209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 bwMode="auto">
          <a:xfrm>
            <a:off x="457200" y="685800"/>
            <a:ext cx="441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rt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ea typeface="+mj-ea"/>
                <a:cs typeface="Simplified Arabic" pitchFamily="18" charset="-78"/>
              </a:rPr>
              <a:t>King Saud University</a:t>
            </a:r>
          </a:p>
          <a:p>
            <a:pPr algn="ctr" rt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ea typeface="+mj-ea"/>
                <a:cs typeface="Simplified Arabic" pitchFamily="18" charset="-78"/>
              </a:rPr>
              <a:t>College of Medicine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ea typeface="+mj-ea"/>
              <a:cs typeface="Simplified Arabic" pitchFamily="18" charset="-78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Standardized Arcuate Keratotomy for Various level of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Postkeratoplasty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Astigmatism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Abdulrahman Al-Muammar, MD, FRCSC</a:t>
            </a:r>
          </a:p>
          <a:p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have no financial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intersest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any of the materials presented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852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Standardized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Arcuate Keratotomy for </a:t>
            </a:r>
            <a:endParaRPr lang="en-US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Various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level of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Postkeratoplasty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Astigmatism</a:t>
            </a: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0874" y="138289"/>
            <a:ext cx="8229600" cy="986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71500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collected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Age at the time of AK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Sex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 of keratoplasty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Interval from KP to AK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Interval from sutures removal to AK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 op</a:t>
            </a:r>
          </a:p>
          <a:p>
            <a:pPr marL="1371600" lvl="2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UCVA</a:t>
            </a:r>
          </a:p>
          <a:p>
            <a:pPr marL="1371600" lvl="2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BCVA</a:t>
            </a:r>
          </a:p>
          <a:p>
            <a:pPr marL="1371600" lvl="2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Keratometric astigmatism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 month post op</a:t>
            </a:r>
          </a:p>
          <a:p>
            <a:pPr marL="1371600" lvl="2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UCVA</a:t>
            </a:r>
          </a:p>
          <a:p>
            <a:pPr marL="1371600" lvl="2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BCVA</a:t>
            </a:r>
          </a:p>
          <a:p>
            <a:pPr marL="1371600" lvl="2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Keratometric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astimatism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54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6984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7073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5794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6175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6266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5835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6543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1758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2326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9704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Correlation between pre op astigmatism </a:t>
            </a:r>
            <a:b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change in astigmatism</a:t>
            </a: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2885106994"/>
              </p:ext>
            </p:extLst>
          </p:nvPr>
        </p:nvGraphicFramePr>
        <p:xfrm>
          <a:off x="611560" y="1310843"/>
          <a:ext cx="6720408" cy="4714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61204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3509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0271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541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1049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9847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1776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259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411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1714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7074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Results</a:t>
            </a: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1754715"/>
              </p:ext>
            </p:extLst>
          </p:nvPr>
        </p:nvGraphicFramePr>
        <p:xfrm>
          <a:off x="1115616" y="1556792"/>
          <a:ext cx="6732981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3919"/>
                <a:gridCol w="755932"/>
                <a:gridCol w="230044"/>
                <a:gridCol w="673298"/>
                <a:gridCol w="673298"/>
                <a:gridCol w="673298"/>
                <a:gridCol w="673298"/>
                <a:gridCol w="673298"/>
                <a:gridCol w="673298"/>
                <a:gridCol w="6732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3584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6893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9104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7136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3452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792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Standardized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Arcuate Keratotomy for </a:t>
            </a:r>
            <a:endParaRPr lang="en-US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Various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level of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Postkeratoplasty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Astigmatism</a:t>
            </a: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0874" y="138289"/>
            <a:ext cx="8229600" cy="986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71500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Results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 keratoconic eyes underwent standardized AK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Mean patient age 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Mean interval from keratoplasty to AK was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Mean pre op keratometric astigmatism was 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Mean post op keratometric astigmatism was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Mean change in keratometric astigmatism was 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was strong correlation between magnitude of preoperative astigmatism and magnitude of change in astigmatism </a:t>
            </a: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354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Standardized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Arcuate Keratotomy for </a:t>
            </a:r>
            <a:endParaRPr lang="en-US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Various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level of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Postkeratoplasty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Astigmatism</a:t>
            </a: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0874" y="138289"/>
            <a:ext cx="8229600" cy="986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71500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AK is effective in reducing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postkeratoplasty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astigmatism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change in astigmatism using standardized AK was proportional to the preoperative astigmatism which is in agreement with Wilkins et al.</a:t>
            </a:r>
          </a:p>
          <a:p>
            <a:pPr marL="514350" lvl="1" indent="0"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962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Standardized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Arcuate Keratotomy for </a:t>
            </a:r>
            <a:endParaRPr lang="en-US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Various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level of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Postkeratoplasty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Astigmatism</a:t>
            </a: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0874" y="138289"/>
            <a:ext cx="8229600" cy="986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114300" indent="0"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 marL="114300" indent="0" fontAlgn="base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14300" indent="0" fontAlgn="base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fontAlgn="base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Thank you</a:t>
            </a:r>
          </a:p>
          <a:p>
            <a:pPr marL="514350" lvl="1" indent="0"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93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Results</a:t>
            </a: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2805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2762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9913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7524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0874" y="138289"/>
            <a:ext cx="8229600" cy="986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Astigmatism is a significant limiting factor in visual rehabilitation of patients who had corneal transplant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15 to 30% of patients have more than 5.0 D of astigmatism following PKP</a:t>
            </a:r>
          </a:p>
          <a:p>
            <a:pPr marL="857250" lvl="2" indent="0"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Williams KA et al, Ophthalmology 1992;99:403-414</a:t>
            </a:r>
          </a:p>
          <a:p>
            <a:pPr marL="857250" lvl="2" indent="0" fontAlgn="base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Wilkins MR et al,  JCRS 2005;31:297-301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578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8649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864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9616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485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1228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6240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6711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7362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548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155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0874" y="138289"/>
            <a:ext cx="8229600" cy="986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Variety of surgical techniques are used to treat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postkeratoplasty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astigmatism</a:t>
            </a:r>
          </a:p>
          <a:p>
            <a:pPr lvl="1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Relaxing incision</a:t>
            </a:r>
          </a:p>
          <a:p>
            <a:pPr lvl="1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Relaxing incision plus compression sutures</a:t>
            </a:r>
          </a:p>
          <a:p>
            <a:pPr lvl="1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Wedge resections</a:t>
            </a:r>
          </a:p>
          <a:p>
            <a:pPr lvl="1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Lamellar keratotomy</a:t>
            </a:r>
          </a:p>
          <a:p>
            <a:pPr lvl="1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PRK</a:t>
            </a:r>
          </a:p>
          <a:p>
            <a:pPr lvl="1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LASIK</a:t>
            </a:r>
          </a:p>
          <a:p>
            <a:pPr lvl="1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Intracorneal rings</a:t>
            </a:r>
          </a:p>
          <a:p>
            <a:pPr lvl="1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Phakic intraocular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lens</a:t>
            </a:r>
          </a:p>
          <a:p>
            <a:pPr lvl="1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Clear lens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extration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lens</a:t>
            </a:r>
          </a:p>
          <a:p>
            <a:pPr lvl="1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keratopplasty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454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7960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7228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3537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1573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3769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0396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7475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1629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4640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1368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0874" y="138289"/>
            <a:ext cx="8229600" cy="986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Arcuate keratotomy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Curved partial thickness relaxing incision popularized by Merlin</a:t>
            </a:r>
          </a:p>
          <a:p>
            <a:pPr marL="457200" lvl="1" indent="0"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Merlin U, JRS 1987;3:92-97</a:t>
            </a:r>
          </a:p>
          <a:p>
            <a:pPr marL="91440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or more arc-shaped relaxing incision in the corneal stroma</a:t>
            </a:r>
          </a:p>
          <a:p>
            <a:pPr marL="91440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Curved incision remain equidistant from the center of the cornea throughout </a:t>
            </a:r>
          </a:p>
          <a:p>
            <a:pPr marL="914400" lvl="1" indent="-457200"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Effective in treating congenital astigmatism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postkeratoplasty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astigmatism</a:t>
            </a:r>
          </a:p>
          <a:p>
            <a:pPr marL="914400" lvl="1" indent="-457200"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Do not affect the central corneal visual axis</a:t>
            </a:r>
          </a:p>
          <a:p>
            <a:pPr marL="914400" lvl="1" indent="-457200" fontAlgn="base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910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7084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6743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8841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6948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2512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916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412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1028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4289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4242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0874" y="138289"/>
            <a:ext cx="8229600" cy="986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Arcuate keratotomy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Limitations of AK are:</a:t>
            </a:r>
          </a:p>
          <a:p>
            <a:pPr lvl="1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Risk of corneal perforation</a:t>
            </a:r>
          </a:p>
          <a:p>
            <a:pPr lvl="1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Wound dehiscence</a:t>
            </a:r>
          </a:p>
          <a:p>
            <a:pPr lvl="1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Poor predictability</a:t>
            </a:r>
          </a:p>
          <a:p>
            <a:pPr lvl="1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Topographic instability</a:t>
            </a:r>
          </a:p>
        </p:txBody>
      </p:sp>
    </p:spTree>
    <p:extLst>
      <p:ext uri="{BB962C8B-B14F-4D97-AF65-F5344CB8AC3E}">
        <p14:creationId xmlns:p14="http://schemas.microsoft.com/office/powerpoint/2010/main" xmlns="" val="143273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1477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8392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118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5152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1075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5794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5557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8044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1070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2710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0874" y="138289"/>
            <a:ext cx="8229600" cy="986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Arcuate keratotomy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cadaver eyes,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duffey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et al. developed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nomogram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assessed the effect of AK parameters in on the reduction of congenital astigmatism</a:t>
            </a:r>
          </a:p>
          <a:p>
            <a:pPr marL="914400" lvl="2" indent="0"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Duffy RJ, et al. Arch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Ophthalmol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1988;106:1130-1135</a:t>
            </a:r>
          </a:p>
          <a:p>
            <a:pPr marL="571500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Induce change in astigmatism following AK increased in proportion to 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Number of incisions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Incision length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Incision depth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Arc radius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Age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Sex</a:t>
            </a:r>
          </a:p>
          <a:p>
            <a:pPr marL="514350" lvl="1" indent="0" fontAlgn="base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Price FW et al. Arch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Ophthalmol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1995;113:277-282</a:t>
            </a:r>
          </a:p>
          <a:p>
            <a:pPr marL="514350" lvl="1" indent="0" fontAlgn="base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Akura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 et al. Ophthalmology 2000;107:95-104</a:t>
            </a:r>
          </a:p>
          <a:p>
            <a:pPr marL="514350" lvl="1" indent="0" fontAlgn="base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Akura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 et al. Cornea;2001;20:839-843</a:t>
            </a: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683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4854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1699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2683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48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8568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7368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2220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8043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7703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2182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0874" y="138289"/>
            <a:ext cx="8229600" cy="986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Arcuate keratotomy for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postkeratoplasty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astigmatism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71500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nomogram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developed for congenital astigmatism cannot be applied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postkeratoplasty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astigmatism</a:t>
            </a:r>
          </a:p>
          <a:p>
            <a:pPr marL="571500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standardized AK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nomogram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postkeratoplasty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astigmatism</a:t>
            </a:r>
          </a:p>
          <a:p>
            <a:pPr marL="571500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AK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postkeratoplasty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be made in graft-host interface or in the graft stroma</a:t>
            </a:r>
          </a:p>
          <a:p>
            <a:pPr marL="571500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AK-induce change in astigmatism was proportional to pre-AK astigmatism</a:t>
            </a:r>
          </a:p>
          <a:p>
            <a:pPr marL="114300" indent="0" fontAlgn="base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Wilkins MR et al. JCRS 2005;31:297-301</a:t>
            </a:r>
          </a:p>
          <a:p>
            <a:pPr marL="514350" lvl="1" indent="0" fontAlgn="base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945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1577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4100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7567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6765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998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791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469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474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943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098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Standardized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Arcuate Keratotomy for </a:t>
            </a:r>
            <a:endParaRPr lang="en-US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Various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level of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Postkeratoplasty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Astigmatism</a:t>
            </a: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0874" y="138289"/>
            <a:ext cx="8229600" cy="986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571500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evaluate the effect of using standard paired  AK in graft stroma for variable levels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postkeratoplasty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astigmatism</a:t>
            </a:r>
          </a:p>
          <a:p>
            <a:pPr marL="571500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Patient and methods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 keratoconus eyes were involved in the study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 eyes had PKP and 2 had LKP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eyes had high regular astigmatism at least 3 months following sutured removal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Astigmatism cannot be corrected by spectacles and patients were not willing to wear hard contact lenses</a:t>
            </a:r>
          </a:p>
          <a:p>
            <a:pPr marL="971550" lvl="1" indent="-457200"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eyes had posterior sub capsular cataract</a:t>
            </a:r>
          </a:p>
          <a:p>
            <a:pPr marL="514350" lvl="1" indent="0" fontAlgn="base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49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8501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822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788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2847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1381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2184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0811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1169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2892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4801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Standardized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Arcuate Keratotomy for </a:t>
            </a:r>
            <a:endParaRPr lang="en-US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Various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level of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Postkeratoplasty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Astigmatism</a:t>
            </a: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0874" y="138289"/>
            <a:ext cx="8229600" cy="986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71500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Surgical procedure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surgeries were done under topical anesthesia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Preoperative corneal marking was done in setting position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Steep meridian was determined according to the topography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Corneal epithelium was marked  with a 6.00 mm diameter trephine centered on the pupil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AK incisions were made in graft stroma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Ultrasound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pachymeter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was used to measure corneal thickness at the planned place for the AK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Hand held guarded triple edged blade was calibrated to make an incision at 90% depth</a:t>
            </a:r>
          </a:p>
          <a:p>
            <a:pPr marL="971550" lvl="1" indent="-457200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Paired 60-degree arc length were made centered on the steep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meridain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457200" fontAlgn="base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20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9322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2588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3088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1460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3705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014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2128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4924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2481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KSU_Logo_COLORED_PNGP-24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6611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D3128568B1964AA6A40497C202D2B1" ma:contentTypeVersion="0" ma:contentTypeDescription="Create a new document." ma:contentTypeScope="" ma:versionID="585cc05df1366ced9d726cae6d57788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36C8FB-5325-4767-919F-B19316D4AAD3}"/>
</file>

<file path=customXml/itemProps2.xml><?xml version="1.0" encoding="utf-8"?>
<ds:datastoreItem xmlns:ds="http://schemas.openxmlformats.org/officeDocument/2006/customXml" ds:itemID="{74D63135-78DE-4646-9447-13D18058BA52}"/>
</file>

<file path=customXml/itemProps3.xml><?xml version="1.0" encoding="utf-8"?>
<ds:datastoreItem xmlns:ds="http://schemas.openxmlformats.org/officeDocument/2006/customXml" ds:itemID="{154FC38F-4759-4D39-942C-5B834647B787}"/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285</TotalTime>
  <Words>697</Words>
  <Application>Microsoft Office PowerPoint</Application>
  <PresentationFormat>On-screen Show (4:3)</PresentationFormat>
  <Paragraphs>148</Paragraphs>
  <Slides>124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124</vt:i4>
      </vt:variant>
    </vt:vector>
  </HeadingPairs>
  <TitlesOfParts>
    <vt:vector size="125" baseType="lpstr">
      <vt:lpstr>template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Correlation between pre op astigmatism  and change in astigmatism</vt:lpstr>
      <vt:lpstr>Results</vt:lpstr>
      <vt:lpstr>Slide 13</vt:lpstr>
      <vt:lpstr>Slide 14</vt:lpstr>
      <vt:lpstr>Slide 15</vt:lpstr>
      <vt:lpstr>Results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Slide 97</vt:lpstr>
      <vt:lpstr>Slide 98</vt:lpstr>
      <vt:lpstr>Slide 99</vt:lpstr>
      <vt:lpstr>Slide 100</vt:lpstr>
      <vt:lpstr>Slide 101</vt:lpstr>
      <vt:lpstr>Slide 102</vt:lpstr>
      <vt:lpstr>Slide 103</vt:lpstr>
      <vt:lpstr>Slide 104</vt:lpstr>
      <vt:lpstr>Slide 105</vt:lpstr>
      <vt:lpstr>Slide 106</vt:lpstr>
      <vt:lpstr>Slide 107</vt:lpstr>
      <vt:lpstr>Slide 108</vt:lpstr>
      <vt:lpstr>Slide 109</vt:lpstr>
      <vt:lpstr>Slide 110</vt:lpstr>
      <vt:lpstr>Slide 111</vt:lpstr>
      <vt:lpstr>Slide 112</vt:lpstr>
      <vt:lpstr>Slide 113</vt:lpstr>
      <vt:lpstr>Slide 114</vt:lpstr>
      <vt:lpstr>Slide 115</vt:lpstr>
      <vt:lpstr>Slide 116</vt:lpstr>
      <vt:lpstr>Slide 117</vt:lpstr>
      <vt:lpstr>Slide 118</vt:lpstr>
      <vt:lpstr>Slide 119</vt:lpstr>
      <vt:lpstr>Slide 120</vt:lpstr>
      <vt:lpstr>Slide 121</vt:lpstr>
      <vt:lpstr>Slide 122</vt:lpstr>
      <vt:lpstr>Slide 123</vt:lpstr>
      <vt:lpstr>Slide 124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Abdulrahman</dc:creator>
  <cp:lastModifiedBy>Safa</cp:lastModifiedBy>
  <cp:revision>31</cp:revision>
  <dcterms:created xsi:type="dcterms:W3CDTF">2012-11-23T11:24:20Z</dcterms:created>
  <dcterms:modified xsi:type="dcterms:W3CDTF">2015-12-28T08:55:06Z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0x010100F9D3128568B1964AA6A40497C202D2B1</vt:lpwstr>
  </property>
</Properties>
</file>