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72" r:id="rId13"/>
    <p:sldId id="273" r:id="rId14"/>
    <p:sldId id="274" r:id="rId15"/>
    <p:sldId id="275" r:id="rId16"/>
    <p:sldId id="276" r:id="rId17"/>
    <p:sldId id="277" r:id="rId18"/>
    <p:sldId id="27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5" d="100"/>
          <a:sy n="85" d="100"/>
        </p:scale>
        <p:origin x="-177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882213-E6E2-794C-9F5D-B0EFCFCBBFD5}" type="datetimeFigureOut">
              <a:rPr lang="en-US" smtClean="0"/>
              <a:t>2/11/13 </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3A1C46-6F83-DE42-9247-A14AE21D8E8F}" type="slidenum">
              <a:rPr lang="en-US" smtClean="0"/>
              <a:t>‹#›</a:t>
            </a:fld>
            <a:endParaRPr lang="en-US"/>
          </a:p>
        </p:txBody>
      </p:sp>
    </p:spTree>
    <p:extLst>
      <p:ext uri="{BB962C8B-B14F-4D97-AF65-F5344CB8AC3E}">
        <p14:creationId xmlns:p14="http://schemas.microsoft.com/office/powerpoint/2010/main" val="10528830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3A1C46-6F83-DE42-9247-A14AE21D8E8F}" type="slidenum">
              <a:rPr lang="en-US" smtClean="0"/>
              <a:t>13</a:t>
            </a:fld>
            <a:endParaRPr lang="en-US"/>
          </a:p>
        </p:txBody>
      </p:sp>
    </p:spTree>
    <p:extLst>
      <p:ext uri="{BB962C8B-B14F-4D97-AF65-F5344CB8AC3E}">
        <p14:creationId xmlns:p14="http://schemas.microsoft.com/office/powerpoint/2010/main" val="3961298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25AE17C7-B787-4E50-994D-5E804113A1E9}" type="datetime4">
              <a:rPr lang="en-US" smtClean="0"/>
              <a:pPr/>
              <a:t>February 11, 2013</a:t>
            </a:fld>
            <a:endParaRPr lang="en-US" dirty="0"/>
          </a:p>
        </p:txBody>
      </p:sp>
      <p:sp>
        <p:nvSpPr>
          <p:cNvPr id="17" name="Slide Number Placeholder 16"/>
          <p:cNvSpPr>
            <a:spLocks noGrp="1"/>
          </p:cNvSpPr>
          <p:nvPr>
            <p:ph type="sldNum" sz="quarter" idx="11"/>
          </p:nvPr>
        </p:nvSpPr>
        <p:spPr/>
        <p:txBody>
          <a:bodyPr/>
          <a:lstStyle/>
          <a:p>
            <a:fld id="{5744759D-0EFF-4FB2-9CCE-04E00944F0FE}" type="slidenum">
              <a:rPr lang="en-US" smtClean="0"/>
              <a:pPr/>
              <a:t>‹#›</a:t>
            </a:fld>
            <a:endParaRPr lang="en-US" dirty="0"/>
          </a:p>
        </p:txBody>
      </p:sp>
      <p:sp>
        <p:nvSpPr>
          <p:cNvPr id="19" name="Footer Placeholder 1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DD7A28-FA93-4136-BDC1-BCCB2687E678}" type="datetimeFigureOut">
              <a:rPr lang="en-US" smtClean="0"/>
              <a:pPr/>
              <a:t>2/11/13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2FBC0-13B8-4B1E-B170-BBEED4A77C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DD7A28-FA93-4136-BDC1-BCCB2687E678}" type="datetimeFigureOut">
              <a:rPr lang="en-US" smtClean="0"/>
              <a:pPr/>
              <a:t>2/11/13 </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2FBC0-13B8-4B1E-B170-BBEED4A77C65}" type="slidenum">
              <a:rPr lang="en-US" smtClean="0"/>
              <a:pPr/>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8995D68B-21AC-438B-BECE-4F17DA129F19}" type="datetime4">
              <a:rPr lang="en-US" smtClean="0"/>
              <a:pPr/>
              <a:t>February 11, 2013</a:t>
            </a:fld>
            <a:endParaRPr lang="en-US" dirty="0"/>
          </a:p>
        </p:txBody>
      </p:sp>
      <p:sp>
        <p:nvSpPr>
          <p:cNvPr id="12" name="Slide Number Placeholder 11"/>
          <p:cNvSpPr>
            <a:spLocks noGrp="1"/>
          </p:cNvSpPr>
          <p:nvPr>
            <p:ph type="sldNum" sz="quarter" idx="15"/>
          </p:nvPr>
        </p:nvSpPr>
        <p:spPr/>
        <p:txBody>
          <a:bodyPr/>
          <a:lstStyle/>
          <a:p>
            <a:fld id="{5744759D-0EFF-4FB2-9CCE-04E00944F0FE}" type="slidenum">
              <a:rPr lang="en-US" smtClean="0"/>
              <a:pPr/>
              <a:t>‹#›</a:t>
            </a:fld>
            <a:endParaRPr lang="en-US" dirty="0"/>
          </a:p>
        </p:txBody>
      </p:sp>
      <p:sp>
        <p:nvSpPr>
          <p:cNvPr id="13" name="Footer Placeholder 12"/>
          <p:cNvSpPr>
            <a:spLocks noGrp="1"/>
          </p:cNvSpPr>
          <p:nvPr>
            <p:ph type="ftr" sz="quarter" idx="16"/>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679F0FCF-2EA5-4FF5-AF14-1CA9C8854AAB}" type="datetime4">
              <a:rPr lang="en-US" smtClean="0"/>
              <a:pPr/>
              <a:t>February 11, 2013</a:t>
            </a:fld>
            <a:endParaRPr lang="en-US" dirty="0"/>
          </a:p>
        </p:txBody>
      </p:sp>
      <p:sp>
        <p:nvSpPr>
          <p:cNvPr id="14" name="Slide Number Placeholder 13"/>
          <p:cNvSpPr>
            <a:spLocks noGrp="1"/>
          </p:cNvSpPr>
          <p:nvPr>
            <p:ph type="sldNum" sz="quarter" idx="11"/>
          </p:nvPr>
        </p:nvSpPr>
        <p:spPr/>
        <p:txBody>
          <a:bodyPr/>
          <a:lstStyle/>
          <a:p>
            <a:fld id="{5744759D-0EFF-4FB2-9CCE-04E00944F0FE}" type="slidenum">
              <a:rPr lang="en-US" smtClean="0"/>
              <a:pPr/>
              <a:t>‹#›</a:t>
            </a:fld>
            <a:endParaRPr lang="en-US" dirty="0"/>
          </a:p>
        </p:txBody>
      </p:sp>
      <p:sp>
        <p:nvSpPr>
          <p:cNvPr id="15" name="Footer Placeholder 14"/>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F9E781C6-1634-4A56-B2BE-62150BE83935}" type="datetime4">
              <a:rPr lang="en-US" smtClean="0"/>
              <a:pPr/>
              <a:t>February 11, 2013</a:t>
            </a:fld>
            <a:endParaRPr lang="en-US" dirty="0"/>
          </a:p>
        </p:txBody>
      </p:sp>
      <p:sp>
        <p:nvSpPr>
          <p:cNvPr id="12" name="Slide Number Placeholder 11"/>
          <p:cNvSpPr>
            <a:spLocks noGrp="1"/>
          </p:cNvSpPr>
          <p:nvPr>
            <p:ph type="sldNum" sz="quarter" idx="16"/>
          </p:nvPr>
        </p:nvSpPr>
        <p:spPr/>
        <p:txBody>
          <a:bodyPr/>
          <a:lstStyle/>
          <a:p>
            <a:fld id="{5744759D-0EFF-4FB2-9CCE-04E00944F0FE}" type="slidenum">
              <a:rPr lang="en-US" smtClean="0"/>
              <a:pPr/>
              <a:t>‹#›</a:t>
            </a:fld>
            <a:endParaRPr lang="en-US" dirty="0"/>
          </a:p>
        </p:txBody>
      </p:sp>
      <p:sp>
        <p:nvSpPr>
          <p:cNvPr id="13" name="Footer Placeholder 12"/>
          <p:cNvSpPr>
            <a:spLocks noGrp="1"/>
          </p:cNvSpPr>
          <p:nvPr>
            <p:ph type="ftr" sz="quarter" idx="17"/>
          </p:nvPr>
        </p:nvSpPr>
        <p:spPr/>
        <p:txBody>
          <a:bodyPr/>
          <a:lstStyle/>
          <a:p>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A9372AC2-3C75-4F5F-A929-48958086FE36}" type="datetime4">
              <a:rPr lang="en-US" smtClean="0"/>
              <a:pPr/>
              <a:t>February 11, 2013</a:t>
            </a:fld>
            <a:endParaRPr lang="en-US" dirty="0"/>
          </a:p>
        </p:txBody>
      </p:sp>
      <p:sp>
        <p:nvSpPr>
          <p:cNvPr id="12" name="Slide Number Placeholder 11"/>
          <p:cNvSpPr>
            <a:spLocks noGrp="1"/>
          </p:cNvSpPr>
          <p:nvPr>
            <p:ph type="sldNum" sz="quarter" idx="17"/>
          </p:nvPr>
        </p:nvSpPr>
        <p:spPr/>
        <p:txBody>
          <a:bodyPr/>
          <a:lstStyle/>
          <a:p>
            <a:fld id="{5744759D-0EFF-4FB2-9CCE-04E00944F0FE}" type="slidenum">
              <a:rPr lang="en-US" smtClean="0"/>
              <a:pPr/>
              <a:t>‹#›</a:t>
            </a:fld>
            <a:endParaRPr lang="en-US" dirty="0"/>
          </a:p>
        </p:txBody>
      </p:sp>
      <p:sp>
        <p:nvSpPr>
          <p:cNvPr id="13" name="Footer Placeholder 12"/>
          <p:cNvSpPr>
            <a:spLocks noGrp="1"/>
          </p:cNvSpPr>
          <p:nvPr>
            <p:ph type="ftr" sz="quarter" idx="18"/>
          </p:nvPr>
        </p:nvSpPr>
        <p:spPr/>
        <p:txBody>
          <a:bodyPr/>
          <a:lstStyle/>
          <a:p>
            <a:endParaRPr lang="en-US" dirty="0"/>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17509CF4-4C1A-45DC-BADA-6EFF91CB9ABB}" type="datetime4">
              <a:rPr lang="en-US" smtClean="0"/>
              <a:pPr/>
              <a:t>February 11, 2013</a:t>
            </a:fld>
            <a:endParaRPr lang="en-US" dirty="0"/>
          </a:p>
        </p:txBody>
      </p:sp>
      <p:sp>
        <p:nvSpPr>
          <p:cNvPr id="16" name="Slide Number Placeholder 15"/>
          <p:cNvSpPr>
            <a:spLocks noGrp="1"/>
          </p:cNvSpPr>
          <p:nvPr>
            <p:ph type="sldNum" sz="quarter" idx="11"/>
          </p:nvPr>
        </p:nvSpPr>
        <p:spPr/>
        <p:txBody>
          <a:bodyPr/>
          <a:lstStyle/>
          <a:p>
            <a:fld id="{5744759D-0EFF-4FB2-9CCE-04E00944F0FE}"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C53951C0-B478-4858-ABC7-96406A1C0480}" type="datetime4">
              <a:rPr lang="en-US" smtClean="0"/>
              <a:pPr/>
              <a:t>February 11, 2013</a:t>
            </a:fld>
            <a:endParaRPr lang="en-US" dirty="0"/>
          </a:p>
        </p:txBody>
      </p:sp>
      <p:sp>
        <p:nvSpPr>
          <p:cNvPr id="8" name="Slide Number Placeholder 7"/>
          <p:cNvSpPr>
            <a:spLocks noGrp="1"/>
          </p:cNvSpPr>
          <p:nvPr>
            <p:ph type="sldNum" sz="quarter" idx="11"/>
          </p:nvPr>
        </p:nvSpPr>
        <p:spPr/>
        <p:txBody>
          <a:bodyPr/>
          <a:lstStyle/>
          <a:p>
            <a:fld id="{5744759D-0EFF-4FB2-9CCE-04E00944F0FE}"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B867641A-9D94-4BD6-862F-F651067079BC}" type="datetime4">
              <a:rPr lang="en-US" smtClean="0"/>
              <a:pPr/>
              <a:t>February 11, 2013</a:t>
            </a:fld>
            <a:endParaRPr lang="en-US" dirty="0"/>
          </a:p>
        </p:txBody>
      </p:sp>
      <p:sp>
        <p:nvSpPr>
          <p:cNvPr id="19" name="Slide Number Placeholder 18"/>
          <p:cNvSpPr>
            <a:spLocks noGrp="1"/>
          </p:cNvSpPr>
          <p:nvPr>
            <p:ph type="sldNum" sz="quarter" idx="16"/>
          </p:nvPr>
        </p:nvSpPr>
        <p:spPr/>
        <p:txBody>
          <a:bodyPr/>
          <a:lstStyle/>
          <a:p>
            <a:fld id="{5744759D-0EFF-4FB2-9CCE-04E00944F0FE}" type="slidenum">
              <a:rPr lang="en-US" smtClean="0"/>
              <a:pPr/>
              <a:t>‹#›</a:t>
            </a:fld>
            <a:endParaRPr lang="en-US" dirty="0"/>
          </a:p>
        </p:txBody>
      </p:sp>
      <p:sp>
        <p:nvSpPr>
          <p:cNvPr id="23" name="Footer Placeholder 22"/>
          <p:cNvSpPr>
            <a:spLocks noGrp="1"/>
          </p:cNvSpPr>
          <p:nvPr>
            <p:ph type="ftr" sz="quarter" idx="17"/>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D74F0C02-0EF4-4745-9D82-E8D3F59464E3}" type="datetime4">
              <a:rPr lang="en-US" smtClean="0"/>
              <a:pPr/>
              <a:t>February 11, 2013</a:t>
            </a:fld>
            <a:endParaRPr lang="en-US" dirty="0"/>
          </a:p>
        </p:txBody>
      </p:sp>
      <p:sp>
        <p:nvSpPr>
          <p:cNvPr id="14" name="Slide Number Placeholder 13"/>
          <p:cNvSpPr>
            <a:spLocks noGrp="1"/>
          </p:cNvSpPr>
          <p:nvPr>
            <p:ph type="sldNum" sz="quarter" idx="15"/>
          </p:nvPr>
        </p:nvSpPr>
        <p:spPr>
          <a:xfrm>
            <a:off x="4038600" y="6172200"/>
            <a:ext cx="1066800" cy="304800"/>
          </a:xfrm>
        </p:spPr>
        <p:txBody>
          <a:bodyPr/>
          <a:lstStyle/>
          <a:p>
            <a:fld id="{5744759D-0EFF-4FB2-9CCE-04E00944F0FE}" type="slidenum">
              <a:rPr lang="en-US" smtClean="0"/>
              <a:pPr/>
              <a:t>‹#›</a:t>
            </a:fld>
            <a:endParaRPr lang="en-US" dirty="0"/>
          </a:p>
        </p:txBody>
      </p:sp>
      <p:sp>
        <p:nvSpPr>
          <p:cNvPr id="15" name="Footer Placeholder 14"/>
          <p:cNvSpPr>
            <a:spLocks noGrp="1"/>
          </p:cNvSpPr>
          <p:nvPr>
            <p:ph type="ftr" sz="quarter" idx="16"/>
          </p:nvPr>
        </p:nvSpPr>
        <p:spPr>
          <a:xfrm>
            <a:off x="1447800" y="6486525"/>
            <a:ext cx="6248400" cy="29210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87367800-479D-41B0-B3F2-2DCE95BA1381}" type="datetime4">
              <a:rPr lang="en-US" smtClean="0"/>
              <a:pPr/>
              <a:t>February 11, 2013</a:t>
            </a:fld>
            <a:endParaRPr lang="en-US" dirty="0"/>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5744759D-0EFF-4FB2-9CCE-04E00944F0FE}" type="slidenum">
              <a:rPr lang="en-US" smtClean="0"/>
              <a:pPr/>
              <a:t>‹#›</a:t>
            </a:fld>
            <a:endParaRPr lang="en-US" dirty="0"/>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 id="2147484214" r:id="rId5"/>
    <p:sldLayoutId id="2147484215" r:id="rId6"/>
    <p:sldLayoutId id="2147484216" r:id="rId7"/>
    <p:sldLayoutId id="2147484217" r:id="rId8"/>
    <p:sldLayoutId id="2147484218" r:id="rId9"/>
    <p:sldLayoutId id="2147484219" r:id="rId10"/>
    <p:sldLayoutId id="2147484220" r:id="rId11"/>
  </p:sldLayoutIdLst>
  <p:hf sldNum="0" hdr="0" ftr="0" dt="0"/>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n.wikipedia.org/wiki/Motor_speech_disorder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edicinenet.com/script/main/art.asp?articlekey=251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hyperlink" Target="http://www.medicinenet.com/script/main/art.asp?articlekey=99838" TargetMode="External"/><Relationship Id="rId4" Type="http://schemas.openxmlformats.org/officeDocument/2006/relationships/hyperlink" Target="http://www.medicinenet.com/script/main/art.asp?articlekey=296" TargetMode="External"/><Relationship Id="rId5" Type="http://schemas.openxmlformats.org/officeDocument/2006/relationships/hyperlink" Target="http://www.medicinenet.com/script/main/art.asp?articlekey=9090" TargetMode="External"/><Relationship Id="rId6" Type="http://schemas.openxmlformats.org/officeDocument/2006/relationships/hyperlink" Target="http://www.medicinenet.com/script/main/art.asp?articlekey=11180" TargetMode="External"/><Relationship Id="rId7" Type="http://schemas.openxmlformats.org/officeDocument/2006/relationships/hyperlink" Target="http://www.medicinenet.com/script/main/art.asp?articlekey=10943" TargetMode="External"/><Relationship Id="rId1" Type="http://schemas.openxmlformats.org/officeDocument/2006/relationships/slideLayout" Target="../slideLayouts/slideLayout2.xml"/><Relationship Id="rId2" Type="http://schemas.openxmlformats.org/officeDocument/2006/relationships/hyperlink" Target="http://www.medicinenet.com/script/main/art.asp?articlekey=489"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Pronounce" TargetMode="External"/><Relationship Id="rId4" Type="http://schemas.openxmlformats.org/officeDocument/2006/relationships/hyperlink" Target="http://en.wikipedia.org/wiki/Speak" TargetMode="External"/><Relationship Id="rId1" Type="http://schemas.openxmlformats.org/officeDocument/2006/relationships/slideLayout" Target="../slideLayouts/slideLayout2.xml"/><Relationship Id="rId2" Type="http://schemas.openxmlformats.org/officeDocument/2006/relationships/hyperlink" Target="http://en.wikipedia.org/wiki/Language_comprehensio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Agrammatism" TargetMode="External"/><Relationship Id="rId4" Type="http://schemas.openxmlformats.org/officeDocument/2006/relationships/hyperlink" Target="http://en.wikipedia.org/wiki/Dysprosody" TargetMode="External"/><Relationship Id="rId5" Type="http://schemas.openxmlformats.org/officeDocument/2006/relationships/hyperlink" Target="http://en.wikipedia.org/wiki/Reading_(process)" TargetMode="External"/><Relationship Id="rId6" Type="http://schemas.openxmlformats.org/officeDocument/2006/relationships/hyperlink" Target="http://en.wikipedia.org/wiki/Writing" TargetMode="External"/><Relationship Id="rId7" Type="http://schemas.openxmlformats.org/officeDocument/2006/relationships/hyperlink" Target="http://en.wikipedia.org/wiki/Speech_disorder" TargetMode="External"/><Relationship Id="rId1" Type="http://schemas.openxmlformats.org/officeDocument/2006/relationships/slideLayout" Target="../slideLayouts/slideLayout2.xml"/><Relationship Id="rId2" Type="http://schemas.openxmlformats.org/officeDocument/2006/relationships/hyperlink" Target="http://en.wikipedia.org/wiki/Paraphasia"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sz="1800" dirty="0" err="1" smtClean="0"/>
              <a:t>Asrar</a:t>
            </a:r>
            <a:r>
              <a:rPr lang="en-US" sz="1800" dirty="0" smtClean="0"/>
              <a:t> </a:t>
            </a:r>
            <a:r>
              <a:rPr lang="en-US" sz="1800" dirty="0" err="1" smtClean="0"/>
              <a:t>Altuwairqi</a:t>
            </a:r>
            <a:endParaRPr lang="en-US" sz="1800" dirty="0"/>
          </a:p>
        </p:txBody>
      </p:sp>
      <p:sp>
        <p:nvSpPr>
          <p:cNvPr id="3" name="Title 2"/>
          <p:cNvSpPr>
            <a:spLocks noGrp="1"/>
          </p:cNvSpPr>
          <p:nvPr>
            <p:ph type="title"/>
          </p:nvPr>
        </p:nvSpPr>
        <p:spPr>
          <a:xfrm>
            <a:off x="2565400" y="2032000"/>
            <a:ext cx="4013200" cy="965200"/>
          </a:xfrm>
        </p:spPr>
        <p:txBody>
          <a:bodyPr>
            <a:normAutofit/>
          </a:bodyPr>
          <a:lstStyle/>
          <a:p>
            <a:r>
              <a:rPr lang="en-US" sz="2400" dirty="0" smtClean="0"/>
              <a:t>Aphasia </a:t>
            </a:r>
            <a:endParaRPr lang="en-US" sz="2400" dirty="0"/>
          </a:p>
        </p:txBody>
      </p:sp>
    </p:spTree>
    <p:extLst>
      <p:ext uri="{BB962C8B-B14F-4D97-AF65-F5344CB8AC3E}">
        <p14:creationId xmlns:p14="http://schemas.microsoft.com/office/powerpoint/2010/main" val="61531436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b="1" u="sng" dirty="0"/>
              <a:t>purposes of Language </a:t>
            </a:r>
            <a:r>
              <a:rPr lang="en-US" b="1" u="sng" dirty="0" smtClean="0"/>
              <a:t>Assessment</a:t>
            </a:r>
          </a:p>
          <a:p>
            <a:endParaRPr lang="en-US" b="1" u="sng" dirty="0"/>
          </a:p>
          <a:p>
            <a:pPr marL="342900" lvl="0" indent="-342900" algn="l">
              <a:buFont typeface="Arial"/>
              <a:buChar char="•"/>
            </a:pPr>
            <a:r>
              <a:rPr lang="en-US" dirty="0"/>
              <a:t>Differential Diagnosis - It is necessary to determine whether a patient's language dysfunction is aphasia or something else.</a:t>
            </a:r>
            <a:endParaRPr lang="en-US" sz="1600" dirty="0"/>
          </a:p>
          <a:p>
            <a:pPr marL="285750" lvl="1" indent="-285750" algn="l">
              <a:buFontTx/>
              <a:buChar char="-"/>
            </a:pPr>
            <a:r>
              <a:rPr lang="en-US" dirty="0" smtClean="0"/>
              <a:t>Does </a:t>
            </a:r>
            <a:r>
              <a:rPr lang="en-US" dirty="0"/>
              <a:t>the patient possess a speech or language impairment</a:t>
            </a:r>
            <a:r>
              <a:rPr lang="en-US" dirty="0" smtClean="0"/>
              <a:t>?</a:t>
            </a:r>
            <a:endParaRPr lang="en-US" sz="1400" dirty="0"/>
          </a:p>
          <a:p>
            <a:pPr marL="285750" lvl="1" indent="-285750" algn="l">
              <a:buFontTx/>
              <a:buChar char="-"/>
            </a:pPr>
            <a:r>
              <a:rPr lang="en-US" dirty="0" smtClean="0"/>
              <a:t>Is </a:t>
            </a:r>
            <a:r>
              <a:rPr lang="en-US" dirty="0"/>
              <a:t>this impairment aphasia</a:t>
            </a:r>
            <a:r>
              <a:rPr lang="en-US" dirty="0" smtClean="0"/>
              <a:t>?</a:t>
            </a:r>
            <a:endParaRPr lang="en-US" sz="1400" dirty="0"/>
          </a:p>
          <a:p>
            <a:pPr marL="285750" lvl="1" indent="-285750" algn="l">
              <a:buFontTx/>
              <a:buChar char="-"/>
            </a:pPr>
            <a:r>
              <a:rPr lang="en-US" dirty="0" smtClean="0"/>
              <a:t>If </a:t>
            </a:r>
            <a:r>
              <a:rPr lang="en-US" dirty="0"/>
              <a:t>the primary disorder is aphasia, what is its type and severity</a:t>
            </a:r>
            <a:r>
              <a:rPr lang="en-US" dirty="0" smtClean="0"/>
              <a:t>?</a:t>
            </a:r>
          </a:p>
        </p:txBody>
      </p:sp>
      <p:sp>
        <p:nvSpPr>
          <p:cNvPr id="3" name="Title 2"/>
          <p:cNvSpPr>
            <a:spLocks noGrp="1"/>
          </p:cNvSpPr>
          <p:nvPr>
            <p:ph type="title"/>
          </p:nvPr>
        </p:nvSpPr>
        <p:spPr/>
        <p:txBody>
          <a:bodyPr/>
          <a:lstStyle/>
          <a:p>
            <a:pPr marL="342900" indent="-342900"/>
            <a:r>
              <a:rPr lang="en-US" dirty="0"/>
              <a:t>Aphasia assessment</a:t>
            </a:r>
          </a:p>
        </p:txBody>
      </p:sp>
    </p:spTree>
    <p:extLst>
      <p:ext uri="{BB962C8B-B14F-4D97-AF65-F5344CB8AC3E}">
        <p14:creationId xmlns:p14="http://schemas.microsoft.com/office/powerpoint/2010/main" val="6869489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lvl="1" algn="l"/>
            <a:endParaRPr lang="en-US" sz="2000" dirty="0"/>
          </a:p>
          <a:p>
            <a:pPr lvl="1" algn="l"/>
            <a:endParaRPr lang="en-US" sz="2000" dirty="0"/>
          </a:p>
          <a:p>
            <a:pPr marL="285750" lvl="1" indent="-285750" algn="l">
              <a:buFont typeface="Arial"/>
              <a:buChar char="•"/>
            </a:pPr>
            <a:r>
              <a:rPr lang="en-US" sz="2000" dirty="0" smtClean="0"/>
              <a:t>Determination </a:t>
            </a:r>
            <a:r>
              <a:rPr lang="en-US" sz="2000" dirty="0"/>
              <a:t>of Level of Functional Communication</a:t>
            </a:r>
          </a:p>
          <a:p>
            <a:pPr marL="342900" lvl="1" indent="-342900" algn="l">
              <a:buFontTx/>
              <a:buChar char="-"/>
            </a:pPr>
            <a:r>
              <a:rPr lang="en-US" sz="2000" dirty="0" smtClean="0"/>
              <a:t>to </a:t>
            </a:r>
            <a:r>
              <a:rPr lang="en-US" sz="2000" dirty="0"/>
              <a:t>provide a reasonable basis for the design and implementation of an individual treatment program. </a:t>
            </a:r>
            <a:endParaRPr lang="en-US" sz="2000" dirty="0" smtClean="0"/>
          </a:p>
          <a:p>
            <a:pPr marL="342900" lvl="1" indent="-342900" algn="l">
              <a:buFontTx/>
              <a:buChar char="-"/>
            </a:pPr>
            <a:r>
              <a:rPr lang="en-US" dirty="0" smtClean="0"/>
              <a:t>What </a:t>
            </a:r>
            <a:r>
              <a:rPr lang="en-US" dirty="0"/>
              <a:t>is the prognosis for recovery?</a:t>
            </a:r>
            <a:endParaRPr lang="en-US" sz="1400" dirty="0"/>
          </a:p>
          <a:p>
            <a:pPr lvl="1" algn="l"/>
            <a:endParaRPr lang="en-US" sz="2000" dirty="0"/>
          </a:p>
          <a:p>
            <a:endParaRPr lang="en-US" dirty="0"/>
          </a:p>
        </p:txBody>
      </p:sp>
      <p:sp>
        <p:nvSpPr>
          <p:cNvPr id="3" name="Title 2"/>
          <p:cNvSpPr>
            <a:spLocks noGrp="1"/>
          </p:cNvSpPr>
          <p:nvPr>
            <p:ph type="title"/>
          </p:nvPr>
        </p:nvSpPr>
        <p:spPr/>
        <p:txBody>
          <a:bodyPr/>
          <a:lstStyle/>
          <a:p>
            <a:r>
              <a:rPr lang="en-US" dirty="0" smtClean="0"/>
              <a:t>Assessment cot’</a:t>
            </a:r>
            <a:endParaRPr lang="en-US" dirty="0"/>
          </a:p>
        </p:txBody>
      </p:sp>
    </p:spTree>
    <p:extLst>
      <p:ext uri="{BB962C8B-B14F-4D97-AF65-F5344CB8AC3E}">
        <p14:creationId xmlns:p14="http://schemas.microsoft.com/office/powerpoint/2010/main" val="136294163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92500" lnSpcReduction="20000"/>
          </a:bodyPr>
          <a:lstStyle/>
          <a:p>
            <a:pPr algn="l"/>
            <a:r>
              <a:rPr lang="en-US" dirty="0" smtClean="0"/>
              <a:t>Assessment area:</a:t>
            </a:r>
          </a:p>
          <a:p>
            <a:pPr algn="l"/>
            <a:r>
              <a:rPr lang="en-US" dirty="0" smtClean="0"/>
              <a:t>1- Spontaneous speech</a:t>
            </a:r>
          </a:p>
          <a:p>
            <a:pPr algn="l"/>
            <a:r>
              <a:rPr lang="en-US" dirty="0" smtClean="0"/>
              <a:t>2- Auditory Verbal Comprehension</a:t>
            </a:r>
          </a:p>
          <a:p>
            <a:pPr algn="l"/>
            <a:r>
              <a:rPr lang="en-US" dirty="0" smtClean="0"/>
              <a:t>             A. yes/no questions</a:t>
            </a:r>
          </a:p>
          <a:p>
            <a:pPr algn="l"/>
            <a:r>
              <a:rPr lang="en-US" dirty="0"/>
              <a:t> </a:t>
            </a:r>
            <a:r>
              <a:rPr lang="en-US" dirty="0" smtClean="0"/>
              <a:t>            B.</a:t>
            </a:r>
            <a:r>
              <a:rPr lang="en-US" dirty="0"/>
              <a:t> Auditory word recognition</a:t>
            </a:r>
          </a:p>
          <a:p>
            <a:pPr algn="l"/>
            <a:r>
              <a:rPr lang="en-US" dirty="0" smtClean="0"/>
              <a:t>             C.</a:t>
            </a:r>
            <a:r>
              <a:rPr lang="en-US" dirty="0"/>
              <a:t> Sequential commands    </a:t>
            </a:r>
          </a:p>
          <a:p>
            <a:pPr algn="l"/>
            <a:r>
              <a:rPr lang="en-US" dirty="0" smtClean="0"/>
              <a:t>3- Repetition </a:t>
            </a:r>
          </a:p>
          <a:p>
            <a:pPr algn="l"/>
            <a:r>
              <a:rPr lang="en-US" dirty="0" smtClean="0"/>
              <a:t>4- Naming </a:t>
            </a:r>
          </a:p>
          <a:p>
            <a:pPr algn="l"/>
            <a:r>
              <a:rPr lang="en-US" dirty="0" smtClean="0"/>
              <a:t>             A. Object naming</a:t>
            </a:r>
          </a:p>
          <a:p>
            <a:pPr algn="l"/>
            <a:r>
              <a:rPr lang="en-US" dirty="0"/>
              <a:t> </a:t>
            </a:r>
            <a:r>
              <a:rPr lang="en-US" dirty="0" smtClean="0"/>
              <a:t>            B. Word fluency </a:t>
            </a:r>
          </a:p>
          <a:p>
            <a:pPr algn="l"/>
            <a:r>
              <a:rPr lang="en-US" dirty="0"/>
              <a:t> </a:t>
            </a:r>
            <a:r>
              <a:rPr lang="en-US" dirty="0" smtClean="0"/>
              <a:t>            C. Sentence completion</a:t>
            </a:r>
          </a:p>
          <a:p>
            <a:pPr algn="l"/>
            <a:r>
              <a:rPr lang="en-US" dirty="0"/>
              <a:t> </a:t>
            </a:r>
            <a:r>
              <a:rPr lang="en-US" dirty="0" smtClean="0"/>
              <a:t>            D. Responsive speech</a:t>
            </a:r>
          </a:p>
          <a:p>
            <a:pPr algn="l"/>
            <a:r>
              <a:rPr lang="en-US" dirty="0" smtClean="0"/>
              <a:t> </a:t>
            </a:r>
          </a:p>
        </p:txBody>
      </p:sp>
      <p:sp>
        <p:nvSpPr>
          <p:cNvPr id="3" name="Title 2"/>
          <p:cNvSpPr>
            <a:spLocks noGrp="1"/>
          </p:cNvSpPr>
          <p:nvPr>
            <p:ph type="title"/>
          </p:nvPr>
        </p:nvSpPr>
        <p:spPr/>
        <p:txBody>
          <a:bodyPr/>
          <a:lstStyle/>
          <a:p>
            <a:r>
              <a:rPr lang="en-US" dirty="0" smtClean="0"/>
              <a:t>Assessment (</a:t>
            </a:r>
            <a:r>
              <a:rPr lang="en-US" dirty="0" err="1" smtClean="0"/>
              <a:t>cont</a:t>
            </a:r>
            <a:r>
              <a:rPr lang="en-US" dirty="0" smtClean="0"/>
              <a:t>’) </a:t>
            </a:r>
            <a:endParaRPr lang="en-US" dirty="0"/>
          </a:p>
        </p:txBody>
      </p:sp>
    </p:spTree>
    <p:extLst>
      <p:ext uri="{BB962C8B-B14F-4D97-AF65-F5344CB8AC3E}">
        <p14:creationId xmlns:p14="http://schemas.microsoft.com/office/powerpoint/2010/main" val="346712368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algn="l"/>
            <a:r>
              <a:rPr lang="en-US" dirty="0" smtClean="0"/>
              <a:t>5- Reading</a:t>
            </a:r>
          </a:p>
          <a:p>
            <a:pPr algn="l"/>
            <a:r>
              <a:rPr lang="en-US" dirty="0"/>
              <a:t> </a:t>
            </a:r>
            <a:r>
              <a:rPr lang="en-US" dirty="0" smtClean="0"/>
              <a:t>             A. </a:t>
            </a:r>
            <a:r>
              <a:rPr lang="en-US" dirty="0"/>
              <a:t>R</a:t>
            </a:r>
            <a:r>
              <a:rPr lang="en-US" dirty="0" smtClean="0"/>
              <a:t>eading - comprehension of sentences</a:t>
            </a:r>
          </a:p>
          <a:p>
            <a:pPr algn="l"/>
            <a:r>
              <a:rPr lang="en-US" dirty="0"/>
              <a:t> </a:t>
            </a:r>
            <a:r>
              <a:rPr lang="en-US" dirty="0" smtClean="0"/>
              <a:t>             B. Reading - commands</a:t>
            </a:r>
          </a:p>
          <a:p>
            <a:pPr algn="l"/>
            <a:r>
              <a:rPr lang="en-US" dirty="0"/>
              <a:t> </a:t>
            </a:r>
            <a:r>
              <a:rPr lang="en-US" dirty="0" smtClean="0"/>
              <a:t>             C. Written - word stimulus- object –choice matching </a:t>
            </a:r>
          </a:p>
          <a:p>
            <a:pPr algn="l"/>
            <a:r>
              <a:rPr lang="en-US" dirty="0"/>
              <a:t> </a:t>
            </a:r>
            <a:r>
              <a:rPr lang="en-US" dirty="0" smtClean="0"/>
              <a:t>             D. Written – stimulus – picture – choice matching </a:t>
            </a:r>
          </a:p>
          <a:p>
            <a:pPr algn="l"/>
            <a:r>
              <a:rPr lang="en-US" dirty="0"/>
              <a:t> </a:t>
            </a:r>
            <a:r>
              <a:rPr lang="en-US" dirty="0" smtClean="0"/>
              <a:t>             E. Picture stimulus –written word – choice matching </a:t>
            </a:r>
          </a:p>
          <a:p>
            <a:pPr algn="l"/>
            <a:r>
              <a:rPr lang="en-US" dirty="0"/>
              <a:t> </a:t>
            </a:r>
            <a:r>
              <a:rPr lang="en-US" dirty="0" smtClean="0"/>
              <a:t>             F. Spoken words – written word - choice matching </a:t>
            </a:r>
          </a:p>
          <a:p>
            <a:pPr algn="l"/>
            <a:r>
              <a:rPr lang="en-US" dirty="0"/>
              <a:t> </a:t>
            </a:r>
            <a:r>
              <a:rPr lang="en-US" dirty="0" smtClean="0"/>
              <a:t>             G. Letter discrimination </a:t>
            </a:r>
          </a:p>
          <a:p>
            <a:pPr algn="l"/>
            <a:r>
              <a:rPr lang="en-US" dirty="0"/>
              <a:t> </a:t>
            </a:r>
            <a:r>
              <a:rPr lang="en-US" dirty="0" smtClean="0"/>
              <a:t>             H. Spelled word recognition</a:t>
            </a:r>
          </a:p>
          <a:p>
            <a:pPr algn="l"/>
            <a:r>
              <a:rPr lang="en-US" dirty="0" smtClean="0"/>
              <a:t>               I. Spelling</a:t>
            </a:r>
          </a:p>
          <a:p>
            <a:pPr algn="l"/>
            <a:endParaRPr lang="en-US" dirty="0"/>
          </a:p>
        </p:txBody>
      </p:sp>
      <p:sp>
        <p:nvSpPr>
          <p:cNvPr id="3" name="Title 2"/>
          <p:cNvSpPr>
            <a:spLocks noGrp="1"/>
          </p:cNvSpPr>
          <p:nvPr>
            <p:ph type="title"/>
          </p:nvPr>
        </p:nvSpPr>
        <p:spPr/>
        <p:txBody>
          <a:bodyPr/>
          <a:lstStyle/>
          <a:p>
            <a:r>
              <a:rPr lang="en-US" dirty="0" smtClean="0"/>
              <a:t>Assessment (</a:t>
            </a:r>
            <a:r>
              <a:rPr lang="en-US" dirty="0" err="1" smtClean="0"/>
              <a:t>cont</a:t>
            </a:r>
            <a:r>
              <a:rPr lang="en-US" dirty="0" smtClean="0"/>
              <a:t>’)</a:t>
            </a:r>
            <a:endParaRPr lang="en-US" dirty="0"/>
          </a:p>
        </p:txBody>
      </p:sp>
    </p:spTree>
    <p:extLst>
      <p:ext uri="{BB962C8B-B14F-4D97-AF65-F5344CB8AC3E}">
        <p14:creationId xmlns:p14="http://schemas.microsoft.com/office/powerpoint/2010/main" val="23245598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l"/>
            <a:r>
              <a:rPr lang="en-US" dirty="0"/>
              <a:t>6- Writing </a:t>
            </a:r>
          </a:p>
          <a:p>
            <a:pPr algn="l"/>
            <a:r>
              <a:rPr lang="en-US" dirty="0"/>
              <a:t>              A. </a:t>
            </a:r>
            <a:r>
              <a:rPr lang="en-US" dirty="0" smtClean="0"/>
              <a:t>Writing on request</a:t>
            </a:r>
            <a:endParaRPr lang="en-US" dirty="0"/>
          </a:p>
          <a:p>
            <a:pPr algn="l"/>
            <a:r>
              <a:rPr lang="en-US" dirty="0"/>
              <a:t>              B. </a:t>
            </a:r>
            <a:r>
              <a:rPr lang="en-US" dirty="0" smtClean="0"/>
              <a:t>Written output</a:t>
            </a:r>
            <a:endParaRPr lang="en-US" dirty="0"/>
          </a:p>
          <a:p>
            <a:pPr algn="l"/>
            <a:r>
              <a:rPr lang="en-US" dirty="0"/>
              <a:t>              C. </a:t>
            </a:r>
            <a:r>
              <a:rPr lang="en-US" dirty="0" smtClean="0"/>
              <a:t>Writing to dictation</a:t>
            </a:r>
            <a:endParaRPr lang="en-US" dirty="0"/>
          </a:p>
          <a:p>
            <a:pPr algn="l"/>
            <a:r>
              <a:rPr lang="en-US" dirty="0"/>
              <a:t>              D. </a:t>
            </a:r>
            <a:r>
              <a:rPr lang="en-US" dirty="0" smtClean="0"/>
              <a:t>Writing dictated or visually presented words</a:t>
            </a:r>
            <a:endParaRPr lang="en-US" dirty="0"/>
          </a:p>
          <a:p>
            <a:pPr algn="l"/>
            <a:r>
              <a:rPr lang="en-US" dirty="0"/>
              <a:t>              E. </a:t>
            </a:r>
            <a:r>
              <a:rPr lang="en-US" dirty="0" smtClean="0"/>
              <a:t>Alphabet and number</a:t>
            </a:r>
          </a:p>
          <a:p>
            <a:pPr algn="l"/>
            <a:r>
              <a:rPr lang="en-US" dirty="0" smtClean="0"/>
              <a:t>              F. Dictated letters and numbers </a:t>
            </a:r>
          </a:p>
          <a:p>
            <a:pPr algn="l"/>
            <a:r>
              <a:rPr lang="en-US" dirty="0" smtClean="0"/>
              <a:t>              </a:t>
            </a:r>
            <a:r>
              <a:rPr lang="en-US" dirty="0"/>
              <a:t>G. </a:t>
            </a:r>
            <a:r>
              <a:rPr lang="en-US" dirty="0" smtClean="0"/>
              <a:t>copying of words of a sentence </a:t>
            </a:r>
            <a:endParaRPr lang="en-US" dirty="0"/>
          </a:p>
          <a:p>
            <a:endParaRPr lang="en-US" dirty="0"/>
          </a:p>
        </p:txBody>
      </p:sp>
      <p:sp>
        <p:nvSpPr>
          <p:cNvPr id="3" name="Title 2"/>
          <p:cNvSpPr>
            <a:spLocks noGrp="1"/>
          </p:cNvSpPr>
          <p:nvPr>
            <p:ph type="title"/>
          </p:nvPr>
        </p:nvSpPr>
        <p:spPr/>
        <p:txBody>
          <a:bodyPr/>
          <a:lstStyle/>
          <a:p>
            <a:r>
              <a:rPr lang="en-US" dirty="0" smtClean="0"/>
              <a:t>Assessment (</a:t>
            </a:r>
            <a:r>
              <a:rPr lang="en-US" dirty="0" err="1" smtClean="0"/>
              <a:t>cont</a:t>
            </a:r>
            <a:r>
              <a:rPr lang="en-US" dirty="0" smtClean="0"/>
              <a:t>’)</a:t>
            </a:r>
            <a:endParaRPr lang="en-US" dirty="0"/>
          </a:p>
        </p:txBody>
      </p:sp>
    </p:spTree>
    <p:extLst>
      <p:ext uri="{BB962C8B-B14F-4D97-AF65-F5344CB8AC3E}">
        <p14:creationId xmlns:p14="http://schemas.microsoft.com/office/powerpoint/2010/main" val="34494200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lnSpcReduction="10000"/>
          </a:bodyPr>
          <a:lstStyle/>
          <a:p>
            <a:pPr marL="342900" indent="-342900" algn="l">
              <a:buFont typeface="Arial"/>
              <a:buChar char="•"/>
            </a:pPr>
            <a:r>
              <a:rPr lang="en-US" dirty="0" smtClean="0"/>
              <a:t>Apraxia of speech </a:t>
            </a:r>
          </a:p>
          <a:p>
            <a:pPr algn="l"/>
            <a:r>
              <a:rPr lang="en-US" dirty="0" smtClean="0"/>
              <a:t>is </a:t>
            </a:r>
            <a:r>
              <a:rPr lang="en-US" dirty="0"/>
              <a:t>an </a:t>
            </a:r>
            <a:r>
              <a:rPr lang="en-US" u="sng" dirty="0">
                <a:hlinkClick r:id="rId2" tooltip="Motor speech disorders"/>
              </a:rPr>
              <a:t>oral motor speech disorder</a:t>
            </a:r>
            <a:r>
              <a:rPr lang="en-US" dirty="0"/>
              <a:t> affecting an individual's ability to translate conscious speech plans into motor plans, which results in limited and difficult speech ability.</a:t>
            </a:r>
          </a:p>
          <a:p>
            <a:pPr algn="l"/>
            <a:r>
              <a:rPr lang="en-US" dirty="0" smtClean="0"/>
              <a:t>it </a:t>
            </a:r>
            <a:r>
              <a:rPr lang="en-US" dirty="0"/>
              <a:t>may cause difficulty:</a:t>
            </a:r>
          </a:p>
          <a:p>
            <a:pPr lvl="0" algn="l"/>
            <a:r>
              <a:rPr lang="en-US" dirty="0" smtClean="0"/>
              <a:t>- Producing </a:t>
            </a:r>
            <a:r>
              <a:rPr lang="en-US" dirty="0"/>
              <a:t>the desired speech sound.</a:t>
            </a:r>
          </a:p>
          <a:p>
            <a:pPr lvl="0" algn="l"/>
            <a:r>
              <a:rPr lang="en-US" dirty="0" smtClean="0"/>
              <a:t>- Using </a:t>
            </a:r>
            <a:r>
              <a:rPr lang="en-US" dirty="0"/>
              <a:t>the correct rhythm and rate of speaking.</a:t>
            </a:r>
          </a:p>
          <a:p>
            <a:pPr marL="342900" indent="-342900" algn="l">
              <a:buFont typeface="Arial"/>
              <a:buChar char="•"/>
            </a:pPr>
            <a:r>
              <a:rPr lang="en-US" dirty="0" smtClean="0"/>
              <a:t>Dysarthria</a:t>
            </a:r>
          </a:p>
          <a:p>
            <a:pPr algn="l"/>
            <a:r>
              <a:rPr lang="en-US" dirty="0" smtClean="0"/>
              <a:t> is </a:t>
            </a:r>
            <a:r>
              <a:rPr lang="en-US" dirty="0"/>
              <a:t>a </a:t>
            </a:r>
            <a:r>
              <a:rPr lang="en-US" b="1" dirty="0"/>
              <a:t>motor speech disorder</a:t>
            </a:r>
            <a:r>
              <a:rPr lang="en-US" dirty="0"/>
              <a:t>. The muscles of the mouth, face, and respiratory system may become weak, move slowly, or not move at all after a stroke or other brain injury</a:t>
            </a:r>
          </a:p>
          <a:p>
            <a:r>
              <a:rPr lang="x-none" dirty="0"/>
              <a:t> </a:t>
            </a:r>
            <a:endParaRPr lang="en-US" dirty="0"/>
          </a:p>
          <a:p>
            <a:pPr algn="l"/>
            <a:endParaRPr lang="en-US" dirty="0"/>
          </a:p>
        </p:txBody>
      </p:sp>
      <p:sp>
        <p:nvSpPr>
          <p:cNvPr id="3" name="Title 2"/>
          <p:cNvSpPr>
            <a:spLocks noGrp="1"/>
          </p:cNvSpPr>
          <p:nvPr>
            <p:ph type="title"/>
          </p:nvPr>
        </p:nvSpPr>
        <p:spPr/>
        <p:txBody>
          <a:bodyPr/>
          <a:lstStyle/>
          <a:p>
            <a:r>
              <a:rPr lang="en-US" dirty="0" smtClean="0"/>
              <a:t>Deferential diagnosis</a:t>
            </a:r>
            <a:endParaRPr lang="en-US" dirty="0"/>
          </a:p>
        </p:txBody>
      </p:sp>
    </p:spTree>
    <p:extLst>
      <p:ext uri="{BB962C8B-B14F-4D97-AF65-F5344CB8AC3E}">
        <p14:creationId xmlns:p14="http://schemas.microsoft.com/office/powerpoint/2010/main" val="387880372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92500" lnSpcReduction="10000"/>
          </a:bodyPr>
          <a:lstStyle/>
          <a:p>
            <a:pPr algn="l"/>
            <a:r>
              <a:rPr lang="en-US" dirty="0" smtClean="0"/>
              <a:t>if </a:t>
            </a:r>
            <a:r>
              <a:rPr lang="en-US" dirty="0"/>
              <a:t>the brain damage is mild, a person may recover language skills without treatment. However, most people undergo speech and language therapy to rehabilitate their language skills and supplement their communication experiences. Researchers are currently investigating the use of medications, alone or in combination with speech therapy, to help people with aphasia.</a:t>
            </a:r>
          </a:p>
          <a:p>
            <a:pPr algn="l"/>
            <a:r>
              <a:rPr lang="en-US" b="1" dirty="0"/>
              <a:t>Speech and language rehabilitation</a:t>
            </a:r>
            <a:br>
              <a:rPr lang="en-US" b="1" dirty="0"/>
            </a:br>
            <a:r>
              <a:rPr lang="en-US" dirty="0"/>
              <a:t>Recovery of language skills is usually a relatively slow process. Although most people make significant progress, few people regain full pre-injury communication levels. In aphasia, speech and language therapy:</a:t>
            </a:r>
          </a:p>
          <a:p>
            <a:pPr lvl="0" algn="l"/>
            <a:r>
              <a:rPr lang="en-US" b="1" dirty="0"/>
              <a:t>Starts early.</a:t>
            </a:r>
            <a:r>
              <a:rPr lang="en-US" dirty="0"/>
              <a:t> Therapy is most effective when it begins soon after the brain injury.</a:t>
            </a:r>
          </a:p>
          <a:p>
            <a:pPr lvl="0" algn="l"/>
            <a:r>
              <a:rPr lang="en-US" b="1" dirty="0"/>
              <a:t>Builds on success.</a:t>
            </a:r>
            <a:r>
              <a:rPr lang="en-US" dirty="0"/>
              <a:t> The speech-language pathologist uses exercises to improve and practice communication skills. These may begin with simpler tasks such as naming objects and evolve into more complex exercises of explaining the purpose of an object.</a:t>
            </a:r>
          </a:p>
          <a:p>
            <a:pPr algn="l"/>
            <a:endParaRPr lang="en-US" dirty="0"/>
          </a:p>
        </p:txBody>
      </p:sp>
      <p:sp>
        <p:nvSpPr>
          <p:cNvPr id="3" name="Title 2"/>
          <p:cNvSpPr>
            <a:spLocks noGrp="1"/>
          </p:cNvSpPr>
          <p:nvPr>
            <p:ph type="title"/>
          </p:nvPr>
        </p:nvSpPr>
        <p:spPr/>
        <p:txBody>
          <a:bodyPr/>
          <a:lstStyle/>
          <a:p>
            <a:r>
              <a:rPr lang="en-US" dirty="0" smtClean="0"/>
              <a:t>Aphasia treatment </a:t>
            </a:r>
            <a:endParaRPr lang="en-US" dirty="0"/>
          </a:p>
        </p:txBody>
      </p:sp>
    </p:spTree>
    <p:extLst>
      <p:ext uri="{BB962C8B-B14F-4D97-AF65-F5344CB8AC3E}">
        <p14:creationId xmlns:p14="http://schemas.microsoft.com/office/powerpoint/2010/main" val="157973791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92500" lnSpcReduction="10000"/>
          </a:bodyPr>
          <a:lstStyle/>
          <a:p>
            <a:pPr lvl="0" algn="l"/>
            <a:r>
              <a:rPr lang="en-US" b="1" dirty="0"/>
              <a:t>Shifts focus.</a:t>
            </a:r>
            <a:r>
              <a:rPr lang="en-US" dirty="0"/>
              <a:t> The speech-language pathologist might teach the person ways to compensate for the language impairment and to communicate more effectively with gestures or drawings. Some people with aphasia may use a book or board with pictures and words to help them recall commonly used words or help them when they're stuck.</a:t>
            </a:r>
          </a:p>
          <a:p>
            <a:pPr lvl="0" algn="l"/>
            <a:r>
              <a:rPr lang="en-US" b="1" dirty="0"/>
              <a:t>Often works in groups.</a:t>
            </a:r>
            <a:r>
              <a:rPr lang="en-US" dirty="0"/>
              <a:t> In a group setting, people with aphasia can try out their communication skills in a safe environment. Participants can practice initiating conversations, speaking in turn, clarifying misunderstandings and fixing conversations that have completely broken down.</a:t>
            </a:r>
          </a:p>
          <a:p>
            <a:pPr lvl="0" algn="l"/>
            <a:r>
              <a:rPr lang="en-US" b="1" dirty="0"/>
              <a:t>May include outings.</a:t>
            </a:r>
            <a:r>
              <a:rPr lang="en-US" dirty="0"/>
              <a:t> Participating in real-life situations — such as going to a restaurant or a grocery store — puts rehabilitation efforts into practice.</a:t>
            </a:r>
          </a:p>
          <a:p>
            <a:pPr lvl="0" algn="l"/>
            <a:r>
              <a:rPr lang="en-US" b="1" dirty="0"/>
              <a:t>May include use of computers.</a:t>
            </a:r>
            <a:r>
              <a:rPr lang="en-US" dirty="0"/>
              <a:t> Using computer-assisted therapy can be especially helpful for relearning verbs and word sounds (phonemes</a:t>
            </a:r>
          </a:p>
          <a:p>
            <a:pPr algn="l"/>
            <a:r>
              <a:rPr lang="x-none" dirty="0"/>
              <a:t> </a:t>
            </a:r>
            <a:endParaRPr lang="en-US" dirty="0"/>
          </a:p>
          <a:p>
            <a:endParaRPr lang="en-US" dirty="0"/>
          </a:p>
        </p:txBody>
      </p:sp>
      <p:sp>
        <p:nvSpPr>
          <p:cNvPr id="3" name="Title 2"/>
          <p:cNvSpPr>
            <a:spLocks noGrp="1"/>
          </p:cNvSpPr>
          <p:nvPr>
            <p:ph type="title"/>
          </p:nvPr>
        </p:nvSpPr>
        <p:spPr/>
        <p:txBody>
          <a:bodyPr/>
          <a:lstStyle/>
          <a:p>
            <a:r>
              <a:rPr lang="en-US" dirty="0" smtClean="0"/>
              <a:t>Treatment </a:t>
            </a:r>
            <a:r>
              <a:rPr lang="en-US" dirty="0" err="1" smtClean="0"/>
              <a:t>cont</a:t>
            </a:r>
            <a:r>
              <a:rPr lang="en-US" dirty="0" smtClean="0"/>
              <a:t>’</a:t>
            </a:r>
            <a:endParaRPr lang="en-US" dirty="0"/>
          </a:p>
        </p:txBody>
      </p:sp>
    </p:spTree>
    <p:extLst>
      <p:ext uri="{BB962C8B-B14F-4D97-AF65-F5344CB8AC3E}">
        <p14:creationId xmlns:p14="http://schemas.microsoft.com/office/powerpoint/2010/main" val="63904995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endParaRPr lang="en-US" sz="6000" dirty="0" smtClean="0"/>
          </a:p>
          <a:p>
            <a:r>
              <a:rPr lang="en-US" sz="6000" dirty="0" smtClean="0"/>
              <a:t>THANK YOU </a:t>
            </a:r>
            <a:endParaRPr lang="en-US" sz="60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9322604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342900" indent="-342900" algn="l">
              <a:buFontTx/>
              <a:buChar char="-"/>
            </a:pPr>
            <a:r>
              <a:rPr lang="en-US" dirty="0" smtClean="0"/>
              <a:t>What is Aphasia?</a:t>
            </a:r>
          </a:p>
          <a:p>
            <a:pPr marL="342900" indent="-342900" algn="l">
              <a:buFontTx/>
              <a:buChar char="-"/>
            </a:pPr>
            <a:r>
              <a:rPr lang="en-US" dirty="0" smtClean="0"/>
              <a:t> Aphasia </a:t>
            </a:r>
            <a:r>
              <a:rPr lang="en-US" dirty="0"/>
              <a:t>type </a:t>
            </a:r>
            <a:endParaRPr lang="en-US" dirty="0" smtClean="0"/>
          </a:p>
          <a:p>
            <a:pPr marL="342900" indent="-342900" algn="l">
              <a:buFontTx/>
              <a:buChar char="-"/>
            </a:pPr>
            <a:r>
              <a:rPr lang="en-US" dirty="0" smtClean="0"/>
              <a:t>What </a:t>
            </a:r>
            <a:r>
              <a:rPr lang="en-US" dirty="0"/>
              <a:t>causes </a:t>
            </a:r>
            <a:r>
              <a:rPr lang="en-US" dirty="0" smtClean="0"/>
              <a:t>aphasia</a:t>
            </a:r>
          </a:p>
          <a:p>
            <a:pPr marL="342900" indent="-342900" algn="l">
              <a:buFontTx/>
              <a:buChar char="-"/>
            </a:pPr>
            <a:r>
              <a:rPr lang="en-US" dirty="0" smtClean="0"/>
              <a:t>Sing </a:t>
            </a:r>
            <a:r>
              <a:rPr lang="en-US" dirty="0"/>
              <a:t>and symptoms </a:t>
            </a:r>
            <a:endParaRPr lang="en-US" dirty="0" smtClean="0"/>
          </a:p>
          <a:p>
            <a:pPr marL="342900" indent="-342900" algn="l">
              <a:buFontTx/>
              <a:buChar char="-"/>
            </a:pPr>
            <a:r>
              <a:rPr lang="en-US" dirty="0"/>
              <a:t>Fact about aphasia</a:t>
            </a:r>
          </a:p>
          <a:p>
            <a:pPr marL="342900" indent="-342900" algn="l">
              <a:buFontTx/>
              <a:buChar char="-"/>
            </a:pPr>
            <a:r>
              <a:rPr lang="en-US" dirty="0" smtClean="0"/>
              <a:t>Aphasia assessment</a:t>
            </a:r>
          </a:p>
          <a:p>
            <a:pPr marL="342900" indent="-342900" algn="l">
              <a:buFontTx/>
              <a:buChar char="-"/>
            </a:pPr>
            <a:r>
              <a:rPr lang="en-US" dirty="0" smtClean="0"/>
              <a:t>Aphasia </a:t>
            </a:r>
            <a:r>
              <a:rPr lang="en-US" dirty="0"/>
              <a:t>management</a:t>
            </a:r>
          </a:p>
          <a:p>
            <a:pPr marL="342900" indent="-342900" algn="l">
              <a:buFontTx/>
              <a:buChar char="-"/>
            </a:pPr>
            <a:endParaRPr lang="en-US" dirty="0" smtClean="0"/>
          </a:p>
        </p:txBody>
      </p:sp>
      <p:sp>
        <p:nvSpPr>
          <p:cNvPr id="3" name="Title 2"/>
          <p:cNvSpPr>
            <a:spLocks noGrp="1"/>
          </p:cNvSpPr>
          <p:nvPr>
            <p:ph type="title"/>
          </p:nvPr>
        </p:nvSpPr>
        <p:spPr/>
        <p:txBody>
          <a:bodyPr/>
          <a:lstStyle/>
          <a:p>
            <a:r>
              <a:rPr lang="en-US" dirty="0" smtClean="0"/>
              <a:t>Out line </a:t>
            </a:r>
            <a:endParaRPr lang="en-US" dirty="0"/>
          </a:p>
        </p:txBody>
      </p:sp>
    </p:spTree>
    <p:extLst>
      <p:ext uri="{BB962C8B-B14F-4D97-AF65-F5344CB8AC3E}">
        <p14:creationId xmlns:p14="http://schemas.microsoft.com/office/powerpoint/2010/main" val="159906466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lvl="0"/>
            <a:endParaRPr lang="en-US" b="1" i="1" u="sng" dirty="0" smtClean="0"/>
          </a:p>
          <a:p>
            <a:pPr lvl="0"/>
            <a:endParaRPr lang="en-US" b="1" i="1" u="sng" dirty="0"/>
          </a:p>
          <a:p>
            <a:pPr lvl="0"/>
            <a:r>
              <a:rPr lang="en-US" b="1" i="1" u="sng" dirty="0" smtClean="0"/>
              <a:t>- Acquired</a:t>
            </a:r>
            <a:r>
              <a:rPr lang="en-US" i="1" dirty="0" smtClean="0"/>
              <a:t> </a:t>
            </a:r>
            <a:r>
              <a:rPr lang="en-US" dirty="0"/>
              <a:t>communication disorder results from damage to portions of the </a:t>
            </a:r>
            <a:r>
              <a:rPr lang="en-US" dirty="0">
                <a:hlinkClick r:id="rId2"/>
              </a:rPr>
              <a:t>brain</a:t>
            </a:r>
            <a:r>
              <a:rPr lang="en-US" dirty="0"/>
              <a:t> that are responsible for language (impairs a person's ability to process language). For most people, These areas are located in the </a:t>
            </a:r>
            <a:r>
              <a:rPr lang="en-US" i="1" u="sng" dirty="0"/>
              <a:t>left hemisphere. </a:t>
            </a:r>
          </a:p>
          <a:p>
            <a:r>
              <a:rPr lang="en-US" dirty="0"/>
              <a:t> </a:t>
            </a:r>
          </a:p>
          <a:p>
            <a:r>
              <a:rPr lang="en-US" dirty="0" smtClean="0"/>
              <a:t>- The </a:t>
            </a:r>
            <a:r>
              <a:rPr lang="en-US" dirty="0"/>
              <a:t>disorder impairs the </a:t>
            </a:r>
            <a:r>
              <a:rPr lang="en-US" b="1" i="1" u="sng" dirty="0"/>
              <a:t>expression and understanding of language</a:t>
            </a:r>
            <a:r>
              <a:rPr lang="en-US" dirty="0"/>
              <a:t> as well as </a:t>
            </a:r>
            <a:r>
              <a:rPr lang="en-US" i="1" u="sng" dirty="0"/>
              <a:t>reading and writing </a:t>
            </a:r>
          </a:p>
        </p:txBody>
      </p:sp>
      <p:sp>
        <p:nvSpPr>
          <p:cNvPr id="3" name="Title 2"/>
          <p:cNvSpPr>
            <a:spLocks noGrp="1"/>
          </p:cNvSpPr>
          <p:nvPr>
            <p:ph type="title"/>
          </p:nvPr>
        </p:nvSpPr>
        <p:spPr/>
        <p:txBody>
          <a:bodyPr/>
          <a:lstStyle/>
          <a:p>
            <a:r>
              <a:rPr lang="en-US" dirty="0" smtClean="0"/>
              <a:t>What is aphasia </a:t>
            </a:r>
            <a:endParaRPr lang="en-US" dirty="0"/>
          </a:p>
        </p:txBody>
      </p:sp>
    </p:spTree>
    <p:extLst>
      <p:ext uri="{BB962C8B-B14F-4D97-AF65-F5344CB8AC3E}">
        <p14:creationId xmlns:p14="http://schemas.microsoft.com/office/powerpoint/2010/main" val="369746305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Aphasia type </a:t>
            </a:r>
            <a:endParaRPr lang="en-US"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752332689"/>
              </p:ext>
            </p:extLst>
          </p:nvPr>
        </p:nvGraphicFramePr>
        <p:xfrm>
          <a:off x="457200" y="2020888"/>
          <a:ext cx="8229600" cy="40284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Syndrome Type</a:t>
                      </a:r>
                      <a:endParaRPr lang="en-US" dirty="0"/>
                    </a:p>
                  </a:txBody>
                  <a:tcPr/>
                </a:tc>
                <a:tc>
                  <a:txBody>
                    <a:bodyPr/>
                    <a:lstStyle/>
                    <a:p>
                      <a:r>
                        <a:rPr lang="en-US" dirty="0" smtClean="0"/>
                        <a:t>Characteristic</a:t>
                      </a:r>
                      <a:endParaRPr lang="en-US" dirty="0"/>
                    </a:p>
                  </a:txBody>
                  <a:tcPr/>
                </a:tc>
              </a:tr>
              <a:tr h="370840">
                <a:tc>
                  <a:txBody>
                    <a:bodyPr/>
                    <a:lstStyle/>
                    <a:p>
                      <a:r>
                        <a:rPr lang="en-US" sz="2000" b="1" dirty="0" err="1" smtClean="0"/>
                        <a:t>Nonfluent</a:t>
                      </a:r>
                      <a:r>
                        <a:rPr lang="en-US" sz="2000" b="1" dirty="0" smtClean="0"/>
                        <a:t> Aphasia</a:t>
                      </a:r>
                    </a:p>
                    <a:p>
                      <a:r>
                        <a:rPr lang="en-US" sz="1800" b="0" dirty="0" err="1" smtClean="0"/>
                        <a:t>Broc’s</a:t>
                      </a:r>
                      <a:endParaRPr lang="en-US" sz="1800" b="0" dirty="0" smtClean="0"/>
                    </a:p>
                    <a:p>
                      <a:endParaRPr lang="en-US" sz="1800" b="0" dirty="0" smtClean="0"/>
                    </a:p>
                    <a:p>
                      <a:endParaRPr lang="en-US" sz="1800" b="0" dirty="0" smtClean="0"/>
                    </a:p>
                    <a:p>
                      <a:endParaRPr lang="en-US" sz="1800" b="0" dirty="0" smtClean="0"/>
                    </a:p>
                    <a:p>
                      <a:endParaRPr lang="en-US" sz="1800" b="0" dirty="0" smtClean="0"/>
                    </a:p>
                    <a:p>
                      <a:r>
                        <a:rPr lang="en-US" sz="1800" b="0" dirty="0" err="1" smtClean="0"/>
                        <a:t>Transcortical</a:t>
                      </a:r>
                      <a:r>
                        <a:rPr lang="en-US" sz="1800" b="0" baseline="0" dirty="0" smtClean="0"/>
                        <a:t> motor</a:t>
                      </a:r>
                    </a:p>
                    <a:p>
                      <a:endParaRPr lang="en-US" sz="1800" b="0" baseline="0" dirty="0" smtClean="0"/>
                    </a:p>
                    <a:p>
                      <a:endParaRPr lang="en-US" sz="1800" b="0" baseline="0" dirty="0" smtClean="0"/>
                    </a:p>
                    <a:p>
                      <a:endParaRPr lang="en-US" sz="1800" b="0" baseline="0" dirty="0" smtClean="0"/>
                    </a:p>
                    <a:p>
                      <a:endParaRPr lang="en-US" sz="1800" b="0" baseline="0" dirty="0" smtClean="0"/>
                    </a:p>
                    <a:p>
                      <a:r>
                        <a:rPr lang="en-US" sz="1800" b="0" dirty="0" smtClean="0"/>
                        <a:t>Global </a:t>
                      </a:r>
                    </a:p>
                  </a:txBody>
                  <a:tcPr/>
                </a:tc>
                <a:tc>
                  <a:txBody>
                    <a:bodyPr/>
                    <a:lstStyle/>
                    <a:p>
                      <a:endParaRPr lang="en-US" dirty="0" smtClean="0"/>
                    </a:p>
                    <a:p>
                      <a:r>
                        <a:rPr lang="en-US" dirty="0" err="1" smtClean="0"/>
                        <a:t>Agrammatism</a:t>
                      </a:r>
                      <a:r>
                        <a:rPr lang="en-US" dirty="0" smtClean="0"/>
                        <a:t>; effortful articulation of phrase length utterance; impaired prosody</a:t>
                      </a:r>
                      <a:r>
                        <a:rPr lang="en-US" baseline="0" dirty="0" smtClean="0"/>
                        <a:t> and intonation ; apraxia of speech; good comprehension </a:t>
                      </a:r>
                    </a:p>
                    <a:p>
                      <a:endParaRPr lang="en-US" baseline="0" dirty="0" smtClean="0"/>
                    </a:p>
                    <a:p>
                      <a:r>
                        <a:rPr lang="en-US" baseline="0" dirty="0" smtClean="0"/>
                        <a:t>Little to no initiation of spontaneous speech; output similar to </a:t>
                      </a:r>
                      <a:r>
                        <a:rPr lang="en-US" baseline="0" dirty="0" err="1" smtClean="0"/>
                        <a:t>Broca’s</a:t>
                      </a:r>
                      <a:r>
                        <a:rPr lang="en-US" baseline="0" dirty="0" smtClean="0"/>
                        <a:t> but excellent imitation (even long utterances), relatively intact comprehension.</a:t>
                      </a:r>
                    </a:p>
                    <a:p>
                      <a:endParaRPr lang="en-US" baseline="0" dirty="0" smtClean="0"/>
                    </a:p>
                    <a:p>
                      <a:r>
                        <a:rPr lang="en-US" baseline="0" dirty="0" smtClean="0"/>
                        <a:t>Severe deficits in all area of language comprehension and production.</a:t>
                      </a:r>
                      <a:endParaRPr lang="en-US" dirty="0"/>
                    </a:p>
                  </a:txBody>
                  <a:tcPr/>
                </a:tc>
              </a:tr>
            </a:tbl>
          </a:graphicData>
        </a:graphic>
      </p:graphicFrame>
    </p:spTree>
    <p:extLst>
      <p:ext uri="{BB962C8B-B14F-4D97-AF65-F5344CB8AC3E}">
        <p14:creationId xmlns:p14="http://schemas.microsoft.com/office/powerpoint/2010/main" val="173727236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3"/>
            <p:extLst>
              <p:ext uri="{D42A27DB-BD31-4B8C-83A1-F6EECF244321}">
                <p14:modId xmlns:p14="http://schemas.microsoft.com/office/powerpoint/2010/main" val="266953907"/>
              </p:ext>
            </p:extLst>
          </p:nvPr>
        </p:nvGraphicFramePr>
        <p:xfrm>
          <a:off x="457200" y="2020888"/>
          <a:ext cx="8229600" cy="37541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Syndrome Type </a:t>
                      </a:r>
                      <a:endParaRPr lang="en-US" dirty="0"/>
                    </a:p>
                  </a:txBody>
                  <a:tcPr/>
                </a:tc>
                <a:tc>
                  <a:txBody>
                    <a:bodyPr/>
                    <a:lstStyle/>
                    <a:p>
                      <a:r>
                        <a:rPr lang="en-US" dirty="0" smtClean="0"/>
                        <a:t>Characteristic </a:t>
                      </a:r>
                      <a:endParaRPr lang="en-US" dirty="0"/>
                    </a:p>
                  </a:txBody>
                  <a:tcPr/>
                </a:tc>
              </a:tr>
              <a:tr h="370840">
                <a:tc>
                  <a:txBody>
                    <a:bodyPr/>
                    <a:lstStyle/>
                    <a:p>
                      <a:r>
                        <a:rPr lang="en-US" sz="2000" b="1" dirty="0" smtClean="0"/>
                        <a:t>Fluent Aphasia</a:t>
                      </a:r>
                    </a:p>
                    <a:p>
                      <a:r>
                        <a:rPr lang="en-US" sz="1800" b="0" dirty="0" err="1" smtClean="0"/>
                        <a:t>Wernike’s</a:t>
                      </a:r>
                      <a:r>
                        <a:rPr lang="en-US" sz="1800" b="0" dirty="0" smtClean="0"/>
                        <a:t> </a:t>
                      </a:r>
                    </a:p>
                    <a:p>
                      <a:endParaRPr lang="en-US" sz="1800" b="0" dirty="0" smtClean="0"/>
                    </a:p>
                    <a:p>
                      <a:endParaRPr lang="en-US" sz="1800" b="0" dirty="0" smtClean="0"/>
                    </a:p>
                    <a:p>
                      <a:endParaRPr lang="en-US" sz="1800" b="0" dirty="0" smtClean="0"/>
                    </a:p>
                    <a:p>
                      <a:r>
                        <a:rPr lang="en-US" sz="1800" b="0" dirty="0" smtClean="0"/>
                        <a:t>Conduction </a:t>
                      </a:r>
                    </a:p>
                    <a:p>
                      <a:endParaRPr lang="en-US" sz="1800" b="0" dirty="0" smtClean="0"/>
                    </a:p>
                    <a:p>
                      <a:endParaRPr lang="en-US" sz="1800" b="0" dirty="0" smtClean="0"/>
                    </a:p>
                    <a:p>
                      <a:endParaRPr lang="en-US" sz="1800" b="0" dirty="0" smtClean="0"/>
                    </a:p>
                    <a:p>
                      <a:r>
                        <a:rPr lang="en-US" sz="1800" b="0" dirty="0" smtClean="0"/>
                        <a:t>Anomic </a:t>
                      </a:r>
                    </a:p>
                  </a:txBody>
                  <a:tcPr/>
                </a:tc>
                <a:tc>
                  <a:txBody>
                    <a:bodyPr/>
                    <a:lstStyle/>
                    <a:p>
                      <a:endParaRPr lang="en-US" dirty="0" smtClean="0"/>
                    </a:p>
                    <a:p>
                      <a:r>
                        <a:rPr lang="en-US" dirty="0" smtClean="0"/>
                        <a:t>Fluent but often</a:t>
                      </a:r>
                      <a:r>
                        <a:rPr lang="en-US" baseline="0" dirty="0" smtClean="0"/>
                        <a:t> meaningless speech (jargon); good articulation, intonation, and prosody; impaired comprehension.</a:t>
                      </a:r>
                    </a:p>
                    <a:p>
                      <a:endParaRPr lang="en-US" baseline="0" dirty="0" smtClean="0"/>
                    </a:p>
                    <a:p>
                      <a:r>
                        <a:rPr lang="en-US" baseline="0" dirty="0" smtClean="0"/>
                        <a:t>Relatively fluent speech; marked difficulty with imitation; good language comprehension</a:t>
                      </a:r>
                    </a:p>
                    <a:p>
                      <a:endParaRPr lang="en-US" baseline="0" dirty="0" smtClean="0"/>
                    </a:p>
                    <a:p>
                      <a:r>
                        <a:rPr lang="en-US" baseline="0" dirty="0" smtClean="0"/>
                        <a:t>Significant word-finding difficulties in the presence of otherwise fluent and grammatical speech; good comprehension </a:t>
                      </a:r>
                      <a:endParaRPr lang="en-US" dirty="0"/>
                    </a:p>
                  </a:txBody>
                  <a:tcPr/>
                </a:tc>
              </a:tr>
            </a:tbl>
          </a:graphicData>
        </a:graphic>
      </p:graphicFrame>
      <p:sp>
        <p:nvSpPr>
          <p:cNvPr id="3" name="Title 2"/>
          <p:cNvSpPr>
            <a:spLocks noGrp="1"/>
          </p:cNvSpPr>
          <p:nvPr>
            <p:ph type="title"/>
          </p:nvPr>
        </p:nvSpPr>
        <p:spPr/>
        <p:txBody>
          <a:bodyPr/>
          <a:lstStyle/>
          <a:p>
            <a:r>
              <a:rPr lang="en-US" dirty="0" smtClean="0"/>
              <a:t>Type of aphasia (</a:t>
            </a:r>
            <a:r>
              <a:rPr lang="en-US" dirty="0" err="1" smtClean="0"/>
              <a:t>cont</a:t>
            </a:r>
            <a:r>
              <a:rPr lang="en-US" dirty="0" smtClean="0"/>
              <a:t>’)</a:t>
            </a:r>
            <a:endParaRPr lang="en-US" dirty="0"/>
          </a:p>
        </p:txBody>
      </p:sp>
      <p:sp>
        <p:nvSpPr>
          <p:cNvPr id="6" name="TextBox 5"/>
          <p:cNvSpPr txBox="1"/>
          <p:nvPr/>
        </p:nvSpPr>
        <p:spPr>
          <a:xfrm>
            <a:off x="457200" y="1837760"/>
            <a:ext cx="8387999" cy="4031987"/>
          </a:xfrm>
          <a:prstGeom prst="rect">
            <a:avLst/>
          </a:prstGeom>
          <a:blipFill rotWithShape="1">
            <a:blip r:embed="rId2"/>
            <a:stretch>
              <a:fillRect/>
            </a:stretch>
          </a:blipFill>
        </p:spPr>
        <p:txBody>
          <a:bodyPr wrap="square" rtlCol="0">
            <a:spAutoFit/>
          </a:bodyPr>
          <a:lstStyle/>
          <a:p>
            <a:endParaRPr lang="en-US" dirty="0"/>
          </a:p>
        </p:txBody>
      </p:sp>
    </p:spTree>
    <p:extLst>
      <p:ext uri="{BB962C8B-B14F-4D97-AF65-F5344CB8AC3E}">
        <p14:creationId xmlns:p14="http://schemas.microsoft.com/office/powerpoint/2010/main" val="19015818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endParaRPr lang="en-US" dirty="0" smtClean="0"/>
          </a:p>
          <a:p>
            <a:endParaRPr lang="en-US" dirty="0"/>
          </a:p>
          <a:p>
            <a:endParaRPr lang="en-US" dirty="0" smtClean="0"/>
          </a:p>
          <a:p>
            <a:r>
              <a:rPr lang="en-US" dirty="0" smtClean="0"/>
              <a:t>Aphasia </a:t>
            </a:r>
            <a:r>
              <a:rPr lang="en-US" dirty="0"/>
              <a:t>usually occurs suddenly, often as the result of a </a:t>
            </a:r>
            <a:r>
              <a:rPr lang="en-US" u="sng" dirty="0">
                <a:hlinkClick r:id="rId2"/>
              </a:rPr>
              <a:t>stroke</a:t>
            </a:r>
            <a:r>
              <a:rPr lang="en-US" dirty="0"/>
              <a:t> or </a:t>
            </a:r>
            <a:r>
              <a:rPr lang="en-US" u="sng" dirty="0">
                <a:hlinkClick r:id="rId3"/>
              </a:rPr>
              <a:t>head injury</a:t>
            </a:r>
            <a:r>
              <a:rPr lang="en-US" dirty="0"/>
              <a:t>, but it may also develop slowly, as in the case of a </a:t>
            </a:r>
            <a:r>
              <a:rPr lang="en-US" u="sng" dirty="0">
                <a:hlinkClick r:id="rId4"/>
              </a:rPr>
              <a:t>brain tumor</a:t>
            </a:r>
            <a:r>
              <a:rPr lang="en-US" dirty="0"/>
              <a:t>, an infection, or </a:t>
            </a:r>
            <a:r>
              <a:rPr lang="en-US" u="sng" dirty="0">
                <a:hlinkClick r:id="rId5"/>
              </a:rPr>
              <a:t>dementia</a:t>
            </a:r>
            <a:r>
              <a:rPr lang="en-US" dirty="0"/>
              <a:t>.. Aphasia may co-occur with speech disorders such as </a:t>
            </a:r>
            <a:r>
              <a:rPr lang="en-US" u="sng" dirty="0">
                <a:hlinkClick r:id="rId6"/>
              </a:rPr>
              <a:t>dysarthria</a:t>
            </a:r>
            <a:r>
              <a:rPr lang="en-US" dirty="0"/>
              <a:t> or </a:t>
            </a:r>
            <a:r>
              <a:rPr lang="en-US" u="sng" dirty="0">
                <a:hlinkClick r:id="rId7"/>
              </a:rPr>
              <a:t>apraxia of speech</a:t>
            </a:r>
            <a:r>
              <a:rPr lang="en-US" dirty="0"/>
              <a:t>, which also result from brain damage.</a:t>
            </a:r>
          </a:p>
          <a:p>
            <a:endParaRPr lang="en-US" dirty="0"/>
          </a:p>
        </p:txBody>
      </p:sp>
      <p:sp>
        <p:nvSpPr>
          <p:cNvPr id="3" name="Title 2"/>
          <p:cNvSpPr>
            <a:spLocks noGrp="1"/>
          </p:cNvSpPr>
          <p:nvPr>
            <p:ph type="title"/>
          </p:nvPr>
        </p:nvSpPr>
        <p:spPr/>
        <p:txBody>
          <a:bodyPr/>
          <a:lstStyle/>
          <a:p>
            <a:r>
              <a:rPr lang="en-US" dirty="0" smtClean="0"/>
              <a:t>Aphasia causes </a:t>
            </a:r>
            <a:endParaRPr lang="en-US" dirty="0"/>
          </a:p>
        </p:txBody>
      </p:sp>
    </p:spTree>
    <p:extLst>
      <p:ext uri="{BB962C8B-B14F-4D97-AF65-F5344CB8AC3E}">
        <p14:creationId xmlns:p14="http://schemas.microsoft.com/office/powerpoint/2010/main" val="313192562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342900" lvl="0" indent="-342900" algn="l">
              <a:buFont typeface="Arial"/>
              <a:buChar char="•"/>
            </a:pPr>
            <a:r>
              <a:rPr lang="en-US" dirty="0"/>
              <a:t>inability to </a:t>
            </a:r>
            <a:r>
              <a:rPr lang="en-US" dirty="0">
                <a:hlinkClick r:id="rId2" tooltip="Language comprehension"/>
              </a:rPr>
              <a:t>comprehend language</a:t>
            </a:r>
            <a:endParaRPr lang="en-US" dirty="0"/>
          </a:p>
          <a:p>
            <a:pPr marL="342900" lvl="0" indent="-342900" algn="l">
              <a:buFont typeface="Arial"/>
              <a:buChar char="•"/>
            </a:pPr>
            <a:r>
              <a:rPr lang="en-US" dirty="0"/>
              <a:t>inability to </a:t>
            </a:r>
            <a:r>
              <a:rPr lang="en-US" dirty="0">
                <a:hlinkClick r:id="rId3" tooltip="Pronounce"/>
              </a:rPr>
              <a:t>pronounce</a:t>
            </a:r>
            <a:r>
              <a:rPr lang="en-US" dirty="0"/>
              <a:t>, not due to muscle paralysis or weakness</a:t>
            </a:r>
          </a:p>
          <a:p>
            <a:pPr marL="342900" lvl="0" indent="-342900" algn="l">
              <a:buFont typeface="Arial"/>
              <a:buChar char="•"/>
            </a:pPr>
            <a:r>
              <a:rPr lang="en-US" dirty="0"/>
              <a:t>inability to </a:t>
            </a:r>
            <a:r>
              <a:rPr lang="en-US" dirty="0">
                <a:hlinkClick r:id="rId4" tooltip="Speak"/>
              </a:rPr>
              <a:t>speak</a:t>
            </a:r>
            <a:r>
              <a:rPr lang="en-US" dirty="0"/>
              <a:t> spontaneously</a:t>
            </a:r>
          </a:p>
          <a:p>
            <a:pPr marL="342900" lvl="0" indent="-342900" algn="l">
              <a:buFont typeface="Arial"/>
              <a:buChar char="•"/>
            </a:pPr>
            <a:r>
              <a:rPr lang="en-US" dirty="0"/>
              <a:t>inability to form words</a:t>
            </a:r>
          </a:p>
          <a:p>
            <a:pPr marL="342900" lvl="0" indent="-342900" algn="l">
              <a:buFont typeface="Arial"/>
              <a:buChar char="•"/>
            </a:pPr>
            <a:r>
              <a:rPr lang="en-US" dirty="0"/>
              <a:t>inability to name objects</a:t>
            </a:r>
          </a:p>
          <a:p>
            <a:pPr marL="342900" lvl="0" indent="-342900" algn="l">
              <a:buFont typeface="Arial"/>
              <a:buChar char="•"/>
            </a:pPr>
            <a:r>
              <a:rPr lang="en-US" dirty="0"/>
              <a:t>inability to repeat a </a:t>
            </a:r>
            <a:r>
              <a:rPr lang="en-US" dirty="0" smtClean="0"/>
              <a:t>phrase</a:t>
            </a:r>
            <a:endParaRPr lang="en-US" dirty="0"/>
          </a:p>
        </p:txBody>
      </p:sp>
      <p:sp>
        <p:nvSpPr>
          <p:cNvPr id="3" name="Title 2"/>
          <p:cNvSpPr>
            <a:spLocks noGrp="1"/>
          </p:cNvSpPr>
          <p:nvPr>
            <p:ph type="title"/>
          </p:nvPr>
        </p:nvSpPr>
        <p:spPr/>
        <p:txBody>
          <a:bodyPr/>
          <a:lstStyle/>
          <a:p>
            <a:r>
              <a:rPr lang="en-US" dirty="0"/>
              <a:t>Sing and symptoms </a:t>
            </a:r>
            <a:br>
              <a:rPr lang="en-US" dirty="0"/>
            </a:br>
            <a:endParaRPr lang="en-US" dirty="0"/>
          </a:p>
        </p:txBody>
      </p:sp>
    </p:spTree>
    <p:extLst>
      <p:ext uri="{BB962C8B-B14F-4D97-AF65-F5344CB8AC3E}">
        <p14:creationId xmlns:p14="http://schemas.microsoft.com/office/powerpoint/2010/main" val="429139197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342900" lvl="0" indent="-342900" algn="l">
              <a:buFont typeface="Arial"/>
              <a:buChar char="•"/>
            </a:pPr>
            <a:r>
              <a:rPr lang="en-US" dirty="0">
                <a:hlinkClick r:id="rId2" tooltip="Paraphasia"/>
              </a:rPr>
              <a:t>paraphasia</a:t>
            </a:r>
            <a:r>
              <a:rPr lang="en-US" dirty="0"/>
              <a:t> (substituting letters, syllables or words)</a:t>
            </a:r>
          </a:p>
          <a:p>
            <a:pPr marL="342900" lvl="0" indent="-342900" algn="l">
              <a:buFont typeface="Arial"/>
              <a:buChar char="•"/>
            </a:pPr>
            <a:r>
              <a:rPr lang="en-US" dirty="0">
                <a:hlinkClick r:id="rId3" tooltip="Agrammatism"/>
              </a:rPr>
              <a:t>agrammatism</a:t>
            </a:r>
            <a:r>
              <a:rPr lang="en-US" dirty="0"/>
              <a:t> (inability to speak in a grammatically correct fashion)</a:t>
            </a:r>
          </a:p>
          <a:p>
            <a:pPr marL="342900" lvl="0" indent="-342900" algn="l">
              <a:buFont typeface="Arial"/>
              <a:buChar char="•"/>
            </a:pPr>
            <a:r>
              <a:rPr lang="en-US" dirty="0">
                <a:hlinkClick r:id="rId4" tooltip="Dysprosody"/>
              </a:rPr>
              <a:t>dysprosody</a:t>
            </a:r>
            <a:r>
              <a:rPr lang="en-US" dirty="0"/>
              <a:t> (alterations in inflexion, stress, and rhythm)</a:t>
            </a:r>
          </a:p>
          <a:p>
            <a:pPr marL="342900" lvl="0" indent="-342900" algn="l">
              <a:buFont typeface="Arial"/>
              <a:buChar char="•"/>
            </a:pPr>
            <a:r>
              <a:rPr lang="en-US" dirty="0"/>
              <a:t>incomplete sentences</a:t>
            </a:r>
          </a:p>
          <a:p>
            <a:pPr marL="342900" lvl="0" indent="-342900" algn="l">
              <a:buFont typeface="Arial"/>
              <a:buChar char="•"/>
            </a:pPr>
            <a:r>
              <a:rPr lang="en-US" dirty="0"/>
              <a:t>inability to </a:t>
            </a:r>
            <a:r>
              <a:rPr lang="en-US" dirty="0">
                <a:hlinkClick r:id="rId5" tooltip="Reading (process)"/>
              </a:rPr>
              <a:t>read</a:t>
            </a:r>
            <a:endParaRPr lang="en-US" dirty="0"/>
          </a:p>
          <a:p>
            <a:pPr marL="342900" lvl="0" indent="-342900" algn="l">
              <a:buFont typeface="Arial"/>
              <a:buChar char="•"/>
            </a:pPr>
            <a:r>
              <a:rPr lang="en-US" dirty="0"/>
              <a:t>inability to </a:t>
            </a:r>
            <a:r>
              <a:rPr lang="en-US" dirty="0">
                <a:hlinkClick r:id="rId6" tooltip="Writing"/>
              </a:rPr>
              <a:t>write</a:t>
            </a:r>
            <a:endParaRPr lang="en-US" dirty="0"/>
          </a:p>
          <a:p>
            <a:pPr marL="342900" lvl="0" indent="-342900" algn="l">
              <a:buFont typeface="Arial"/>
              <a:buChar char="•"/>
            </a:pPr>
            <a:r>
              <a:rPr lang="en-US" dirty="0"/>
              <a:t>limited verbal output</a:t>
            </a:r>
          </a:p>
          <a:p>
            <a:pPr marL="342900" lvl="0" indent="-342900" algn="l">
              <a:buFont typeface="Arial"/>
              <a:buChar char="•"/>
            </a:pPr>
            <a:r>
              <a:rPr lang="en-US" dirty="0"/>
              <a:t>difficulty in naming</a:t>
            </a:r>
          </a:p>
          <a:p>
            <a:pPr marL="342900" indent="-342900" algn="l">
              <a:buFont typeface="Arial"/>
              <a:buChar char="•"/>
            </a:pPr>
            <a:r>
              <a:rPr lang="en-US" dirty="0">
                <a:hlinkClick r:id="rId7" tooltip="Speech disorder"/>
              </a:rPr>
              <a:t>Speech disorder</a:t>
            </a:r>
            <a:r>
              <a:rPr lang="en-US" dirty="0"/>
              <a:t> </a:t>
            </a:r>
          </a:p>
          <a:p>
            <a:endParaRPr lang="en-US" dirty="0"/>
          </a:p>
        </p:txBody>
      </p:sp>
      <p:sp>
        <p:nvSpPr>
          <p:cNvPr id="3" name="Title 2"/>
          <p:cNvSpPr>
            <a:spLocks noGrp="1"/>
          </p:cNvSpPr>
          <p:nvPr>
            <p:ph type="title"/>
          </p:nvPr>
        </p:nvSpPr>
        <p:spPr/>
        <p:txBody>
          <a:bodyPr/>
          <a:lstStyle/>
          <a:p>
            <a:r>
              <a:rPr lang="en-US" dirty="0"/>
              <a:t>Sing and symptoms </a:t>
            </a:r>
            <a:br>
              <a:rPr lang="en-US" dirty="0"/>
            </a:br>
            <a:r>
              <a:rPr lang="en-US" dirty="0" smtClean="0"/>
              <a:t>continue </a:t>
            </a:r>
            <a:endParaRPr lang="en-US" dirty="0"/>
          </a:p>
        </p:txBody>
      </p:sp>
    </p:spTree>
    <p:extLst>
      <p:ext uri="{BB962C8B-B14F-4D97-AF65-F5344CB8AC3E}">
        <p14:creationId xmlns:p14="http://schemas.microsoft.com/office/powerpoint/2010/main" val="20794551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342900" lvl="0" indent="-342900" algn="l">
              <a:buFont typeface="Arial"/>
              <a:buChar char="•"/>
            </a:pPr>
            <a:r>
              <a:rPr lang="en-US" dirty="0"/>
              <a:t>Anyone can acquire aphasia, including </a:t>
            </a:r>
            <a:r>
              <a:rPr lang="en-US" u="sng" dirty="0"/>
              <a:t>children</a:t>
            </a:r>
            <a:r>
              <a:rPr lang="en-US" dirty="0"/>
              <a:t>, but most people who have aphasia are </a:t>
            </a:r>
            <a:r>
              <a:rPr lang="en-US" u="sng" dirty="0"/>
              <a:t>middle-aged or older</a:t>
            </a:r>
            <a:r>
              <a:rPr lang="en-US" dirty="0"/>
              <a:t>. Men and women are </a:t>
            </a:r>
            <a:r>
              <a:rPr lang="en-US" u="sng" dirty="0"/>
              <a:t>equally affected</a:t>
            </a:r>
            <a:r>
              <a:rPr lang="en-US" dirty="0"/>
              <a:t>. </a:t>
            </a:r>
            <a:endParaRPr lang="en-US" dirty="0" smtClean="0"/>
          </a:p>
          <a:p>
            <a:pPr marL="342900" lvl="0" indent="-342900" algn="l">
              <a:buFont typeface="Arial"/>
              <a:buChar char="•"/>
            </a:pPr>
            <a:r>
              <a:rPr lang="en-US" dirty="0" smtClean="0"/>
              <a:t>Can a Person Have Aphasia </a:t>
            </a:r>
            <a:r>
              <a:rPr lang="en-US" u="sng" dirty="0" smtClean="0"/>
              <a:t>Without Having a Physical Disability </a:t>
            </a:r>
            <a:r>
              <a:rPr lang="en-US" dirty="0" smtClean="0"/>
              <a:t>but </a:t>
            </a:r>
            <a:r>
              <a:rPr lang="en-US" dirty="0"/>
              <a:t>many people with aphasia also have weakness or paralysis of their right leg and right arm. </a:t>
            </a:r>
            <a:endParaRPr lang="en-US" dirty="0" smtClean="0"/>
          </a:p>
          <a:p>
            <a:pPr marL="342900" lvl="0" indent="-342900" algn="l">
              <a:buFont typeface="Arial"/>
              <a:buChar char="•"/>
            </a:pPr>
            <a:r>
              <a:rPr lang="en-US" u="sng" dirty="0"/>
              <a:t>T</a:t>
            </a:r>
            <a:r>
              <a:rPr lang="en-US" u="sng" dirty="0" smtClean="0"/>
              <a:t>he </a:t>
            </a:r>
            <a:r>
              <a:rPr lang="en-US" u="sng" dirty="0"/>
              <a:t>person's intelligence is basically intact</a:t>
            </a:r>
          </a:p>
          <a:p>
            <a:pPr marL="342900" indent="-342900" algn="l">
              <a:buFont typeface="Arial"/>
              <a:buChar char="•"/>
            </a:pPr>
            <a:endParaRPr lang="en-US" dirty="0"/>
          </a:p>
        </p:txBody>
      </p:sp>
      <p:sp>
        <p:nvSpPr>
          <p:cNvPr id="3" name="Title 2"/>
          <p:cNvSpPr>
            <a:spLocks noGrp="1"/>
          </p:cNvSpPr>
          <p:nvPr>
            <p:ph type="title"/>
          </p:nvPr>
        </p:nvSpPr>
        <p:spPr/>
        <p:txBody>
          <a:bodyPr/>
          <a:lstStyle/>
          <a:p>
            <a:r>
              <a:rPr lang="en-US" dirty="0"/>
              <a:t>Fact about </a:t>
            </a:r>
            <a:r>
              <a:rPr lang="en-US" dirty="0" smtClean="0"/>
              <a:t>aphasia</a:t>
            </a:r>
            <a:endParaRPr lang="en-US" dirty="0"/>
          </a:p>
        </p:txBody>
      </p:sp>
    </p:spTree>
    <p:extLst>
      <p:ext uri="{BB962C8B-B14F-4D97-AF65-F5344CB8AC3E}">
        <p14:creationId xmlns:p14="http://schemas.microsoft.com/office/powerpoint/2010/main" val="199394491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 Ti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Black Tie.thmx</Template>
  <TotalTime>786</TotalTime>
  <Words>605</Words>
  <Application>Microsoft Macintosh PowerPoint</Application>
  <PresentationFormat>On-screen Show (4:3)</PresentationFormat>
  <Paragraphs>152</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Black Tie</vt:lpstr>
      <vt:lpstr>Aphasia </vt:lpstr>
      <vt:lpstr>Out line </vt:lpstr>
      <vt:lpstr>What is aphasia </vt:lpstr>
      <vt:lpstr>Aphasia type </vt:lpstr>
      <vt:lpstr>Type of aphasia (cont’)</vt:lpstr>
      <vt:lpstr>Aphasia causes </vt:lpstr>
      <vt:lpstr>Sing and symptoms  </vt:lpstr>
      <vt:lpstr>Sing and symptoms  continue </vt:lpstr>
      <vt:lpstr>Fact about aphasia</vt:lpstr>
      <vt:lpstr>Aphasia assessment</vt:lpstr>
      <vt:lpstr>Assessment cot’</vt:lpstr>
      <vt:lpstr>Assessment (cont’) </vt:lpstr>
      <vt:lpstr>Assessment (cont’)</vt:lpstr>
      <vt:lpstr>Assessment (cont’)</vt:lpstr>
      <vt:lpstr>Deferential diagnosis</vt:lpstr>
      <vt:lpstr>Aphasia treatment </vt:lpstr>
      <vt:lpstr>Treatment cont’</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Aphasia </dc:title>
  <dc:creator>Apple</dc:creator>
  <cp:lastModifiedBy>Apple</cp:lastModifiedBy>
  <cp:revision>30</cp:revision>
  <dcterms:created xsi:type="dcterms:W3CDTF">2013-02-05T16:41:10Z</dcterms:created>
  <dcterms:modified xsi:type="dcterms:W3CDTF">2013-02-11T22:21:29Z</dcterms:modified>
</cp:coreProperties>
</file>