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9316258-54ED-404C-84FA-292E327D37D7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E36C6EB4-5EF3-46EA-B5EA-A4CE846F5BBC}">
      <dgm:prSet/>
      <dgm:spPr/>
      <dgm:t>
        <a:bodyPr/>
        <a:lstStyle/>
        <a:p>
          <a:pPr rtl="1"/>
          <a:r>
            <a:rPr lang="ar-SA" b="1" dirty="0" smtClean="0"/>
            <a:t>الاحتكار المطلق </a:t>
          </a:r>
          <a:endParaRPr lang="en-US" dirty="0"/>
        </a:p>
      </dgm:t>
    </dgm:pt>
    <dgm:pt modelId="{6E228ADB-A2C9-4CA4-85D9-EF20EA719EE2}" type="parTrans" cxnId="{1D6D7EF1-E84E-4AAC-9F57-43E5312628FF}">
      <dgm:prSet/>
      <dgm:spPr/>
      <dgm:t>
        <a:bodyPr/>
        <a:lstStyle/>
        <a:p>
          <a:endParaRPr lang="en-US"/>
        </a:p>
      </dgm:t>
    </dgm:pt>
    <dgm:pt modelId="{100DBB10-8F16-4CAE-8FF2-3997EDDCD869}" type="sibTrans" cxnId="{1D6D7EF1-E84E-4AAC-9F57-43E5312628FF}">
      <dgm:prSet/>
      <dgm:spPr/>
      <dgm:t>
        <a:bodyPr/>
        <a:lstStyle/>
        <a:p>
          <a:endParaRPr lang="en-US"/>
        </a:p>
      </dgm:t>
    </dgm:pt>
    <dgm:pt modelId="{48BBA977-4EDE-4A5F-9F91-A0CBE7BD7048}">
      <dgm:prSet/>
      <dgm:spPr/>
      <dgm:t>
        <a:bodyPr/>
        <a:lstStyle/>
        <a:p>
          <a:pPr rtl="1"/>
          <a:r>
            <a:rPr lang="ar-SA" b="1" dirty="0" smtClean="0"/>
            <a:t>احتكار القلة (التام/المميزة)</a:t>
          </a:r>
          <a:endParaRPr lang="en-US" dirty="0"/>
        </a:p>
      </dgm:t>
    </dgm:pt>
    <dgm:pt modelId="{00C120ED-CB42-4980-8E79-8D27C6AA9C64}" type="parTrans" cxnId="{AB1FDA59-02AF-41A8-8F63-37AED814EB7E}">
      <dgm:prSet/>
      <dgm:spPr/>
      <dgm:t>
        <a:bodyPr/>
        <a:lstStyle/>
        <a:p>
          <a:endParaRPr lang="en-US"/>
        </a:p>
      </dgm:t>
    </dgm:pt>
    <dgm:pt modelId="{6C48123B-2EBC-4C94-9D3B-09A40CE23F59}" type="sibTrans" cxnId="{AB1FDA59-02AF-41A8-8F63-37AED814EB7E}">
      <dgm:prSet/>
      <dgm:spPr/>
      <dgm:t>
        <a:bodyPr/>
        <a:lstStyle/>
        <a:p>
          <a:endParaRPr lang="en-US"/>
        </a:p>
      </dgm:t>
    </dgm:pt>
    <dgm:pt modelId="{EACB7790-1A74-4B90-AD23-CE1BC191FEB2}">
      <dgm:prSet/>
      <dgm:spPr/>
      <dgm:t>
        <a:bodyPr/>
        <a:lstStyle/>
        <a:p>
          <a:pPr rtl="1"/>
          <a:r>
            <a:rPr lang="ar-SA" b="1" dirty="0" smtClean="0"/>
            <a:t>المنافسة الاحتكارية</a:t>
          </a:r>
          <a:endParaRPr lang="en-US" dirty="0"/>
        </a:p>
      </dgm:t>
    </dgm:pt>
    <dgm:pt modelId="{7A729586-5113-4F03-B37F-D0F9290B001C}" type="parTrans" cxnId="{A67E4F4D-F40F-499E-8524-3B3B3C7DA5DD}">
      <dgm:prSet/>
      <dgm:spPr/>
      <dgm:t>
        <a:bodyPr/>
        <a:lstStyle/>
        <a:p>
          <a:endParaRPr lang="en-US"/>
        </a:p>
      </dgm:t>
    </dgm:pt>
    <dgm:pt modelId="{6C7E35D2-14AC-44B9-8272-3966352C6E07}" type="sibTrans" cxnId="{A67E4F4D-F40F-499E-8524-3B3B3C7DA5DD}">
      <dgm:prSet/>
      <dgm:spPr/>
      <dgm:t>
        <a:bodyPr/>
        <a:lstStyle/>
        <a:p>
          <a:endParaRPr lang="en-US"/>
        </a:p>
      </dgm:t>
    </dgm:pt>
    <dgm:pt modelId="{5997CBE8-27E8-44D7-93B8-18B4FBBA08BA}">
      <dgm:prSet/>
      <dgm:spPr/>
      <dgm:t>
        <a:bodyPr/>
        <a:lstStyle/>
        <a:p>
          <a:pPr rtl="1"/>
          <a:r>
            <a:rPr lang="ar-SA" b="1" dirty="0" smtClean="0"/>
            <a:t>المنافسة</a:t>
          </a:r>
          <a:r>
            <a:rPr lang="ar-SA" dirty="0" smtClean="0"/>
            <a:t> </a:t>
          </a:r>
          <a:r>
            <a:rPr lang="ar-SA" b="1" dirty="0" smtClean="0"/>
            <a:t>الخالصة/التامة </a:t>
          </a:r>
          <a:endParaRPr lang="en-US" dirty="0"/>
        </a:p>
      </dgm:t>
    </dgm:pt>
    <dgm:pt modelId="{7D25F4FC-7D9C-4C05-AE14-8AF099E24C6F}" type="parTrans" cxnId="{569AF6BC-671C-4893-A10E-2D1813FF1E23}">
      <dgm:prSet/>
      <dgm:spPr/>
      <dgm:t>
        <a:bodyPr/>
        <a:lstStyle/>
        <a:p>
          <a:endParaRPr lang="en-US"/>
        </a:p>
      </dgm:t>
    </dgm:pt>
    <dgm:pt modelId="{FB36AD70-E894-4C4A-A68E-6F8B76C7698A}" type="sibTrans" cxnId="{569AF6BC-671C-4893-A10E-2D1813FF1E23}">
      <dgm:prSet/>
      <dgm:spPr/>
      <dgm:t>
        <a:bodyPr/>
        <a:lstStyle/>
        <a:p>
          <a:endParaRPr lang="en-US"/>
        </a:p>
      </dgm:t>
    </dgm:pt>
    <dgm:pt modelId="{D87A9EE1-4C24-46F0-B55A-2AF35ED65EE0}" type="pres">
      <dgm:prSet presAssocID="{B9316258-54ED-404C-84FA-292E327D37D7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E1428254-56E2-4D65-9933-DB4E137B7BE7}" type="pres">
      <dgm:prSet presAssocID="{B9316258-54ED-404C-84FA-292E327D37D7}" presName="pyramid" presStyleLbl="node1" presStyleIdx="0" presStyleCnt="1"/>
      <dgm:spPr/>
    </dgm:pt>
    <dgm:pt modelId="{A200C156-0652-446F-B815-F3AFB98C8E57}" type="pres">
      <dgm:prSet presAssocID="{B9316258-54ED-404C-84FA-292E327D37D7}" presName="theList" presStyleCnt="0"/>
      <dgm:spPr/>
    </dgm:pt>
    <dgm:pt modelId="{121D031A-3D0D-48BE-B0B8-2C895622BB81}" type="pres">
      <dgm:prSet presAssocID="{E36C6EB4-5EF3-46EA-B5EA-A4CE846F5BBC}" presName="aNode" presStyleLbl="f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6A29AA-6203-4209-BF41-ADC2694D1D93}" type="pres">
      <dgm:prSet presAssocID="{E36C6EB4-5EF3-46EA-B5EA-A4CE846F5BBC}" presName="aSpace" presStyleCnt="0"/>
      <dgm:spPr/>
    </dgm:pt>
    <dgm:pt modelId="{E48959DD-759C-48B7-AB10-A69ACA7A7F2B}" type="pres">
      <dgm:prSet presAssocID="{48BBA977-4EDE-4A5F-9F91-A0CBE7BD7048}" presName="aNode" presStyleLbl="f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2584ED-DC61-41FB-9674-2C82F96B8B2B}" type="pres">
      <dgm:prSet presAssocID="{48BBA977-4EDE-4A5F-9F91-A0CBE7BD7048}" presName="aSpace" presStyleCnt="0"/>
      <dgm:spPr/>
    </dgm:pt>
    <dgm:pt modelId="{A7D9C438-195C-4A26-A64D-715BA74F3D24}" type="pres">
      <dgm:prSet presAssocID="{EACB7790-1A74-4B90-AD23-CE1BC191FEB2}" presName="aNode" presStyleLbl="f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5A2A27-6079-4D99-8A9B-618375A0AA53}" type="pres">
      <dgm:prSet presAssocID="{EACB7790-1A74-4B90-AD23-CE1BC191FEB2}" presName="aSpace" presStyleCnt="0"/>
      <dgm:spPr/>
    </dgm:pt>
    <dgm:pt modelId="{8145FE71-55E9-4FD1-A6C9-EDF21CB2966A}" type="pres">
      <dgm:prSet presAssocID="{5997CBE8-27E8-44D7-93B8-18B4FBBA08BA}" presName="aNode" presStyleLbl="f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D823F4-4D7B-488C-A4A1-6E31A28875CC}" type="pres">
      <dgm:prSet presAssocID="{5997CBE8-27E8-44D7-93B8-18B4FBBA08BA}" presName="aSpace" presStyleCnt="0"/>
      <dgm:spPr/>
    </dgm:pt>
  </dgm:ptLst>
  <dgm:cxnLst>
    <dgm:cxn modelId="{AB1FDA59-02AF-41A8-8F63-37AED814EB7E}" srcId="{B9316258-54ED-404C-84FA-292E327D37D7}" destId="{48BBA977-4EDE-4A5F-9F91-A0CBE7BD7048}" srcOrd="1" destOrd="0" parTransId="{00C120ED-CB42-4980-8E79-8D27C6AA9C64}" sibTransId="{6C48123B-2EBC-4C94-9D3B-09A40CE23F59}"/>
    <dgm:cxn modelId="{569AF6BC-671C-4893-A10E-2D1813FF1E23}" srcId="{B9316258-54ED-404C-84FA-292E327D37D7}" destId="{5997CBE8-27E8-44D7-93B8-18B4FBBA08BA}" srcOrd="3" destOrd="0" parTransId="{7D25F4FC-7D9C-4C05-AE14-8AF099E24C6F}" sibTransId="{FB36AD70-E894-4C4A-A68E-6F8B76C7698A}"/>
    <dgm:cxn modelId="{A1E2A071-623D-42F0-9BB8-C0189366D8A0}" type="presOf" srcId="{B9316258-54ED-404C-84FA-292E327D37D7}" destId="{D87A9EE1-4C24-46F0-B55A-2AF35ED65EE0}" srcOrd="0" destOrd="0" presId="urn:microsoft.com/office/officeart/2005/8/layout/pyramid2"/>
    <dgm:cxn modelId="{4D0DD4B7-BF7C-4561-B169-06650BFEDB1F}" type="presOf" srcId="{5997CBE8-27E8-44D7-93B8-18B4FBBA08BA}" destId="{8145FE71-55E9-4FD1-A6C9-EDF21CB2966A}" srcOrd="0" destOrd="0" presId="urn:microsoft.com/office/officeart/2005/8/layout/pyramid2"/>
    <dgm:cxn modelId="{673B0DA2-BD91-4213-817A-568FAC4C2A0A}" type="presOf" srcId="{E36C6EB4-5EF3-46EA-B5EA-A4CE846F5BBC}" destId="{121D031A-3D0D-48BE-B0B8-2C895622BB81}" srcOrd="0" destOrd="0" presId="urn:microsoft.com/office/officeart/2005/8/layout/pyramid2"/>
    <dgm:cxn modelId="{1D6D7EF1-E84E-4AAC-9F57-43E5312628FF}" srcId="{B9316258-54ED-404C-84FA-292E327D37D7}" destId="{E36C6EB4-5EF3-46EA-B5EA-A4CE846F5BBC}" srcOrd="0" destOrd="0" parTransId="{6E228ADB-A2C9-4CA4-85D9-EF20EA719EE2}" sibTransId="{100DBB10-8F16-4CAE-8FF2-3997EDDCD869}"/>
    <dgm:cxn modelId="{172F762C-BB3F-4A2E-95BB-DC6E0FF65823}" type="presOf" srcId="{EACB7790-1A74-4B90-AD23-CE1BC191FEB2}" destId="{A7D9C438-195C-4A26-A64D-715BA74F3D24}" srcOrd="0" destOrd="0" presId="urn:microsoft.com/office/officeart/2005/8/layout/pyramid2"/>
    <dgm:cxn modelId="{566E2561-FFC8-4B6F-9028-D0A8FE1AD29F}" type="presOf" srcId="{48BBA977-4EDE-4A5F-9F91-A0CBE7BD7048}" destId="{E48959DD-759C-48B7-AB10-A69ACA7A7F2B}" srcOrd="0" destOrd="0" presId="urn:microsoft.com/office/officeart/2005/8/layout/pyramid2"/>
    <dgm:cxn modelId="{A67E4F4D-F40F-499E-8524-3B3B3C7DA5DD}" srcId="{B9316258-54ED-404C-84FA-292E327D37D7}" destId="{EACB7790-1A74-4B90-AD23-CE1BC191FEB2}" srcOrd="2" destOrd="0" parTransId="{7A729586-5113-4F03-B37F-D0F9290B001C}" sibTransId="{6C7E35D2-14AC-44B9-8272-3966352C6E07}"/>
    <dgm:cxn modelId="{C4C1043D-1361-4707-9F37-9C27BF6D3FD3}" type="presParOf" srcId="{D87A9EE1-4C24-46F0-B55A-2AF35ED65EE0}" destId="{E1428254-56E2-4D65-9933-DB4E137B7BE7}" srcOrd="0" destOrd="0" presId="urn:microsoft.com/office/officeart/2005/8/layout/pyramid2"/>
    <dgm:cxn modelId="{E933C8EF-06AB-4596-9DB2-97EED4951006}" type="presParOf" srcId="{D87A9EE1-4C24-46F0-B55A-2AF35ED65EE0}" destId="{A200C156-0652-446F-B815-F3AFB98C8E57}" srcOrd="1" destOrd="0" presId="urn:microsoft.com/office/officeart/2005/8/layout/pyramid2"/>
    <dgm:cxn modelId="{4F3ADBC9-BA76-4AA4-B38F-6429C734552E}" type="presParOf" srcId="{A200C156-0652-446F-B815-F3AFB98C8E57}" destId="{121D031A-3D0D-48BE-B0B8-2C895622BB81}" srcOrd="0" destOrd="0" presId="urn:microsoft.com/office/officeart/2005/8/layout/pyramid2"/>
    <dgm:cxn modelId="{5591EE88-7E98-4DAF-A2D8-90265660CF70}" type="presParOf" srcId="{A200C156-0652-446F-B815-F3AFB98C8E57}" destId="{226A29AA-6203-4209-BF41-ADC2694D1D93}" srcOrd="1" destOrd="0" presId="urn:microsoft.com/office/officeart/2005/8/layout/pyramid2"/>
    <dgm:cxn modelId="{41CD16CF-EFFA-48DD-8814-4D1914C3ECB1}" type="presParOf" srcId="{A200C156-0652-446F-B815-F3AFB98C8E57}" destId="{E48959DD-759C-48B7-AB10-A69ACA7A7F2B}" srcOrd="2" destOrd="0" presId="urn:microsoft.com/office/officeart/2005/8/layout/pyramid2"/>
    <dgm:cxn modelId="{8D925630-B4F0-464F-8BD5-E2AB8A6F3B2E}" type="presParOf" srcId="{A200C156-0652-446F-B815-F3AFB98C8E57}" destId="{252584ED-DC61-41FB-9674-2C82F96B8B2B}" srcOrd="3" destOrd="0" presId="urn:microsoft.com/office/officeart/2005/8/layout/pyramid2"/>
    <dgm:cxn modelId="{5ED10168-AB7E-438E-A5AF-A657A739B5DC}" type="presParOf" srcId="{A200C156-0652-446F-B815-F3AFB98C8E57}" destId="{A7D9C438-195C-4A26-A64D-715BA74F3D24}" srcOrd="4" destOrd="0" presId="urn:microsoft.com/office/officeart/2005/8/layout/pyramid2"/>
    <dgm:cxn modelId="{B8059CF2-8E7C-4B28-B067-C6A388851737}" type="presParOf" srcId="{A200C156-0652-446F-B815-F3AFB98C8E57}" destId="{BB5A2A27-6079-4D99-8A9B-618375A0AA53}" srcOrd="5" destOrd="0" presId="urn:microsoft.com/office/officeart/2005/8/layout/pyramid2"/>
    <dgm:cxn modelId="{14022DE4-E040-41C5-BB51-0B6F332F3567}" type="presParOf" srcId="{A200C156-0652-446F-B815-F3AFB98C8E57}" destId="{8145FE71-55E9-4FD1-A6C9-EDF21CB2966A}" srcOrd="6" destOrd="0" presId="urn:microsoft.com/office/officeart/2005/8/layout/pyramid2"/>
    <dgm:cxn modelId="{89B9AFB6-59D5-4260-B3E2-5E723E58D392}" type="presParOf" srcId="{A200C156-0652-446F-B815-F3AFB98C8E57}" destId="{E3D823F4-4D7B-488C-A4A1-6E31A28875CC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428254-56E2-4D65-9933-DB4E137B7BE7}">
      <dsp:nvSpPr>
        <dsp:cNvPr id="0" name=""/>
        <dsp:cNvSpPr/>
      </dsp:nvSpPr>
      <dsp:spPr>
        <a:xfrm>
          <a:off x="1512371" y="0"/>
          <a:ext cx="4525963" cy="4525963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1D031A-3D0D-48BE-B0B8-2C895622BB81}">
      <dsp:nvSpPr>
        <dsp:cNvPr id="0" name=""/>
        <dsp:cNvSpPr/>
      </dsp:nvSpPr>
      <dsp:spPr>
        <a:xfrm>
          <a:off x="3775352" y="453038"/>
          <a:ext cx="2941875" cy="80441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/>
            <a:t>الاحتكار المطلق </a:t>
          </a:r>
          <a:endParaRPr lang="en-US" sz="2400" kern="1200" dirty="0"/>
        </a:p>
      </dsp:txBody>
      <dsp:txXfrm>
        <a:off x="3814620" y="492306"/>
        <a:ext cx="2863339" cy="725883"/>
      </dsp:txXfrm>
    </dsp:sp>
    <dsp:sp modelId="{E48959DD-759C-48B7-AB10-A69ACA7A7F2B}">
      <dsp:nvSpPr>
        <dsp:cNvPr id="0" name=""/>
        <dsp:cNvSpPr/>
      </dsp:nvSpPr>
      <dsp:spPr>
        <a:xfrm>
          <a:off x="3775352" y="1358009"/>
          <a:ext cx="2941875" cy="80441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/>
            <a:t>احتكار القلة (التام/المميزة)</a:t>
          </a:r>
          <a:endParaRPr lang="en-US" sz="2400" kern="1200" dirty="0"/>
        </a:p>
      </dsp:txBody>
      <dsp:txXfrm>
        <a:off x="3814620" y="1397277"/>
        <a:ext cx="2863339" cy="725883"/>
      </dsp:txXfrm>
    </dsp:sp>
    <dsp:sp modelId="{A7D9C438-195C-4A26-A64D-715BA74F3D24}">
      <dsp:nvSpPr>
        <dsp:cNvPr id="0" name=""/>
        <dsp:cNvSpPr/>
      </dsp:nvSpPr>
      <dsp:spPr>
        <a:xfrm>
          <a:off x="3775352" y="2262981"/>
          <a:ext cx="2941875" cy="80441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/>
            <a:t>المنافسة الاحتكارية</a:t>
          </a:r>
          <a:endParaRPr lang="en-US" sz="2400" kern="1200" dirty="0"/>
        </a:p>
      </dsp:txBody>
      <dsp:txXfrm>
        <a:off x="3814620" y="2302249"/>
        <a:ext cx="2863339" cy="725883"/>
      </dsp:txXfrm>
    </dsp:sp>
    <dsp:sp modelId="{8145FE71-55E9-4FD1-A6C9-EDF21CB2966A}">
      <dsp:nvSpPr>
        <dsp:cNvPr id="0" name=""/>
        <dsp:cNvSpPr/>
      </dsp:nvSpPr>
      <dsp:spPr>
        <a:xfrm>
          <a:off x="3775352" y="3167953"/>
          <a:ext cx="2941875" cy="80441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/>
            <a:t>المنافسة</a:t>
          </a:r>
          <a:r>
            <a:rPr lang="ar-SA" sz="2400" kern="1200" dirty="0" smtClean="0"/>
            <a:t> </a:t>
          </a:r>
          <a:r>
            <a:rPr lang="ar-SA" sz="2400" b="1" kern="1200" dirty="0" smtClean="0"/>
            <a:t>الخالصة/التامة </a:t>
          </a:r>
          <a:endParaRPr lang="en-US" sz="2400" kern="1200" dirty="0"/>
        </a:p>
      </dsp:txBody>
      <dsp:txXfrm>
        <a:off x="3814620" y="3207221"/>
        <a:ext cx="2863339" cy="7258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C8A16-94EA-41CD-945B-76A658364A70}" type="datetimeFigureOut">
              <a:rPr lang="en-US" smtClean="0"/>
              <a:t>8/4/2018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66B1C-EA6C-4C54-ADC1-662ED10054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652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C8A16-94EA-41CD-945B-76A658364A70}" type="datetimeFigureOut">
              <a:rPr lang="en-US" smtClean="0"/>
              <a:t>8/4/2018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66B1C-EA6C-4C54-ADC1-662ED10054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082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C8A16-94EA-41CD-945B-76A658364A70}" type="datetimeFigureOut">
              <a:rPr lang="en-US" smtClean="0"/>
              <a:t>8/4/2018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66B1C-EA6C-4C54-ADC1-662ED10054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407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C8A16-94EA-41CD-945B-76A658364A70}" type="datetimeFigureOut">
              <a:rPr lang="en-US" smtClean="0"/>
              <a:t>8/4/2018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66B1C-EA6C-4C54-ADC1-662ED10054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943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C8A16-94EA-41CD-945B-76A658364A70}" type="datetimeFigureOut">
              <a:rPr lang="en-US" smtClean="0"/>
              <a:t>8/4/2018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66B1C-EA6C-4C54-ADC1-662ED10054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849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C8A16-94EA-41CD-945B-76A658364A70}" type="datetimeFigureOut">
              <a:rPr lang="en-US" smtClean="0"/>
              <a:t>8/4/2018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66B1C-EA6C-4C54-ADC1-662ED10054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156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C8A16-94EA-41CD-945B-76A658364A70}" type="datetimeFigureOut">
              <a:rPr lang="en-US" smtClean="0"/>
              <a:t>8/4/2018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66B1C-EA6C-4C54-ADC1-662ED10054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735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C8A16-94EA-41CD-945B-76A658364A70}" type="datetimeFigureOut">
              <a:rPr lang="en-US" smtClean="0"/>
              <a:t>8/4/2018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66B1C-EA6C-4C54-ADC1-662ED10054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099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C8A16-94EA-41CD-945B-76A658364A70}" type="datetimeFigureOut">
              <a:rPr lang="en-US" smtClean="0"/>
              <a:t>8/4/2018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66B1C-EA6C-4C54-ADC1-662ED10054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687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C8A16-94EA-41CD-945B-76A658364A70}" type="datetimeFigureOut">
              <a:rPr lang="en-US" smtClean="0"/>
              <a:t>8/4/2018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66B1C-EA6C-4C54-ADC1-662ED10054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717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C8A16-94EA-41CD-945B-76A658364A70}" type="datetimeFigureOut">
              <a:rPr lang="en-US" smtClean="0"/>
              <a:t>8/4/2018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66B1C-EA6C-4C54-ADC1-662ED10054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776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C8A16-94EA-41CD-945B-76A658364A70}" type="datetimeFigureOut">
              <a:rPr lang="en-US" smtClean="0"/>
              <a:t>8/4/2018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866B1C-EA6C-4C54-ADC1-662ED10054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673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b="1" dirty="0" smtClean="0"/>
              <a:t/>
            </a:r>
            <a:br>
              <a:rPr lang="ar-SA" b="1" dirty="0" smtClean="0"/>
            </a:br>
            <a:r>
              <a:rPr lang="ar-SA" b="1" dirty="0" smtClean="0"/>
              <a:t>أسبوع (4): واقع نظم أسواق الغذاء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r" rtl="1"/>
            <a:r>
              <a:rPr lang="ar-SA" b="1" dirty="0"/>
              <a:t>مشكلات نظم تسويق الغذاء في المملكة العربية </a:t>
            </a:r>
            <a:r>
              <a:rPr lang="ar-SA" b="1" dirty="0" smtClean="0"/>
              <a:t>السعودية:</a:t>
            </a:r>
          </a:p>
          <a:p>
            <a:pPr algn="r" rtl="1"/>
            <a:r>
              <a:rPr lang="ar-SA" b="1" dirty="0"/>
              <a:t>بينت دراسات عديدة </a:t>
            </a:r>
            <a:r>
              <a:rPr lang="ar-SA" b="1" dirty="0" smtClean="0"/>
              <a:t>إلى </a:t>
            </a:r>
            <a:r>
              <a:rPr lang="ar-SA" b="1" dirty="0"/>
              <a:t>القصور الشديد في إنجاز الكثير من الخدمات التسويقية لبعض المنتجات </a:t>
            </a:r>
            <a:r>
              <a:rPr lang="ar-SA" b="1" dirty="0" smtClean="0"/>
              <a:t>الزراعية:</a:t>
            </a:r>
          </a:p>
          <a:p>
            <a:pPr lvl="1" algn="r" rtl="1"/>
            <a:r>
              <a:rPr lang="ar-SA" b="1" dirty="0"/>
              <a:t>صغر </a:t>
            </a:r>
            <a:r>
              <a:rPr lang="ar-SA" b="1" dirty="0" smtClean="0"/>
              <a:t>حجم الوحدات الانتاجية وعدم </a:t>
            </a:r>
            <a:r>
              <a:rPr lang="ar-SA" b="1" dirty="0"/>
              <a:t>وجود إدارات تسويقية متخصصة ومن ثم غياب المعرفة والدراية بأمور </a:t>
            </a:r>
            <a:r>
              <a:rPr lang="ar-SA" b="1" dirty="0" smtClean="0"/>
              <a:t>التسويق.</a:t>
            </a:r>
          </a:p>
          <a:p>
            <a:pPr lvl="1" algn="r" rtl="1"/>
            <a:r>
              <a:rPr lang="ar-SA" b="1" dirty="0" smtClean="0"/>
              <a:t>معاناة هذه </a:t>
            </a:r>
            <a:r>
              <a:rPr lang="ar-SA" b="1" dirty="0"/>
              <a:t>الوحدات من منافسة الوحدات الكبيرة في المجال فضلا عن منافسة المنتجات المستوردة وتحكم بعض الهيئات التسويقية وعدم كفاءة وظائفها. </a:t>
            </a:r>
            <a:endParaRPr lang="ar-SA" b="1" dirty="0" smtClean="0"/>
          </a:p>
          <a:p>
            <a:pPr lvl="1" algn="r" rtl="1"/>
            <a:r>
              <a:rPr lang="ar-SA" b="1" dirty="0" smtClean="0"/>
              <a:t>انتشار عدم فرز المنتجات </a:t>
            </a:r>
            <a:r>
              <a:rPr lang="ar-SA" b="1" dirty="0"/>
              <a:t>واستبعاد التالف وتدريج الصالح للتسويق إلى درجات ورتب متجانسة</a:t>
            </a:r>
            <a:r>
              <a:rPr lang="ar-SA" b="1" dirty="0" smtClean="0"/>
              <a:t>،</a:t>
            </a:r>
          </a:p>
          <a:p>
            <a:pPr lvl="1" algn="r" rtl="1"/>
            <a:r>
              <a:rPr lang="ar-SA" b="1" dirty="0" smtClean="0">
                <a:latin typeface="Times New Roman"/>
                <a:ea typeface="Times New Roman"/>
                <a:cs typeface="AL-Hotham"/>
              </a:rPr>
              <a:t>ارتفاع </a:t>
            </a:r>
            <a:r>
              <a:rPr lang="ar-SA" b="1" dirty="0">
                <a:latin typeface="Times New Roman"/>
                <a:ea typeface="Times New Roman"/>
                <a:cs typeface="AL-Hotham"/>
              </a:rPr>
              <a:t>نسبة التالف في المنتجات </a:t>
            </a:r>
            <a:r>
              <a:rPr lang="ar-SA" b="1" dirty="0" smtClean="0">
                <a:latin typeface="Times New Roman"/>
                <a:ea typeface="Times New Roman"/>
                <a:cs typeface="AL-Hotham"/>
              </a:rPr>
              <a:t>المسوقة (مثلا: </a:t>
            </a:r>
            <a:r>
              <a:rPr lang="ar-SA" b="1" dirty="0" smtClean="0"/>
              <a:t>الطماطم </a:t>
            </a:r>
            <a:r>
              <a:rPr lang="ar-SA" b="1" dirty="0"/>
              <a:t>30</a:t>
            </a:r>
            <a:r>
              <a:rPr lang="ar-SA" b="1" dirty="0" smtClean="0"/>
              <a:t>%)</a:t>
            </a:r>
            <a:r>
              <a:rPr lang="ar-SA" b="1" dirty="0" smtClean="0">
                <a:latin typeface="Times New Roman"/>
                <a:ea typeface="Times New Roman"/>
                <a:cs typeface="AL-Hotham"/>
              </a:rPr>
              <a:t> حسب المنتج /الموسم /مكشوف </a:t>
            </a:r>
            <a:r>
              <a:rPr lang="ar-SA" b="1" dirty="0">
                <a:latin typeface="Times New Roman"/>
                <a:ea typeface="Times New Roman"/>
                <a:cs typeface="AL-Hotham"/>
              </a:rPr>
              <a:t>أو </a:t>
            </a:r>
            <a:r>
              <a:rPr lang="ar-SA" b="1" dirty="0" smtClean="0">
                <a:latin typeface="Times New Roman"/>
                <a:ea typeface="Times New Roman"/>
                <a:cs typeface="AL-Hotham"/>
              </a:rPr>
              <a:t>محمي.</a:t>
            </a:r>
          </a:p>
          <a:p>
            <a:pPr lvl="1" algn="r" rtl="1"/>
            <a:r>
              <a:rPr lang="ar-SA" b="1" dirty="0" smtClean="0"/>
              <a:t>استخدام </a:t>
            </a:r>
            <a:r>
              <a:rPr lang="ar-SA" b="1" dirty="0"/>
              <a:t>عبوات </a:t>
            </a:r>
            <a:r>
              <a:rPr lang="ar-SA" b="1" dirty="0" smtClean="0"/>
              <a:t>غير مناسبة </a:t>
            </a:r>
            <a:r>
              <a:rPr lang="ar-SA" b="1" dirty="0"/>
              <a:t>في </a:t>
            </a:r>
            <a:r>
              <a:rPr lang="ar-SA" b="1" dirty="0" smtClean="0"/>
              <a:t>وخاصة للذين </a:t>
            </a:r>
            <a:r>
              <a:rPr lang="ar-SA" b="1" dirty="0"/>
              <a:t>يقارنون بين </a:t>
            </a:r>
            <a:r>
              <a:rPr lang="ar-SA" b="1" dirty="0" smtClean="0"/>
              <a:t>المنتجات </a:t>
            </a:r>
            <a:r>
              <a:rPr lang="ar-SA" b="1" dirty="0"/>
              <a:t>المحلية </a:t>
            </a:r>
            <a:r>
              <a:rPr lang="ar-SA" b="1" dirty="0" smtClean="0"/>
              <a:t>والمستوردة (عبوات </a:t>
            </a:r>
            <a:r>
              <a:rPr lang="ar-SA" b="1" dirty="0"/>
              <a:t>أفضل ومدون عليها كافة المعلومات كالوزن </a:t>
            </a:r>
            <a:r>
              <a:rPr lang="ar-SA" b="1" dirty="0" smtClean="0"/>
              <a:t>وخلافه).</a:t>
            </a:r>
          </a:p>
          <a:p>
            <a:pPr lvl="1" algn="r" rtl="1"/>
            <a:r>
              <a:rPr lang="ar-SA" b="1" dirty="0"/>
              <a:t>التفاوت الكبير في العبوات التي ترد إلى الأسواق من حيث الحجم </a:t>
            </a:r>
            <a:r>
              <a:rPr lang="ar-SA" b="1" dirty="0" smtClean="0"/>
              <a:t>والوزن.</a:t>
            </a:r>
          </a:p>
          <a:p>
            <a:pPr lvl="1" algn="r" rtl="1"/>
            <a:r>
              <a:rPr lang="ar-SA" b="1" dirty="0" smtClean="0"/>
              <a:t>طرق النقل والمناولة للمنتجات ؟؟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48178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SA" b="1" dirty="0" smtClean="0"/>
              <a:t>أهمية تمييز المنتج: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r" rtl="1"/>
            <a:r>
              <a:rPr lang="ar-SA" b="1" dirty="0" smtClean="0"/>
              <a:t>التأثير على طلب المستهلك</a:t>
            </a:r>
            <a:r>
              <a:rPr lang="en-US" b="1" dirty="0" smtClean="0"/>
              <a:t>:</a:t>
            </a:r>
            <a:r>
              <a:rPr lang="ar-SA" b="1" dirty="0" smtClean="0"/>
              <a:t> فلكل مستهلك تفضيلات محددة من بين النوعيات الموجودة لسلعة ما.</a:t>
            </a:r>
          </a:p>
          <a:p>
            <a:pPr algn="r" rtl="1"/>
            <a:r>
              <a:rPr lang="ar-SA" b="1" dirty="0" smtClean="0"/>
              <a:t>تقليل مرونة الطلب على منتجات المنشأة</a:t>
            </a:r>
            <a:r>
              <a:rPr lang="en-US" b="1" dirty="0" smtClean="0"/>
              <a:t>: </a:t>
            </a:r>
            <a:r>
              <a:rPr lang="ar-SA" b="1" dirty="0" smtClean="0"/>
              <a:t> توسيع الإستراتيجيات السوقيةحيث </a:t>
            </a:r>
            <a:r>
              <a:rPr lang="en-US" b="1" dirty="0" smtClean="0"/>
              <a:t> </a:t>
            </a:r>
            <a:r>
              <a:rPr lang="ar-SA" b="1" dirty="0" smtClean="0"/>
              <a:t>يمكن رفع سعر المنتج المميز دون أن يتحول مستهلكيه إلى المنتج غير المميز</a:t>
            </a:r>
          </a:p>
          <a:p>
            <a:pPr algn="r" rtl="1"/>
            <a:r>
              <a:rPr lang="ar-SA" b="1" dirty="0" smtClean="0"/>
              <a:t>المحصلة في النهاية زيادة الإيرادات الكلية من بيع المنتج المميز؛ نتيجة لرفع السعر</a:t>
            </a:r>
          </a:p>
          <a:p>
            <a:pPr algn="r" rtl="1"/>
            <a:r>
              <a:rPr lang="ar-SA" b="1" dirty="0" smtClean="0"/>
              <a:t>من خلال تمييز المنتج يمكن التفاعل مع تغيرات الظروف السوقية بتغيير صفات وخصائص المنتج ومن ثم رفع سعره، واستخدام الإعلانات وأساليب الترويج الأخرى كوسائل للمنافسة</a:t>
            </a:r>
          </a:p>
          <a:p>
            <a:pPr algn="r" rtl="1"/>
            <a:r>
              <a:rPr lang="ar-SA" b="1" dirty="0" smtClean="0"/>
              <a:t>للنقاش:</a:t>
            </a:r>
            <a:r>
              <a:rPr lang="en-US" b="1" dirty="0" smtClean="0"/>
              <a:t> </a:t>
            </a:r>
            <a:endParaRPr lang="ar-SA" b="1" dirty="0" smtClean="0"/>
          </a:p>
          <a:p>
            <a:pPr algn="r" rtl="1"/>
            <a:r>
              <a:rPr lang="ar-SA" b="1" dirty="0" smtClean="0"/>
              <a:t>ما جدوى الإعلان في حالة المنتجات المتجانسة أي غير المميزة؟؟ </a:t>
            </a:r>
            <a:endParaRPr lang="en-US" b="1" dirty="0" smtClean="0"/>
          </a:p>
          <a:p>
            <a:pPr algn="r" rtl="1"/>
            <a:endParaRPr lang="en-US" b="1" dirty="0" smtClean="0"/>
          </a:p>
          <a:p>
            <a:pPr algn="r" rtl="1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32471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تمييز المنتج ومرونة </a:t>
            </a:r>
            <a:r>
              <a:rPr lang="ar-SA" dirty="0" smtClean="0"/>
              <a:t>الطلب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 flipH="1">
            <a:off x="2743200" y="3581400"/>
            <a:ext cx="24384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743200" y="3124200"/>
            <a:ext cx="19812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2133600" y="19050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</a:t>
            </a:r>
            <a:endParaRPr lang="en-US" dirty="0"/>
          </a:p>
        </p:txBody>
      </p:sp>
      <p:grpSp>
        <p:nvGrpSpPr>
          <p:cNvPr id="39" name="Group 38"/>
          <p:cNvGrpSpPr/>
          <p:nvPr/>
        </p:nvGrpSpPr>
        <p:grpSpPr>
          <a:xfrm>
            <a:off x="2057400" y="1752600"/>
            <a:ext cx="5867400" cy="3874532"/>
            <a:chOff x="2057400" y="1752600"/>
            <a:chExt cx="5867400" cy="3874532"/>
          </a:xfrm>
        </p:grpSpPr>
        <p:cxnSp>
          <p:nvCxnSpPr>
            <p:cNvPr id="9" name="Straight Arrow Connector 8"/>
            <p:cNvCxnSpPr/>
            <p:nvPr/>
          </p:nvCxnSpPr>
          <p:spPr>
            <a:xfrm>
              <a:off x="2743200" y="5181600"/>
              <a:ext cx="43434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flipV="1">
              <a:off x="2743200" y="2133600"/>
              <a:ext cx="0" cy="3048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3962400" y="2286000"/>
              <a:ext cx="2514600" cy="266700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3200400" y="2895600"/>
              <a:ext cx="4267200" cy="14478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186084" y="3585884"/>
              <a:ext cx="0" cy="160020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4724400" y="3124200"/>
              <a:ext cx="0" cy="205740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3810000" y="3124200"/>
              <a:ext cx="0" cy="205740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4038600" y="1752600"/>
              <a:ext cx="53340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D1</a:t>
              </a:r>
              <a:endParaRPr lang="en-US" b="1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7315200" y="4953000"/>
              <a:ext cx="60960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Q</a:t>
              </a:r>
              <a:endParaRPr lang="en-US" b="1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895600" y="2514600"/>
              <a:ext cx="53340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D2</a:t>
              </a:r>
              <a:endParaRPr lang="en-US" b="1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2057400" y="2895600"/>
              <a:ext cx="533400" cy="92333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P1</a:t>
              </a:r>
            </a:p>
            <a:p>
              <a:endParaRPr lang="en-US" b="1" dirty="0" smtClean="0"/>
            </a:p>
            <a:p>
              <a:r>
                <a:rPr lang="en-US" b="1" dirty="0" smtClean="0"/>
                <a:t>P0</a:t>
              </a:r>
              <a:endParaRPr lang="en-US" b="1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3491755" y="5257800"/>
              <a:ext cx="228600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Q1               Q2     Q0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34948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smtClean="0"/>
              <a:t>شروط الدخول إلى السوق أو الخروج منه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b="1" dirty="0" smtClean="0"/>
              <a:t>كلما زادت معوقات دخول سوق كلما قلَّ المنافسون المتوقعون، ومن معوقات الدخول:</a:t>
            </a:r>
          </a:p>
          <a:p>
            <a:pPr lvl="1" algn="r" rtl="1"/>
            <a:r>
              <a:rPr lang="ar-SA" b="1" dirty="0" smtClean="0"/>
              <a:t>اقتصاديات السعة: تتحقق أدنى تكلفة ممكنة عند مستويات كبيرة من الانتاج(الشكل).</a:t>
            </a:r>
          </a:p>
          <a:p>
            <a:pPr lvl="1" algn="r" rtl="1"/>
            <a:r>
              <a:rPr lang="ar-SA" b="1" dirty="0" smtClean="0"/>
              <a:t>التكاليف الإنتاجية</a:t>
            </a:r>
          </a:p>
          <a:p>
            <a:pPr lvl="1" algn="r" rtl="1"/>
            <a:r>
              <a:rPr lang="ar-SA" b="1" dirty="0" smtClean="0"/>
              <a:t>تمييز المنتجات</a:t>
            </a:r>
          </a:p>
          <a:p>
            <a:pPr lvl="1" algn="r" rtl="1"/>
            <a:r>
              <a:rPr lang="ar-SA" b="1" dirty="0" smtClean="0"/>
              <a:t>أخرى؟؟</a:t>
            </a:r>
          </a:p>
          <a:p>
            <a:pPr algn="r" rtl="1"/>
            <a:r>
              <a:rPr lang="ar-SA" b="1" dirty="0" smtClean="0"/>
              <a:t>ماذا عن معوقات الخروج؟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8009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b="1" dirty="0" smtClean="0"/>
              <a:t>اقتصاديات السعة كمانع لدخول المنشآت إلى الصناعة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87" y="1867694"/>
            <a:ext cx="6143625" cy="3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267200" y="2057400"/>
            <a:ext cx="396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dirty="0" smtClean="0"/>
              <a:t>م ب هو أصغر حجم لتحقيق اقتصاديات السعة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963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b="1" dirty="0" smtClean="0"/>
              <a:t>التكاليف الإنتاجية كمانع لدخول المنشآت إلى الصناعة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b="1" dirty="0" smtClean="0"/>
              <a:t>تنشأ الاختلافات في التكاليف (بين المنشآت القديمة والجديدة) من:</a:t>
            </a:r>
          </a:p>
          <a:p>
            <a:pPr lvl="1" algn="r" rtl="1"/>
            <a:r>
              <a:rPr lang="ar-SA" b="1" dirty="0" smtClean="0"/>
              <a:t>المعرفة الجيدة بأساليب الإنتاج،</a:t>
            </a:r>
          </a:p>
          <a:p>
            <a:pPr lvl="1" algn="r" rtl="1"/>
            <a:r>
              <a:rPr lang="ar-SA" b="1" dirty="0" smtClean="0"/>
              <a:t>براءات الاختراع،</a:t>
            </a:r>
          </a:p>
          <a:p>
            <a:pPr lvl="1" algn="r" rtl="1"/>
            <a:r>
              <a:rPr lang="ar-SA" b="1" dirty="0" smtClean="0"/>
              <a:t>محدودية المعروض من بعض العناصر الإنتاجية (بشرية ومادية)،</a:t>
            </a:r>
          </a:p>
          <a:p>
            <a:pPr lvl="1" algn="r" rtl="1"/>
            <a:r>
              <a:rPr lang="ar-SA" b="1" dirty="0" smtClean="0"/>
              <a:t>ارتفاع تكلفة رأس المال للمنشآت الجديدة. </a:t>
            </a:r>
          </a:p>
          <a:p>
            <a:pPr lvl="1" algn="r" rtl="1"/>
            <a:r>
              <a:rPr lang="ar-SA" b="1" dirty="0" smtClean="0"/>
              <a:t>؟؟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9557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smtClean="0"/>
              <a:t>تمييز المنتجات كمعوق لدخول السوق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b="1" dirty="0" smtClean="0"/>
              <a:t>المنشأة الناجحة الموجودة بالفعل في الصناعة غالباً ما:</a:t>
            </a:r>
          </a:p>
          <a:p>
            <a:pPr lvl="1" algn="r" rtl="1"/>
            <a:r>
              <a:rPr lang="ar-SA" b="1" dirty="0" smtClean="0"/>
              <a:t>يكون لمنتجها اسم وسمعة جيدة معروفة</a:t>
            </a:r>
          </a:p>
          <a:p>
            <a:pPr lvl="1" algn="r" rtl="1"/>
            <a:r>
              <a:rPr lang="ar-SA" b="1" dirty="0" smtClean="0"/>
              <a:t>تستخدم الإعلانات وبرامج ترويج المبيعات كوسائل للمحافظة على هذه السمعة وتأكيدها.</a:t>
            </a:r>
          </a:p>
          <a:p>
            <a:pPr algn="r" rtl="1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22985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b="1" dirty="0" smtClean="0"/>
              <a:t>المعلومات التسويقية ووسائل الاتصال</a:t>
            </a:r>
            <a:br>
              <a:rPr lang="ar-SA" b="1" dirty="0" smtClean="0"/>
            </a:br>
            <a:r>
              <a:rPr lang="ar-SA" b="1" dirty="0" smtClean="0"/>
              <a:t>(تابع ملامح)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QA" b="1" dirty="0" smtClean="0"/>
              <a:t>المعلومات شرطاً أساسياً للمنافسة التامة</a:t>
            </a:r>
            <a:r>
              <a:rPr lang="ar-SA" b="1" dirty="0" smtClean="0"/>
              <a:t> التي بدورها تعتبر </a:t>
            </a:r>
            <a:r>
              <a:rPr lang="ar-QA" b="1" dirty="0" smtClean="0"/>
              <a:t>أساس للرفاهية الاقتصادية</a:t>
            </a:r>
            <a:r>
              <a:rPr lang="ar-SA" b="1" dirty="0" smtClean="0"/>
              <a:t>.</a:t>
            </a:r>
          </a:p>
          <a:p>
            <a:pPr algn="r" rtl="1"/>
            <a:r>
              <a:rPr lang="ar-SA" b="1" dirty="0" smtClean="0"/>
              <a:t>ومن أهم المعلومات التسويقية الواجب إتاحتها لكافة أطراف الأنظمة التسويقية:</a:t>
            </a:r>
          </a:p>
          <a:p>
            <a:pPr lvl="1" algn="r" rtl="1"/>
            <a:r>
              <a:rPr lang="ar-SA" b="1" dirty="0" smtClean="0"/>
              <a:t>وصف المنتج وصفاً شاملاً واضحاً يبين أحجامه وأوزانه ومقاساته ونوع وشكل العبوة وعلامته التجارية واستخداماته ومكوناته والمواد الخام الداخلة في تصنيعه، والمواصفات والمقاييس المطبقة عليه</a:t>
            </a:r>
          </a:p>
          <a:p>
            <a:pPr lvl="1" algn="r" rtl="1"/>
            <a:r>
              <a:rPr lang="ar-SA" b="1" dirty="0" smtClean="0"/>
              <a:t>؟؟؟؟؟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428768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ترجع أهمية المعلومات السوقية إلى ما يلي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1" algn="r" rtl="1"/>
            <a:r>
              <a:rPr lang="ar-SA" b="1" dirty="0" smtClean="0"/>
              <a:t>تفيد المنتجين في ضبط الإنتاج والتكيف مع التغيرات السوقية المتوقعة.</a:t>
            </a:r>
          </a:p>
          <a:p>
            <a:pPr lvl="1" algn="r" rtl="1"/>
            <a:r>
              <a:rPr lang="ar-SA" b="1" dirty="0" smtClean="0"/>
              <a:t>تفيد مسئولي التخطيط وواضعي السياسات التسويقية في تنظيم التركيب المحصولي ورسم السياسات الزراعية والتسويقية وتنظيم عمليات الاستيراد والتصدير.</a:t>
            </a:r>
          </a:p>
          <a:p>
            <a:pPr lvl="1" algn="r" rtl="1"/>
            <a:r>
              <a:rPr lang="ar-SA" b="1" dirty="0" smtClean="0"/>
              <a:t>تساعد الوسطاء في تحديد الأسعار وفي إنشاء وتوفير المرافق التسويقية المناسبة التي تزيد من كفاءة الخدمات التسويقية</a:t>
            </a:r>
          </a:p>
          <a:p>
            <a:pPr lvl="1" algn="r" rtl="1"/>
            <a:r>
              <a:rPr lang="ar-SA" b="1" dirty="0" smtClean="0"/>
              <a:t>تساعد على استيفاء وإشباع رغبات المستهلكين وأذواقهم  من خلال نقل هذه الرغبات إلى المنتجين والوسطاء الذين بدورهم يترجمون هذه الرغبات في صورة توفير السلع والخدمات في المكان والزمان وبالشكل المناسب.</a:t>
            </a:r>
          </a:p>
          <a:p>
            <a:pPr lvl="1" algn="r" rtl="1"/>
            <a:r>
              <a:rPr lang="ar-SA" b="1" dirty="0" smtClean="0"/>
              <a:t>تساعد على فهم ظروف العرض والطلب وهو ما يؤدي إلى الاستقرار النسبي في الأسعار دون حدوث تذبذبات موسمية حادة.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13007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Test2_2_3839_ tues.10/4/2018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560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b="1" dirty="0" smtClean="0"/>
              <a:t>نمو الطلب على المنتجات الغذائية</a:t>
            </a:r>
            <a:br>
              <a:rPr lang="ar-SA" b="1" dirty="0" smtClean="0"/>
            </a:br>
            <a:r>
              <a:rPr lang="ar-SA" b="1" dirty="0" smtClean="0"/>
              <a:t>تابع ملامح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b="1" dirty="0" smtClean="0"/>
              <a:t>يؤدي نمو الطلب السوقي على السلعة بمعدل كافٍ إلى:</a:t>
            </a:r>
          </a:p>
          <a:p>
            <a:pPr lvl="1" algn="r" rtl="1"/>
            <a:r>
              <a:rPr lang="ar-SA" b="1" dirty="0" smtClean="0"/>
              <a:t>اهتمام المنشآت الموجودة في السوق بتوسيع طاقاتها الإنتاجية، حتى إذا دخلت منشآت جديدة في السوق،</a:t>
            </a:r>
          </a:p>
          <a:p>
            <a:pPr lvl="1" algn="r" rtl="1"/>
            <a:r>
              <a:rPr lang="ar-SA" b="1" dirty="0" smtClean="0"/>
              <a:t>ولذلك لا يكون هناك حافز للصراع من أجل الحصة السوقية،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55429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تابع مشكلات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SA" sz="2400" b="1" dirty="0" smtClean="0"/>
              <a:t>ارتفاع الهامش </a:t>
            </a:r>
            <a:r>
              <a:rPr lang="ar-SA" sz="2400" b="1" dirty="0"/>
              <a:t>التسويقي نتيجة لارتفاع تكاليف الوظائف التسويقية وضعف </a:t>
            </a:r>
            <a:r>
              <a:rPr lang="ar-SA" sz="2400" b="1" dirty="0" smtClean="0"/>
              <a:t>كفاءتها (70الهامش % لبعض الخضر، النقل 50%).</a:t>
            </a:r>
          </a:p>
          <a:p>
            <a:pPr algn="r" rtl="1"/>
            <a:r>
              <a:rPr lang="ar-SA" sz="2400" b="1" dirty="0" smtClean="0"/>
              <a:t>استغلال </a:t>
            </a:r>
            <a:r>
              <a:rPr lang="ar-SA" sz="2400" b="1" dirty="0"/>
              <a:t>الوسطاء والهيئات التسويقية </a:t>
            </a:r>
            <a:r>
              <a:rPr lang="ar-SA" sz="2400" b="1" dirty="0" smtClean="0"/>
              <a:t>لقدراتهم على التحكم واحتكار وظائفهم التسويقية.</a:t>
            </a:r>
          </a:p>
          <a:p>
            <a:pPr algn="r" rtl="1"/>
            <a:r>
              <a:rPr lang="ar-SA" sz="2400" b="1" dirty="0" smtClean="0"/>
              <a:t>في </a:t>
            </a:r>
            <a:r>
              <a:rPr lang="ar-SA" sz="2400" b="1" dirty="0"/>
              <a:t>مجال الألبان </a:t>
            </a:r>
            <a:r>
              <a:rPr lang="ar-SA" sz="2400" b="1" dirty="0" smtClean="0"/>
              <a:t>ومنتجاتها:</a:t>
            </a:r>
          </a:p>
          <a:p>
            <a:pPr lvl="1" algn="r" rtl="1"/>
            <a:r>
              <a:rPr lang="ar-SA" sz="2400" b="1" dirty="0" smtClean="0"/>
              <a:t>تشكل </a:t>
            </a:r>
            <a:r>
              <a:rPr lang="ar-SA" sz="2400" b="1" dirty="0"/>
              <a:t>التكاليف التصنيعية ومواد التعبئة </a:t>
            </a:r>
            <a:r>
              <a:rPr lang="ar-SA" sz="2400" b="1" dirty="0" smtClean="0"/>
              <a:t>نسبة كبيرة من </a:t>
            </a:r>
            <a:r>
              <a:rPr lang="ar-SA" sz="2400" b="1" dirty="0"/>
              <a:t>جملة </a:t>
            </a:r>
            <a:r>
              <a:rPr lang="ar-SA" sz="2400" b="1" dirty="0" smtClean="0"/>
              <a:t>التكاليف ( 32% بحسب اسماعيل والنشوان، 2012).</a:t>
            </a:r>
          </a:p>
          <a:p>
            <a:pPr lvl="1" algn="r" rtl="1"/>
            <a:r>
              <a:rPr lang="ar-SA" sz="2400" b="1" dirty="0"/>
              <a:t>وعلى الرغم من تجهيز معظم مصانع الألبان في المملكة بتقنيات حديثة إلا أنها تعمل بطاقات إنتاجية فعلية أقل من الطاقات </a:t>
            </a:r>
            <a:r>
              <a:rPr lang="ar-SA" sz="2400" b="1" dirty="0" smtClean="0"/>
              <a:t>التصميمية.  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262776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smtClean="0"/>
              <a:t>الحالات</a:t>
            </a:r>
            <a:r>
              <a:rPr lang="ar-SA" dirty="0" smtClean="0"/>
              <a:t> </a:t>
            </a:r>
            <a:r>
              <a:rPr lang="ar-SA" b="1" dirty="0" smtClean="0"/>
              <a:t>المحتملة لهيكل أسواق الغذاء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80502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1428254-56E2-4D65-9933-DB4E137B7B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>
                                            <p:graphicEl>
                                              <a:dgm id="{E1428254-56E2-4D65-9933-DB4E137B7B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>
                                            <p:graphicEl>
                                              <a:dgm id="{E1428254-56E2-4D65-9933-DB4E137B7B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>
                                            <p:graphicEl>
                                              <a:dgm id="{E1428254-56E2-4D65-9933-DB4E137B7BE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21D031A-3D0D-48BE-B0B8-2C895622BB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>
                                            <p:graphicEl>
                                              <a:dgm id="{121D031A-3D0D-48BE-B0B8-2C895622BB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>
                                            <p:graphicEl>
                                              <a:dgm id="{121D031A-3D0D-48BE-B0B8-2C895622BB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graphicEl>
                                              <a:dgm id="{121D031A-3D0D-48BE-B0B8-2C895622BB8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48959DD-759C-48B7-AB10-A69ACA7A7F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>
                                            <p:graphicEl>
                                              <a:dgm id="{E48959DD-759C-48B7-AB10-A69ACA7A7F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>
                                            <p:graphicEl>
                                              <a:dgm id="{E48959DD-759C-48B7-AB10-A69ACA7A7F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>
                                            <p:graphicEl>
                                              <a:dgm id="{E48959DD-759C-48B7-AB10-A69ACA7A7F2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7D9C438-195C-4A26-A64D-715BA74F3D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>
                                            <p:graphicEl>
                                              <a:dgm id="{A7D9C438-195C-4A26-A64D-715BA74F3D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>
                                            <p:graphicEl>
                                              <a:dgm id="{A7D9C438-195C-4A26-A64D-715BA74F3D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>
                                            <p:graphicEl>
                                              <a:dgm id="{A7D9C438-195C-4A26-A64D-715BA74F3D2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145FE71-55E9-4FD1-A6C9-EDF21CB296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>
                                            <p:graphicEl>
                                              <a:dgm id="{8145FE71-55E9-4FD1-A6C9-EDF21CB296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>
                                            <p:graphicEl>
                                              <a:dgm id="{8145FE71-55E9-4FD1-A6C9-EDF21CB296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graphicEl>
                                              <a:dgm id="{8145FE71-55E9-4FD1-A6C9-EDF21CB2966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smtClean="0"/>
              <a:t>أهمية الهامش التسويقي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SA" b="1" dirty="0" smtClean="0"/>
              <a:t>الهامش </a:t>
            </a:r>
            <a:r>
              <a:rPr lang="ar-SA" b="1" dirty="0"/>
              <a:t>التسويقي - حجمه وسلوكه واتجاهاته وتركيبه من بنود التكاليف والأرباح والعوامل المؤثرة عليه وآثار تغيراته </a:t>
            </a:r>
            <a:r>
              <a:rPr lang="ar-SA" b="1" dirty="0" smtClean="0"/>
              <a:t>– يبين توزيع </a:t>
            </a:r>
            <a:r>
              <a:rPr lang="ar-SA" b="1" dirty="0"/>
              <a:t>نفقات المستهلكين بين أطراف النظام </a:t>
            </a:r>
            <a:r>
              <a:rPr lang="ar-SA" b="1" dirty="0" smtClean="0"/>
              <a:t>التسويقي.</a:t>
            </a:r>
          </a:p>
          <a:p>
            <a:pPr algn="r" rtl="1"/>
            <a:r>
              <a:rPr lang="ar-SA" b="1" dirty="0" smtClean="0"/>
              <a:t>يعطي مؤشر لضعف/قوة الأداء </a:t>
            </a:r>
            <a:r>
              <a:rPr lang="ar-SA" b="1" dirty="0"/>
              <a:t>الاقتصادي لبعض أجزاء النظام </a:t>
            </a:r>
            <a:r>
              <a:rPr lang="ar-SA" b="1" dirty="0" smtClean="0"/>
              <a:t>التسويقي.</a:t>
            </a:r>
          </a:p>
          <a:p>
            <a:pPr algn="r" rtl="1"/>
            <a:r>
              <a:rPr lang="ar-SA" b="1" dirty="0" smtClean="0">
                <a:latin typeface="Times New Roman"/>
                <a:ea typeface="Times New Roman"/>
                <a:cs typeface="AL-Hotham"/>
              </a:rPr>
              <a:t>يؤدي إلى توزيع الموارد بين عمليات الانتاج و التسويق بما يحقق </a:t>
            </a:r>
            <a:r>
              <a:rPr lang="ar-SA" b="1" dirty="0">
                <a:latin typeface="Times New Roman"/>
                <a:ea typeface="Times New Roman"/>
                <a:cs typeface="AL-Hotham"/>
              </a:rPr>
              <a:t>الرفاهية الاقتصادية للمجتمع </a:t>
            </a:r>
            <a:r>
              <a:rPr lang="ar-SA" b="1" dirty="0" smtClean="0">
                <a:latin typeface="Times New Roman"/>
                <a:ea typeface="Times New Roman"/>
                <a:cs typeface="AL-Hotham"/>
              </a:rPr>
              <a:t>ككل.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71825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b="1" dirty="0" smtClean="0"/>
              <a:t>؟؟؟دراسة حالة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01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b="1" dirty="0" smtClean="0"/>
              <a:t>أسبوع (5): هيكل سوق الغذاء: ملامح هيكل السوق، الحالات المحتملة لهيكل أسواق الغذاء.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SA" b="1" dirty="0" smtClean="0"/>
              <a:t>هيكل السوق/ التركيب السوقي، ماهو؟</a:t>
            </a:r>
          </a:p>
          <a:p>
            <a:pPr lvl="1" algn="r" rtl="1"/>
            <a:r>
              <a:rPr lang="ar-SA" b="1" dirty="0" smtClean="0"/>
              <a:t>الملامح التنظيمية التي تحدد علاقات البائعين / المشـترين/ البائعين بالمشترين في السوق / البائعين والمشترين الموجودين بالسوق بالفعل بغيرهم ممن يكون من المتوقع دخولهم إلى السوق مستقبلاً.</a:t>
            </a:r>
          </a:p>
          <a:p>
            <a:pPr lvl="1" algn="r" rtl="1"/>
            <a:r>
              <a:rPr lang="ar-SA" b="1" dirty="0" smtClean="0"/>
              <a:t>وبعبارة أخرى الملامح الخاصة بتنظيم السوق والتي قد تؤثر إستراتيجياً على طبيعة المنافسة والتسعير في السوق.</a:t>
            </a:r>
          </a:p>
          <a:p>
            <a:pPr lvl="1" algn="r" rtl="1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41788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SA" dirty="0" smtClean="0"/>
              <a:t>أهمية الهيكل السوقي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b="1" dirty="0" smtClean="0"/>
              <a:t>الهيكل السوقي يمثل أهم عناصر البيئة التي تحدد سلوك المؤسسات الاقتصادية داخلها، ومن ثم ُيحدد مستوى الإنجاز السوقي.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15990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smtClean="0"/>
              <a:t>ملامح هيكل السوق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r>
              <a:rPr lang="ar-SA" b="1" dirty="0" smtClean="0"/>
              <a:t>يتأثر سلوك المنشآت أو الهيئات في البيئة السوقية بملامح الهيكل السوقي.</a:t>
            </a:r>
          </a:p>
          <a:p>
            <a:pPr algn="r" rtl="1"/>
            <a:r>
              <a:rPr lang="ar-SA" b="1" dirty="0" smtClean="0"/>
              <a:t>وأهم هذه الملامح:</a:t>
            </a:r>
          </a:p>
          <a:p>
            <a:pPr lvl="1" algn="r" rtl="1"/>
            <a:r>
              <a:rPr lang="ar-SA" b="1" dirty="0" smtClean="0"/>
              <a:t>درجة تركز البائعين والمشترين،</a:t>
            </a:r>
          </a:p>
          <a:p>
            <a:pPr lvl="1" algn="r" rtl="1"/>
            <a:r>
              <a:rPr lang="ar-SA" b="1" dirty="0" smtClean="0"/>
              <a:t>وطبيعـة المنتج ودرجة تميزه في نظر المشترين،</a:t>
            </a:r>
          </a:p>
          <a:p>
            <a:pPr lvl="1" algn="r" rtl="1"/>
            <a:r>
              <a:rPr lang="ar-SA" b="1" dirty="0" smtClean="0"/>
              <a:t>وشروط الدخول إلى السوق أو الخروج منه،</a:t>
            </a:r>
          </a:p>
          <a:p>
            <a:pPr lvl="1" algn="r" rtl="1"/>
            <a:r>
              <a:rPr lang="ar-SA" b="1" dirty="0" smtClean="0"/>
              <a:t>وحالة المعلومات عن الأسعار والكميات والتكاليف والظروف السوقية،</a:t>
            </a:r>
          </a:p>
          <a:p>
            <a:pPr lvl="1" algn="r" rtl="1"/>
            <a:r>
              <a:rPr lang="ar-SA" b="1" dirty="0" smtClean="0"/>
              <a:t>ومدى نمو الطلب، وفيما يلي شرح لهذه الملامح:</a:t>
            </a:r>
            <a:endParaRPr lang="en-US" b="1" dirty="0" smtClean="0"/>
          </a:p>
          <a:p>
            <a:pPr algn="r" rtl="1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03665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smtClean="0"/>
              <a:t>تركز البائعين والمشترين في أسواق الغذاء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b="1" dirty="0" smtClean="0"/>
              <a:t>الصناعات ذات التركز الأعلى بين البائعين تتقاضى أسعاراً أعلى، وتحقق أرباحاً أكبر من الصناعات ذات التركز الأقل</a:t>
            </a:r>
          </a:p>
          <a:p>
            <a:pPr algn="r" rtl="1"/>
            <a:r>
              <a:rPr lang="ar-SA" b="1" dirty="0" smtClean="0"/>
              <a:t>تحصل الاحتكارات على أرباحها الزائدة من خلال تقييد كمية الناتج، وتوظيف القليل من الموارد، وذلك على عكس الصناعات التنافسية</a:t>
            </a:r>
          </a:p>
          <a:p>
            <a:pPr algn="r" rtl="1"/>
            <a:r>
              <a:rPr lang="ar-SA" b="1" dirty="0" smtClean="0"/>
              <a:t>في أسواق السلع الإنتاجية لا يكون عدد المشترين كبير جداً في العادة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4232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b="1" dirty="0" smtClean="0"/>
              <a:t>تمييز المنتجات الغذائية</a:t>
            </a:r>
            <a:r>
              <a:rPr lang="ar-SA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r" rtl="1"/>
            <a:r>
              <a:rPr lang="ar-SA" b="1" dirty="0" smtClean="0"/>
              <a:t>أي أن يختلف المنتج الذي ينتجه أحد المنتجين عما ينتجه الآخرون.</a:t>
            </a:r>
          </a:p>
          <a:p>
            <a:pPr algn="r" rtl="1"/>
            <a:r>
              <a:rPr lang="ar-SA" b="1" dirty="0" smtClean="0"/>
              <a:t>يوجد  أساس للمفاضلة بين منتجين ويستطيع المشتري  أن يميز أحدهما عن الآخر، كما يمكنه دفع سعر أعلى لأحدهما.</a:t>
            </a:r>
          </a:p>
          <a:p>
            <a:pPr algn="r" rtl="1"/>
            <a:r>
              <a:rPr lang="ar-SA" b="1" dirty="0" smtClean="0"/>
              <a:t>ويمكن التمييز بين الأصناف من خلال:</a:t>
            </a:r>
          </a:p>
          <a:p>
            <a:pPr lvl="2" algn="r" rtl="1"/>
            <a:r>
              <a:rPr lang="ar-SA" b="1" dirty="0" smtClean="0"/>
              <a:t>الخدمات التسويقية كالتغليف أو العلامة التجارية،</a:t>
            </a:r>
          </a:p>
          <a:p>
            <a:pPr lvl="2" algn="r" rtl="1"/>
            <a:r>
              <a:rPr lang="ar-SA" b="1" dirty="0" smtClean="0"/>
              <a:t>أساليب أخرى ليس لها علاقة بإنتاج المنتج نفسه مثل ظروف البيع وشروطه.</a:t>
            </a:r>
          </a:p>
          <a:p>
            <a:pPr algn="r" rtl="1"/>
            <a:r>
              <a:rPr lang="ar-SA" b="1" dirty="0" smtClean="0"/>
              <a:t>أهمية تمييز المنتج:</a:t>
            </a:r>
            <a:endParaRPr lang="en-US" b="1" dirty="0" smtClean="0"/>
          </a:p>
          <a:p>
            <a:pPr lvl="1" algn="r" rtl="1"/>
            <a:r>
              <a:rPr lang="ar-SA" b="1" dirty="0" smtClean="0"/>
              <a:t> من خلال التأثير على طلب المستهلك، فلكل مستهلك تفضيلات محددة من بين النوعيات الموجودة لسلعة ما.</a:t>
            </a:r>
            <a:endParaRPr lang="en-US" b="1" dirty="0" smtClean="0"/>
          </a:p>
          <a:p>
            <a:pPr algn="r" rtl="1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06959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1038</Words>
  <Application>Microsoft Office PowerPoint</Application>
  <PresentationFormat>On-screen Show (4:3)</PresentationFormat>
  <Paragraphs>104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 أسبوع (4): واقع نظم أسواق الغذاء </vt:lpstr>
      <vt:lpstr>تابع مشكلات</vt:lpstr>
      <vt:lpstr>أهمية الهامش التسويقي</vt:lpstr>
      <vt:lpstr>؟؟؟دراسة حالة</vt:lpstr>
      <vt:lpstr>أسبوع (5): هيكل سوق الغذاء: ملامح هيكل السوق، الحالات المحتملة لهيكل أسواق الغذاء.</vt:lpstr>
      <vt:lpstr>أهمية الهيكل السوقي </vt:lpstr>
      <vt:lpstr>ملامح هيكل السوق</vt:lpstr>
      <vt:lpstr>تركز البائعين والمشترين في أسواق الغذاء</vt:lpstr>
      <vt:lpstr>تمييز المنتجات الغذائية  </vt:lpstr>
      <vt:lpstr>أهمية تمييز المنتج:</vt:lpstr>
      <vt:lpstr>تمييز المنتج ومرونة الطلب</vt:lpstr>
      <vt:lpstr>شروط الدخول إلى السوق أو الخروج منه</vt:lpstr>
      <vt:lpstr>اقتصاديات السعة كمانع لدخول المنشآت إلى الصناعة</vt:lpstr>
      <vt:lpstr>التكاليف الإنتاجية كمانع لدخول المنشآت إلى الصناعة</vt:lpstr>
      <vt:lpstr>تمييز المنتجات كمعوق لدخول السوق</vt:lpstr>
      <vt:lpstr>المعلومات التسويقية ووسائل الاتصال (تابع ملامح)</vt:lpstr>
      <vt:lpstr>ترجع أهمية المعلومات السوقية إلى ما يلي</vt:lpstr>
      <vt:lpstr>PowerPoint Presentation</vt:lpstr>
      <vt:lpstr>نمو الطلب على المنتجات الغذائية تابع ملامح</vt:lpstr>
      <vt:lpstr>الحالات المحتملة لهيكل أسواق الغذاء</vt:lpstr>
    </vt:vector>
  </TitlesOfParts>
  <Company>King Saud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أسبوع (4): واقع نظم أسواق الغذاء </dc:title>
  <dc:creator>User</dc:creator>
  <cp:lastModifiedBy>User</cp:lastModifiedBy>
  <cp:revision>1</cp:revision>
  <dcterms:created xsi:type="dcterms:W3CDTF">2018-04-08T12:30:47Z</dcterms:created>
  <dcterms:modified xsi:type="dcterms:W3CDTF">2018-04-08T12:32:46Z</dcterms:modified>
</cp:coreProperties>
</file>