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8"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02" y="-7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498DE2-91E4-4418-8889-E2364DCA944D}"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en-US"/>
        </a:p>
      </dgm:t>
    </dgm:pt>
    <dgm:pt modelId="{0B98CDAB-F7F8-492B-920A-D31A173EE657}">
      <dgm:prSet/>
      <dgm:spPr/>
      <dgm:t>
        <a:bodyPr/>
        <a:lstStyle/>
        <a:p>
          <a:pPr rtl="1"/>
          <a:r>
            <a:rPr lang="ar-SA" b="1" dirty="0" smtClean="0"/>
            <a:t>حماية المنافسة</a:t>
          </a:r>
          <a:endParaRPr lang="en-US" b="1" dirty="0"/>
        </a:p>
      </dgm:t>
    </dgm:pt>
    <dgm:pt modelId="{7F5F4AF2-DD39-4817-96E6-8DC85E903655}" type="parTrans" cxnId="{47526D1D-E4E2-400C-AC6F-8E4D3FE86373}">
      <dgm:prSet/>
      <dgm:spPr/>
      <dgm:t>
        <a:bodyPr/>
        <a:lstStyle/>
        <a:p>
          <a:endParaRPr lang="en-US" b="1"/>
        </a:p>
      </dgm:t>
    </dgm:pt>
    <dgm:pt modelId="{2C1E2583-8D04-43AE-8B5A-BBF07713ED14}" type="sibTrans" cxnId="{47526D1D-E4E2-400C-AC6F-8E4D3FE86373}">
      <dgm:prSet/>
      <dgm:spPr/>
      <dgm:t>
        <a:bodyPr/>
        <a:lstStyle/>
        <a:p>
          <a:endParaRPr lang="en-US" b="1"/>
        </a:p>
      </dgm:t>
    </dgm:pt>
    <dgm:pt modelId="{5B7E681A-29BF-4941-826F-9FE03955F1C6}">
      <dgm:prSet/>
      <dgm:spPr/>
      <dgm:t>
        <a:bodyPr/>
        <a:lstStyle/>
        <a:p>
          <a:pPr rtl="1"/>
          <a:r>
            <a:rPr lang="ar-SA" b="1" dirty="0" smtClean="0"/>
            <a:t>سلامة وجودة الغذاء</a:t>
          </a:r>
          <a:endParaRPr lang="en-US" b="1" dirty="0"/>
        </a:p>
      </dgm:t>
    </dgm:pt>
    <dgm:pt modelId="{63914BB0-216D-488D-AA90-6998241CE303}" type="parTrans" cxnId="{C19080B2-FDCC-4084-864D-9190DDECE093}">
      <dgm:prSet/>
      <dgm:spPr/>
      <dgm:t>
        <a:bodyPr/>
        <a:lstStyle/>
        <a:p>
          <a:endParaRPr lang="en-US" b="1"/>
        </a:p>
      </dgm:t>
    </dgm:pt>
    <dgm:pt modelId="{6266D68D-B0AE-4B79-8682-6E8F1A108858}" type="sibTrans" cxnId="{C19080B2-FDCC-4084-864D-9190DDECE093}">
      <dgm:prSet/>
      <dgm:spPr/>
      <dgm:t>
        <a:bodyPr/>
        <a:lstStyle/>
        <a:p>
          <a:endParaRPr lang="en-US" b="1"/>
        </a:p>
      </dgm:t>
    </dgm:pt>
    <dgm:pt modelId="{F8C21B25-5C8E-4A54-BF36-94DF4387AC04}">
      <dgm:prSet/>
      <dgm:spPr/>
      <dgm:t>
        <a:bodyPr/>
        <a:lstStyle/>
        <a:p>
          <a:pPr rtl="1"/>
          <a:r>
            <a:rPr lang="ar-SA" b="1" smtClean="0"/>
            <a:t>المواصفات والمقاييس</a:t>
          </a:r>
          <a:endParaRPr lang="en-US" b="1"/>
        </a:p>
      </dgm:t>
    </dgm:pt>
    <dgm:pt modelId="{180911D6-DAE0-4EBA-A0BD-D0F6A376B6C2}" type="parTrans" cxnId="{A8E1DFD7-6F64-4A71-8156-200ED238E5E4}">
      <dgm:prSet/>
      <dgm:spPr/>
      <dgm:t>
        <a:bodyPr/>
        <a:lstStyle/>
        <a:p>
          <a:endParaRPr lang="en-US" b="1"/>
        </a:p>
      </dgm:t>
    </dgm:pt>
    <dgm:pt modelId="{C5BFCD92-BFFC-47F0-9773-80FA54B755C1}" type="sibTrans" cxnId="{A8E1DFD7-6F64-4A71-8156-200ED238E5E4}">
      <dgm:prSet/>
      <dgm:spPr/>
      <dgm:t>
        <a:bodyPr/>
        <a:lstStyle/>
        <a:p>
          <a:endParaRPr lang="en-US" b="1"/>
        </a:p>
      </dgm:t>
    </dgm:pt>
    <dgm:pt modelId="{56A99971-15E5-4F17-8AAA-082F16CBE9DA}">
      <dgm:prSet/>
      <dgm:spPr/>
      <dgm:t>
        <a:bodyPr/>
        <a:lstStyle/>
        <a:p>
          <a:pPr rtl="1"/>
          <a:r>
            <a:rPr lang="ar-SA" b="1" smtClean="0"/>
            <a:t>إصدار المواصفات</a:t>
          </a:r>
          <a:endParaRPr lang="en-US" b="1"/>
        </a:p>
      </dgm:t>
    </dgm:pt>
    <dgm:pt modelId="{954A1F44-4358-4564-9196-F881AE5304C7}" type="parTrans" cxnId="{78F86162-8C60-47C9-9AD7-8DAEEF517E19}">
      <dgm:prSet/>
      <dgm:spPr/>
      <dgm:t>
        <a:bodyPr/>
        <a:lstStyle/>
        <a:p>
          <a:endParaRPr lang="en-US" b="1"/>
        </a:p>
      </dgm:t>
    </dgm:pt>
    <dgm:pt modelId="{FD6BDA44-113B-418F-A14B-E88E90A5B6D0}" type="sibTrans" cxnId="{78F86162-8C60-47C9-9AD7-8DAEEF517E19}">
      <dgm:prSet/>
      <dgm:spPr/>
      <dgm:t>
        <a:bodyPr/>
        <a:lstStyle/>
        <a:p>
          <a:endParaRPr lang="en-US" b="1"/>
        </a:p>
      </dgm:t>
    </dgm:pt>
    <dgm:pt modelId="{FDE22FD1-7A86-4D8E-A2CE-AF13C326CC0C}">
      <dgm:prSet/>
      <dgm:spPr/>
      <dgm:t>
        <a:bodyPr/>
        <a:lstStyle/>
        <a:p>
          <a:pPr rtl="1"/>
          <a:r>
            <a:rPr lang="ar-SA" b="1" smtClean="0"/>
            <a:t>نظم المعلومات وأخبار السوق</a:t>
          </a:r>
          <a:endParaRPr lang="en-US" b="1"/>
        </a:p>
      </dgm:t>
    </dgm:pt>
    <dgm:pt modelId="{D443F35B-387A-4868-9C54-F668A3A02E59}" type="parTrans" cxnId="{79CE9F98-45DA-4922-BC31-671C7A637B2E}">
      <dgm:prSet/>
      <dgm:spPr/>
      <dgm:t>
        <a:bodyPr/>
        <a:lstStyle/>
        <a:p>
          <a:endParaRPr lang="en-US" b="1"/>
        </a:p>
      </dgm:t>
    </dgm:pt>
    <dgm:pt modelId="{ED007752-FB94-48F6-A43E-6890E17F45F6}" type="sibTrans" cxnId="{79CE9F98-45DA-4922-BC31-671C7A637B2E}">
      <dgm:prSet/>
      <dgm:spPr/>
      <dgm:t>
        <a:bodyPr/>
        <a:lstStyle/>
        <a:p>
          <a:endParaRPr lang="en-US" b="1"/>
        </a:p>
      </dgm:t>
    </dgm:pt>
    <dgm:pt modelId="{30C550A6-C895-4A66-B31D-BB5346AC8926}">
      <dgm:prSet/>
      <dgm:spPr/>
      <dgm:t>
        <a:bodyPr/>
        <a:lstStyle/>
        <a:p>
          <a:pPr rtl="1"/>
          <a:r>
            <a:rPr lang="ar-SA" b="1" smtClean="0"/>
            <a:t>حماية المستهلك </a:t>
          </a:r>
          <a:endParaRPr lang="en-US" b="1"/>
        </a:p>
      </dgm:t>
    </dgm:pt>
    <dgm:pt modelId="{B63D5A72-1FE5-4C91-A4CA-78F5EAB2AFFA}" type="parTrans" cxnId="{DEA9CBDD-ADEC-4631-B87A-30D8F777FADE}">
      <dgm:prSet/>
      <dgm:spPr/>
      <dgm:t>
        <a:bodyPr/>
        <a:lstStyle/>
        <a:p>
          <a:endParaRPr lang="en-US" b="1"/>
        </a:p>
      </dgm:t>
    </dgm:pt>
    <dgm:pt modelId="{02E169FB-2B1D-4A77-9C69-73421CD0C5CB}" type="sibTrans" cxnId="{DEA9CBDD-ADEC-4631-B87A-30D8F777FADE}">
      <dgm:prSet/>
      <dgm:spPr/>
      <dgm:t>
        <a:bodyPr/>
        <a:lstStyle/>
        <a:p>
          <a:endParaRPr lang="en-US" b="1"/>
        </a:p>
      </dgm:t>
    </dgm:pt>
    <dgm:pt modelId="{BC0DDB7F-1E15-4E43-A95A-7F89CB8CDEAF}" type="pres">
      <dgm:prSet presAssocID="{D0498DE2-91E4-4418-8889-E2364DCA944D}" presName="compositeShape" presStyleCnt="0">
        <dgm:presLayoutVars>
          <dgm:chMax val="7"/>
          <dgm:dir/>
          <dgm:resizeHandles val="exact"/>
        </dgm:presLayoutVars>
      </dgm:prSet>
      <dgm:spPr/>
    </dgm:pt>
    <dgm:pt modelId="{9FE1380B-4B5F-42EA-97FD-76C341F81847}" type="pres">
      <dgm:prSet presAssocID="{0B98CDAB-F7F8-492B-920A-D31A173EE657}" presName="circ1" presStyleLbl="vennNode1" presStyleIdx="0" presStyleCnt="6"/>
      <dgm:spPr/>
    </dgm:pt>
    <dgm:pt modelId="{16F7191D-FD2E-4ABD-A2EC-A186F8232B0A}" type="pres">
      <dgm:prSet presAssocID="{0B98CDAB-F7F8-492B-920A-D31A173EE657}" presName="circ1Tx" presStyleLbl="revTx" presStyleIdx="0" presStyleCnt="0">
        <dgm:presLayoutVars>
          <dgm:chMax val="0"/>
          <dgm:chPref val="0"/>
          <dgm:bulletEnabled val="1"/>
        </dgm:presLayoutVars>
      </dgm:prSet>
      <dgm:spPr/>
    </dgm:pt>
    <dgm:pt modelId="{97099C8B-CB4C-48A1-B152-16796D984A66}" type="pres">
      <dgm:prSet presAssocID="{5B7E681A-29BF-4941-826F-9FE03955F1C6}" presName="circ2" presStyleLbl="vennNode1" presStyleIdx="1" presStyleCnt="6"/>
      <dgm:spPr/>
    </dgm:pt>
    <dgm:pt modelId="{4F427B42-F4B2-4BB2-B358-B5B93F8C986A}" type="pres">
      <dgm:prSet presAssocID="{5B7E681A-29BF-4941-826F-9FE03955F1C6}" presName="circ2Tx" presStyleLbl="revTx" presStyleIdx="0" presStyleCnt="0">
        <dgm:presLayoutVars>
          <dgm:chMax val="0"/>
          <dgm:chPref val="0"/>
          <dgm:bulletEnabled val="1"/>
        </dgm:presLayoutVars>
      </dgm:prSet>
      <dgm:spPr/>
    </dgm:pt>
    <dgm:pt modelId="{E7DC7162-54AE-443E-8DBA-039CE4FB2401}" type="pres">
      <dgm:prSet presAssocID="{F8C21B25-5C8E-4A54-BF36-94DF4387AC04}" presName="circ3" presStyleLbl="vennNode1" presStyleIdx="2" presStyleCnt="6"/>
      <dgm:spPr/>
    </dgm:pt>
    <dgm:pt modelId="{90391CAB-C771-466D-9A26-4D39F0566AAE}" type="pres">
      <dgm:prSet presAssocID="{F8C21B25-5C8E-4A54-BF36-94DF4387AC04}" presName="circ3Tx" presStyleLbl="revTx" presStyleIdx="0" presStyleCnt="0">
        <dgm:presLayoutVars>
          <dgm:chMax val="0"/>
          <dgm:chPref val="0"/>
          <dgm:bulletEnabled val="1"/>
        </dgm:presLayoutVars>
      </dgm:prSet>
      <dgm:spPr/>
    </dgm:pt>
    <dgm:pt modelId="{4984A461-FB24-4E67-AD87-625B384B6241}" type="pres">
      <dgm:prSet presAssocID="{56A99971-15E5-4F17-8AAA-082F16CBE9DA}" presName="circ4" presStyleLbl="vennNode1" presStyleIdx="3" presStyleCnt="6"/>
      <dgm:spPr/>
    </dgm:pt>
    <dgm:pt modelId="{065A545E-EE22-40CB-91FB-B2178B40694F}" type="pres">
      <dgm:prSet presAssocID="{56A99971-15E5-4F17-8AAA-082F16CBE9DA}" presName="circ4Tx" presStyleLbl="revTx" presStyleIdx="0" presStyleCnt="0">
        <dgm:presLayoutVars>
          <dgm:chMax val="0"/>
          <dgm:chPref val="0"/>
          <dgm:bulletEnabled val="1"/>
        </dgm:presLayoutVars>
      </dgm:prSet>
      <dgm:spPr/>
    </dgm:pt>
    <dgm:pt modelId="{91122B43-AE5B-49E4-8F76-88C3953EA375}" type="pres">
      <dgm:prSet presAssocID="{FDE22FD1-7A86-4D8E-A2CE-AF13C326CC0C}" presName="circ5" presStyleLbl="vennNode1" presStyleIdx="4" presStyleCnt="6"/>
      <dgm:spPr/>
    </dgm:pt>
    <dgm:pt modelId="{4C54A44E-1B07-49DC-97BD-153CA3D1C788}" type="pres">
      <dgm:prSet presAssocID="{FDE22FD1-7A86-4D8E-A2CE-AF13C326CC0C}" presName="circ5Tx" presStyleLbl="revTx" presStyleIdx="0" presStyleCnt="0">
        <dgm:presLayoutVars>
          <dgm:chMax val="0"/>
          <dgm:chPref val="0"/>
          <dgm:bulletEnabled val="1"/>
        </dgm:presLayoutVars>
      </dgm:prSet>
      <dgm:spPr/>
    </dgm:pt>
    <dgm:pt modelId="{C184D369-6963-4D78-9B58-4B488FFF1D65}" type="pres">
      <dgm:prSet presAssocID="{30C550A6-C895-4A66-B31D-BB5346AC8926}" presName="circ6" presStyleLbl="vennNode1" presStyleIdx="5" presStyleCnt="6"/>
      <dgm:spPr/>
    </dgm:pt>
    <dgm:pt modelId="{39FB4933-2B9E-4D29-8AB9-3A243A8C51D4}" type="pres">
      <dgm:prSet presAssocID="{30C550A6-C895-4A66-B31D-BB5346AC8926}" presName="circ6Tx" presStyleLbl="revTx" presStyleIdx="0" presStyleCnt="0">
        <dgm:presLayoutVars>
          <dgm:chMax val="0"/>
          <dgm:chPref val="0"/>
          <dgm:bulletEnabled val="1"/>
        </dgm:presLayoutVars>
      </dgm:prSet>
      <dgm:spPr/>
    </dgm:pt>
  </dgm:ptLst>
  <dgm:cxnLst>
    <dgm:cxn modelId="{47526D1D-E4E2-400C-AC6F-8E4D3FE86373}" srcId="{D0498DE2-91E4-4418-8889-E2364DCA944D}" destId="{0B98CDAB-F7F8-492B-920A-D31A173EE657}" srcOrd="0" destOrd="0" parTransId="{7F5F4AF2-DD39-4817-96E6-8DC85E903655}" sibTransId="{2C1E2583-8D04-43AE-8B5A-BBF07713ED14}"/>
    <dgm:cxn modelId="{DEA9CBDD-ADEC-4631-B87A-30D8F777FADE}" srcId="{D0498DE2-91E4-4418-8889-E2364DCA944D}" destId="{30C550A6-C895-4A66-B31D-BB5346AC8926}" srcOrd="5" destOrd="0" parTransId="{B63D5A72-1FE5-4C91-A4CA-78F5EAB2AFFA}" sibTransId="{02E169FB-2B1D-4A77-9C69-73421CD0C5CB}"/>
    <dgm:cxn modelId="{E69DF19E-D010-4999-88E8-60190B5CD990}" type="presOf" srcId="{D0498DE2-91E4-4418-8889-E2364DCA944D}" destId="{BC0DDB7F-1E15-4E43-A95A-7F89CB8CDEAF}" srcOrd="0" destOrd="0" presId="urn:microsoft.com/office/officeart/2005/8/layout/venn1"/>
    <dgm:cxn modelId="{A8E1DFD7-6F64-4A71-8156-200ED238E5E4}" srcId="{D0498DE2-91E4-4418-8889-E2364DCA944D}" destId="{F8C21B25-5C8E-4A54-BF36-94DF4387AC04}" srcOrd="2" destOrd="0" parTransId="{180911D6-DAE0-4EBA-A0BD-D0F6A376B6C2}" sibTransId="{C5BFCD92-BFFC-47F0-9773-80FA54B755C1}"/>
    <dgm:cxn modelId="{C729F1F7-915A-4C79-8D1B-5582B882D220}" type="presOf" srcId="{FDE22FD1-7A86-4D8E-A2CE-AF13C326CC0C}" destId="{4C54A44E-1B07-49DC-97BD-153CA3D1C788}" srcOrd="0" destOrd="0" presId="urn:microsoft.com/office/officeart/2005/8/layout/venn1"/>
    <dgm:cxn modelId="{7291C083-327B-4F79-A73A-3485067EB502}" type="presOf" srcId="{F8C21B25-5C8E-4A54-BF36-94DF4387AC04}" destId="{90391CAB-C771-466D-9A26-4D39F0566AAE}" srcOrd="0" destOrd="0" presId="urn:microsoft.com/office/officeart/2005/8/layout/venn1"/>
    <dgm:cxn modelId="{C597DDE3-EFB7-4662-99BB-69A930FE2839}" type="presOf" srcId="{0B98CDAB-F7F8-492B-920A-D31A173EE657}" destId="{16F7191D-FD2E-4ABD-A2EC-A186F8232B0A}" srcOrd="0" destOrd="0" presId="urn:microsoft.com/office/officeart/2005/8/layout/venn1"/>
    <dgm:cxn modelId="{78F86162-8C60-47C9-9AD7-8DAEEF517E19}" srcId="{D0498DE2-91E4-4418-8889-E2364DCA944D}" destId="{56A99971-15E5-4F17-8AAA-082F16CBE9DA}" srcOrd="3" destOrd="0" parTransId="{954A1F44-4358-4564-9196-F881AE5304C7}" sibTransId="{FD6BDA44-113B-418F-A14B-E88E90A5B6D0}"/>
    <dgm:cxn modelId="{397A0EBE-6ABB-44DB-9AE4-32938C30F3F1}" type="presOf" srcId="{56A99971-15E5-4F17-8AAA-082F16CBE9DA}" destId="{065A545E-EE22-40CB-91FB-B2178B40694F}" srcOrd="0" destOrd="0" presId="urn:microsoft.com/office/officeart/2005/8/layout/venn1"/>
    <dgm:cxn modelId="{C19080B2-FDCC-4084-864D-9190DDECE093}" srcId="{D0498DE2-91E4-4418-8889-E2364DCA944D}" destId="{5B7E681A-29BF-4941-826F-9FE03955F1C6}" srcOrd="1" destOrd="0" parTransId="{63914BB0-216D-488D-AA90-6998241CE303}" sibTransId="{6266D68D-B0AE-4B79-8682-6E8F1A108858}"/>
    <dgm:cxn modelId="{EE144E20-EA5D-462C-BF0A-273EB46BCE94}" type="presOf" srcId="{30C550A6-C895-4A66-B31D-BB5346AC8926}" destId="{39FB4933-2B9E-4D29-8AB9-3A243A8C51D4}" srcOrd="0" destOrd="0" presId="urn:microsoft.com/office/officeart/2005/8/layout/venn1"/>
    <dgm:cxn modelId="{79CE9F98-45DA-4922-BC31-671C7A637B2E}" srcId="{D0498DE2-91E4-4418-8889-E2364DCA944D}" destId="{FDE22FD1-7A86-4D8E-A2CE-AF13C326CC0C}" srcOrd="4" destOrd="0" parTransId="{D443F35B-387A-4868-9C54-F668A3A02E59}" sibTransId="{ED007752-FB94-48F6-A43E-6890E17F45F6}"/>
    <dgm:cxn modelId="{18CF18E1-4A49-40A9-8B54-DE1B3D752ADE}" type="presOf" srcId="{5B7E681A-29BF-4941-826F-9FE03955F1C6}" destId="{4F427B42-F4B2-4BB2-B358-B5B93F8C986A}" srcOrd="0" destOrd="0" presId="urn:microsoft.com/office/officeart/2005/8/layout/venn1"/>
    <dgm:cxn modelId="{0BD719DD-E2FA-4FF9-AAE7-103E42A6513F}" type="presParOf" srcId="{BC0DDB7F-1E15-4E43-A95A-7F89CB8CDEAF}" destId="{9FE1380B-4B5F-42EA-97FD-76C341F81847}" srcOrd="0" destOrd="0" presId="urn:microsoft.com/office/officeart/2005/8/layout/venn1"/>
    <dgm:cxn modelId="{EE1D9BA5-EA06-489B-B1A4-5692221F4193}" type="presParOf" srcId="{BC0DDB7F-1E15-4E43-A95A-7F89CB8CDEAF}" destId="{16F7191D-FD2E-4ABD-A2EC-A186F8232B0A}" srcOrd="1" destOrd="0" presId="urn:microsoft.com/office/officeart/2005/8/layout/venn1"/>
    <dgm:cxn modelId="{511260C7-9275-45C2-92CF-C1832CEB2C99}" type="presParOf" srcId="{BC0DDB7F-1E15-4E43-A95A-7F89CB8CDEAF}" destId="{97099C8B-CB4C-48A1-B152-16796D984A66}" srcOrd="2" destOrd="0" presId="urn:microsoft.com/office/officeart/2005/8/layout/venn1"/>
    <dgm:cxn modelId="{4F0F5718-CF12-42E8-81E6-DDD0E5FE4638}" type="presParOf" srcId="{BC0DDB7F-1E15-4E43-A95A-7F89CB8CDEAF}" destId="{4F427B42-F4B2-4BB2-B358-B5B93F8C986A}" srcOrd="3" destOrd="0" presId="urn:microsoft.com/office/officeart/2005/8/layout/venn1"/>
    <dgm:cxn modelId="{0FCB4BA6-44D5-4328-82F2-7FE6D85F3F3A}" type="presParOf" srcId="{BC0DDB7F-1E15-4E43-A95A-7F89CB8CDEAF}" destId="{E7DC7162-54AE-443E-8DBA-039CE4FB2401}" srcOrd="4" destOrd="0" presId="urn:microsoft.com/office/officeart/2005/8/layout/venn1"/>
    <dgm:cxn modelId="{692B7CEC-52E2-4594-AB2B-EB514DFDD1B9}" type="presParOf" srcId="{BC0DDB7F-1E15-4E43-A95A-7F89CB8CDEAF}" destId="{90391CAB-C771-466D-9A26-4D39F0566AAE}" srcOrd="5" destOrd="0" presId="urn:microsoft.com/office/officeart/2005/8/layout/venn1"/>
    <dgm:cxn modelId="{73CDF651-2D9B-4C7A-A50C-FF9DF339FCFF}" type="presParOf" srcId="{BC0DDB7F-1E15-4E43-A95A-7F89CB8CDEAF}" destId="{4984A461-FB24-4E67-AD87-625B384B6241}" srcOrd="6" destOrd="0" presId="urn:microsoft.com/office/officeart/2005/8/layout/venn1"/>
    <dgm:cxn modelId="{3AC2F770-F94D-448A-AB7B-DB8D7EB257E9}" type="presParOf" srcId="{BC0DDB7F-1E15-4E43-A95A-7F89CB8CDEAF}" destId="{065A545E-EE22-40CB-91FB-B2178B40694F}" srcOrd="7" destOrd="0" presId="urn:microsoft.com/office/officeart/2005/8/layout/venn1"/>
    <dgm:cxn modelId="{7F449285-F114-4583-B930-8260253F71AB}" type="presParOf" srcId="{BC0DDB7F-1E15-4E43-A95A-7F89CB8CDEAF}" destId="{91122B43-AE5B-49E4-8F76-88C3953EA375}" srcOrd="8" destOrd="0" presId="urn:microsoft.com/office/officeart/2005/8/layout/venn1"/>
    <dgm:cxn modelId="{7A58FEF9-8166-434D-8A48-B033B93F2633}" type="presParOf" srcId="{BC0DDB7F-1E15-4E43-A95A-7F89CB8CDEAF}" destId="{4C54A44E-1B07-49DC-97BD-153CA3D1C788}" srcOrd="9" destOrd="0" presId="urn:microsoft.com/office/officeart/2005/8/layout/venn1"/>
    <dgm:cxn modelId="{53355729-D13C-47E0-AF47-F6E50152B236}" type="presParOf" srcId="{BC0DDB7F-1E15-4E43-A95A-7F89CB8CDEAF}" destId="{C184D369-6963-4D78-9B58-4B488FFF1D65}" srcOrd="10" destOrd="0" presId="urn:microsoft.com/office/officeart/2005/8/layout/venn1"/>
    <dgm:cxn modelId="{06EBB9B9-8C17-464C-A2D2-23D25E80092F}" type="presParOf" srcId="{BC0DDB7F-1E15-4E43-A95A-7F89CB8CDEAF}" destId="{39FB4933-2B9E-4D29-8AB9-3A243A8C51D4}" srcOrd="11"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E1380B-4B5F-42EA-97FD-76C341F81847}">
      <dsp:nvSpPr>
        <dsp:cNvPr id="0" name=""/>
        <dsp:cNvSpPr/>
      </dsp:nvSpPr>
      <dsp:spPr>
        <a:xfrm>
          <a:off x="3416896" y="1041876"/>
          <a:ext cx="1395806" cy="139580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16F7191D-FD2E-4ABD-A2EC-A186F8232B0A}">
      <dsp:nvSpPr>
        <dsp:cNvPr id="0" name=""/>
        <dsp:cNvSpPr/>
      </dsp:nvSpPr>
      <dsp:spPr>
        <a:xfrm>
          <a:off x="3242420" y="0"/>
          <a:ext cx="1744758" cy="95045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1244600" rtl="1">
            <a:lnSpc>
              <a:spcPct val="90000"/>
            </a:lnSpc>
            <a:spcBef>
              <a:spcPct val="0"/>
            </a:spcBef>
            <a:spcAft>
              <a:spcPct val="35000"/>
            </a:spcAft>
          </a:pPr>
          <a:r>
            <a:rPr lang="ar-SA" sz="2800" b="1" kern="1200" dirty="0" smtClean="0"/>
            <a:t>حماية المنافسة</a:t>
          </a:r>
          <a:endParaRPr lang="en-US" sz="2800" b="1" kern="1200" dirty="0"/>
        </a:p>
      </dsp:txBody>
      <dsp:txXfrm>
        <a:off x="3242420" y="0"/>
        <a:ext cx="1744758" cy="950452"/>
      </dsp:txXfrm>
    </dsp:sp>
    <dsp:sp modelId="{97099C8B-CB4C-48A1-B152-16796D984A66}">
      <dsp:nvSpPr>
        <dsp:cNvPr id="0" name=""/>
        <dsp:cNvSpPr/>
      </dsp:nvSpPr>
      <dsp:spPr>
        <a:xfrm>
          <a:off x="3869952" y="1303477"/>
          <a:ext cx="1395806" cy="139580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4F427B42-F4B2-4BB2-B358-B5B93F8C986A}">
      <dsp:nvSpPr>
        <dsp:cNvPr id="0" name=""/>
        <dsp:cNvSpPr/>
      </dsp:nvSpPr>
      <dsp:spPr>
        <a:xfrm>
          <a:off x="5369281" y="905192"/>
          <a:ext cx="1653449" cy="104097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1244600" rtl="1">
            <a:lnSpc>
              <a:spcPct val="90000"/>
            </a:lnSpc>
            <a:spcBef>
              <a:spcPct val="0"/>
            </a:spcBef>
            <a:spcAft>
              <a:spcPct val="35000"/>
            </a:spcAft>
          </a:pPr>
          <a:r>
            <a:rPr lang="ar-SA" sz="2800" b="1" kern="1200" dirty="0" smtClean="0"/>
            <a:t>سلامة وجودة الغذاء</a:t>
          </a:r>
          <a:endParaRPr lang="en-US" sz="2800" b="1" kern="1200" dirty="0"/>
        </a:p>
      </dsp:txBody>
      <dsp:txXfrm>
        <a:off x="5369281" y="905192"/>
        <a:ext cx="1653449" cy="1040971"/>
      </dsp:txXfrm>
    </dsp:sp>
    <dsp:sp modelId="{E7DC7162-54AE-443E-8DBA-039CE4FB2401}">
      <dsp:nvSpPr>
        <dsp:cNvPr id="0" name=""/>
        <dsp:cNvSpPr/>
      </dsp:nvSpPr>
      <dsp:spPr>
        <a:xfrm>
          <a:off x="3869952" y="1826678"/>
          <a:ext cx="1395806" cy="139580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0391CAB-C771-466D-9A26-4D39F0566AAE}">
      <dsp:nvSpPr>
        <dsp:cNvPr id="0" name=""/>
        <dsp:cNvSpPr/>
      </dsp:nvSpPr>
      <dsp:spPr>
        <a:xfrm>
          <a:off x="5369281" y="2457597"/>
          <a:ext cx="1653449" cy="116317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1244600" rtl="1">
            <a:lnSpc>
              <a:spcPct val="90000"/>
            </a:lnSpc>
            <a:spcBef>
              <a:spcPct val="0"/>
            </a:spcBef>
            <a:spcAft>
              <a:spcPct val="35000"/>
            </a:spcAft>
          </a:pPr>
          <a:r>
            <a:rPr lang="ar-SA" sz="2800" b="1" kern="1200" smtClean="0"/>
            <a:t>المواصفات والمقاييس</a:t>
          </a:r>
          <a:endParaRPr lang="en-US" sz="2800" b="1" kern="1200"/>
        </a:p>
      </dsp:txBody>
      <dsp:txXfrm>
        <a:off x="5369281" y="2457597"/>
        <a:ext cx="1653449" cy="1163172"/>
      </dsp:txXfrm>
    </dsp:sp>
    <dsp:sp modelId="{4984A461-FB24-4E67-AD87-625B384B6241}">
      <dsp:nvSpPr>
        <dsp:cNvPr id="0" name=""/>
        <dsp:cNvSpPr/>
      </dsp:nvSpPr>
      <dsp:spPr>
        <a:xfrm>
          <a:off x="3416896" y="2088731"/>
          <a:ext cx="1395806" cy="139580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65A545E-EE22-40CB-91FB-B2178B40694F}">
      <dsp:nvSpPr>
        <dsp:cNvPr id="0" name=""/>
        <dsp:cNvSpPr/>
      </dsp:nvSpPr>
      <dsp:spPr>
        <a:xfrm>
          <a:off x="3242420" y="3575510"/>
          <a:ext cx="1744758" cy="95045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1244600" rtl="1">
            <a:lnSpc>
              <a:spcPct val="90000"/>
            </a:lnSpc>
            <a:spcBef>
              <a:spcPct val="0"/>
            </a:spcBef>
            <a:spcAft>
              <a:spcPct val="35000"/>
            </a:spcAft>
          </a:pPr>
          <a:r>
            <a:rPr lang="ar-SA" sz="2800" b="1" kern="1200" smtClean="0"/>
            <a:t>إصدار المواصفات</a:t>
          </a:r>
          <a:endParaRPr lang="en-US" sz="2800" b="1" kern="1200"/>
        </a:p>
      </dsp:txBody>
      <dsp:txXfrm>
        <a:off x="3242420" y="3575510"/>
        <a:ext cx="1744758" cy="950452"/>
      </dsp:txXfrm>
    </dsp:sp>
    <dsp:sp modelId="{91122B43-AE5B-49E4-8F76-88C3953EA375}">
      <dsp:nvSpPr>
        <dsp:cNvPr id="0" name=""/>
        <dsp:cNvSpPr/>
      </dsp:nvSpPr>
      <dsp:spPr>
        <a:xfrm>
          <a:off x="2963840" y="1826678"/>
          <a:ext cx="1395806" cy="139580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4C54A44E-1B07-49DC-97BD-153CA3D1C788}">
      <dsp:nvSpPr>
        <dsp:cNvPr id="0" name=""/>
        <dsp:cNvSpPr/>
      </dsp:nvSpPr>
      <dsp:spPr>
        <a:xfrm>
          <a:off x="1206868" y="2457597"/>
          <a:ext cx="1653449" cy="116317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1244600" rtl="1">
            <a:lnSpc>
              <a:spcPct val="90000"/>
            </a:lnSpc>
            <a:spcBef>
              <a:spcPct val="0"/>
            </a:spcBef>
            <a:spcAft>
              <a:spcPct val="35000"/>
            </a:spcAft>
          </a:pPr>
          <a:r>
            <a:rPr lang="ar-SA" sz="2800" b="1" kern="1200" smtClean="0"/>
            <a:t>نظم المعلومات وأخبار السوق</a:t>
          </a:r>
          <a:endParaRPr lang="en-US" sz="2800" b="1" kern="1200"/>
        </a:p>
      </dsp:txBody>
      <dsp:txXfrm>
        <a:off x="1206868" y="2457597"/>
        <a:ext cx="1653449" cy="1163172"/>
      </dsp:txXfrm>
    </dsp:sp>
    <dsp:sp modelId="{C184D369-6963-4D78-9B58-4B488FFF1D65}">
      <dsp:nvSpPr>
        <dsp:cNvPr id="0" name=""/>
        <dsp:cNvSpPr/>
      </dsp:nvSpPr>
      <dsp:spPr>
        <a:xfrm>
          <a:off x="2963840" y="1303477"/>
          <a:ext cx="1395806" cy="139580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39FB4933-2B9E-4D29-8AB9-3A243A8C51D4}">
      <dsp:nvSpPr>
        <dsp:cNvPr id="0" name=""/>
        <dsp:cNvSpPr/>
      </dsp:nvSpPr>
      <dsp:spPr>
        <a:xfrm>
          <a:off x="1206868" y="905192"/>
          <a:ext cx="1653449" cy="116317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1244600" rtl="1">
            <a:lnSpc>
              <a:spcPct val="90000"/>
            </a:lnSpc>
            <a:spcBef>
              <a:spcPct val="0"/>
            </a:spcBef>
            <a:spcAft>
              <a:spcPct val="35000"/>
            </a:spcAft>
          </a:pPr>
          <a:r>
            <a:rPr lang="ar-SA" sz="2800" b="1" kern="1200" smtClean="0"/>
            <a:t>حماية المستهلك </a:t>
          </a:r>
          <a:endParaRPr lang="en-US" sz="2800" b="1" kern="1200"/>
        </a:p>
      </dsp:txBody>
      <dsp:txXfrm>
        <a:off x="1206868" y="905192"/>
        <a:ext cx="1653449" cy="1163172"/>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E76131-2356-46F7-BC28-7F827F36ED4B}" type="datetimeFigureOut">
              <a:rPr lang="en-US" smtClean="0"/>
              <a:t>19/2/2018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6ABEF7-A010-4DBA-9F9A-7D32D1F6CD43}" type="slidenum">
              <a:rPr lang="en-US" smtClean="0"/>
              <a:t>‹#›</a:t>
            </a:fld>
            <a:endParaRPr lang="en-US"/>
          </a:p>
        </p:txBody>
      </p:sp>
    </p:spTree>
    <p:extLst>
      <p:ext uri="{BB962C8B-B14F-4D97-AF65-F5344CB8AC3E}">
        <p14:creationId xmlns:p14="http://schemas.microsoft.com/office/powerpoint/2010/main" val="1240890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E76131-2356-46F7-BC28-7F827F36ED4B}" type="datetimeFigureOut">
              <a:rPr lang="en-US" smtClean="0"/>
              <a:t>19/2/2018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6ABEF7-A010-4DBA-9F9A-7D32D1F6CD43}" type="slidenum">
              <a:rPr lang="en-US" smtClean="0"/>
              <a:t>‹#›</a:t>
            </a:fld>
            <a:endParaRPr lang="en-US"/>
          </a:p>
        </p:txBody>
      </p:sp>
    </p:spTree>
    <p:extLst>
      <p:ext uri="{BB962C8B-B14F-4D97-AF65-F5344CB8AC3E}">
        <p14:creationId xmlns:p14="http://schemas.microsoft.com/office/powerpoint/2010/main" val="1665582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E76131-2356-46F7-BC28-7F827F36ED4B}" type="datetimeFigureOut">
              <a:rPr lang="en-US" smtClean="0"/>
              <a:t>19/2/2018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6ABEF7-A010-4DBA-9F9A-7D32D1F6CD43}" type="slidenum">
              <a:rPr lang="en-US" smtClean="0"/>
              <a:t>‹#›</a:t>
            </a:fld>
            <a:endParaRPr lang="en-US"/>
          </a:p>
        </p:txBody>
      </p:sp>
    </p:spTree>
    <p:extLst>
      <p:ext uri="{BB962C8B-B14F-4D97-AF65-F5344CB8AC3E}">
        <p14:creationId xmlns:p14="http://schemas.microsoft.com/office/powerpoint/2010/main" val="1512263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E76131-2356-46F7-BC28-7F827F36ED4B}" type="datetimeFigureOut">
              <a:rPr lang="en-US" smtClean="0"/>
              <a:t>19/2/2018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6ABEF7-A010-4DBA-9F9A-7D32D1F6CD43}" type="slidenum">
              <a:rPr lang="en-US" smtClean="0"/>
              <a:t>‹#›</a:t>
            </a:fld>
            <a:endParaRPr lang="en-US"/>
          </a:p>
        </p:txBody>
      </p:sp>
    </p:spTree>
    <p:extLst>
      <p:ext uri="{BB962C8B-B14F-4D97-AF65-F5344CB8AC3E}">
        <p14:creationId xmlns:p14="http://schemas.microsoft.com/office/powerpoint/2010/main" val="587702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E76131-2356-46F7-BC28-7F827F36ED4B}" type="datetimeFigureOut">
              <a:rPr lang="en-US" smtClean="0"/>
              <a:t>19/2/2018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6ABEF7-A010-4DBA-9F9A-7D32D1F6CD43}" type="slidenum">
              <a:rPr lang="en-US" smtClean="0"/>
              <a:t>‹#›</a:t>
            </a:fld>
            <a:endParaRPr lang="en-US"/>
          </a:p>
        </p:txBody>
      </p:sp>
    </p:spTree>
    <p:extLst>
      <p:ext uri="{BB962C8B-B14F-4D97-AF65-F5344CB8AC3E}">
        <p14:creationId xmlns:p14="http://schemas.microsoft.com/office/powerpoint/2010/main" val="121694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E76131-2356-46F7-BC28-7F827F36ED4B}" type="datetimeFigureOut">
              <a:rPr lang="en-US" smtClean="0"/>
              <a:t>19/2/2018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6ABEF7-A010-4DBA-9F9A-7D32D1F6CD43}" type="slidenum">
              <a:rPr lang="en-US" smtClean="0"/>
              <a:t>‹#›</a:t>
            </a:fld>
            <a:endParaRPr lang="en-US"/>
          </a:p>
        </p:txBody>
      </p:sp>
    </p:spTree>
    <p:extLst>
      <p:ext uri="{BB962C8B-B14F-4D97-AF65-F5344CB8AC3E}">
        <p14:creationId xmlns:p14="http://schemas.microsoft.com/office/powerpoint/2010/main" val="4254152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E76131-2356-46F7-BC28-7F827F36ED4B}" type="datetimeFigureOut">
              <a:rPr lang="en-US" smtClean="0"/>
              <a:t>19/2/2018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6ABEF7-A010-4DBA-9F9A-7D32D1F6CD43}" type="slidenum">
              <a:rPr lang="en-US" smtClean="0"/>
              <a:t>‹#›</a:t>
            </a:fld>
            <a:endParaRPr lang="en-US"/>
          </a:p>
        </p:txBody>
      </p:sp>
    </p:spTree>
    <p:extLst>
      <p:ext uri="{BB962C8B-B14F-4D97-AF65-F5344CB8AC3E}">
        <p14:creationId xmlns:p14="http://schemas.microsoft.com/office/powerpoint/2010/main" val="2028040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E76131-2356-46F7-BC28-7F827F36ED4B}" type="datetimeFigureOut">
              <a:rPr lang="en-US" smtClean="0"/>
              <a:t>19/2/2018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6ABEF7-A010-4DBA-9F9A-7D32D1F6CD43}" type="slidenum">
              <a:rPr lang="en-US" smtClean="0"/>
              <a:t>‹#›</a:t>
            </a:fld>
            <a:endParaRPr lang="en-US"/>
          </a:p>
        </p:txBody>
      </p:sp>
    </p:spTree>
    <p:extLst>
      <p:ext uri="{BB962C8B-B14F-4D97-AF65-F5344CB8AC3E}">
        <p14:creationId xmlns:p14="http://schemas.microsoft.com/office/powerpoint/2010/main" val="1527025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E76131-2356-46F7-BC28-7F827F36ED4B}" type="datetimeFigureOut">
              <a:rPr lang="en-US" smtClean="0"/>
              <a:t>19/2/2018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6ABEF7-A010-4DBA-9F9A-7D32D1F6CD43}" type="slidenum">
              <a:rPr lang="en-US" smtClean="0"/>
              <a:t>‹#›</a:t>
            </a:fld>
            <a:endParaRPr lang="en-US"/>
          </a:p>
        </p:txBody>
      </p:sp>
    </p:spTree>
    <p:extLst>
      <p:ext uri="{BB962C8B-B14F-4D97-AF65-F5344CB8AC3E}">
        <p14:creationId xmlns:p14="http://schemas.microsoft.com/office/powerpoint/2010/main" val="1869618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E76131-2356-46F7-BC28-7F827F36ED4B}" type="datetimeFigureOut">
              <a:rPr lang="en-US" smtClean="0"/>
              <a:t>19/2/2018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6ABEF7-A010-4DBA-9F9A-7D32D1F6CD43}" type="slidenum">
              <a:rPr lang="en-US" smtClean="0"/>
              <a:t>‹#›</a:t>
            </a:fld>
            <a:endParaRPr lang="en-US"/>
          </a:p>
        </p:txBody>
      </p:sp>
    </p:spTree>
    <p:extLst>
      <p:ext uri="{BB962C8B-B14F-4D97-AF65-F5344CB8AC3E}">
        <p14:creationId xmlns:p14="http://schemas.microsoft.com/office/powerpoint/2010/main" val="1428397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E76131-2356-46F7-BC28-7F827F36ED4B}" type="datetimeFigureOut">
              <a:rPr lang="en-US" smtClean="0"/>
              <a:t>19/2/2018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6ABEF7-A010-4DBA-9F9A-7D32D1F6CD43}" type="slidenum">
              <a:rPr lang="en-US" smtClean="0"/>
              <a:t>‹#›</a:t>
            </a:fld>
            <a:endParaRPr lang="en-US"/>
          </a:p>
        </p:txBody>
      </p:sp>
    </p:spTree>
    <p:extLst>
      <p:ext uri="{BB962C8B-B14F-4D97-AF65-F5344CB8AC3E}">
        <p14:creationId xmlns:p14="http://schemas.microsoft.com/office/powerpoint/2010/main" val="2723335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E76131-2356-46F7-BC28-7F827F36ED4B}" type="datetimeFigureOut">
              <a:rPr lang="en-US" smtClean="0"/>
              <a:t>19/2/2018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6ABEF7-A010-4DBA-9F9A-7D32D1F6CD43}" type="slidenum">
              <a:rPr lang="en-US" smtClean="0"/>
              <a:t>‹#›</a:t>
            </a:fld>
            <a:endParaRPr lang="en-US"/>
          </a:p>
        </p:txBody>
      </p:sp>
    </p:spTree>
    <p:extLst>
      <p:ext uri="{BB962C8B-B14F-4D97-AF65-F5344CB8AC3E}">
        <p14:creationId xmlns:p14="http://schemas.microsoft.com/office/powerpoint/2010/main" val="1058683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customs.gov.sa/sites/sc/ar/SCTariffs/Pages/Pages/SectionsPage.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hyperlink" Target="http://www.ccp.org.sa/Home/Aboutus/MembersCCP.aspx" TargetMode="External"/><Relationship Id="rId2" Type="http://schemas.openxmlformats.org/officeDocument/2006/relationships/hyperlink" Target="&#1605;&#1602;&#1583;&#1605;&#1577;%20&#1608;&#1582;&#1591;&#1577;%20&#1578;&#1583;&#1585;&#1610;&#1587;%20&#1605;&#1602;&#1585;&#1585;%20214.do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قصر 214: نظم أسواق الغذاء</a:t>
            </a:r>
            <a:endParaRPr lang="en-US" dirty="0"/>
          </a:p>
        </p:txBody>
      </p:sp>
      <p:sp>
        <p:nvSpPr>
          <p:cNvPr id="3" name="Subtitle 2"/>
          <p:cNvSpPr>
            <a:spLocks noGrp="1"/>
          </p:cNvSpPr>
          <p:nvPr>
            <p:ph type="subTitle" idx="1"/>
          </p:nvPr>
        </p:nvSpPr>
        <p:spPr/>
        <p:txBody>
          <a:bodyPr/>
          <a:lstStyle/>
          <a:p>
            <a:r>
              <a:rPr lang="ar-SA" dirty="0" smtClean="0"/>
              <a:t>الجزء (2)</a:t>
            </a:r>
            <a:endParaRPr lang="en-US" dirty="0"/>
          </a:p>
        </p:txBody>
      </p:sp>
    </p:spTree>
    <p:extLst>
      <p:ext uri="{BB962C8B-B14F-4D97-AF65-F5344CB8AC3E}">
        <p14:creationId xmlns:p14="http://schemas.microsoft.com/office/powerpoint/2010/main" val="917222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a:t>المواصفات والمقاييس</a:t>
            </a:r>
            <a:br>
              <a:rPr lang="ar-SA" b="1" dirty="0"/>
            </a:br>
            <a:endParaRPr lang="en-US" dirty="0"/>
          </a:p>
        </p:txBody>
      </p:sp>
      <p:sp>
        <p:nvSpPr>
          <p:cNvPr id="3" name="Content Placeholder 2"/>
          <p:cNvSpPr>
            <a:spLocks noGrp="1"/>
          </p:cNvSpPr>
          <p:nvPr>
            <p:ph idx="1"/>
          </p:nvPr>
        </p:nvSpPr>
        <p:spPr/>
        <p:txBody>
          <a:bodyPr>
            <a:normAutofit lnSpcReduction="10000"/>
          </a:bodyPr>
          <a:lstStyle/>
          <a:p>
            <a:pPr algn="r" rtl="1"/>
            <a:r>
              <a:rPr lang="ar-SA" b="1" dirty="0"/>
              <a:t>من متطلبات عناصر الجودة </a:t>
            </a:r>
            <a:r>
              <a:rPr lang="ar-SA" b="1" dirty="0" smtClean="0"/>
              <a:t>الشاملة للمنتجات:</a:t>
            </a:r>
            <a:endParaRPr lang="ar-SA" b="1" dirty="0" smtClean="0"/>
          </a:p>
          <a:p>
            <a:pPr lvl="1" algn="r" rtl="1"/>
            <a:r>
              <a:rPr lang="ar-SA" b="1" dirty="0" smtClean="0"/>
              <a:t>وضع المواصفات </a:t>
            </a:r>
            <a:r>
              <a:rPr lang="ar-SA" b="1" dirty="0"/>
              <a:t>والخصائص والميزات الخاصة بالسلعة لتأدية غرض محدد بما يلبي متطلبات المستهلك الحالية </a:t>
            </a:r>
            <a:r>
              <a:rPr lang="ar-SA" b="1" dirty="0" smtClean="0"/>
              <a:t>والمستقبلية. </a:t>
            </a:r>
          </a:p>
          <a:p>
            <a:pPr lvl="1" algn="r" rtl="1"/>
            <a:r>
              <a:rPr lang="ar-SA" b="1" dirty="0" smtClean="0"/>
              <a:t>وتوحيد </a:t>
            </a:r>
            <a:r>
              <a:rPr lang="ar-SA" b="1" dirty="0"/>
              <a:t>جودة المدخلات التي تتعامل معها المنشأة</a:t>
            </a:r>
            <a:r>
              <a:rPr lang="ar-SA" b="1" dirty="0" smtClean="0"/>
              <a:t>،</a:t>
            </a:r>
          </a:p>
          <a:p>
            <a:pPr lvl="1" algn="r" rtl="1"/>
            <a:r>
              <a:rPr lang="ar-SA" b="1" dirty="0" smtClean="0"/>
              <a:t>والالتزام </a:t>
            </a:r>
            <a:r>
              <a:rPr lang="ar-SA" b="1" dirty="0"/>
              <a:t>بالجودة أثناء الإنتاج والتجهيز والتصنيع، وتلافي الأخطاء قبل الوقوع فيها</a:t>
            </a:r>
            <a:r>
              <a:rPr lang="ar-SA" b="1" dirty="0" smtClean="0"/>
              <a:t>،</a:t>
            </a:r>
          </a:p>
          <a:p>
            <a:pPr lvl="1" algn="r" rtl="1"/>
            <a:r>
              <a:rPr lang="ar-SA" b="1" dirty="0" smtClean="0"/>
              <a:t>عمليات </a:t>
            </a:r>
            <a:r>
              <a:rPr lang="ar-SA" b="1" dirty="0"/>
              <a:t>الفرز والتدريج والتغليف والتعبئة والبطاقة </a:t>
            </a:r>
            <a:r>
              <a:rPr lang="ar-SA" b="1" dirty="0" smtClean="0"/>
              <a:t>والنقل</a:t>
            </a:r>
          </a:p>
          <a:p>
            <a:pPr lvl="1" algn="r" rtl="1"/>
            <a:r>
              <a:rPr lang="ar-SA" b="1" dirty="0" smtClean="0"/>
              <a:t>ضبط </a:t>
            </a:r>
            <a:r>
              <a:rPr lang="ar-SA" b="1" dirty="0"/>
              <a:t>جودة الأجهزة والمعدات المستخدمة في القياس والمعايرة</a:t>
            </a:r>
            <a:r>
              <a:rPr lang="ar-SA" b="1" dirty="0" smtClean="0"/>
              <a:t>،</a:t>
            </a:r>
          </a:p>
          <a:p>
            <a:pPr lvl="1" algn="r" rtl="1"/>
            <a:r>
              <a:rPr lang="ar-SA" b="1" dirty="0" smtClean="0"/>
              <a:t>وتحليل </a:t>
            </a:r>
            <a:r>
              <a:rPr lang="ar-SA" b="1" dirty="0"/>
              <a:t>المعلومات التي ترد من الأسواق والمستهلكين والعملاء والاستفادة منها في تحسين الأداء وتلافي </a:t>
            </a:r>
            <a:r>
              <a:rPr lang="ar-SA" b="1" dirty="0" smtClean="0"/>
              <a:t>الأخطاء </a:t>
            </a:r>
            <a:endParaRPr lang="en-US" b="1" dirty="0"/>
          </a:p>
        </p:txBody>
      </p:sp>
    </p:spTree>
    <p:extLst>
      <p:ext uri="{BB962C8B-B14F-4D97-AF65-F5344CB8AC3E}">
        <p14:creationId xmlns:p14="http://schemas.microsoft.com/office/powerpoint/2010/main" val="2145435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3" end="3"/>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4" end="4"/>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par>
                                <p:cTn id="35" presetID="31"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شروط المواصفة الجيدة</a:t>
            </a:r>
            <a:endParaRPr lang="en-US" dirty="0"/>
          </a:p>
        </p:txBody>
      </p:sp>
      <p:sp>
        <p:nvSpPr>
          <p:cNvPr id="3" name="Content Placeholder 2"/>
          <p:cNvSpPr>
            <a:spLocks noGrp="1"/>
          </p:cNvSpPr>
          <p:nvPr>
            <p:ph idx="1"/>
          </p:nvPr>
        </p:nvSpPr>
        <p:spPr/>
        <p:txBody>
          <a:bodyPr/>
          <a:lstStyle/>
          <a:p>
            <a:pPr algn="r" rtl="1"/>
            <a:r>
              <a:rPr lang="ar-SA" b="1" dirty="0" smtClean="0">
                <a:latin typeface="Times New Roman"/>
                <a:ea typeface="Times New Roman"/>
                <a:cs typeface="AL-Hotham"/>
              </a:rPr>
              <a:t>من </a:t>
            </a:r>
            <a:r>
              <a:rPr lang="ar-SA" b="1" dirty="0">
                <a:latin typeface="Times New Roman"/>
                <a:ea typeface="Times New Roman"/>
                <a:cs typeface="AL-Hotham"/>
              </a:rPr>
              <a:t>أهم </a:t>
            </a:r>
            <a:r>
              <a:rPr lang="ar-SA" b="1" dirty="0" smtClean="0"/>
              <a:t>الشروط </a:t>
            </a:r>
            <a:r>
              <a:rPr lang="ar-SA" b="1" dirty="0"/>
              <a:t>الواجب توفرها في المواصفات ما يلي</a:t>
            </a:r>
            <a:r>
              <a:rPr lang="ar-SA" b="1" dirty="0" smtClean="0"/>
              <a:t>:</a:t>
            </a:r>
          </a:p>
          <a:p>
            <a:pPr lvl="1" algn="r" rtl="1"/>
            <a:r>
              <a:rPr lang="ar-SA" b="1" dirty="0"/>
              <a:t>وضوح المواصفة بحيث يسهل فهمها بواسطة كل المعنيين.</a:t>
            </a:r>
            <a:endParaRPr lang="en-US" b="1" dirty="0"/>
          </a:p>
          <a:p>
            <a:pPr lvl="1" algn="r" rtl="1"/>
            <a:r>
              <a:rPr lang="ar-SA" b="1" dirty="0" smtClean="0"/>
              <a:t>تكامل </a:t>
            </a:r>
            <a:r>
              <a:rPr lang="ar-SA" b="1" dirty="0"/>
              <a:t>المواصفة في المضمون بما لا يدع مجالاً للاجتهاد.   </a:t>
            </a:r>
            <a:endParaRPr lang="en-US" b="1" dirty="0"/>
          </a:p>
          <a:p>
            <a:pPr lvl="1" algn="r" rtl="1"/>
            <a:r>
              <a:rPr lang="ar-SA" b="1" dirty="0" smtClean="0"/>
              <a:t>أن </a:t>
            </a:r>
            <a:r>
              <a:rPr lang="ar-SA" b="1" dirty="0"/>
              <a:t>تقود المواصفة عند تطبيقها إلى خفض التكاليف أو رفع كفاءة الأداء.</a:t>
            </a:r>
            <a:endParaRPr lang="en-US" b="1" dirty="0"/>
          </a:p>
          <a:p>
            <a:pPr lvl="1" algn="r" rtl="1"/>
            <a:r>
              <a:rPr lang="ar-SA" b="1" dirty="0" smtClean="0"/>
              <a:t>قابلية التطبيق </a:t>
            </a:r>
            <a:r>
              <a:rPr lang="ar-SA" b="1" dirty="0"/>
              <a:t>لفترة طويلة حتى لا تكون عرضة للتبديل والتغيير.</a:t>
            </a:r>
            <a:endParaRPr lang="en-US" b="1" dirty="0"/>
          </a:p>
          <a:p>
            <a:pPr algn="r" rtl="1"/>
            <a:endParaRPr lang="en-US" b="1" dirty="0"/>
          </a:p>
          <a:p>
            <a:pPr algn="r" rtl="1"/>
            <a:endParaRPr lang="en-US" b="1" dirty="0"/>
          </a:p>
        </p:txBody>
      </p:sp>
    </p:spTree>
    <p:extLst>
      <p:ext uri="{BB962C8B-B14F-4D97-AF65-F5344CB8AC3E}">
        <p14:creationId xmlns:p14="http://schemas.microsoft.com/office/powerpoint/2010/main" val="2169067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ipe(down)">
                                      <p:cBhvr>
                                        <p:cTn id="23" dur="580">
                                          <p:stCondLst>
                                            <p:cond delay="0"/>
                                          </p:stCondLst>
                                        </p:cTn>
                                        <p:tgtEl>
                                          <p:spTgt spid="3">
                                            <p:txEl>
                                              <p:pRg st="2" end="2"/>
                                            </p:txEl>
                                          </p:spTgt>
                                        </p:tgtEl>
                                      </p:cBhvr>
                                    </p:animEffect>
                                    <p:anim calcmode="lin" valueType="num">
                                      <p:cBhvr>
                                        <p:cTn id="2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2" end="2"/>
                                            </p:txEl>
                                          </p:spTgt>
                                        </p:tgtEl>
                                      </p:cBhvr>
                                      <p:to x="100000" y="60000"/>
                                    </p:animScale>
                                    <p:animScale>
                                      <p:cBhvr>
                                        <p:cTn id="30" dur="166" decel="50000">
                                          <p:stCondLst>
                                            <p:cond delay="676"/>
                                          </p:stCondLst>
                                        </p:cTn>
                                        <p:tgtEl>
                                          <p:spTgt spid="3">
                                            <p:txEl>
                                              <p:pRg st="2" end="2"/>
                                            </p:txEl>
                                          </p:spTgt>
                                        </p:tgtEl>
                                      </p:cBhvr>
                                      <p:to x="100000" y="100000"/>
                                    </p:animScale>
                                    <p:animScale>
                                      <p:cBhvr>
                                        <p:cTn id="31" dur="26">
                                          <p:stCondLst>
                                            <p:cond delay="1312"/>
                                          </p:stCondLst>
                                        </p:cTn>
                                        <p:tgtEl>
                                          <p:spTgt spid="3">
                                            <p:txEl>
                                              <p:pRg st="2" end="2"/>
                                            </p:txEl>
                                          </p:spTgt>
                                        </p:tgtEl>
                                      </p:cBhvr>
                                      <p:to x="100000" y="80000"/>
                                    </p:animScale>
                                    <p:animScale>
                                      <p:cBhvr>
                                        <p:cTn id="32" dur="166" decel="50000">
                                          <p:stCondLst>
                                            <p:cond delay="1338"/>
                                          </p:stCondLst>
                                        </p:cTn>
                                        <p:tgtEl>
                                          <p:spTgt spid="3">
                                            <p:txEl>
                                              <p:pRg st="2" end="2"/>
                                            </p:txEl>
                                          </p:spTgt>
                                        </p:tgtEl>
                                      </p:cBhvr>
                                      <p:to x="100000" y="100000"/>
                                    </p:animScale>
                                    <p:animScale>
                                      <p:cBhvr>
                                        <p:cTn id="33" dur="26">
                                          <p:stCondLst>
                                            <p:cond delay="1642"/>
                                          </p:stCondLst>
                                        </p:cTn>
                                        <p:tgtEl>
                                          <p:spTgt spid="3">
                                            <p:txEl>
                                              <p:pRg st="2" end="2"/>
                                            </p:txEl>
                                          </p:spTgt>
                                        </p:tgtEl>
                                      </p:cBhvr>
                                      <p:to x="100000" y="90000"/>
                                    </p:animScale>
                                    <p:animScale>
                                      <p:cBhvr>
                                        <p:cTn id="34" dur="166" decel="50000">
                                          <p:stCondLst>
                                            <p:cond delay="1668"/>
                                          </p:stCondLst>
                                        </p:cTn>
                                        <p:tgtEl>
                                          <p:spTgt spid="3">
                                            <p:txEl>
                                              <p:pRg st="2" end="2"/>
                                            </p:txEl>
                                          </p:spTgt>
                                        </p:tgtEl>
                                      </p:cBhvr>
                                      <p:to x="100000" y="100000"/>
                                    </p:animScale>
                                    <p:animScale>
                                      <p:cBhvr>
                                        <p:cTn id="35" dur="26">
                                          <p:stCondLst>
                                            <p:cond delay="1808"/>
                                          </p:stCondLst>
                                        </p:cTn>
                                        <p:tgtEl>
                                          <p:spTgt spid="3">
                                            <p:txEl>
                                              <p:pRg st="2" end="2"/>
                                            </p:txEl>
                                          </p:spTgt>
                                        </p:tgtEl>
                                      </p:cBhvr>
                                      <p:to x="100000" y="95000"/>
                                    </p:animScale>
                                    <p:animScale>
                                      <p:cBhvr>
                                        <p:cTn id="36" dur="166" decel="50000">
                                          <p:stCondLst>
                                            <p:cond delay="1834"/>
                                          </p:stCondLst>
                                        </p:cTn>
                                        <p:tgtEl>
                                          <p:spTgt spid="3">
                                            <p:txEl>
                                              <p:pRg st="2" end="2"/>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wipe(down)">
                                      <p:cBhvr>
                                        <p:cTn id="39" dur="580">
                                          <p:stCondLst>
                                            <p:cond delay="0"/>
                                          </p:stCondLst>
                                        </p:cTn>
                                        <p:tgtEl>
                                          <p:spTgt spid="3">
                                            <p:txEl>
                                              <p:pRg st="3" end="3"/>
                                            </p:txEl>
                                          </p:spTgt>
                                        </p:tgtEl>
                                      </p:cBhvr>
                                    </p:animEffect>
                                    <p:anim calcmode="lin" valueType="num">
                                      <p:cBhvr>
                                        <p:cTn id="40"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3" end="3"/>
                                            </p:txEl>
                                          </p:spTgt>
                                        </p:tgtEl>
                                      </p:cBhvr>
                                      <p:to x="100000" y="60000"/>
                                    </p:animScale>
                                    <p:animScale>
                                      <p:cBhvr>
                                        <p:cTn id="46" dur="166" decel="50000">
                                          <p:stCondLst>
                                            <p:cond delay="676"/>
                                          </p:stCondLst>
                                        </p:cTn>
                                        <p:tgtEl>
                                          <p:spTgt spid="3">
                                            <p:txEl>
                                              <p:pRg st="3" end="3"/>
                                            </p:txEl>
                                          </p:spTgt>
                                        </p:tgtEl>
                                      </p:cBhvr>
                                      <p:to x="100000" y="100000"/>
                                    </p:animScale>
                                    <p:animScale>
                                      <p:cBhvr>
                                        <p:cTn id="47" dur="26">
                                          <p:stCondLst>
                                            <p:cond delay="1312"/>
                                          </p:stCondLst>
                                        </p:cTn>
                                        <p:tgtEl>
                                          <p:spTgt spid="3">
                                            <p:txEl>
                                              <p:pRg st="3" end="3"/>
                                            </p:txEl>
                                          </p:spTgt>
                                        </p:tgtEl>
                                      </p:cBhvr>
                                      <p:to x="100000" y="80000"/>
                                    </p:animScale>
                                    <p:animScale>
                                      <p:cBhvr>
                                        <p:cTn id="48" dur="166" decel="50000">
                                          <p:stCondLst>
                                            <p:cond delay="1338"/>
                                          </p:stCondLst>
                                        </p:cTn>
                                        <p:tgtEl>
                                          <p:spTgt spid="3">
                                            <p:txEl>
                                              <p:pRg st="3" end="3"/>
                                            </p:txEl>
                                          </p:spTgt>
                                        </p:tgtEl>
                                      </p:cBhvr>
                                      <p:to x="100000" y="100000"/>
                                    </p:animScale>
                                    <p:animScale>
                                      <p:cBhvr>
                                        <p:cTn id="49" dur="26">
                                          <p:stCondLst>
                                            <p:cond delay="1642"/>
                                          </p:stCondLst>
                                        </p:cTn>
                                        <p:tgtEl>
                                          <p:spTgt spid="3">
                                            <p:txEl>
                                              <p:pRg st="3" end="3"/>
                                            </p:txEl>
                                          </p:spTgt>
                                        </p:tgtEl>
                                      </p:cBhvr>
                                      <p:to x="100000" y="90000"/>
                                    </p:animScale>
                                    <p:animScale>
                                      <p:cBhvr>
                                        <p:cTn id="50" dur="166" decel="50000">
                                          <p:stCondLst>
                                            <p:cond delay="1668"/>
                                          </p:stCondLst>
                                        </p:cTn>
                                        <p:tgtEl>
                                          <p:spTgt spid="3">
                                            <p:txEl>
                                              <p:pRg st="3" end="3"/>
                                            </p:txEl>
                                          </p:spTgt>
                                        </p:tgtEl>
                                      </p:cBhvr>
                                      <p:to x="100000" y="100000"/>
                                    </p:animScale>
                                    <p:animScale>
                                      <p:cBhvr>
                                        <p:cTn id="51" dur="26">
                                          <p:stCondLst>
                                            <p:cond delay="1808"/>
                                          </p:stCondLst>
                                        </p:cTn>
                                        <p:tgtEl>
                                          <p:spTgt spid="3">
                                            <p:txEl>
                                              <p:pRg st="3" end="3"/>
                                            </p:txEl>
                                          </p:spTgt>
                                        </p:tgtEl>
                                      </p:cBhvr>
                                      <p:to x="100000" y="95000"/>
                                    </p:animScale>
                                    <p:animScale>
                                      <p:cBhvr>
                                        <p:cTn id="52" dur="166" decel="50000">
                                          <p:stCondLst>
                                            <p:cond delay="1834"/>
                                          </p:stCondLst>
                                        </p:cTn>
                                        <p:tgtEl>
                                          <p:spTgt spid="3">
                                            <p:txEl>
                                              <p:pRg st="3" end="3"/>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wipe(down)">
                                      <p:cBhvr>
                                        <p:cTn id="55" dur="580">
                                          <p:stCondLst>
                                            <p:cond delay="0"/>
                                          </p:stCondLst>
                                        </p:cTn>
                                        <p:tgtEl>
                                          <p:spTgt spid="3">
                                            <p:txEl>
                                              <p:pRg st="4" end="4"/>
                                            </p:txEl>
                                          </p:spTgt>
                                        </p:tgtEl>
                                      </p:cBhvr>
                                    </p:animEffect>
                                    <p:anim calcmode="lin" valueType="num">
                                      <p:cBhvr>
                                        <p:cTn id="5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xEl>
                                              <p:pRg st="4" end="4"/>
                                            </p:txEl>
                                          </p:spTgt>
                                        </p:tgtEl>
                                      </p:cBhvr>
                                      <p:to x="100000" y="60000"/>
                                    </p:animScale>
                                    <p:animScale>
                                      <p:cBhvr>
                                        <p:cTn id="62" dur="166" decel="50000">
                                          <p:stCondLst>
                                            <p:cond delay="676"/>
                                          </p:stCondLst>
                                        </p:cTn>
                                        <p:tgtEl>
                                          <p:spTgt spid="3">
                                            <p:txEl>
                                              <p:pRg st="4" end="4"/>
                                            </p:txEl>
                                          </p:spTgt>
                                        </p:tgtEl>
                                      </p:cBhvr>
                                      <p:to x="100000" y="100000"/>
                                    </p:animScale>
                                    <p:animScale>
                                      <p:cBhvr>
                                        <p:cTn id="63" dur="26">
                                          <p:stCondLst>
                                            <p:cond delay="1312"/>
                                          </p:stCondLst>
                                        </p:cTn>
                                        <p:tgtEl>
                                          <p:spTgt spid="3">
                                            <p:txEl>
                                              <p:pRg st="4" end="4"/>
                                            </p:txEl>
                                          </p:spTgt>
                                        </p:tgtEl>
                                      </p:cBhvr>
                                      <p:to x="100000" y="80000"/>
                                    </p:animScale>
                                    <p:animScale>
                                      <p:cBhvr>
                                        <p:cTn id="64" dur="166" decel="50000">
                                          <p:stCondLst>
                                            <p:cond delay="1338"/>
                                          </p:stCondLst>
                                        </p:cTn>
                                        <p:tgtEl>
                                          <p:spTgt spid="3">
                                            <p:txEl>
                                              <p:pRg st="4" end="4"/>
                                            </p:txEl>
                                          </p:spTgt>
                                        </p:tgtEl>
                                      </p:cBhvr>
                                      <p:to x="100000" y="100000"/>
                                    </p:animScale>
                                    <p:animScale>
                                      <p:cBhvr>
                                        <p:cTn id="65" dur="26">
                                          <p:stCondLst>
                                            <p:cond delay="1642"/>
                                          </p:stCondLst>
                                        </p:cTn>
                                        <p:tgtEl>
                                          <p:spTgt spid="3">
                                            <p:txEl>
                                              <p:pRg st="4" end="4"/>
                                            </p:txEl>
                                          </p:spTgt>
                                        </p:tgtEl>
                                      </p:cBhvr>
                                      <p:to x="100000" y="90000"/>
                                    </p:animScale>
                                    <p:animScale>
                                      <p:cBhvr>
                                        <p:cTn id="66" dur="166" decel="50000">
                                          <p:stCondLst>
                                            <p:cond delay="1668"/>
                                          </p:stCondLst>
                                        </p:cTn>
                                        <p:tgtEl>
                                          <p:spTgt spid="3">
                                            <p:txEl>
                                              <p:pRg st="4" end="4"/>
                                            </p:txEl>
                                          </p:spTgt>
                                        </p:tgtEl>
                                      </p:cBhvr>
                                      <p:to x="100000" y="100000"/>
                                    </p:animScale>
                                    <p:animScale>
                                      <p:cBhvr>
                                        <p:cTn id="67" dur="26">
                                          <p:stCondLst>
                                            <p:cond delay="1808"/>
                                          </p:stCondLst>
                                        </p:cTn>
                                        <p:tgtEl>
                                          <p:spTgt spid="3">
                                            <p:txEl>
                                              <p:pRg st="4" end="4"/>
                                            </p:txEl>
                                          </p:spTgt>
                                        </p:tgtEl>
                                      </p:cBhvr>
                                      <p:to x="100000" y="95000"/>
                                    </p:animScale>
                                    <p:animScale>
                                      <p:cBhvr>
                                        <p:cTn id="68"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تحقيق </a:t>
            </a:r>
            <a:r>
              <a:rPr lang="ar-SA" b="1" dirty="0"/>
              <a:t>متطلبات الجودة </a:t>
            </a:r>
            <a:r>
              <a:rPr lang="ar-SA" b="1" dirty="0" smtClean="0"/>
              <a:t>في المؤسسات</a:t>
            </a:r>
            <a:endParaRPr lang="en-US" b="1" dirty="0"/>
          </a:p>
        </p:txBody>
      </p:sp>
      <p:sp>
        <p:nvSpPr>
          <p:cNvPr id="3" name="Content Placeholder 2"/>
          <p:cNvSpPr>
            <a:spLocks noGrp="1"/>
          </p:cNvSpPr>
          <p:nvPr>
            <p:ph idx="1"/>
          </p:nvPr>
        </p:nvSpPr>
        <p:spPr/>
        <p:txBody>
          <a:bodyPr/>
          <a:lstStyle/>
          <a:p>
            <a:pPr algn="r" rtl="1"/>
            <a:r>
              <a:rPr lang="ar-SA" b="1" dirty="0" smtClean="0"/>
              <a:t>لتحقيق </a:t>
            </a:r>
            <a:r>
              <a:rPr lang="ar-SA" b="1" dirty="0"/>
              <a:t>متطلبات الجودة في أي مؤسسة من </a:t>
            </a:r>
            <a:r>
              <a:rPr lang="ar-SA" b="1" dirty="0" smtClean="0"/>
              <a:t>الضروري:</a:t>
            </a:r>
          </a:p>
          <a:p>
            <a:pPr lvl="1" algn="r" rtl="1"/>
            <a:r>
              <a:rPr lang="ar-SA" b="1" dirty="0" smtClean="0"/>
              <a:t>تأسيس </a:t>
            </a:r>
            <a:r>
              <a:rPr lang="ar-SA" b="1" dirty="0"/>
              <a:t>أنظمة إدارة للجودة </a:t>
            </a:r>
            <a:r>
              <a:rPr lang="ar-SA" b="1" dirty="0" smtClean="0"/>
              <a:t>لـ:</a:t>
            </a:r>
          </a:p>
          <a:p>
            <a:pPr lvl="2" algn="r" rtl="1"/>
            <a:r>
              <a:rPr lang="ar-SA" b="1" dirty="0" smtClean="0"/>
              <a:t>تحليل </a:t>
            </a:r>
            <a:r>
              <a:rPr lang="ar-SA" b="1" dirty="0"/>
              <a:t>متطلبات المستهلك وتحديد كافة العمليات الإنتاجية والمساعدة التي تضمن الحصول على المنتج بالمواصفات </a:t>
            </a:r>
            <a:r>
              <a:rPr lang="ar-SA" b="1" dirty="0" smtClean="0"/>
              <a:t>المطلوبة.</a:t>
            </a:r>
          </a:p>
          <a:p>
            <a:pPr lvl="2" algn="r" rtl="1"/>
            <a:r>
              <a:rPr lang="ar-SA" b="1" dirty="0" smtClean="0"/>
              <a:t>وضع </a:t>
            </a:r>
            <a:r>
              <a:rPr lang="ar-SA" b="1" dirty="0"/>
              <a:t>كافة العمليات </a:t>
            </a:r>
            <a:r>
              <a:rPr lang="ar-SA" b="1" dirty="0" smtClean="0"/>
              <a:t>في</a:t>
            </a:r>
            <a:r>
              <a:rPr lang="ar-SA" b="1" dirty="0"/>
              <a:t> </a:t>
            </a:r>
            <a:r>
              <a:rPr lang="ar-SA" b="1" dirty="0" smtClean="0"/>
              <a:t>المؤسسة </a:t>
            </a:r>
            <a:r>
              <a:rPr lang="ar-SA" b="1" dirty="0"/>
              <a:t>تحت المراقبة والضبط</a:t>
            </a:r>
            <a:r>
              <a:rPr lang="ar-SA" b="1" dirty="0" smtClean="0"/>
              <a:t>،</a:t>
            </a:r>
          </a:p>
          <a:p>
            <a:pPr lvl="2" algn="r" rtl="1"/>
            <a:r>
              <a:rPr lang="ar-SA" b="1" dirty="0" smtClean="0"/>
              <a:t>تقديم التحسينات </a:t>
            </a:r>
            <a:r>
              <a:rPr lang="ar-SA" b="1" dirty="0"/>
              <a:t>المستمرة التي تؤدي إلى تطوير المنتجات </a:t>
            </a:r>
            <a:r>
              <a:rPr lang="ar-SA" b="1" dirty="0" smtClean="0"/>
              <a:t>والعمليات.</a:t>
            </a:r>
          </a:p>
          <a:p>
            <a:pPr algn="r" rtl="1"/>
            <a:r>
              <a:rPr lang="ar-SA" b="1" dirty="0" smtClean="0"/>
              <a:t>تقوم مجموعة </a:t>
            </a:r>
            <a:r>
              <a:rPr lang="ar-SA" b="1" dirty="0"/>
              <a:t>المواصفات القياسية </a:t>
            </a:r>
            <a:r>
              <a:rPr lang="en-US" b="1" dirty="0"/>
              <a:t>ISO 9000</a:t>
            </a:r>
            <a:r>
              <a:rPr lang="ar-SA" b="1" dirty="0"/>
              <a:t> </a:t>
            </a:r>
            <a:r>
              <a:rPr lang="ar-SA" b="1" dirty="0" smtClean="0"/>
              <a:t>بتحديد الصفات </a:t>
            </a:r>
            <a:r>
              <a:rPr lang="ar-SA" b="1" dirty="0"/>
              <a:t>التي يجب أن تتسم بها أنظمة إدارة </a:t>
            </a:r>
            <a:r>
              <a:rPr lang="ar-SA" b="1" dirty="0" smtClean="0"/>
              <a:t>الجودة. </a:t>
            </a:r>
            <a:endParaRPr lang="en-US" b="1" dirty="0"/>
          </a:p>
        </p:txBody>
      </p:sp>
    </p:spTree>
    <p:extLst>
      <p:ext uri="{BB962C8B-B14F-4D97-AF65-F5344CB8AC3E}">
        <p14:creationId xmlns:p14="http://schemas.microsoft.com/office/powerpoint/2010/main" val="584327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إصدار المواصفات</a:t>
            </a:r>
            <a:endParaRPr lang="en-US" dirty="0"/>
          </a:p>
        </p:txBody>
      </p:sp>
      <p:sp>
        <p:nvSpPr>
          <p:cNvPr id="3" name="Content Placeholder 2"/>
          <p:cNvSpPr>
            <a:spLocks noGrp="1"/>
          </p:cNvSpPr>
          <p:nvPr>
            <p:ph idx="1"/>
          </p:nvPr>
        </p:nvSpPr>
        <p:spPr/>
        <p:txBody>
          <a:bodyPr>
            <a:normAutofit fontScale="85000" lnSpcReduction="20000"/>
          </a:bodyPr>
          <a:lstStyle/>
          <a:p>
            <a:pPr algn="r" rtl="1"/>
            <a:r>
              <a:rPr lang="ar-SA" b="1" dirty="0" smtClean="0"/>
              <a:t>عالميا:</a:t>
            </a:r>
          </a:p>
          <a:p>
            <a:pPr lvl="1" algn="r" rtl="1"/>
            <a:r>
              <a:rPr lang="ar-SA" b="1" dirty="0" smtClean="0"/>
              <a:t>تقوم </a:t>
            </a:r>
            <a:r>
              <a:rPr lang="ar-SA" b="1" dirty="0" smtClean="0"/>
              <a:t>المنظمة </a:t>
            </a:r>
            <a:r>
              <a:rPr lang="ar-SA" b="1" dirty="0"/>
              <a:t>الدولية للتقييس </a:t>
            </a:r>
            <a:r>
              <a:rPr lang="en-US" b="1" dirty="0"/>
              <a:t>ISO</a:t>
            </a:r>
            <a:r>
              <a:rPr lang="ar-SA" b="1" dirty="0"/>
              <a:t> منذ إنشائها عام 1947م </a:t>
            </a:r>
            <a:r>
              <a:rPr lang="ar-SA" b="1" dirty="0" smtClean="0"/>
              <a:t>باصدار مواصفات </a:t>
            </a:r>
            <a:r>
              <a:rPr lang="ar-SA" b="1" dirty="0"/>
              <a:t>عديدة في مجالات مختلفة</a:t>
            </a:r>
            <a:r>
              <a:rPr lang="ar-SA" b="1" dirty="0" smtClean="0"/>
              <a:t>،</a:t>
            </a:r>
          </a:p>
          <a:p>
            <a:pPr lvl="1" algn="r" rtl="1"/>
            <a:r>
              <a:rPr lang="ar-SA" b="1" dirty="0" smtClean="0"/>
              <a:t>ولقد </a:t>
            </a:r>
            <a:r>
              <a:rPr lang="ar-SA" b="1" dirty="0"/>
              <a:t>اعتمدت دول كثيرة في العالم مواصفات المنظمة الدولية للتقييس كمواصفات وطنية لديها بما في ذلك دول الاتحاد الأوروبي واليابان والولايات المتحدة ودول </a:t>
            </a:r>
            <a:r>
              <a:rPr lang="en-US" b="1" dirty="0"/>
              <a:t>EFTA</a:t>
            </a:r>
            <a:r>
              <a:rPr lang="ar-SA" b="1" dirty="0"/>
              <a:t> (والتي تضم النرويج وأيسلندا وسويسرا) وغيرها</a:t>
            </a:r>
            <a:endParaRPr lang="ar-SA" b="1" dirty="0" smtClean="0"/>
          </a:p>
          <a:p>
            <a:pPr algn="r" rtl="1"/>
            <a:r>
              <a:rPr lang="ar-SA" b="1" dirty="0" smtClean="0"/>
              <a:t>في </a:t>
            </a:r>
            <a:r>
              <a:rPr lang="ar-SA" b="1" dirty="0" smtClean="0"/>
              <a:t>المملكة:</a:t>
            </a:r>
          </a:p>
          <a:p>
            <a:pPr lvl="1" algn="r" rtl="1"/>
            <a:r>
              <a:rPr lang="ar-SA" b="1" dirty="0" smtClean="0"/>
              <a:t>تعد </a:t>
            </a:r>
            <a:r>
              <a:rPr lang="ar-SA" b="1" dirty="0"/>
              <a:t>الهيئة السعودية للمواصفات والمقاييس والجودة - والتي تشرف عليها وزارة التجارة - هي الجهة الحكومية الوحيدة </a:t>
            </a:r>
            <a:r>
              <a:rPr lang="ar-SA" b="1" dirty="0" smtClean="0"/>
              <a:t>المعنية </a:t>
            </a:r>
            <a:r>
              <a:rPr lang="ar-SA" b="1" dirty="0"/>
              <a:t>بوضع التشريعات للمواصفات والمقاييس والجودة </a:t>
            </a:r>
            <a:endParaRPr lang="ar-SA" b="1" dirty="0" smtClean="0"/>
          </a:p>
          <a:p>
            <a:pPr lvl="1" algn="r" rtl="1"/>
            <a:r>
              <a:rPr lang="ar-SA" b="1" dirty="0" smtClean="0"/>
              <a:t>مؤخراً، انتقلت </a:t>
            </a:r>
            <a:r>
              <a:rPr lang="ar-SA" b="1" dirty="0"/>
              <a:t>مهامها بالنسبة لمواصفات الأغذية </a:t>
            </a:r>
            <a:r>
              <a:rPr lang="ar-SA" b="1" dirty="0" smtClean="0"/>
              <a:t>إلى </a:t>
            </a:r>
            <a:r>
              <a:rPr lang="ar-SA" b="1" dirty="0"/>
              <a:t>الهيئة العامة للغذاء والدواء. </a:t>
            </a:r>
            <a:endParaRPr lang="en-US" b="1" dirty="0"/>
          </a:p>
          <a:p>
            <a:pPr algn="r" rtl="1"/>
            <a:endParaRPr lang="en-US" b="1" dirty="0"/>
          </a:p>
        </p:txBody>
      </p:sp>
    </p:spTree>
    <p:extLst>
      <p:ext uri="{BB962C8B-B14F-4D97-AF65-F5344CB8AC3E}">
        <p14:creationId xmlns:p14="http://schemas.microsoft.com/office/powerpoint/2010/main" val="3072758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down)">
                                      <p:cBhvr>
                                        <p:cTn id="15" dur="500"/>
                                        <p:tgtEl>
                                          <p:spTgt spid="3">
                                            <p:txEl>
                                              <p:pRg st="4" end="4"/>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ipe(down)">
                                      <p:cBhvr>
                                        <p:cTn id="1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QA" b="1" dirty="0"/>
              <a:t>مهام</a:t>
            </a:r>
            <a:r>
              <a:rPr lang="ar-SA" b="1" dirty="0"/>
              <a:t> هيئة المواصفات والمقاييس </a:t>
            </a:r>
            <a:endParaRPr lang="en-US" b="1" dirty="0"/>
          </a:p>
        </p:txBody>
      </p:sp>
      <p:sp>
        <p:nvSpPr>
          <p:cNvPr id="3" name="Content Placeholder 2"/>
          <p:cNvSpPr>
            <a:spLocks noGrp="1"/>
          </p:cNvSpPr>
          <p:nvPr>
            <p:ph idx="1"/>
          </p:nvPr>
        </p:nvSpPr>
        <p:spPr/>
        <p:txBody>
          <a:bodyPr/>
          <a:lstStyle/>
          <a:p>
            <a:pPr algn="r" rtl="1"/>
            <a:r>
              <a:rPr lang="ar-SA" b="1" dirty="0"/>
              <a:t>منح علامة الجودة للسلع </a:t>
            </a:r>
            <a:r>
              <a:rPr lang="ar-SA" b="1" dirty="0" smtClean="0"/>
              <a:t>الوطنية بهدف تحسين جودة </a:t>
            </a:r>
            <a:r>
              <a:rPr lang="ar-SA" b="1" dirty="0"/>
              <a:t>المنتجات الصناعية والغذائية الوطنية</a:t>
            </a:r>
            <a:r>
              <a:rPr lang="ar-SA" b="1" dirty="0" smtClean="0"/>
              <a:t>،</a:t>
            </a:r>
          </a:p>
          <a:p>
            <a:pPr algn="r" rtl="1"/>
            <a:r>
              <a:rPr lang="ar-SA" b="1" dirty="0" smtClean="0"/>
              <a:t>اصدار </a:t>
            </a:r>
            <a:r>
              <a:rPr lang="ar-SA" b="1" dirty="0"/>
              <a:t>شهادات المطابقة للسلع المنتجة محليا للتصدير</a:t>
            </a:r>
            <a:r>
              <a:rPr lang="ar-SA" b="1" dirty="0" smtClean="0"/>
              <a:t>،</a:t>
            </a:r>
          </a:p>
          <a:p>
            <a:pPr algn="r" rtl="1"/>
            <a:r>
              <a:rPr lang="ar-SA" b="1" dirty="0" smtClean="0"/>
              <a:t>كما </a:t>
            </a:r>
            <a:r>
              <a:rPr lang="ar-SA" b="1" dirty="0"/>
              <a:t>تفرض على جميع السلع المستوردة إرفاق شهادات مطابقة من الشركات التي أنتجتها في بلد </a:t>
            </a:r>
            <a:r>
              <a:rPr lang="ar-SA" b="1" dirty="0" smtClean="0"/>
              <a:t>المنشأ</a:t>
            </a:r>
          </a:p>
          <a:p>
            <a:pPr algn="r" rtl="1"/>
            <a:endParaRPr lang="ar-SA" b="1" dirty="0"/>
          </a:p>
          <a:p>
            <a:pPr algn="r" rtl="1"/>
            <a:r>
              <a:rPr lang="ar-SA" b="1" dirty="0" smtClean="0"/>
              <a:t>هناك العديد من الجهات التنفيذية/الرقابية التي لها دور مكمل للهيئة، مثل؟؟؟</a:t>
            </a:r>
            <a:endParaRPr lang="en-US" b="1" dirty="0"/>
          </a:p>
        </p:txBody>
      </p:sp>
    </p:spTree>
    <p:extLst>
      <p:ext uri="{BB962C8B-B14F-4D97-AF65-F5344CB8AC3E}">
        <p14:creationId xmlns:p14="http://schemas.microsoft.com/office/powerpoint/2010/main" val="2876120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جهات تنفيذية/رقابية</a:t>
            </a:r>
            <a:endParaRPr lang="en-US" dirty="0"/>
          </a:p>
        </p:txBody>
      </p:sp>
      <p:sp>
        <p:nvSpPr>
          <p:cNvPr id="3" name="Content Placeholder 2"/>
          <p:cNvSpPr>
            <a:spLocks noGrp="1"/>
          </p:cNvSpPr>
          <p:nvPr>
            <p:ph idx="1"/>
          </p:nvPr>
        </p:nvSpPr>
        <p:spPr/>
        <p:txBody>
          <a:bodyPr>
            <a:normAutofit fontScale="85000" lnSpcReduction="10000"/>
          </a:bodyPr>
          <a:lstStyle/>
          <a:p>
            <a:pPr algn="r" rtl="1"/>
            <a:r>
              <a:rPr lang="ar-SA" b="1" dirty="0" smtClean="0"/>
              <a:t>وزارة </a:t>
            </a:r>
            <a:r>
              <a:rPr lang="ar-SA" b="1" dirty="0"/>
              <a:t>الشئون البلدية </a:t>
            </a:r>
            <a:r>
              <a:rPr lang="ar-SA" b="1" dirty="0" smtClean="0"/>
              <a:t>والقروية:</a:t>
            </a:r>
          </a:p>
          <a:p>
            <a:pPr lvl="1" algn="r" rtl="1"/>
            <a:r>
              <a:rPr lang="ar-SA" b="1" dirty="0" smtClean="0"/>
              <a:t>متابعة </a:t>
            </a:r>
            <a:r>
              <a:rPr lang="ar-SA" b="1" dirty="0"/>
              <a:t>تنفيذ المواصفات الصحية للتأكد من سلامة الأطعمة والمشروبات المتداولة</a:t>
            </a:r>
            <a:r>
              <a:rPr lang="ar-SA" b="1" dirty="0" smtClean="0"/>
              <a:t>.</a:t>
            </a:r>
          </a:p>
          <a:p>
            <a:pPr lvl="1" algn="r" rtl="1"/>
            <a:r>
              <a:rPr lang="ar-SA" b="1" dirty="0" smtClean="0"/>
              <a:t>اصدار </a:t>
            </a:r>
            <a:r>
              <a:rPr lang="ar-SA" b="1" dirty="0"/>
              <a:t>التراخيص الصحية للعمالة المرتبطة بإنتاج أو إعداد المواد </a:t>
            </a:r>
            <a:r>
              <a:rPr lang="ar-SA" b="1" dirty="0" smtClean="0"/>
              <a:t>الغذائية.</a:t>
            </a:r>
          </a:p>
          <a:p>
            <a:pPr lvl="1" algn="r" rtl="1"/>
            <a:r>
              <a:rPr lang="ar-SA" b="1" dirty="0" smtClean="0"/>
              <a:t>متابعة </a:t>
            </a:r>
            <a:r>
              <a:rPr lang="ar-SA" b="1" dirty="0"/>
              <a:t>المسالخ وأماكن بيع اللحوم </a:t>
            </a:r>
            <a:r>
              <a:rPr lang="ar-SA" b="1" dirty="0" smtClean="0"/>
              <a:t>واعدام </a:t>
            </a:r>
            <a:r>
              <a:rPr lang="ar-SA" b="1" dirty="0"/>
              <a:t>الذبائح المصابة كلياً أو جزئياً </a:t>
            </a:r>
            <a:endParaRPr lang="ar-SA" b="1" dirty="0" smtClean="0"/>
          </a:p>
          <a:p>
            <a:pPr algn="r" rtl="1"/>
            <a:r>
              <a:rPr lang="ar-SA" b="1" dirty="0" smtClean="0"/>
              <a:t>وزارة التجارة:</a:t>
            </a:r>
          </a:p>
          <a:p>
            <a:pPr lvl="1" algn="r" rtl="1"/>
            <a:r>
              <a:rPr lang="ar-SA" b="1" dirty="0" smtClean="0"/>
              <a:t>إدارة </a:t>
            </a:r>
            <a:r>
              <a:rPr lang="ar-SA" b="1" dirty="0"/>
              <a:t>مكافحة تلوث البيئة وعلى إدارة الجودة النوعية </a:t>
            </a:r>
            <a:r>
              <a:rPr lang="ar-SA" b="1" dirty="0" smtClean="0"/>
              <a:t>للسلع </a:t>
            </a:r>
            <a:r>
              <a:rPr lang="ar-SA" b="1" dirty="0"/>
              <a:t>المستوردة </a:t>
            </a:r>
            <a:r>
              <a:rPr lang="ar-SA" b="1" dirty="0" smtClean="0"/>
              <a:t>والمصنعة </a:t>
            </a:r>
            <a:r>
              <a:rPr lang="ar-SA" b="1" dirty="0"/>
              <a:t>محليا؛ بهدف حماية المستهلك من الغش والابتزاز والتأكد من جودة السلع وعدم انتهاء مدة صلاحيتها</a:t>
            </a:r>
            <a:r>
              <a:rPr lang="ar-SA" b="1" dirty="0" smtClean="0"/>
              <a:t>.</a:t>
            </a:r>
          </a:p>
          <a:p>
            <a:pPr algn="r" rtl="1"/>
            <a:r>
              <a:rPr lang="ar-SA" b="1" dirty="0" smtClean="0"/>
              <a:t>وزارة </a:t>
            </a:r>
            <a:r>
              <a:rPr lang="ar-SA" b="1" dirty="0"/>
              <a:t>الصحة </a:t>
            </a:r>
            <a:r>
              <a:rPr lang="ar-SA" b="1" dirty="0" smtClean="0"/>
              <a:t>/ </a:t>
            </a:r>
            <a:r>
              <a:rPr lang="ar-SA" b="1" dirty="0"/>
              <a:t>الزراعة </a:t>
            </a:r>
            <a:r>
              <a:rPr lang="ar-SA" b="1" dirty="0" smtClean="0"/>
              <a:t>/ التجارة:</a:t>
            </a:r>
          </a:p>
          <a:p>
            <a:pPr lvl="1" algn="r" rtl="1"/>
            <a:r>
              <a:rPr lang="ar-SA" b="1" dirty="0" smtClean="0"/>
              <a:t>تحديد </a:t>
            </a:r>
            <a:r>
              <a:rPr lang="ar-SA" b="1" dirty="0"/>
              <a:t>ومنع أي مواد غذائية </a:t>
            </a:r>
            <a:r>
              <a:rPr lang="ar-SA" b="1" dirty="0" smtClean="0"/>
              <a:t>مضرة بالصحة.</a:t>
            </a:r>
            <a:endParaRPr lang="en-US" b="1" dirty="0"/>
          </a:p>
          <a:p>
            <a:pPr lvl="1" algn="r" rtl="1"/>
            <a:endParaRPr lang="en-US" b="1" dirty="0"/>
          </a:p>
        </p:txBody>
      </p:sp>
    </p:spTree>
    <p:extLst>
      <p:ext uri="{BB962C8B-B14F-4D97-AF65-F5344CB8AC3E}">
        <p14:creationId xmlns:p14="http://schemas.microsoft.com/office/powerpoint/2010/main" val="2112558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تابع</a:t>
            </a:r>
            <a:endParaRPr lang="en-US" b="1" dirty="0"/>
          </a:p>
        </p:txBody>
      </p:sp>
      <p:sp>
        <p:nvSpPr>
          <p:cNvPr id="3" name="Content Placeholder 2"/>
          <p:cNvSpPr>
            <a:spLocks noGrp="1"/>
          </p:cNvSpPr>
          <p:nvPr>
            <p:ph idx="1"/>
          </p:nvPr>
        </p:nvSpPr>
        <p:spPr/>
        <p:txBody>
          <a:bodyPr/>
          <a:lstStyle/>
          <a:p>
            <a:pPr algn="r" rtl="1"/>
            <a:r>
              <a:rPr lang="ar-SA" b="1" dirty="0"/>
              <a:t>وزارة </a:t>
            </a:r>
            <a:r>
              <a:rPr lang="ar-SA" b="1" dirty="0" smtClean="0"/>
              <a:t>الزراعة (إدارة </a:t>
            </a:r>
            <a:r>
              <a:rPr lang="ar-SA" b="1" dirty="0"/>
              <a:t>الحجر النباتي </a:t>
            </a:r>
            <a:r>
              <a:rPr lang="ar-SA" b="1" dirty="0" smtClean="0"/>
              <a:t>والحيواني) :</a:t>
            </a:r>
          </a:p>
          <a:p>
            <a:pPr lvl="1" algn="r" rtl="1"/>
            <a:r>
              <a:rPr lang="ar-SA" b="1" dirty="0" smtClean="0"/>
              <a:t>إجراءات </a:t>
            </a:r>
            <a:r>
              <a:rPr lang="ar-SA" b="1" dirty="0"/>
              <a:t>الحجر الزراعي على المنتجات النباتية والحيوانية الداخلة والخارجة من حدود المملكة، </a:t>
            </a:r>
            <a:r>
              <a:rPr lang="ar-SA" b="1" dirty="0" smtClean="0"/>
              <a:t>حماية صحة الانسان والثروة الزراعية.</a:t>
            </a:r>
            <a:endParaRPr lang="en-US" b="1" dirty="0"/>
          </a:p>
        </p:txBody>
      </p:sp>
    </p:spTree>
    <p:extLst>
      <p:ext uri="{BB962C8B-B14F-4D97-AF65-F5344CB8AC3E}">
        <p14:creationId xmlns:p14="http://schemas.microsoft.com/office/powerpoint/2010/main" val="606113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a:t>نظم المعلومات وأخبار السوق</a:t>
            </a:r>
            <a:r>
              <a:rPr lang="en-US" b="1" dirty="0"/>
              <a:t/>
            </a:r>
            <a:br>
              <a:rPr lang="en-US" b="1" dirty="0"/>
            </a:br>
            <a:endParaRPr lang="en-US" dirty="0"/>
          </a:p>
        </p:txBody>
      </p:sp>
      <p:sp>
        <p:nvSpPr>
          <p:cNvPr id="3" name="Content Placeholder 2"/>
          <p:cNvSpPr>
            <a:spLocks noGrp="1"/>
          </p:cNvSpPr>
          <p:nvPr>
            <p:ph idx="1"/>
          </p:nvPr>
        </p:nvSpPr>
        <p:spPr/>
        <p:txBody>
          <a:bodyPr>
            <a:normAutofit fontScale="92500" lnSpcReduction="10000"/>
          </a:bodyPr>
          <a:lstStyle/>
          <a:p>
            <a:pPr algn="r" rtl="1"/>
            <a:r>
              <a:rPr lang="ar-SA" b="1" dirty="0" smtClean="0"/>
              <a:t>تطورات جذرية في هذا الشأن؟؟</a:t>
            </a:r>
          </a:p>
          <a:p>
            <a:pPr lvl="1" algn="r" rtl="1"/>
            <a:r>
              <a:rPr lang="ar-SA" b="1" dirty="0" smtClean="0"/>
              <a:t>يسر وانتشارانجاز </a:t>
            </a:r>
            <a:r>
              <a:rPr lang="ar-SA" b="1" dirty="0"/>
              <a:t>المعاملات بأساليب </a:t>
            </a:r>
            <a:r>
              <a:rPr lang="ar-SA" b="1" dirty="0" smtClean="0"/>
              <a:t>إلكترونية:</a:t>
            </a:r>
            <a:endParaRPr lang="en-US" b="1" dirty="0"/>
          </a:p>
          <a:p>
            <a:pPr lvl="2" algn="r" rtl="1"/>
            <a:r>
              <a:rPr lang="ar-SA" b="1" dirty="0" smtClean="0"/>
              <a:t>شهد </a:t>
            </a:r>
            <a:r>
              <a:rPr lang="ar-SA" b="1" dirty="0"/>
              <a:t>العالم ثورة معلوماتية </a:t>
            </a:r>
            <a:r>
              <a:rPr lang="ar-SA" b="1" dirty="0" smtClean="0"/>
              <a:t>وقفزات </a:t>
            </a:r>
            <a:r>
              <a:rPr lang="ar-SA" b="1" dirty="0"/>
              <a:t>في تقنية المعلومات والاتصالات وظهور شبكة الإنترنت، </a:t>
            </a:r>
            <a:r>
              <a:rPr lang="ar-SA" b="1" dirty="0" smtClean="0"/>
              <a:t>وما تلاها من تطبيقات (بريد الكتروني، مواقع الكترونية، وسائط اجتماعية.</a:t>
            </a:r>
          </a:p>
          <a:p>
            <a:pPr lvl="1" algn="r" rtl="1"/>
            <a:r>
              <a:rPr lang="ar-SA" b="1" dirty="0"/>
              <a:t>نمو تطبيقات التجارة الإلكترونية وتطور المعدات والشبكات والبرامج وازدياد المنافسة وظهرت التطبيقات الكثيرة والإعلانات </a:t>
            </a:r>
            <a:r>
              <a:rPr lang="ar-SA" b="1" dirty="0" smtClean="0"/>
              <a:t>والمزادات.</a:t>
            </a:r>
          </a:p>
          <a:p>
            <a:pPr lvl="1" algn="r" rtl="1"/>
            <a:r>
              <a:rPr lang="ar-SA" b="1" dirty="0" smtClean="0"/>
              <a:t>توفير ضمان سرية وسلامة التعاملات </a:t>
            </a:r>
            <a:r>
              <a:rPr lang="ar-SA" b="1" dirty="0"/>
              <a:t>المالية عبر </a:t>
            </a:r>
            <a:r>
              <a:rPr lang="ar-SA" b="1" dirty="0" smtClean="0"/>
              <a:t>الشبكة،</a:t>
            </a:r>
          </a:p>
          <a:p>
            <a:pPr algn="r" rtl="1"/>
            <a:r>
              <a:rPr lang="ar-SA" b="1" dirty="0" smtClean="0"/>
              <a:t>والنتائج؟؟</a:t>
            </a:r>
          </a:p>
          <a:p>
            <a:pPr lvl="2" algn="r" rtl="1"/>
            <a:r>
              <a:rPr lang="ar-SA" b="1" dirty="0" smtClean="0"/>
              <a:t>توسعة </a:t>
            </a:r>
            <a:r>
              <a:rPr lang="ar-SA" b="1" dirty="0"/>
              <a:t>الأسواق؛ </a:t>
            </a:r>
            <a:r>
              <a:rPr lang="ar-SA" b="1" dirty="0" smtClean="0"/>
              <a:t>والوصول </a:t>
            </a:r>
            <a:r>
              <a:rPr lang="ar-SA" b="1" dirty="0"/>
              <a:t>إلى عدد كبير من </a:t>
            </a:r>
            <a:r>
              <a:rPr lang="ar-SA" b="1" dirty="0" smtClean="0"/>
              <a:t>المستخدمين.</a:t>
            </a:r>
          </a:p>
          <a:p>
            <a:pPr lvl="2" algn="r" rtl="1"/>
            <a:r>
              <a:rPr lang="ar-SA" b="1" dirty="0" smtClean="0"/>
              <a:t>تيسير لاتخاذ </a:t>
            </a:r>
            <a:r>
              <a:rPr lang="ar-SA" b="1" dirty="0"/>
              <a:t>القرارات </a:t>
            </a:r>
            <a:r>
              <a:rPr lang="ar-SA" b="1" dirty="0" smtClean="0"/>
              <a:t>الصحيحة لكافة </a:t>
            </a:r>
            <a:r>
              <a:rPr lang="ar-SA" b="1" dirty="0"/>
              <a:t>أطراف نظم أسواق </a:t>
            </a:r>
            <a:r>
              <a:rPr lang="ar-SA" b="1" dirty="0" smtClean="0"/>
              <a:t>الغذاء.</a:t>
            </a:r>
            <a:endParaRPr lang="en-US" b="1" dirty="0"/>
          </a:p>
        </p:txBody>
      </p:sp>
    </p:spTree>
    <p:extLst>
      <p:ext uri="{BB962C8B-B14F-4D97-AF65-F5344CB8AC3E}">
        <p14:creationId xmlns:p14="http://schemas.microsoft.com/office/powerpoint/2010/main" val="1508550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 calcmode="lin" valueType="num">
                                      <p:cBhvr additive="base">
                                        <p:cTn id="24"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 calcmode="lin" valueType="num">
                                      <p:cBhvr additive="base">
                                        <p:cTn id="2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حماية المستهلك</a:t>
            </a:r>
            <a:endParaRPr lang="en-US" dirty="0"/>
          </a:p>
        </p:txBody>
      </p:sp>
      <p:sp>
        <p:nvSpPr>
          <p:cNvPr id="3" name="Content Placeholder 2"/>
          <p:cNvSpPr>
            <a:spLocks noGrp="1"/>
          </p:cNvSpPr>
          <p:nvPr>
            <p:ph idx="1"/>
          </p:nvPr>
        </p:nvSpPr>
        <p:spPr/>
        <p:txBody>
          <a:bodyPr>
            <a:normAutofit fontScale="92500" lnSpcReduction="10000"/>
          </a:bodyPr>
          <a:lstStyle/>
          <a:p>
            <a:pPr algn="r" rtl="1"/>
            <a:r>
              <a:rPr lang="ar-SA" b="1" dirty="0" smtClean="0"/>
              <a:t>أصبحت </a:t>
            </a:r>
            <a:r>
              <a:rPr lang="en-US" b="1" dirty="0" err="1" smtClean="0"/>
              <a:t>خدمة</a:t>
            </a:r>
            <a:r>
              <a:rPr lang="en-US" b="1" dirty="0" smtClean="0"/>
              <a:t> </a:t>
            </a:r>
            <a:r>
              <a:rPr lang="en-US" b="1" dirty="0" err="1"/>
              <a:t>أساسية</a:t>
            </a:r>
            <a:r>
              <a:rPr lang="en-US" b="1" dirty="0"/>
              <a:t> </a:t>
            </a:r>
            <a:r>
              <a:rPr lang="en-US" b="1" dirty="0" err="1" smtClean="0"/>
              <a:t>توفرها</a:t>
            </a:r>
            <a:r>
              <a:rPr lang="en-US" b="1" dirty="0" smtClean="0"/>
              <a:t> </a:t>
            </a:r>
            <a:r>
              <a:rPr lang="en-US" b="1" dirty="0" err="1" smtClean="0"/>
              <a:t>الحكوم</a:t>
            </a:r>
            <a:r>
              <a:rPr lang="ar-SA" b="1" dirty="0" smtClean="0"/>
              <a:t>ات</a:t>
            </a:r>
            <a:r>
              <a:rPr lang="en-US" b="1" dirty="0" smtClean="0"/>
              <a:t> </a:t>
            </a:r>
            <a:r>
              <a:rPr lang="en-US" b="1" dirty="0" err="1"/>
              <a:t>أو</a:t>
            </a:r>
            <a:r>
              <a:rPr lang="en-US" b="1" dirty="0"/>
              <a:t> </a:t>
            </a:r>
            <a:r>
              <a:rPr lang="ar-SA" b="1" dirty="0" smtClean="0"/>
              <a:t>منظمات </a:t>
            </a:r>
            <a:r>
              <a:rPr lang="en-US" b="1" dirty="0" err="1" smtClean="0"/>
              <a:t>المجتمع</a:t>
            </a:r>
            <a:r>
              <a:rPr lang="en-US" b="1" dirty="0" smtClean="0"/>
              <a:t> </a:t>
            </a:r>
            <a:r>
              <a:rPr lang="en-US" b="1" dirty="0" err="1"/>
              <a:t>المدني</a:t>
            </a:r>
            <a:r>
              <a:rPr lang="en-US" b="1" dirty="0"/>
              <a:t> </a:t>
            </a:r>
            <a:r>
              <a:rPr lang="en-US" b="1" dirty="0" err="1"/>
              <a:t>لحماية</a:t>
            </a:r>
            <a:r>
              <a:rPr lang="en-US" b="1" dirty="0"/>
              <a:t> </a:t>
            </a:r>
            <a:r>
              <a:rPr lang="en-US" b="1" dirty="0" err="1"/>
              <a:t>المستهلك</a:t>
            </a:r>
            <a:r>
              <a:rPr lang="en-US" b="1" dirty="0"/>
              <a:t> </a:t>
            </a:r>
            <a:r>
              <a:rPr lang="en-US" b="1" dirty="0" err="1"/>
              <a:t>من</a:t>
            </a:r>
            <a:r>
              <a:rPr lang="en-US" b="1" dirty="0"/>
              <a:t> </a:t>
            </a:r>
            <a:r>
              <a:rPr lang="en-US" b="1" dirty="0" err="1"/>
              <a:t>الغش</a:t>
            </a:r>
            <a:r>
              <a:rPr lang="en-US" b="1" dirty="0"/>
              <a:t> </a:t>
            </a:r>
            <a:r>
              <a:rPr lang="en-US" b="1" dirty="0" err="1"/>
              <a:t>التجاري</a:t>
            </a:r>
            <a:r>
              <a:rPr lang="en-US" b="1" dirty="0"/>
              <a:t> </a:t>
            </a:r>
            <a:r>
              <a:rPr lang="en-US" b="1" dirty="0" err="1"/>
              <a:t>أو</a:t>
            </a:r>
            <a:r>
              <a:rPr lang="en-US" b="1" dirty="0"/>
              <a:t> </a:t>
            </a:r>
            <a:r>
              <a:rPr lang="en-US" b="1" dirty="0" err="1"/>
              <a:t>استغلاله</a:t>
            </a:r>
            <a:r>
              <a:rPr lang="en-US" b="1" dirty="0"/>
              <a:t> </a:t>
            </a:r>
            <a:r>
              <a:rPr lang="en-US" b="1" dirty="0" err="1"/>
              <a:t>بصورة</a:t>
            </a:r>
            <a:r>
              <a:rPr lang="en-US" b="1" dirty="0"/>
              <a:t> </a:t>
            </a:r>
            <a:r>
              <a:rPr lang="en-US" b="1" dirty="0" err="1"/>
              <a:t>غير</a:t>
            </a:r>
            <a:r>
              <a:rPr lang="en-US" b="1" dirty="0"/>
              <a:t> </a:t>
            </a:r>
            <a:r>
              <a:rPr lang="en-US" b="1" dirty="0" err="1" smtClean="0"/>
              <a:t>مشروعة</a:t>
            </a:r>
            <a:r>
              <a:rPr lang="ar-SA" b="1" dirty="0" smtClean="0"/>
              <a:t>.</a:t>
            </a:r>
          </a:p>
          <a:p>
            <a:pPr algn="r" rtl="1"/>
            <a:r>
              <a:rPr lang="ar-SA" b="1" dirty="0" smtClean="0"/>
              <a:t>في المملكة: تم </a:t>
            </a:r>
            <a:r>
              <a:rPr lang="ar-SA" b="1" dirty="0"/>
              <a:t>تنظيم جمعية حماية المستهلك بقرار مجلس الوزراء رقم (3) وتاريخ 12/1/1429هـ </a:t>
            </a:r>
            <a:r>
              <a:rPr lang="ar-SA" b="1" dirty="0" smtClean="0"/>
              <a:t>بهدف:</a:t>
            </a:r>
          </a:p>
          <a:p>
            <a:pPr lvl="1" algn="r" rtl="1"/>
            <a:r>
              <a:rPr lang="ar-SA" b="1" dirty="0" smtClean="0"/>
              <a:t> العناية </a:t>
            </a:r>
            <a:r>
              <a:rPr lang="ar-SA" b="1" dirty="0"/>
              <a:t>بشؤون المستهلك ورعاية مصالحه والمحافظة على حقوقه والدفاع عنها وتبني قضاياه لدى الجهات العامة والخاصة وحمايته من جميع أنواع الغش والتقليد والاحتيال والخداع والتدليس في جميع السلع والخدمات والمبالغة في رفع أسعارهما ونشر الوعي الاستهلاكي لدى المستهلك وتبصيره بسبل ترشيد الاستهلاك.</a:t>
            </a:r>
            <a:endParaRPr lang="en-US" b="1" dirty="0"/>
          </a:p>
        </p:txBody>
      </p:sp>
    </p:spTree>
    <p:extLst>
      <p:ext uri="{BB962C8B-B14F-4D97-AF65-F5344CB8AC3E}">
        <p14:creationId xmlns:p14="http://schemas.microsoft.com/office/powerpoint/2010/main" val="2746654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جمعية حماية </a:t>
            </a:r>
            <a:r>
              <a:rPr lang="ar-SA" b="1" dirty="0" smtClean="0"/>
              <a:t>المستهلك: الوسائل</a:t>
            </a:r>
            <a:endParaRPr lang="en-US" dirty="0"/>
          </a:p>
        </p:txBody>
      </p:sp>
      <p:sp>
        <p:nvSpPr>
          <p:cNvPr id="3" name="Content Placeholder 2"/>
          <p:cNvSpPr>
            <a:spLocks noGrp="1"/>
          </p:cNvSpPr>
          <p:nvPr>
            <p:ph idx="1"/>
          </p:nvPr>
        </p:nvSpPr>
        <p:spPr/>
        <p:txBody>
          <a:bodyPr>
            <a:normAutofit fontScale="77500" lnSpcReduction="20000"/>
          </a:bodyPr>
          <a:lstStyle/>
          <a:p>
            <a:pPr algn="r" rtl="1"/>
            <a:r>
              <a:rPr lang="ar-SA" b="1" dirty="0"/>
              <a:t>تلقي شكاوى المستهلك المتعلقة بالاحتيال والغش والتدليس والتلاعب في السلع أو الخدمات والمغالاة في أسعارهما، والتضليل عن طريق الإعلانات في الصحف وغيرها، ورفع ذلك إلى الجهات المختصة، ومتابعتها. </a:t>
            </a:r>
            <a:endParaRPr lang="en-US" b="1" dirty="0"/>
          </a:p>
          <a:p>
            <a:pPr algn="r" rtl="1"/>
            <a:r>
              <a:rPr lang="ar-SA" b="1" dirty="0" smtClean="0"/>
              <a:t>مساندة </a:t>
            </a:r>
            <a:r>
              <a:rPr lang="ar-SA" b="1" dirty="0"/>
              <a:t>جهود الجهات الحكومية المعنية بحماية المستهلك، وإبلاغ تلك الجهات بكل ما يمس حقوق المستهلك ومصالحه.</a:t>
            </a:r>
            <a:endParaRPr lang="en-US" b="1" dirty="0"/>
          </a:p>
          <a:p>
            <a:pPr algn="r" rtl="1"/>
            <a:r>
              <a:rPr lang="ar-SA" b="1" dirty="0" smtClean="0"/>
              <a:t>إعداد </a:t>
            </a:r>
            <a:r>
              <a:rPr lang="ar-SA" b="1" dirty="0"/>
              <a:t>الدراسات والبحوث، وعقد المؤتمرات والندوات والدورات وإقامة المعارض ذات العلاقة بنشاط حماية المستهلك، ونشر نتائج تلك الدراسات </a:t>
            </a:r>
            <a:r>
              <a:rPr lang="ar-SA" b="1" dirty="0" smtClean="0"/>
              <a:t>والبحوث.</a:t>
            </a:r>
            <a:endParaRPr lang="en-US" b="1" dirty="0"/>
          </a:p>
          <a:p>
            <a:pPr algn="r" rtl="1"/>
            <a:r>
              <a:rPr lang="ar-SA" b="1" dirty="0" smtClean="0"/>
              <a:t>توعية </a:t>
            </a:r>
            <a:r>
              <a:rPr lang="ar-SA" b="1" dirty="0"/>
              <a:t>المستهلك لترشيد الاستهلاك وتزويده بالمعلومات والاستشارات الضرورية. </a:t>
            </a:r>
            <a:endParaRPr lang="en-US" b="1" dirty="0"/>
          </a:p>
          <a:p>
            <a:pPr algn="r" rtl="1"/>
            <a:r>
              <a:rPr lang="ar-SA" b="1" dirty="0" smtClean="0"/>
              <a:t>اقتراح </a:t>
            </a:r>
            <a:r>
              <a:rPr lang="ar-SA" b="1" dirty="0"/>
              <a:t>وتطوير الأنظمة ذات الصلة بحماية المستهلك.</a:t>
            </a:r>
            <a:endParaRPr lang="en-US" b="1" dirty="0"/>
          </a:p>
          <a:p>
            <a:pPr algn="r" rtl="1"/>
            <a:r>
              <a:rPr lang="ar-SA" b="1" dirty="0" smtClean="0"/>
              <a:t>تمثيل </a:t>
            </a:r>
            <a:r>
              <a:rPr lang="ar-SA" b="1" dirty="0"/>
              <a:t>المستهلك في اللجان والهيئات المحلية والدولية ذات العلاقة بحماية المستهلك. </a:t>
            </a:r>
            <a:endParaRPr lang="en-US" b="1" dirty="0"/>
          </a:p>
          <a:p>
            <a:pPr algn="r" rtl="1"/>
            <a:endParaRPr lang="en-US" b="1" dirty="0"/>
          </a:p>
        </p:txBody>
      </p:sp>
    </p:spTree>
    <p:extLst>
      <p:ext uri="{BB962C8B-B14F-4D97-AF65-F5344CB8AC3E}">
        <p14:creationId xmlns:p14="http://schemas.microsoft.com/office/powerpoint/2010/main" val="1609398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rtl="0">
              <a:spcBef>
                <a:spcPct val="0"/>
              </a:spcBef>
            </a:pPr>
            <a:r>
              <a:rPr lang="ar-SA" sz="3600" b="1" smtClean="0"/>
              <a:t>مؤسسات تصدير واستيراد الغذاء</a:t>
            </a:r>
            <a:r>
              <a:rPr lang="en-US" sz="3600" b="1" smtClean="0"/>
              <a:t/>
            </a:r>
            <a:br>
              <a:rPr lang="en-US" sz="3600" b="1" smtClean="0"/>
            </a:br>
            <a:endParaRPr lang="en-US" sz="3600" dirty="0"/>
          </a:p>
        </p:txBody>
      </p:sp>
      <p:sp>
        <p:nvSpPr>
          <p:cNvPr id="3" name="Content Placeholder 2"/>
          <p:cNvSpPr>
            <a:spLocks noGrp="1"/>
          </p:cNvSpPr>
          <p:nvPr>
            <p:ph idx="1"/>
          </p:nvPr>
        </p:nvSpPr>
        <p:spPr/>
        <p:txBody>
          <a:bodyPr>
            <a:normAutofit/>
          </a:bodyPr>
          <a:lstStyle/>
          <a:p>
            <a:pPr algn="r" rtl="1"/>
            <a:r>
              <a:rPr lang="ar-SA" b="1" smtClean="0"/>
              <a:t>بعض ملامح تجارة المملكة الخارجية:</a:t>
            </a:r>
          </a:p>
          <a:p>
            <a:pPr lvl="1" algn="r" rtl="1"/>
            <a:r>
              <a:rPr lang="ar-SA" b="1" smtClean="0"/>
              <a:t>تتبع المملكة سياسة الحرية التجارية في مجال التجارة الخارجية.</a:t>
            </a:r>
          </a:p>
          <a:p>
            <a:pPr lvl="1" algn="r" rtl="1"/>
            <a:r>
              <a:rPr lang="ar-SA" b="1" smtClean="0"/>
              <a:t>يتولى القطاع الخاص الجزء الأكبر من التصدير والاستيراد</a:t>
            </a:r>
          </a:p>
          <a:p>
            <a:pPr lvl="1" algn="r" rtl="1"/>
            <a:r>
              <a:rPr lang="ar-SA" b="1" smtClean="0"/>
              <a:t>انخفاض معدلات الرسوم الجمركية، (المتوسط مقارنة بدول أخرى؟؟)،</a:t>
            </a:r>
          </a:p>
          <a:p>
            <a:pPr lvl="1" algn="r" rtl="1"/>
            <a:r>
              <a:rPr lang="ar-SA" b="1" smtClean="0"/>
              <a:t>إعفاء بعض السلع الغذائية مثل اللحوم الحمراء، والسكر، والشاي، والأرز، وغيرها من الرسوم الجمركية. </a:t>
            </a:r>
          </a:p>
          <a:p>
            <a:pPr lvl="1" algn="r" rtl="1"/>
            <a:r>
              <a:rPr lang="ar-SA" b="1" smtClean="0"/>
              <a:t>لا توجد قيود على المدفوعات أو النقد الأجنبي لتمويل الواردات</a:t>
            </a:r>
            <a:endParaRPr lang="en-US" b="1" dirty="0"/>
          </a:p>
        </p:txBody>
      </p:sp>
    </p:spTree>
    <p:extLst>
      <p:ext uri="{BB962C8B-B14F-4D97-AF65-F5344CB8AC3E}">
        <p14:creationId xmlns:p14="http://schemas.microsoft.com/office/powerpoint/2010/main" val="2866348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0-#ppt_h/2"/>
                                          </p:val>
                                        </p:tav>
                                        <p:tav tm="100000">
                                          <p:val>
                                            <p:strVal val="#ppt_y"/>
                                          </p:val>
                                        </p:tav>
                                      </p:tavLst>
                                    </p:anim>
                                  </p:childTnLst>
                                </p:cTn>
                              </p:par>
                              <p:par>
                                <p:cTn id="13" presetID="2" presetClass="entr" presetSubtype="3"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0-#ppt_h/2"/>
                                          </p:val>
                                        </p:tav>
                                        <p:tav tm="100000">
                                          <p:val>
                                            <p:strVal val="#ppt_y"/>
                                          </p:val>
                                        </p:tav>
                                      </p:tavLst>
                                    </p:anim>
                                  </p:childTnLst>
                                </p:cTn>
                              </p:par>
                              <p:par>
                                <p:cTn id="17" presetID="2" presetClass="entr" presetSubtype="3"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0-#ppt_h/2"/>
                                          </p:val>
                                        </p:tav>
                                        <p:tav tm="100000">
                                          <p:val>
                                            <p:strVal val="#ppt_y"/>
                                          </p:val>
                                        </p:tav>
                                      </p:tavLst>
                                    </p:anim>
                                  </p:childTnLst>
                                </p:cTn>
                              </p:par>
                              <p:par>
                                <p:cTn id="21" presetID="2" presetClass="entr" presetSubtype="3"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نشاط 5 درجات</a:t>
            </a:r>
            <a:endParaRPr lang="en-US" b="1" dirty="0"/>
          </a:p>
        </p:txBody>
      </p:sp>
      <p:sp>
        <p:nvSpPr>
          <p:cNvPr id="3" name="Content Placeholder 2"/>
          <p:cNvSpPr>
            <a:spLocks noGrp="1"/>
          </p:cNvSpPr>
          <p:nvPr>
            <p:ph idx="1"/>
          </p:nvPr>
        </p:nvSpPr>
        <p:spPr/>
        <p:txBody>
          <a:bodyPr/>
          <a:lstStyle/>
          <a:p>
            <a:pPr algn="r" rtl="1"/>
            <a:r>
              <a:rPr lang="ar-SA" b="1" dirty="0" smtClean="0"/>
              <a:t>متوسط الرسوم الجمركية للمملكة للخمس سنوات الماضية مقارنا بدولتين عربيتين اخريين.</a:t>
            </a:r>
          </a:p>
          <a:p>
            <a:pPr algn="r" rtl="1"/>
            <a:endParaRPr lang="ar-SA" b="1" dirty="0" smtClean="0"/>
          </a:p>
          <a:p>
            <a:pPr algn="ctr" rtl="1"/>
            <a:r>
              <a:rPr lang="ar-SA" b="1" dirty="0" smtClean="0"/>
              <a:t>موقع الجمارك السعودية:</a:t>
            </a:r>
            <a:endParaRPr lang="ar-SA" b="1" dirty="0"/>
          </a:p>
          <a:p>
            <a:pPr marL="0" indent="0" algn="ctr" rtl="1">
              <a:buNone/>
            </a:pPr>
            <a:r>
              <a:rPr lang="en-US" b="1" dirty="0">
                <a:hlinkClick r:id="rId2"/>
              </a:rPr>
              <a:t>https://</a:t>
            </a:r>
            <a:r>
              <a:rPr lang="en-US" b="1" dirty="0" smtClean="0">
                <a:hlinkClick r:id="rId2"/>
              </a:rPr>
              <a:t>www.customs.gov.sa/sites/sc/ar/SCTariffs/Pages/Pages/SectionsPage.aspx</a:t>
            </a:r>
            <a:endParaRPr lang="ar-SA" b="1" dirty="0" smtClean="0"/>
          </a:p>
          <a:p>
            <a:pPr marL="0" indent="0" algn="r" rtl="1">
              <a:buNone/>
            </a:pPr>
            <a:endParaRPr lang="en-US" b="1" dirty="0"/>
          </a:p>
        </p:txBody>
      </p:sp>
    </p:spTree>
    <p:extLst>
      <p:ext uri="{BB962C8B-B14F-4D97-AF65-F5344CB8AC3E}">
        <p14:creationId xmlns:p14="http://schemas.microsoft.com/office/powerpoint/2010/main" val="1160970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أسبوع (3) نظم أسواق الغذاء في المملكة العربية: الإطار </a:t>
            </a:r>
            <a:r>
              <a:rPr lang="ar-SA" b="1" dirty="0" smtClean="0"/>
              <a:t>التنظيمي</a:t>
            </a:r>
            <a:endParaRPr lang="en-US" b="1" dirty="0"/>
          </a:p>
        </p:txBody>
      </p:sp>
      <p:sp>
        <p:nvSpPr>
          <p:cNvPr id="3" name="Content Placeholder 2"/>
          <p:cNvSpPr>
            <a:spLocks noGrp="1"/>
          </p:cNvSpPr>
          <p:nvPr>
            <p:ph idx="1"/>
          </p:nvPr>
        </p:nvSpPr>
        <p:spPr/>
        <p:txBody>
          <a:bodyPr/>
          <a:lstStyle/>
          <a:p>
            <a:pPr algn="r" rtl="1"/>
            <a:r>
              <a:rPr lang="ar-SA" b="1" dirty="0" smtClean="0"/>
              <a:t>أهميته؟</a:t>
            </a:r>
          </a:p>
          <a:p>
            <a:pPr lvl="1" algn="r" rtl="1"/>
            <a:r>
              <a:rPr lang="ar-SA" b="1" dirty="0" smtClean="0"/>
              <a:t>الإطار </a:t>
            </a:r>
            <a:r>
              <a:rPr lang="ar-SA" b="1" dirty="0"/>
              <a:t>المؤسسي والتنظيمي </a:t>
            </a:r>
            <a:r>
              <a:rPr lang="ar-SA" b="1" dirty="0" smtClean="0"/>
              <a:t>يساعد </a:t>
            </a:r>
            <a:r>
              <a:rPr lang="ar-SA" b="1" dirty="0"/>
              <a:t>علي إيجاد التوازن بين مصالح المنتجين والمستهلكين والهيئات التسويقية في إطار المصالح العامة للمجتمع</a:t>
            </a:r>
            <a:r>
              <a:rPr lang="ar-SA" b="1" dirty="0" smtClean="0"/>
              <a:t>،</a:t>
            </a:r>
          </a:p>
          <a:p>
            <a:pPr lvl="1" algn="r" rtl="1"/>
            <a:r>
              <a:rPr lang="ar-SA" b="1" dirty="0" smtClean="0"/>
              <a:t> </a:t>
            </a:r>
            <a:r>
              <a:rPr lang="ar-SA" b="1" dirty="0" smtClean="0"/>
              <a:t>ما هي بعض مكونات البيئة التنظيمية </a:t>
            </a:r>
            <a:r>
              <a:rPr lang="ar-SA" b="1" dirty="0"/>
              <a:t>والمؤسسية </a:t>
            </a:r>
            <a:r>
              <a:rPr lang="ar-SA" b="1" dirty="0" smtClean="0"/>
              <a:t>لنظم </a:t>
            </a:r>
            <a:r>
              <a:rPr lang="ar-SA" b="1" dirty="0"/>
              <a:t>أسواق الغذاء في المملكة </a:t>
            </a:r>
            <a:r>
              <a:rPr lang="ar-SA" b="1" dirty="0" smtClean="0"/>
              <a:t>؟؟</a:t>
            </a:r>
            <a:endParaRPr lang="en-US" b="1" dirty="0"/>
          </a:p>
        </p:txBody>
      </p:sp>
    </p:spTree>
    <p:extLst>
      <p:ext uri="{BB962C8B-B14F-4D97-AF65-F5344CB8AC3E}">
        <p14:creationId xmlns:p14="http://schemas.microsoft.com/office/powerpoint/2010/main" val="2879771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a:t>بعض الملامح العامة </a:t>
            </a:r>
            <a:r>
              <a:rPr lang="ar-SA" b="1" dirty="0" smtClean="0"/>
              <a:t>للبيئة </a:t>
            </a:r>
            <a:r>
              <a:rPr lang="ar-SA" b="1" dirty="0"/>
              <a:t>المؤسسية والتنظيمية للسوق السعودية:</a:t>
            </a:r>
            <a:r>
              <a:rPr lang="en-US" b="1" dirty="0"/>
              <a:t/>
            </a:r>
            <a:br>
              <a:rPr lang="en-US" b="1" dirty="0"/>
            </a:b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1577546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1914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9FE1380B-4B5F-42EA-97FD-76C341F81847}"/>
                                            </p:graphicEl>
                                          </p:spTgt>
                                        </p:tgtEl>
                                        <p:attrNameLst>
                                          <p:attrName>style.visibility</p:attrName>
                                        </p:attrNameLst>
                                      </p:cBhvr>
                                      <p:to>
                                        <p:strVal val="visible"/>
                                      </p:to>
                                    </p:set>
                                    <p:animEffect transition="in" filter="fade">
                                      <p:cBhvr>
                                        <p:cTn id="7" dur="500"/>
                                        <p:tgtEl>
                                          <p:spTgt spid="4">
                                            <p:graphicEl>
                                              <a:dgm id="{9FE1380B-4B5F-42EA-97FD-76C341F81847}"/>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graphicEl>
                                              <a:dgm id="{16F7191D-FD2E-4ABD-A2EC-A186F8232B0A}"/>
                                            </p:graphicEl>
                                          </p:spTgt>
                                        </p:tgtEl>
                                        <p:attrNameLst>
                                          <p:attrName>style.visibility</p:attrName>
                                        </p:attrNameLst>
                                      </p:cBhvr>
                                      <p:to>
                                        <p:strVal val="visible"/>
                                      </p:to>
                                    </p:set>
                                    <p:animEffect transition="in" filter="fade">
                                      <p:cBhvr>
                                        <p:cTn id="10" dur="500"/>
                                        <p:tgtEl>
                                          <p:spTgt spid="4">
                                            <p:graphicEl>
                                              <a:dgm id="{16F7191D-FD2E-4ABD-A2EC-A186F8232B0A}"/>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graphicEl>
                                              <a:dgm id="{97099C8B-CB4C-48A1-B152-16796D984A66}"/>
                                            </p:graphicEl>
                                          </p:spTgt>
                                        </p:tgtEl>
                                        <p:attrNameLst>
                                          <p:attrName>style.visibility</p:attrName>
                                        </p:attrNameLst>
                                      </p:cBhvr>
                                      <p:to>
                                        <p:strVal val="visible"/>
                                      </p:to>
                                    </p:set>
                                    <p:animEffect transition="in" filter="fade">
                                      <p:cBhvr>
                                        <p:cTn id="15" dur="500"/>
                                        <p:tgtEl>
                                          <p:spTgt spid="4">
                                            <p:graphicEl>
                                              <a:dgm id="{97099C8B-CB4C-48A1-B152-16796D984A66}"/>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graphicEl>
                                              <a:dgm id="{4F427B42-F4B2-4BB2-B358-B5B93F8C986A}"/>
                                            </p:graphicEl>
                                          </p:spTgt>
                                        </p:tgtEl>
                                        <p:attrNameLst>
                                          <p:attrName>style.visibility</p:attrName>
                                        </p:attrNameLst>
                                      </p:cBhvr>
                                      <p:to>
                                        <p:strVal val="visible"/>
                                      </p:to>
                                    </p:set>
                                    <p:animEffect transition="in" filter="fade">
                                      <p:cBhvr>
                                        <p:cTn id="18" dur="500"/>
                                        <p:tgtEl>
                                          <p:spTgt spid="4">
                                            <p:graphicEl>
                                              <a:dgm id="{4F427B42-F4B2-4BB2-B358-B5B93F8C986A}"/>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graphicEl>
                                              <a:dgm id="{E7DC7162-54AE-443E-8DBA-039CE4FB2401}"/>
                                            </p:graphicEl>
                                          </p:spTgt>
                                        </p:tgtEl>
                                        <p:attrNameLst>
                                          <p:attrName>style.visibility</p:attrName>
                                        </p:attrNameLst>
                                      </p:cBhvr>
                                      <p:to>
                                        <p:strVal val="visible"/>
                                      </p:to>
                                    </p:set>
                                    <p:animEffect transition="in" filter="fade">
                                      <p:cBhvr>
                                        <p:cTn id="23" dur="500"/>
                                        <p:tgtEl>
                                          <p:spTgt spid="4">
                                            <p:graphicEl>
                                              <a:dgm id="{E7DC7162-54AE-443E-8DBA-039CE4FB2401}"/>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
                                            <p:graphicEl>
                                              <a:dgm id="{90391CAB-C771-466D-9A26-4D39F0566AAE}"/>
                                            </p:graphicEl>
                                          </p:spTgt>
                                        </p:tgtEl>
                                        <p:attrNameLst>
                                          <p:attrName>style.visibility</p:attrName>
                                        </p:attrNameLst>
                                      </p:cBhvr>
                                      <p:to>
                                        <p:strVal val="visible"/>
                                      </p:to>
                                    </p:set>
                                    <p:animEffect transition="in" filter="fade">
                                      <p:cBhvr>
                                        <p:cTn id="26" dur="500"/>
                                        <p:tgtEl>
                                          <p:spTgt spid="4">
                                            <p:graphicEl>
                                              <a:dgm id="{90391CAB-C771-466D-9A26-4D39F0566AAE}"/>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graphicEl>
                                              <a:dgm id="{4984A461-FB24-4E67-AD87-625B384B6241}"/>
                                            </p:graphicEl>
                                          </p:spTgt>
                                        </p:tgtEl>
                                        <p:attrNameLst>
                                          <p:attrName>style.visibility</p:attrName>
                                        </p:attrNameLst>
                                      </p:cBhvr>
                                      <p:to>
                                        <p:strVal val="visible"/>
                                      </p:to>
                                    </p:set>
                                    <p:animEffect transition="in" filter="fade">
                                      <p:cBhvr>
                                        <p:cTn id="31" dur="500"/>
                                        <p:tgtEl>
                                          <p:spTgt spid="4">
                                            <p:graphicEl>
                                              <a:dgm id="{4984A461-FB24-4E67-AD87-625B384B6241}"/>
                                            </p:graphic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
                                            <p:graphicEl>
                                              <a:dgm id="{065A545E-EE22-40CB-91FB-B2178B40694F}"/>
                                            </p:graphicEl>
                                          </p:spTgt>
                                        </p:tgtEl>
                                        <p:attrNameLst>
                                          <p:attrName>style.visibility</p:attrName>
                                        </p:attrNameLst>
                                      </p:cBhvr>
                                      <p:to>
                                        <p:strVal val="visible"/>
                                      </p:to>
                                    </p:set>
                                    <p:animEffect transition="in" filter="fade">
                                      <p:cBhvr>
                                        <p:cTn id="34" dur="500"/>
                                        <p:tgtEl>
                                          <p:spTgt spid="4">
                                            <p:graphicEl>
                                              <a:dgm id="{065A545E-EE22-40CB-91FB-B2178B40694F}"/>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4">
                                            <p:graphicEl>
                                              <a:dgm id="{91122B43-AE5B-49E4-8F76-88C3953EA375}"/>
                                            </p:graphicEl>
                                          </p:spTgt>
                                        </p:tgtEl>
                                        <p:attrNameLst>
                                          <p:attrName>style.visibility</p:attrName>
                                        </p:attrNameLst>
                                      </p:cBhvr>
                                      <p:to>
                                        <p:strVal val="visible"/>
                                      </p:to>
                                    </p:set>
                                    <p:animEffect transition="in" filter="fade">
                                      <p:cBhvr>
                                        <p:cTn id="39" dur="500"/>
                                        <p:tgtEl>
                                          <p:spTgt spid="4">
                                            <p:graphicEl>
                                              <a:dgm id="{91122B43-AE5B-49E4-8F76-88C3953EA375}"/>
                                            </p:graphic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4">
                                            <p:graphicEl>
                                              <a:dgm id="{4C54A44E-1B07-49DC-97BD-153CA3D1C788}"/>
                                            </p:graphicEl>
                                          </p:spTgt>
                                        </p:tgtEl>
                                        <p:attrNameLst>
                                          <p:attrName>style.visibility</p:attrName>
                                        </p:attrNameLst>
                                      </p:cBhvr>
                                      <p:to>
                                        <p:strVal val="visible"/>
                                      </p:to>
                                    </p:set>
                                    <p:animEffect transition="in" filter="fade">
                                      <p:cBhvr>
                                        <p:cTn id="42" dur="500"/>
                                        <p:tgtEl>
                                          <p:spTgt spid="4">
                                            <p:graphicEl>
                                              <a:dgm id="{4C54A44E-1B07-49DC-97BD-153CA3D1C788}"/>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graphicEl>
                                              <a:dgm id="{C184D369-6963-4D78-9B58-4B488FFF1D65}"/>
                                            </p:graphicEl>
                                          </p:spTgt>
                                        </p:tgtEl>
                                        <p:attrNameLst>
                                          <p:attrName>style.visibility</p:attrName>
                                        </p:attrNameLst>
                                      </p:cBhvr>
                                      <p:to>
                                        <p:strVal val="visible"/>
                                      </p:to>
                                    </p:set>
                                    <p:animEffect transition="in" filter="fade">
                                      <p:cBhvr>
                                        <p:cTn id="47" dur="500"/>
                                        <p:tgtEl>
                                          <p:spTgt spid="4">
                                            <p:graphicEl>
                                              <a:dgm id="{C184D369-6963-4D78-9B58-4B488FFF1D65}"/>
                                            </p:graphic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4">
                                            <p:graphicEl>
                                              <a:dgm id="{39FB4933-2B9E-4D29-8AB9-3A243A8C51D4}"/>
                                            </p:graphicEl>
                                          </p:spTgt>
                                        </p:tgtEl>
                                        <p:attrNameLst>
                                          <p:attrName>style.visibility</p:attrName>
                                        </p:attrNameLst>
                                      </p:cBhvr>
                                      <p:to>
                                        <p:strVal val="visible"/>
                                      </p:to>
                                    </p:set>
                                    <p:animEffect transition="in" filter="fade">
                                      <p:cBhvr>
                                        <p:cTn id="50" dur="500"/>
                                        <p:tgtEl>
                                          <p:spTgt spid="4">
                                            <p:graphicEl>
                                              <a:dgm id="{39FB4933-2B9E-4D29-8AB9-3A243A8C51D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a:t>حماية المنافسة</a:t>
            </a:r>
            <a:br>
              <a:rPr lang="ar-SA" b="1" dirty="0"/>
            </a:br>
            <a:endParaRPr lang="en-US" dirty="0"/>
          </a:p>
        </p:txBody>
      </p:sp>
      <p:sp>
        <p:nvSpPr>
          <p:cNvPr id="3" name="Content Placeholder 2"/>
          <p:cNvSpPr>
            <a:spLocks noGrp="1"/>
          </p:cNvSpPr>
          <p:nvPr>
            <p:ph idx="1"/>
          </p:nvPr>
        </p:nvSpPr>
        <p:spPr/>
        <p:txBody>
          <a:bodyPr>
            <a:normAutofit fontScale="92500" lnSpcReduction="20000"/>
          </a:bodyPr>
          <a:lstStyle/>
          <a:p>
            <a:pPr algn="r" rtl="1"/>
            <a:r>
              <a:rPr lang="ar-SA" b="1" dirty="0" smtClean="0"/>
              <a:t>مراسيم ملكية</a:t>
            </a:r>
            <a:r>
              <a:rPr lang="ar-SA" b="1" dirty="0" smtClean="0">
                <a:hlinkClick r:id="rId2" action="ppaction://hlinkfile"/>
              </a:rPr>
              <a:t> </a:t>
            </a:r>
            <a:r>
              <a:rPr lang="ar-SA" b="1" dirty="0">
                <a:hlinkClick r:id="rId2" action="ppaction://hlinkfile"/>
              </a:rPr>
              <a:t>رقم (م/ 25) وتاريخ </a:t>
            </a:r>
            <a:r>
              <a:rPr lang="ar-SA" b="1" dirty="0" smtClean="0">
                <a:hlinkClick r:id="rId2" action="ppaction://hlinkfile"/>
              </a:rPr>
              <a:t>1425/5/4هـ </a:t>
            </a:r>
            <a:r>
              <a:rPr lang="ar-SA" b="1" dirty="0"/>
              <a:t>بالمصادقة على نظام </a:t>
            </a:r>
            <a:r>
              <a:rPr lang="ar-SA" b="1" dirty="0" smtClean="0"/>
              <a:t>المنافسة ورقم </a:t>
            </a:r>
            <a:r>
              <a:rPr lang="ar-SA" b="1" dirty="0"/>
              <a:t>( أ/292) وتاريخ </a:t>
            </a:r>
            <a:r>
              <a:rPr lang="ar-SA" b="1" dirty="0" smtClean="0"/>
              <a:t>1426/9/6هـ </a:t>
            </a:r>
            <a:r>
              <a:rPr lang="ar-SA" b="1" dirty="0"/>
              <a:t>بتكوين </a:t>
            </a:r>
            <a:r>
              <a:rPr lang="ar-SA" b="1" dirty="0">
                <a:hlinkClick r:id="rId3"/>
              </a:rPr>
              <a:t>أعضاء مجلس حماية المنافسة</a:t>
            </a:r>
            <a:r>
              <a:rPr lang="ar-SA" b="1" dirty="0" smtClean="0">
                <a:hlinkClick r:id="rId3"/>
              </a:rPr>
              <a:t>.</a:t>
            </a:r>
            <a:r>
              <a:rPr lang="ar-SA" b="1" dirty="0" smtClean="0"/>
              <a:t> بغرض:</a:t>
            </a:r>
          </a:p>
          <a:p>
            <a:pPr algn="r" rtl="1"/>
            <a:r>
              <a:rPr lang="ar-SA" b="1" dirty="0"/>
              <a:t>حماية المنافسة العادلة وتشجيعها، ومكافحة الممارسات الاحتكارية التي تؤثر على المنافسة المشروعة</a:t>
            </a:r>
            <a:r>
              <a:rPr lang="ar-SA" b="1" dirty="0" smtClean="0"/>
              <a:t>.</a:t>
            </a:r>
          </a:p>
          <a:p>
            <a:pPr marL="342900" lvl="1" indent="-342900" algn="r" rtl="1">
              <a:buFont typeface="Arial" panose="020B0604020202020204" pitchFamily="34" charset="0"/>
              <a:buChar char="•"/>
            </a:pPr>
            <a:r>
              <a:rPr lang="ar-SA" b="1" dirty="0" smtClean="0"/>
              <a:t>يقوم مجلس </a:t>
            </a:r>
            <a:r>
              <a:rPr lang="ar-SA" b="1" dirty="0"/>
              <a:t>حماية المنافسة </a:t>
            </a:r>
            <a:r>
              <a:rPr lang="ar-SA" b="1" dirty="0" smtClean="0"/>
              <a:t>(مستقل) بـ</a:t>
            </a:r>
            <a:r>
              <a:rPr lang="ar-SA" b="1" dirty="0"/>
              <a:t>الإشراف على تطبيق نظام </a:t>
            </a:r>
            <a:r>
              <a:rPr lang="ar-SA" b="1" dirty="0" smtClean="0"/>
              <a:t>المنافسة و</a:t>
            </a:r>
            <a:r>
              <a:rPr lang="ar-SA" b="1" dirty="0" smtClean="0">
                <a:latin typeface="Times New Roman"/>
                <a:ea typeface="Times New Roman"/>
                <a:cs typeface="AL-Hotham"/>
              </a:rPr>
              <a:t>المحافظة </a:t>
            </a:r>
            <a:r>
              <a:rPr lang="ar-SA" b="1" dirty="0">
                <a:latin typeface="Times New Roman"/>
                <a:ea typeface="Times New Roman"/>
                <a:cs typeface="AL-Hotham"/>
              </a:rPr>
              <a:t>على البيئة </a:t>
            </a:r>
            <a:r>
              <a:rPr lang="ar-SA" b="1" dirty="0" smtClean="0">
                <a:latin typeface="Times New Roman"/>
                <a:ea typeface="Times New Roman"/>
                <a:cs typeface="AL-Hotham"/>
              </a:rPr>
              <a:t>التنافسية </a:t>
            </a:r>
            <a:r>
              <a:rPr lang="ar-SA" b="1" dirty="0" smtClean="0"/>
              <a:t>من خلال:</a:t>
            </a:r>
            <a:endParaRPr lang="ar-SA" b="1" dirty="0"/>
          </a:p>
          <a:p>
            <a:pPr lvl="1" algn="r" rtl="1"/>
            <a:r>
              <a:rPr lang="ar-SA" b="1" dirty="0" smtClean="0"/>
              <a:t>الموافقة </a:t>
            </a:r>
            <a:r>
              <a:rPr lang="ar-SA" b="1" dirty="0"/>
              <a:t>على حالات الاندماج والتملك للمنشآت والتي ينتج عنها وضع مهيمن في </a:t>
            </a:r>
            <a:r>
              <a:rPr lang="ar-SA" b="1" dirty="0" smtClean="0"/>
              <a:t>السوق.</a:t>
            </a:r>
          </a:p>
          <a:p>
            <a:pPr lvl="1" algn="r" rtl="1"/>
            <a:r>
              <a:rPr lang="ar-SA" b="1" dirty="0" smtClean="0"/>
              <a:t>تمحيص </a:t>
            </a:r>
            <a:r>
              <a:rPr lang="ar-SA" b="1" dirty="0" smtClean="0"/>
              <a:t>الشكاوي </a:t>
            </a:r>
            <a:r>
              <a:rPr lang="ar-SA" b="1" dirty="0"/>
              <a:t>والممارسات المخلة بالمنافسة </a:t>
            </a:r>
            <a:r>
              <a:rPr lang="ar-SA" b="1" dirty="0" smtClean="0"/>
              <a:t>و </a:t>
            </a:r>
            <a:r>
              <a:rPr lang="ar-SA" b="1" dirty="0"/>
              <a:t>الأمر بالتحقيق والإدعاء فيها، </a:t>
            </a:r>
            <a:r>
              <a:rPr lang="ar-SA" b="1" dirty="0" smtClean="0"/>
              <a:t>والموافقة </a:t>
            </a:r>
            <a:r>
              <a:rPr lang="ar-SA" b="1" dirty="0"/>
              <a:t>على البدء في إجراءات الدعوى الجزائية ضد المخالفين لأحكام نظام المنافسة</a:t>
            </a:r>
            <a:endParaRPr lang="en-US" b="1" dirty="0"/>
          </a:p>
        </p:txBody>
      </p:sp>
    </p:spTree>
    <p:extLst>
      <p:ext uri="{BB962C8B-B14F-4D97-AF65-F5344CB8AC3E}">
        <p14:creationId xmlns:p14="http://schemas.microsoft.com/office/powerpoint/2010/main" val="1597883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a:t>سلامة وجودة الغذاء</a:t>
            </a:r>
            <a:br>
              <a:rPr lang="ar-SA" b="1" dirty="0"/>
            </a:br>
            <a:endParaRPr lang="en-US" dirty="0"/>
          </a:p>
        </p:txBody>
      </p:sp>
      <p:sp>
        <p:nvSpPr>
          <p:cNvPr id="3" name="Content Placeholder 2"/>
          <p:cNvSpPr>
            <a:spLocks noGrp="1"/>
          </p:cNvSpPr>
          <p:nvPr>
            <p:ph idx="1"/>
          </p:nvPr>
        </p:nvSpPr>
        <p:spPr/>
        <p:txBody>
          <a:bodyPr>
            <a:normAutofit fontScale="85000" lnSpcReduction="20000"/>
          </a:bodyPr>
          <a:lstStyle/>
          <a:p>
            <a:pPr algn="r" rtl="1"/>
            <a:r>
              <a:rPr lang="ar-SA" b="1" dirty="0" smtClean="0"/>
              <a:t>تهتم الدولة </a:t>
            </a:r>
            <a:r>
              <a:rPr lang="ar-SA" b="1" dirty="0"/>
              <a:t>بالصحة العامة للمجتمع وسلامة وجودة السلع </a:t>
            </a:r>
            <a:r>
              <a:rPr lang="ar-SA" b="1" dirty="0" smtClean="0"/>
              <a:t>والمنتجات وعلى </a:t>
            </a:r>
            <a:r>
              <a:rPr lang="ar-SA" b="1" dirty="0"/>
              <a:t>حماية </a:t>
            </a:r>
            <a:r>
              <a:rPr lang="ar-SA" b="1" dirty="0" smtClean="0"/>
              <a:t>المستهلك </a:t>
            </a:r>
            <a:r>
              <a:rPr lang="ar-SA" b="1" dirty="0"/>
              <a:t>من أساليب الغش </a:t>
            </a:r>
            <a:r>
              <a:rPr lang="ar-SA" b="1" dirty="0" smtClean="0"/>
              <a:t>والخداع، حيث:</a:t>
            </a:r>
          </a:p>
          <a:p>
            <a:pPr lvl="1" algn="r" rtl="1"/>
            <a:r>
              <a:rPr lang="ar-SA" b="1" dirty="0" smtClean="0"/>
              <a:t>ينص </a:t>
            </a:r>
            <a:r>
              <a:rPr lang="ar-SA" b="1" dirty="0"/>
              <a:t>النظام التجاري للمملكة العربية السعودية الصادر بالمرسوم الملكي رقم (32) وتاريخ 15/1/1350هـ في مادته رقم (5) على أنه يجب على كل تاجر أن يسلك في كل أعماله التجارية بدين وشرف فلا يرتكب غشاً ولا تدليساً ولا احتيالاً ولا غبناً ولا غرراً. </a:t>
            </a:r>
            <a:endParaRPr lang="ar-SA" b="1" dirty="0" smtClean="0"/>
          </a:p>
          <a:p>
            <a:pPr lvl="1" algn="r" rtl="1"/>
            <a:r>
              <a:rPr lang="ar-SA" b="1" dirty="0" smtClean="0"/>
              <a:t> </a:t>
            </a:r>
            <a:r>
              <a:rPr lang="ar-SA" b="1" dirty="0"/>
              <a:t>مكافحة الغش التجاري بكافة أنواعه وصوره وأِشكاله من المهام الرئيسة لوزارة التجارة</a:t>
            </a:r>
            <a:r>
              <a:rPr lang="ar-SA" b="1" dirty="0" smtClean="0"/>
              <a:t>.</a:t>
            </a:r>
          </a:p>
          <a:p>
            <a:pPr lvl="1" algn="r" rtl="1"/>
            <a:r>
              <a:rPr lang="ar-SA" b="1" dirty="0" smtClean="0"/>
              <a:t>أول نظام </a:t>
            </a:r>
            <a:r>
              <a:rPr lang="ar-SA" b="1" dirty="0"/>
              <a:t>لمكافحة الغش التجاري في المملكة العربية السعودية بموجب المرسوم الملكي رقم (45) وتاريخ 14/8/1381هـ </a:t>
            </a:r>
            <a:r>
              <a:rPr lang="ar-SA" b="1" dirty="0" smtClean="0"/>
              <a:t>يشتمل </a:t>
            </a:r>
            <a:r>
              <a:rPr lang="ar-SA" b="1" dirty="0"/>
              <a:t>على 13 مادة </a:t>
            </a:r>
            <a:r>
              <a:rPr lang="ar-SA" b="1" dirty="0" smtClean="0"/>
              <a:t>ويتضمنا </a:t>
            </a:r>
            <a:r>
              <a:rPr lang="ar-SA" b="1" dirty="0"/>
              <a:t>العقوبات التي توقع على المخالفين لذلك النظام</a:t>
            </a:r>
            <a:r>
              <a:rPr lang="ar-SA" b="1" dirty="0" smtClean="0"/>
              <a:t>.</a:t>
            </a:r>
          </a:p>
          <a:p>
            <a:pPr lvl="1" algn="r" rtl="1"/>
            <a:r>
              <a:rPr lang="ar-SA" b="1" dirty="0" smtClean="0"/>
              <a:t>قامت وزارة التجارة بتطوير </a:t>
            </a:r>
            <a:r>
              <a:rPr lang="ar-SA" b="1" dirty="0"/>
              <a:t>ومراجعة نظام مكافحة الغش </a:t>
            </a:r>
            <a:r>
              <a:rPr lang="ar-SA" b="1" dirty="0" smtClean="0"/>
              <a:t>التجاري:</a:t>
            </a:r>
          </a:p>
          <a:p>
            <a:pPr lvl="2" algn="r" rtl="1"/>
            <a:r>
              <a:rPr lang="ar-SA" b="1" dirty="0" smtClean="0"/>
              <a:t> </a:t>
            </a:r>
            <a:r>
              <a:rPr lang="ar-SA" b="1" dirty="0"/>
              <a:t>برفع الحدين الأدنى والأقصى للعقوبات واستحداث بعض العقوبات الرادعـة </a:t>
            </a:r>
            <a:r>
              <a:rPr lang="ar-SA" b="1" dirty="0" smtClean="0"/>
              <a:t>وتوفير </a:t>
            </a:r>
            <a:r>
              <a:rPr lang="ar-SA" b="1" dirty="0"/>
              <a:t>المرونة الكافية في التطبيق وسهولة الإجراءات وسرعتها</a:t>
            </a:r>
            <a:r>
              <a:rPr lang="ar-SA" b="1" dirty="0" smtClean="0"/>
              <a:t> </a:t>
            </a:r>
            <a:endParaRPr lang="en-US" b="1" dirty="0"/>
          </a:p>
        </p:txBody>
      </p:sp>
    </p:spTree>
    <p:extLst>
      <p:ext uri="{BB962C8B-B14F-4D97-AF65-F5344CB8AC3E}">
        <p14:creationId xmlns:p14="http://schemas.microsoft.com/office/powerpoint/2010/main" val="97997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تابع</a:t>
            </a:r>
            <a:endParaRPr lang="en-US" b="1" dirty="0"/>
          </a:p>
        </p:txBody>
      </p:sp>
      <p:sp>
        <p:nvSpPr>
          <p:cNvPr id="3" name="Content Placeholder 2"/>
          <p:cNvSpPr>
            <a:spLocks noGrp="1"/>
          </p:cNvSpPr>
          <p:nvPr>
            <p:ph idx="1"/>
          </p:nvPr>
        </p:nvSpPr>
        <p:spPr/>
        <p:txBody>
          <a:bodyPr/>
          <a:lstStyle/>
          <a:p>
            <a:pPr lvl="1" algn="r" rtl="1"/>
            <a:r>
              <a:rPr lang="ar-SA" b="1" dirty="0" smtClean="0"/>
              <a:t>صدورالمرسوم </a:t>
            </a:r>
            <a:r>
              <a:rPr lang="ar-SA" b="1" dirty="0"/>
              <a:t>الملكي رقم م/11 وتاريخ 29/5/1404هـ بالموافقة على نظام مكافحة الغش </a:t>
            </a:r>
            <a:r>
              <a:rPr lang="ar-SA" b="1" dirty="0" smtClean="0"/>
              <a:t>التجاري.</a:t>
            </a:r>
          </a:p>
          <a:p>
            <a:pPr lvl="1" algn="r" rtl="1"/>
            <a:r>
              <a:rPr lang="ar-SA" b="1" dirty="0" smtClean="0"/>
              <a:t>كما </a:t>
            </a:r>
            <a:r>
              <a:rPr lang="ar-SA" b="1" dirty="0"/>
              <a:t>صدرت اللائحة التنفيذية للنظام بقرار معالي وزير التجارة رقم 1327/3/1 وتاريخ 1/6/1405هـ.</a:t>
            </a:r>
            <a:endParaRPr lang="en-US" b="1" dirty="0"/>
          </a:p>
          <a:p>
            <a:pPr algn="r" rtl="1"/>
            <a:endParaRPr lang="en-US" b="1" dirty="0"/>
          </a:p>
        </p:txBody>
      </p:sp>
    </p:spTree>
    <p:extLst>
      <p:ext uri="{BB962C8B-B14F-4D97-AF65-F5344CB8AC3E}">
        <p14:creationId xmlns:p14="http://schemas.microsoft.com/office/powerpoint/2010/main" val="2604377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نشاط: 5درجات</a:t>
            </a:r>
            <a:endParaRPr lang="en-US" dirty="0"/>
          </a:p>
        </p:txBody>
      </p:sp>
      <p:sp>
        <p:nvSpPr>
          <p:cNvPr id="3" name="Content Placeholder 2"/>
          <p:cNvSpPr>
            <a:spLocks noGrp="1"/>
          </p:cNvSpPr>
          <p:nvPr>
            <p:ph idx="1"/>
          </p:nvPr>
        </p:nvSpPr>
        <p:spPr/>
        <p:txBody>
          <a:bodyPr/>
          <a:lstStyle/>
          <a:p>
            <a:pPr algn="r" rtl="1"/>
            <a:r>
              <a:rPr lang="ar-SA" b="1" dirty="0"/>
              <a:t>المنافسة </a:t>
            </a:r>
            <a:r>
              <a:rPr lang="ar-SA" b="1" dirty="0" smtClean="0"/>
              <a:t>العادلة؟؟؟؟</a:t>
            </a:r>
          </a:p>
          <a:p>
            <a:pPr algn="r" rtl="1"/>
            <a:r>
              <a:rPr lang="ar-SA" b="1" dirty="0"/>
              <a:t>الغش </a:t>
            </a:r>
            <a:r>
              <a:rPr lang="ar-SA" b="1" dirty="0" smtClean="0"/>
              <a:t>التجاري؟؟؟؟</a:t>
            </a:r>
            <a:endParaRPr lang="en-US" dirty="0"/>
          </a:p>
        </p:txBody>
      </p:sp>
    </p:spTree>
    <p:extLst>
      <p:ext uri="{BB962C8B-B14F-4D97-AF65-F5344CB8AC3E}">
        <p14:creationId xmlns:p14="http://schemas.microsoft.com/office/powerpoint/2010/main" val="746267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1048</Words>
  <Application>Microsoft Office PowerPoint</Application>
  <PresentationFormat>On-screen Show (4:3)</PresentationFormat>
  <Paragraphs>110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قصر 214: نظم أسواق الغذاء</vt:lpstr>
      <vt:lpstr>مؤسسات تصدير واستيراد الغذاء </vt:lpstr>
      <vt:lpstr>نشاط 5 درجات</vt:lpstr>
      <vt:lpstr>أسبوع (3) نظم أسواق الغذاء في المملكة العربية: الإطار التنظيمي</vt:lpstr>
      <vt:lpstr>بعض الملامح العامة للبيئة المؤسسية والتنظيمية للسوق السعودية: </vt:lpstr>
      <vt:lpstr>حماية المنافسة </vt:lpstr>
      <vt:lpstr>سلامة وجودة الغذاء </vt:lpstr>
      <vt:lpstr>تابع</vt:lpstr>
      <vt:lpstr>نشاط: 5درجات</vt:lpstr>
      <vt:lpstr>المواصفات والمقاييس </vt:lpstr>
      <vt:lpstr>شروط المواصفة الجيدة</vt:lpstr>
      <vt:lpstr>تحقيق متطلبات الجودة في المؤسسات</vt:lpstr>
      <vt:lpstr>إصدار المواصفات</vt:lpstr>
      <vt:lpstr>مهام هيئة المواصفات والمقاييس </vt:lpstr>
      <vt:lpstr>جهات تنفيذية/رقابية</vt:lpstr>
      <vt:lpstr>تابع</vt:lpstr>
      <vt:lpstr>نظم المعلومات وأخبار السوق </vt:lpstr>
      <vt:lpstr>حماية المستهلك</vt:lpstr>
      <vt:lpstr>جمعية حماية المستهلك: الوسائل</vt:lpstr>
    </vt:vector>
  </TitlesOfParts>
  <Company>King Saud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قصر 214: نظم أسواق الغذاء</dc:title>
  <dc:creator>User</dc:creator>
  <cp:lastModifiedBy>User</cp:lastModifiedBy>
  <cp:revision>2</cp:revision>
  <dcterms:created xsi:type="dcterms:W3CDTF">2018-02-19T11:47:29Z</dcterms:created>
  <dcterms:modified xsi:type="dcterms:W3CDTF">2018-02-19T11:58:29Z</dcterms:modified>
</cp:coreProperties>
</file>