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7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4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7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2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0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3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4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8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7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1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4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D2EA3-0C28-4FD4-8FED-9C81F1F520C8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2A6F6-9E55-4F2E-A00D-31A68A4C3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1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oserve.org/our-work/how-we-work/what-is-a-market-syste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603;&#1578;&#1575;&#1576;%20&#1606;&#1592;&#1605;%20&#1575;&#1587;&#1608;&#1575;&#1602;%20&#1575;&#1604;&#1594;&#1584;&#1575;&#1569;/6&#1575;&#1604;&#1601;&#1589;&#1604;%20&#1575;&#1604;&#1571;&#1608;&#1604;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286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قصر 214</a:t>
            </a:r>
            <a:br>
              <a:rPr lang="ar-SA" b="1" dirty="0" smtClean="0"/>
            </a:br>
            <a:r>
              <a:rPr lang="ar-SA" b="1" dirty="0" smtClean="0"/>
              <a:t>نظم أسواق الغذاء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Food Market Systems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>
                <a:solidFill>
                  <a:schemeClr val="tx1"/>
                </a:solidFill>
                <a:cs typeface="+mj-cs"/>
              </a:rPr>
              <a:t>الفصل (  ) العام   14 /    14</a:t>
            </a:r>
          </a:p>
          <a:p>
            <a:r>
              <a:rPr lang="ar-SA" sz="3600" b="1" dirty="0" smtClean="0">
                <a:solidFill>
                  <a:schemeClr val="tx1"/>
                </a:solidFill>
                <a:cs typeface="+mj-cs"/>
              </a:rPr>
              <a:t>د. كمال الدين علي بشير ابراهيم</a:t>
            </a:r>
            <a:endParaRPr lang="en-US" sz="36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34000" y="304800"/>
            <a:ext cx="3352800" cy="1192213"/>
          </a:xfrm>
          <a:prstGeom prst="rect">
            <a:avLst/>
          </a:prstGeom>
          <a:solidFill>
            <a:srgbClr val="E2D7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</a:rPr>
              <a:t>قسم الاقتصاد الزراعي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</a:rPr>
              <a:t>كلية علوم الأغذية والزراعة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</a:rPr>
              <a:t>جــــــــامعة الملك سعود</a:t>
            </a:r>
            <a:endParaRPr kumimoji="0" lang="en-US" altLang="en-US" sz="18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10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b="1" dirty="0" smtClean="0"/>
              <a:t>منهج النظم </a:t>
            </a:r>
            <a:r>
              <a:rPr lang="en-US" b="1" dirty="0" smtClean="0"/>
              <a:t>Systems approach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A" b="1" dirty="0" smtClean="0"/>
              <a:t>أحد مناهج أو مداخل دراسة السوق،</a:t>
            </a:r>
          </a:p>
          <a:p>
            <a:pPr algn="r" rtl="1"/>
            <a:r>
              <a:rPr lang="ar-SA" b="1" dirty="0" smtClean="0"/>
              <a:t>ويعنى بدراسة النظام التسويقي ككل بشكل متكامل،</a:t>
            </a:r>
          </a:p>
          <a:p>
            <a:pPr algn="r" rtl="1"/>
            <a:r>
              <a:rPr lang="ar-SA" b="1" dirty="0" smtClean="0"/>
              <a:t>ومن ثم فهو يتعامل مع السلع والهيئات التسويقية والوظائف التسويقية باعتبارها جزئيات تكون النظام،</a:t>
            </a:r>
          </a:p>
          <a:p>
            <a:pPr algn="r" rtl="1"/>
            <a:r>
              <a:rPr lang="ar-SA" b="1" dirty="0" smtClean="0"/>
              <a:t>بالتالي تتم مناقشة الوظائف التسويقية في أي مرحلة و دور الوظيفة في النظام ككل وصلتها وتأثيراتها على بقية أجزائه،</a:t>
            </a:r>
          </a:p>
          <a:p>
            <a:pPr algn="r" rtl="1"/>
            <a:r>
              <a:rPr lang="ar-SA" b="1" dirty="0" smtClean="0"/>
              <a:t>ومن ثم ينصب الاهتمام على التنسيق بين الأجزاء التي تكون بينها علاقة فنية أو اقتصادية،</a:t>
            </a:r>
          </a:p>
          <a:p>
            <a:pPr algn="r" rtl="1"/>
            <a:r>
              <a:rPr lang="ar-SA" b="1" dirty="0" smtClean="0"/>
              <a:t>و تكون وحدة الدراسة هي النظام التسويقي الكامل والممتد بين المنتج والمستهلك.</a:t>
            </a:r>
          </a:p>
          <a:p>
            <a:pPr algn="r" rtl="1"/>
            <a:r>
              <a:rPr lang="ar-SA" b="1" dirty="0" smtClean="0"/>
              <a:t>لماذا منهج النظم؟ مالفائدة منه؟ أي ماهي مبرراته؟</a:t>
            </a:r>
            <a:endParaRPr lang="en-US" b="1" dirty="0" smtClean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001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تابع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SA" b="1" dirty="0" smtClean="0"/>
              <a:t>يمكن لمنهج تحليل النظم أن يكون مفيدا في:</a:t>
            </a:r>
          </a:p>
          <a:p>
            <a:pPr algn="r" rtl="1"/>
            <a:r>
              <a:rPr lang="ar-SA" b="1" dirty="0" smtClean="0"/>
              <a:t>دراسة العلاقات بين الجوانب المختلفة للنظام التسويقي</a:t>
            </a:r>
          </a:p>
          <a:p>
            <a:pPr algn="r" rtl="1"/>
            <a:r>
              <a:rPr lang="ar-SA" b="1" dirty="0" smtClean="0"/>
              <a:t>معرفة نمط هذه العلاقات في الماضي</a:t>
            </a:r>
          </a:p>
          <a:p>
            <a:pPr algn="r" rtl="1"/>
            <a:r>
              <a:rPr lang="ar-SA" b="1" dirty="0" smtClean="0"/>
              <a:t>بيان أهم العوامل ذات التأثير المرغوب وإجراء التغيرات المناسبة فيها.</a:t>
            </a:r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4536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تابع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b="1" dirty="0" smtClean="0"/>
              <a:t>من التطورات العصرية في استهلاك السلع الزراعية:</a:t>
            </a:r>
          </a:p>
          <a:p>
            <a:pPr lvl="1" algn="ctr" rtl="1"/>
            <a:r>
              <a:rPr lang="ar-SA" b="1" dirty="0" smtClean="0"/>
              <a:t> تزايد طلب المستهلكين على مستويات عالية من الخدمات التسويقية وخاصة خدمات تصنيع وتجهيز الغذاء وفق مواصفات جودة عالية. </a:t>
            </a:r>
            <a:r>
              <a:rPr lang="ar-SA" b="1" dirty="0" smtClean="0">
                <a:solidFill>
                  <a:srgbClr val="C00000"/>
                </a:solidFill>
              </a:rPr>
              <a:t>هذا أدى الى:</a:t>
            </a:r>
          </a:p>
          <a:p>
            <a:pPr algn="r" rtl="1"/>
            <a:r>
              <a:rPr lang="ar-SA" b="1" dirty="0" smtClean="0"/>
              <a:t>بروز العديد من المشاكل في النظام التسويقي، وتعددت الآراء حول الإستراتيجيات الملائمة لمواجهة تلك المشاكل. </a:t>
            </a:r>
          </a:p>
          <a:p>
            <a:pPr marL="0" indent="0" algn="ctr" rtl="1">
              <a:buNone/>
            </a:pPr>
            <a:r>
              <a:rPr lang="ar-SA" b="1" dirty="0" smtClean="0">
                <a:solidFill>
                  <a:srgbClr val="C00000"/>
                </a:solidFill>
              </a:rPr>
              <a:t>ولماذا هذا التعدد؟</a:t>
            </a:r>
          </a:p>
          <a:p>
            <a:pPr algn="r" rtl="1"/>
            <a:r>
              <a:rPr lang="ar-SA" b="1" dirty="0" smtClean="0"/>
              <a:t>اختلاف النظرة لمفهوم تسويق الغذاء وعدم وضوح أبعاده وحدوده. </a:t>
            </a:r>
          </a:p>
          <a:p>
            <a:pPr algn="r" rtl="1"/>
            <a:r>
              <a:rPr lang="ar-SA" b="1" dirty="0" smtClean="0"/>
              <a:t>فمثلا ماذا يمثل النظام التسويقي بالنسبة للمنتجين؟ للمستهلكين؟ للوسطاء والهيئات التسويقية؟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9965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b="1" dirty="0" smtClean="0"/>
              <a:t>تتداخل ظواهر </a:t>
            </a:r>
            <a:r>
              <a:rPr lang="ar-SA" b="1" dirty="0"/>
              <a:t>الحياة الاقتصادية </a:t>
            </a:r>
            <a:r>
              <a:rPr lang="ar-SA" b="1" dirty="0" smtClean="0"/>
              <a:t>ولا </a:t>
            </a:r>
            <a:r>
              <a:rPr lang="ar-SA" b="1" dirty="0"/>
              <a:t>يمكن عزل أي نظام تسويقي لأي منتج غذائي أو مجموعة من المنتجات الغذائية عن بعضها </a:t>
            </a:r>
            <a:r>
              <a:rPr lang="ar-SA" b="1" dirty="0" smtClean="0"/>
              <a:t>بعضاً</a:t>
            </a:r>
          </a:p>
          <a:p>
            <a:pPr algn="r" rtl="1"/>
            <a:r>
              <a:rPr lang="ar-SA" b="1" dirty="0" smtClean="0"/>
              <a:t>كما </a:t>
            </a:r>
            <a:r>
              <a:rPr lang="ar-SA" b="1" dirty="0"/>
              <a:t>لا يمكن عزلها عن أي من متغيرات النظام الاقتصادي الكلي</a:t>
            </a:r>
            <a:r>
              <a:rPr lang="ar-SA" b="1" dirty="0" smtClean="0"/>
              <a:t>.</a:t>
            </a:r>
          </a:p>
          <a:p>
            <a:pPr algn="r" rtl="1"/>
            <a:r>
              <a:rPr lang="ar-SA" b="1" dirty="0" smtClean="0"/>
              <a:t>وعليه: فإن </a:t>
            </a:r>
            <a:r>
              <a:rPr lang="ar-SA" b="1" dirty="0"/>
              <a:t>مدخل النظم </a:t>
            </a:r>
            <a:r>
              <a:rPr lang="ar-SA" b="1" dirty="0" smtClean="0"/>
              <a:t>يستدعي </a:t>
            </a:r>
            <a:r>
              <a:rPr lang="ar-SA" b="1" dirty="0"/>
              <a:t>تحديد نطاق البحث </a:t>
            </a:r>
            <a:r>
              <a:rPr lang="ar-SA" b="1" dirty="0" smtClean="0"/>
              <a:t>ً </a:t>
            </a:r>
            <a:r>
              <a:rPr lang="ar-SA" b="1" dirty="0"/>
              <a:t>وقصره على جانب محدد واعتبار الجوانب الأخرى خارجة عن نطاق البحث </a:t>
            </a:r>
            <a:r>
              <a:rPr lang="ar-SA" b="1" dirty="0" smtClean="0"/>
              <a:t>أي ثوابت </a:t>
            </a:r>
            <a:r>
              <a:rPr lang="ar-SA" b="1" dirty="0"/>
              <a:t>أو متغيرات لا يهتم </a:t>
            </a:r>
            <a:r>
              <a:rPr lang="ar-SA" b="1" dirty="0" smtClean="0"/>
              <a:t>بتفسيرها.</a:t>
            </a:r>
          </a:p>
          <a:p>
            <a:pPr algn="r" rtl="1"/>
            <a:r>
              <a:rPr lang="ar-SA" b="1" dirty="0" smtClean="0"/>
              <a:t>ومن ضمن هذه الجوانب مايعرف بالمتغيرات الخارجية </a:t>
            </a:r>
            <a:r>
              <a:rPr lang="en-US" b="1" dirty="0" smtClean="0"/>
              <a:t>Exogenous variables</a:t>
            </a:r>
            <a:r>
              <a:rPr lang="ar-SA" b="1" dirty="0" smtClean="0"/>
              <a:t>، </a:t>
            </a:r>
            <a:r>
              <a:rPr lang="en-US" b="1" dirty="0" smtClean="0"/>
              <a:t>)</a:t>
            </a:r>
            <a:r>
              <a:rPr lang="ar-SA" b="1" dirty="0" smtClean="0"/>
              <a:t>وتقابلها المتغيرات الداخلية </a:t>
            </a:r>
            <a:r>
              <a:rPr lang="en-US" b="1" dirty="0" smtClean="0"/>
              <a:t>Endogenous variables</a:t>
            </a:r>
            <a:r>
              <a:rPr lang="ar-SA" b="1" dirty="0" smtClean="0"/>
              <a:t>. </a:t>
            </a:r>
            <a:endParaRPr lang="en-US" b="1" dirty="0" smtClean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0933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A" dirty="0" smtClean="0"/>
              <a:t>: تمرين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A" dirty="0" smtClean="0"/>
              <a:t>5 درجات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ثلاث مجموعات عمل: لكل تيم:</a:t>
            </a:r>
          </a:p>
          <a:p>
            <a:pPr lvl="1" algn="r" rtl="1"/>
            <a:r>
              <a:rPr lang="ar-SA" dirty="0" smtClean="0"/>
              <a:t>قم باختار سلعة أو خدمة معينة هنا في أسواق المملكة وصف بالتفصيل نظام السوق لها محددا كل الجهات المشاركة في نظام السوق.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36576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ar-SA" dirty="0" smtClean="0"/>
                        <a:t>؟؟؟؟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؟؟؟؟؟؟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؟؟؟؟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67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ar-SA" b="1" dirty="0" smtClean="0"/>
              <a:t>اسبوع (2) نظم أسواق الغذاء في المملكة العربية السعودية: نظم الاستهلاك، نظم الانتاج.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تتعدد </a:t>
            </a:r>
            <a:r>
              <a:rPr lang="ar-SA" b="1" dirty="0"/>
              <a:t>النظم الفرعية المكونة لسوق الغذاء في </a:t>
            </a:r>
            <a:r>
              <a:rPr lang="ar-SA" b="1" dirty="0" smtClean="0"/>
              <a:t>المملكة، مثلا: نظام </a:t>
            </a:r>
            <a:r>
              <a:rPr lang="ar-SA" b="1" dirty="0"/>
              <a:t>تسويق الحبوب ومنتجاتها، ونظام تسويق الخضروات والفواكه، ونظام تسويق اللحوم الحمراء، ونظام تسويق لحوم الدجاج، ونظام تسويق بيض المائدة، ونظام تسويق الأسماك، ونظام تسويق الألبان ومنتجاتها، </a:t>
            </a:r>
            <a:r>
              <a:rPr lang="ar-SA" b="1" dirty="0" smtClean="0"/>
              <a:t>وغيرها.</a:t>
            </a:r>
          </a:p>
          <a:p>
            <a:pPr algn="r" rtl="1"/>
            <a:r>
              <a:rPr lang="ar-SA" b="1" dirty="0" smtClean="0"/>
              <a:t>هناك </a:t>
            </a:r>
            <a:r>
              <a:rPr lang="ar-SA" b="1" dirty="0"/>
              <a:t>ثلاثة قطاعات من حيث ملكية المؤسسات القائمة في نظم أسواق الغذاء بالمملكة العربية السعودية </a:t>
            </a:r>
            <a:r>
              <a:rPr lang="ar-SA" b="1" dirty="0" smtClean="0"/>
              <a:t>هي: </a:t>
            </a:r>
            <a:r>
              <a:rPr lang="ar-SA" b="1" dirty="0"/>
              <a:t>القطاع الحكومي، والقطاع الخاص، والقطاع التعاوني.</a:t>
            </a:r>
            <a:r>
              <a:rPr lang="ar-SA" b="1" dirty="0" smtClean="0"/>
              <a:t>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51887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dirty="0"/>
              <a:t>يمكن مناقشة نظم أسواق الغذاء في المملكة العربية السعودية من خلال فهم ثلاثة مكونات أساسية لأي من هذه </a:t>
            </a:r>
            <a:r>
              <a:rPr lang="ar-SA" b="1" dirty="0" smtClean="0"/>
              <a:t>النظم:</a:t>
            </a:r>
          </a:p>
          <a:p>
            <a:pPr lvl="1" algn="r" rtl="1"/>
            <a:r>
              <a:rPr lang="ar-SA" b="1" dirty="0" smtClean="0"/>
              <a:t>أولها </a:t>
            </a:r>
            <a:r>
              <a:rPr lang="ar-SA" b="1" u="sng" dirty="0"/>
              <a:t>نظم استهلاك </a:t>
            </a:r>
            <a:r>
              <a:rPr lang="ar-SA" b="1" u="sng" dirty="0" smtClean="0"/>
              <a:t>الغذاء</a:t>
            </a:r>
            <a:r>
              <a:rPr lang="ar-SA" b="1" dirty="0" smtClean="0"/>
              <a:t>: طلب </a:t>
            </a:r>
            <a:r>
              <a:rPr lang="ar-SA" b="1" dirty="0"/>
              <a:t>المستهلكين على الغذاء بمستوى الخدمة والجودة والسعر المقبول</a:t>
            </a:r>
            <a:r>
              <a:rPr lang="ar-SA" b="1" dirty="0" smtClean="0"/>
              <a:t>،</a:t>
            </a:r>
          </a:p>
          <a:p>
            <a:pPr lvl="1" algn="r" rtl="1"/>
            <a:r>
              <a:rPr lang="ar-SA" b="1" dirty="0" smtClean="0"/>
              <a:t>وثانيها نظم </a:t>
            </a:r>
            <a:r>
              <a:rPr lang="ar-SA" b="1" u="sng" dirty="0"/>
              <a:t>عرض الغذاء حتى مائدة </a:t>
            </a:r>
            <a:r>
              <a:rPr lang="ar-SA" b="1" u="sng" dirty="0" smtClean="0"/>
              <a:t>المستهلك</a:t>
            </a:r>
            <a:r>
              <a:rPr lang="ar-SA" b="1" dirty="0" smtClean="0"/>
              <a:t>: </a:t>
            </a:r>
            <a:r>
              <a:rPr lang="ar-SA" b="1" dirty="0"/>
              <a:t>أي عرض المنتجات الزراعية الأولية </a:t>
            </a:r>
            <a:r>
              <a:rPr lang="ar-SA" b="1" dirty="0" smtClean="0"/>
              <a:t>ومايلي ذلك من عمليات </a:t>
            </a:r>
            <a:r>
              <a:rPr lang="ar-SA" b="1" dirty="0"/>
              <a:t>التجهيز والتصنيع والخدمات </a:t>
            </a:r>
            <a:r>
              <a:rPr lang="ar-SA" b="1" dirty="0" smtClean="0"/>
              <a:t>التسويقية،</a:t>
            </a:r>
          </a:p>
          <a:p>
            <a:pPr lvl="1" algn="r" rtl="1"/>
            <a:r>
              <a:rPr lang="ar-SA" b="1" dirty="0" smtClean="0"/>
              <a:t>وثالثها </a:t>
            </a:r>
            <a:r>
              <a:rPr lang="ar-SA" b="1" u="sng" dirty="0"/>
              <a:t>بيئة وضوابط نظم أسواق الغذاء</a:t>
            </a:r>
            <a:r>
              <a:rPr lang="ar-SA" b="1" dirty="0"/>
              <a:t> في المملكة.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0843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نظم استهلاك الغذاء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قطاع </a:t>
            </a:r>
            <a:r>
              <a:rPr lang="ar-SA" b="1" u="sng" dirty="0"/>
              <a:t>مستهلكي</a:t>
            </a:r>
            <a:r>
              <a:rPr lang="ar-SA" b="1" dirty="0"/>
              <a:t> المنتجات الغذائية هم جميع السكان </a:t>
            </a:r>
            <a:r>
              <a:rPr lang="ar-SA" b="1" dirty="0" smtClean="0"/>
              <a:t>(كم؟) وهم </a:t>
            </a:r>
            <a:r>
              <a:rPr lang="ar-SA" b="1" dirty="0"/>
              <a:t>موزعون جغرافياً على كافة </a:t>
            </a:r>
            <a:r>
              <a:rPr lang="ar-SA" b="1" dirty="0" smtClean="0"/>
              <a:t>أنحاء المملكة.</a:t>
            </a:r>
          </a:p>
          <a:p>
            <a:pPr algn="r" rtl="1"/>
            <a:r>
              <a:rPr lang="ar-SA" b="1" dirty="0"/>
              <a:t>وتتباين </a:t>
            </a:r>
            <a:r>
              <a:rPr lang="ar-SA" b="1" u="sng" dirty="0"/>
              <a:t>طلباته</a:t>
            </a:r>
            <a:r>
              <a:rPr lang="ar-SA" b="1" dirty="0"/>
              <a:t>م الفعالة في الأنظمة التسويقية </a:t>
            </a:r>
            <a:r>
              <a:rPr lang="ar-SA" b="1" dirty="0" smtClean="0"/>
              <a:t>الغذائية بحسب:</a:t>
            </a:r>
            <a:endParaRPr lang="en-US" b="1" dirty="0"/>
          </a:p>
          <a:p>
            <a:pPr lvl="1" algn="r" rtl="1"/>
            <a:r>
              <a:rPr lang="ar-SA" b="1" u="sng" dirty="0" smtClean="0"/>
              <a:t>خصائصهم</a:t>
            </a:r>
            <a:r>
              <a:rPr lang="ar-SA" b="1" dirty="0" smtClean="0"/>
              <a:t> </a:t>
            </a:r>
            <a:r>
              <a:rPr lang="ar-SA" b="1" dirty="0"/>
              <a:t>وحاجاتهم وأنماط استهلاكهم ورغباتهم ومستويات دخولهم ومن ثم قدراتهم </a:t>
            </a:r>
            <a:r>
              <a:rPr lang="ar-SA" b="1" dirty="0" smtClean="0"/>
              <a:t>الشرائية.</a:t>
            </a:r>
          </a:p>
        </p:txBody>
      </p:sp>
    </p:spTree>
    <p:extLst>
      <p:ext uri="{BB962C8B-B14F-4D97-AF65-F5344CB8AC3E}">
        <p14:creationId xmlns:p14="http://schemas.microsoft.com/office/powerpoint/2010/main" val="1803355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b="1" dirty="0" smtClean="0"/>
              <a:t>وعند </a:t>
            </a:r>
            <a:r>
              <a:rPr lang="ar-SA" b="1" dirty="0"/>
              <a:t>دراسة طلب المملكة العربية السعودية على الغذاء يجب اعتبار ما يلي:</a:t>
            </a:r>
            <a:endParaRPr lang="en-US" b="1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b="1" dirty="0" smtClean="0"/>
              <a:t>الكمية </a:t>
            </a:r>
            <a:r>
              <a:rPr lang="ar-SA" b="1" dirty="0"/>
              <a:t>المطلوبة من السلعة الغذائية بالصنف والنوعية </a:t>
            </a:r>
            <a:r>
              <a:rPr lang="ar-SA" b="1" dirty="0" smtClean="0"/>
              <a:t>المحددة.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b="1" dirty="0"/>
              <a:t>ارتباط الخدمات التسويقية بالمنتجات الغذائية </a:t>
            </a:r>
            <a:r>
              <a:rPr lang="ar-SA" b="1" dirty="0" smtClean="0"/>
              <a:t>الأولية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b="1" dirty="0"/>
              <a:t>مستوى أسعار السلع الغذائية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7973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 rtl="1">
              <a:buFont typeface="+mj-lt"/>
              <a:buAutoNum type="arabicPeriod"/>
            </a:pPr>
            <a:r>
              <a:rPr lang="ar-SA" b="1" dirty="0" smtClean="0"/>
              <a:t>الكمية </a:t>
            </a:r>
            <a:r>
              <a:rPr lang="ar-SA" b="1" dirty="0"/>
              <a:t>المطلوبة من السلعة الغذائية بالصنف والنوعية المحددة.</a:t>
            </a:r>
            <a:br>
              <a:rPr lang="ar-SA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b="1" dirty="0" smtClean="0"/>
              <a:t>المعرفة </a:t>
            </a:r>
            <a:r>
              <a:rPr lang="ar-SA" b="1" dirty="0"/>
              <a:t>الدقيقة لطلبات المستهلكين </a:t>
            </a:r>
            <a:r>
              <a:rPr lang="ar-SA" b="1" dirty="0" smtClean="0"/>
              <a:t>كما ونوعا </a:t>
            </a:r>
            <a:r>
              <a:rPr lang="ar-SA" b="1" dirty="0"/>
              <a:t>وما يطرأ على ذلك من </a:t>
            </a:r>
            <a:r>
              <a:rPr lang="ar-SA" b="1" dirty="0" smtClean="0"/>
              <a:t>تغيرات أمر مهم جدا للأجهزة </a:t>
            </a:r>
            <a:r>
              <a:rPr lang="ar-SA" b="1" dirty="0"/>
              <a:t>والهيئات المشاركة في الأنظمة </a:t>
            </a:r>
            <a:r>
              <a:rPr lang="ar-SA" b="1" dirty="0" smtClean="0"/>
              <a:t>التسويقية.</a:t>
            </a:r>
          </a:p>
          <a:p>
            <a:pPr algn="r" rtl="1"/>
            <a:r>
              <a:rPr lang="ar-SA" b="1" dirty="0" smtClean="0"/>
              <a:t>هناك الكثير من التغيرات </a:t>
            </a:r>
            <a:r>
              <a:rPr lang="ar-SA" b="1" dirty="0"/>
              <a:t>الاقتصادية والاجتماعية </a:t>
            </a:r>
            <a:r>
              <a:rPr lang="ar-SA" b="1" dirty="0" smtClean="0"/>
              <a:t>والثقافية:</a:t>
            </a:r>
          </a:p>
          <a:p>
            <a:pPr lvl="1" algn="r" rtl="1"/>
            <a:r>
              <a:rPr lang="ar-SA" b="1" dirty="0" smtClean="0"/>
              <a:t>مع ارتفاع </a:t>
            </a:r>
            <a:r>
              <a:rPr lang="ar-SA" b="1" dirty="0">
                <a:solidFill>
                  <a:srgbClr val="FF0000"/>
                </a:solidFill>
              </a:rPr>
              <a:t>الناتج المحلي الإجمالي الحقيقي </a:t>
            </a:r>
            <a:r>
              <a:rPr lang="ar-SA" b="1" dirty="0" smtClean="0"/>
              <a:t>وبالتالي </a:t>
            </a:r>
            <a:r>
              <a:rPr lang="ar-SA" b="1" dirty="0" smtClean="0">
                <a:solidFill>
                  <a:srgbClr val="FF0000"/>
                </a:solidFill>
              </a:rPr>
              <a:t>متوسط </a:t>
            </a:r>
            <a:r>
              <a:rPr lang="ar-SA" b="1" dirty="0">
                <a:solidFill>
                  <a:srgbClr val="FF0000"/>
                </a:solidFill>
              </a:rPr>
              <a:t>الدخل السنوي للفرد </a:t>
            </a:r>
            <a:r>
              <a:rPr lang="ar-SA" b="1" dirty="0" smtClean="0"/>
              <a:t>ارتفعت </a:t>
            </a:r>
            <a:r>
              <a:rPr lang="ar-SA" b="1" dirty="0">
                <a:solidFill>
                  <a:srgbClr val="FF0000"/>
                </a:solidFill>
              </a:rPr>
              <a:t>الاحتياجات </a:t>
            </a:r>
            <a:r>
              <a:rPr lang="ar-SA" b="1" dirty="0" smtClean="0">
                <a:solidFill>
                  <a:srgbClr val="FF0000"/>
                </a:solidFill>
              </a:rPr>
              <a:t>الاستهلاكية</a:t>
            </a:r>
            <a:r>
              <a:rPr lang="ar-SA" b="1" dirty="0" smtClean="0"/>
              <a:t>.</a:t>
            </a:r>
          </a:p>
          <a:p>
            <a:pPr lvl="1" algn="r" rtl="1"/>
            <a:r>
              <a:rPr lang="ar-SA" b="1" dirty="0" smtClean="0"/>
              <a:t> </a:t>
            </a:r>
            <a:r>
              <a:rPr lang="ar-SA" b="1" dirty="0"/>
              <a:t>بصفة عامة </a:t>
            </a:r>
            <a:r>
              <a:rPr lang="ar-SA" b="1" dirty="0" smtClean="0"/>
              <a:t>ظهرت </a:t>
            </a:r>
            <a:r>
              <a:rPr lang="ar-SA" b="1" dirty="0"/>
              <a:t>اتجاهات نحو زيادة الإقبال على المنتجات الأكثر تجهيزاً </a:t>
            </a:r>
            <a:r>
              <a:rPr lang="ar-SA" b="1" dirty="0" smtClean="0"/>
              <a:t>وإعداداً.</a:t>
            </a:r>
          </a:p>
          <a:p>
            <a:pPr algn="r" rtl="1"/>
            <a:r>
              <a:rPr lang="ar-SA" b="1" dirty="0" smtClean="0"/>
              <a:t>التنبؤ بهذه التغيرات مهم للهيئات </a:t>
            </a:r>
            <a:r>
              <a:rPr lang="ar-SA" b="1" dirty="0"/>
              <a:t>الإنتاجية </a:t>
            </a:r>
            <a:r>
              <a:rPr lang="ar-SA" b="1" dirty="0" smtClean="0"/>
              <a:t>والتسويقية.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4484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market </a:t>
            </a:r>
            <a:r>
              <a:rPr lang="en-US" b="1" dirty="0" smtClean="0"/>
              <a:t>system?</a:t>
            </a:r>
            <a:r>
              <a:rPr lang="ar-SA" b="1" dirty="0" smtClean="0"/>
              <a:t>نظم الأسواق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ar-SA" b="1" dirty="0" smtClean="0">
                <a:cs typeface="+mj-cs"/>
              </a:rPr>
              <a:t>نظام السوق هي شبكة تتكون مجموعات من البائعين، المشترين، وكذلك الجهات الأخرى في السوق والتي تتداول جميعها (فيما بينها) منتج (سلعة) أو خدمة ما.</a:t>
            </a:r>
          </a:p>
          <a:p>
            <a:pPr algn="r" rtl="1"/>
            <a:r>
              <a:rPr lang="ar-SA" b="1" dirty="0" smtClean="0">
                <a:cs typeface="+mj-cs"/>
              </a:rPr>
              <a:t>يمكن تصنيف الجموعات المشاركة في نظام السوق كالتالي:</a:t>
            </a:r>
          </a:p>
          <a:p>
            <a:pPr lvl="1" algn="r" rtl="1"/>
            <a:r>
              <a:rPr lang="ar-SA" b="1" dirty="0" smtClean="0">
                <a:cs typeface="+mj-cs"/>
              </a:rPr>
              <a:t>مشاركون بصورة مباشرة: المنتجين، الوسطاء والمستهلكين والذين يشكلون الوحدات الاقتصادية الممارسة للنشاط الاقتصادي بالسوق.</a:t>
            </a:r>
          </a:p>
          <a:p>
            <a:pPr lvl="1" algn="r" rtl="1"/>
            <a:r>
              <a:rPr lang="ar-SA" b="1" dirty="0" smtClean="0">
                <a:cs typeface="+mj-cs"/>
              </a:rPr>
              <a:t>موردو السلع والخدمات المساندة ويشمل هؤلاء موردي الاجهزة والمعدات، صناديق التمويل والبنوك، والجهات الاستشارية. </a:t>
            </a:r>
          </a:p>
          <a:p>
            <a:pPr lvl="1" algn="r" rtl="1"/>
            <a:r>
              <a:rPr lang="ar-SA" b="1" dirty="0" smtClean="0">
                <a:cs typeface="+mj-cs"/>
              </a:rPr>
              <a:t>الجهات المنوط بها ضبط وتنظيم السوق وبيئة العمل به مثل البلديات، الجهات الصحية، البنى التحتية (كهرباء، اتصالات، الطرق، ...الخ)، المواصفات والمقاييس، جمعيات وتنظيمات العمل المهنية، الغرف التجارية، ...الخ.</a:t>
            </a:r>
          </a:p>
          <a:p>
            <a:pPr algn="r" rtl="1"/>
            <a:r>
              <a:rPr lang="ar-SA" b="1" dirty="0" smtClean="0">
                <a:cs typeface="+mj-cs"/>
              </a:rPr>
              <a:t>تكمن قوة نظم الأسواق في مدى مقدرة المشاركين في الحصول على الخدمات و اتباع أفضل الممارسات في ممارسة انشطتهم. </a:t>
            </a:r>
          </a:p>
          <a:p>
            <a:pPr lvl="1"/>
            <a:r>
              <a:rPr lang="en-US" b="1" dirty="0" smtClean="0">
                <a:cs typeface="+mj-cs"/>
                <a:hlinkClick r:id="rId2"/>
              </a:rPr>
              <a:t>http</a:t>
            </a:r>
            <a:r>
              <a:rPr lang="en-US" b="1" dirty="0">
                <a:cs typeface="+mj-cs"/>
                <a:hlinkClick r:id="rId2"/>
              </a:rPr>
              <a:t>://</a:t>
            </a:r>
            <a:r>
              <a:rPr lang="en-US" b="1" dirty="0" smtClean="0">
                <a:cs typeface="+mj-cs"/>
                <a:hlinkClick r:id="rId2"/>
              </a:rPr>
              <a:t>www.technoserve.org/our-work/how-we-work/what-is-a-market-system</a:t>
            </a:r>
            <a:endParaRPr lang="en-US" b="1" dirty="0" smtClean="0">
              <a:cs typeface="+mj-cs"/>
            </a:endParaRPr>
          </a:p>
          <a:p>
            <a:pPr lvl="1"/>
            <a:endParaRPr lang="en-US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730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نشاط: 5درجات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بينات عن المتغيرات الثلاثة السابقة:</a:t>
            </a:r>
          </a:p>
          <a:p>
            <a:pPr marL="742950" lvl="2" indent="-342900" algn="r" rtl="1"/>
            <a:r>
              <a:rPr lang="ar-SA" b="1" dirty="0">
                <a:solidFill>
                  <a:srgbClr val="FF0000"/>
                </a:solidFill>
              </a:rPr>
              <a:t>الناتج المحلي الإجمالي </a:t>
            </a:r>
            <a:r>
              <a:rPr lang="ar-SA" b="1" dirty="0" smtClean="0">
                <a:solidFill>
                  <a:srgbClr val="FF0000"/>
                </a:solidFill>
              </a:rPr>
              <a:t>الحقيقي</a:t>
            </a:r>
          </a:p>
          <a:p>
            <a:pPr marL="742950" lvl="2" indent="-342900" algn="r" rtl="1"/>
            <a:r>
              <a:rPr lang="ar-SA" b="1" dirty="0" smtClean="0">
                <a:solidFill>
                  <a:srgbClr val="FF0000"/>
                </a:solidFill>
              </a:rPr>
              <a:t>متوسط </a:t>
            </a:r>
            <a:r>
              <a:rPr lang="ar-SA" b="1" dirty="0">
                <a:solidFill>
                  <a:srgbClr val="FF0000"/>
                </a:solidFill>
              </a:rPr>
              <a:t>الدخل السنوي </a:t>
            </a:r>
            <a:r>
              <a:rPr lang="ar-SA" b="1" dirty="0" smtClean="0">
                <a:solidFill>
                  <a:srgbClr val="FF0000"/>
                </a:solidFill>
              </a:rPr>
              <a:t>للفرد</a:t>
            </a:r>
          </a:p>
          <a:p>
            <a:pPr marL="742950" lvl="2" indent="-342900" algn="r" rtl="1"/>
            <a:r>
              <a:rPr lang="ar-SA" b="1" dirty="0" smtClean="0">
                <a:solidFill>
                  <a:srgbClr val="FF0000"/>
                </a:solidFill>
              </a:rPr>
              <a:t>الاحتياجات الاستهلاكية (لسلع مختارة)</a:t>
            </a:r>
            <a:r>
              <a:rPr lang="ar-SA" b="1" dirty="0" smtClean="0"/>
              <a:t>.</a:t>
            </a:r>
          </a:p>
          <a:p>
            <a:pPr marL="400050" lvl="2" indent="0" algn="r" rtl="1">
              <a:buNone/>
            </a:pPr>
            <a:r>
              <a:rPr lang="ar-SA" b="1" dirty="0" smtClean="0"/>
              <a:t>للسنوات 2000 - 2017</a:t>
            </a:r>
            <a:endParaRPr lang="ar-SA" b="1" dirty="0"/>
          </a:p>
          <a:p>
            <a:pPr marL="400050" lvl="2" indent="0" algn="r" rtl="1">
              <a:buNone/>
            </a:pPr>
            <a:endParaRPr lang="ar-SA" b="1" dirty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2985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تابع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QA" b="1" dirty="0" smtClean="0"/>
              <a:t>تدل </a:t>
            </a:r>
            <a:r>
              <a:rPr lang="ar-SA" b="1" dirty="0"/>
              <a:t>الإحصاءات على ضخامة وتنوع الاحتياجات الاستهلاكية الغذائية لسكان </a:t>
            </a:r>
            <a:r>
              <a:rPr lang="ar-SA" b="1" dirty="0" smtClean="0"/>
              <a:t>المملكة.</a:t>
            </a:r>
          </a:p>
          <a:p>
            <a:pPr algn="r" rtl="1"/>
            <a:r>
              <a:rPr lang="ar-SA" b="1" dirty="0" smtClean="0"/>
              <a:t>فبنظرة </a:t>
            </a:r>
            <a:r>
              <a:rPr lang="ar-SA" b="1" dirty="0"/>
              <a:t>فاحصة لتقديرات متوسط الكميات السنوية </a:t>
            </a:r>
            <a:r>
              <a:rPr lang="ar-SA" b="1" dirty="0" smtClean="0"/>
              <a:t>المستهلكة </a:t>
            </a:r>
            <a:r>
              <a:rPr lang="ar-SA" b="1" dirty="0"/>
              <a:t>من خلال الموازنات الغذائية </a:t>
            </a:r>
            <a:r>
              <a:rPr lang="ar-SA" b="1" dirty="0" smtClean="0"/>
              <a:t>تتضح </a:t>
            </a:r>
            <a:r>
              <a:rPr lang="ar-SA" b="1" dirty="0"/>
              <a:t>ضخامة العبء الملقى على النظام </a:t>
            </a:r>
            <a:r>
              <a:rPr lang="ar-SA" b="1" dirty="0" smtClean="0"/>
              <a:t>التسويقي.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49947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تابع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227749"/>
              </p:ext>
            </p:extLst>
          </p:nvPr>
        </p:nvGraphicFramePr>
        <p:xfrm>
          <a:off x="457200" y="1600200"/>
          <a:ext cx="8229599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219200"/>
                <a:gridCol w="1447800"/>
                <a:gridCol w="1066800"/>
                <a:gridCol w="1295400"/>
                <a:gridCol w="990600"/>
                <a:gridCol w="1066799"/>
              </a:tblGrid>
              <a:tr h="370840">
                <a:tc>
                  <a:txBody>
                    <a:bodyPr/>
                    <a:lstStyle/>
                    <a:p>
                      <a:r>
                        <a:rPr lang="ar-SA" dirty="0" smtClean="0"/>
                        <a:t>أخرى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الحبوب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الخضار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الفواكه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الألبان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الأسماك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اللحوم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البقول الجافة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، السكر ومصنوعاته، </a:t>
                      </a:r>
                      <a:r>
                        <a:rPr lang="ar-SA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والعسل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المكسرات </a:t>
                      </a:r>
                      <a:r>
                        <a:rPr lang="ar-SA" sz="1800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والبذور الزيتية 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، </a:t>
                      </a:r>
                      <a:r>
                        <a:rPr lang="ar-SA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البن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و</a:t>
                      </a:r>
                      <a:r>
                        <a:rPr lang="ar-SA" sz="18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الشاي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، </a:t>
                      </a:r>
                      <a:r>
                        <a:rPr lang="ar-SA" sz="18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والكاكاو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، التوابل والبهارات، </a:t>
                      </a:r>
                      <a:r>
                        <a:rPr lang="ar-SA" sz="18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الزيوت و الدهون 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الحيوانية+ النباتية.)</a:t>
                      </a:r>
                      <a:endParaRPr lang="en-US" dirty="0" smtClean="0">
                        <a:effectLst/>
                      </a:endParaRPr>
                    </a:p>
                    <a:p>
                      <a:pPr algn="r"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أرز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، </a:t>
                      </a:r>
                      <a:r>
                        <a:rPr lang="ar-SA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دقيق القمح (بأنواعه)، </a:t>
                      </a:r>
                      <a:r>
                        <a:rPr lang="ar-SA" sz="18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جريش قمح وسميد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، </a:t>
                      </a:r>
                      <a:r>
                        <a:rPr lang="ar-SA" sz="18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خبز وكعك، </a:t>
                      </a:r>
                      <a:r>
                        <a:rPr lang="ar-S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مكرونة </a:t>
                      </a:r>
                      <a:r>
                        <a:rPr lang="ar-SA" sz="18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بسكوت، </a:t>
                      </a:r>
                      <a:r>
                        <a:rPr lang="ar-SA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دقيق ذرة (نشأ)، </a:t>
                      </a:r>
                      <a:r>
                        <a:rPr lang="ar-SA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دقيق دخن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، </a:t>
                      </a:r>
                      <a:r>
                        <a:rPr lang="ar-SA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شعير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، مالت، أغذية أطفال، مستحضرات غذائية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</a:t>
                      </a:r>
                      <a:r>
                        <a:rPr lang="ar-SA" sz="1800" u="sng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لطازجة</a:t>
                      </a:r>
                      <a:r>
                        <a:rPr lang="ar-SA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طماطم بطاطس ودرنات أخرى بصل جاف بطيخ شمام باذنجان خيار وكوسة وقرع ملفوف وقرنبيط بقول خضراء جزر ثوم بامية، أخرى.</a:t>
                      </a:r>
                    </a:p>
                    <a:p>
                      <a:pPr algn="r" rtl="1"/>
                      <a:r>
                        <a:rPr lang="ar-SA" sz="1800" u="sng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المصنعة:</a:t>
                      </a:r>
                      <a:r>
                        <a:rPr lang="ar-SA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مستحضرات طماطم، خضار مجمدة، مجففة، معلبة</a:t>
                      </a:r>
                    </a:p>
                    <a:p>
                      <a:pPr algn="r"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طازجة: تمور عنب موالح موز    تفاح    كمثرى درا ق    مانجو  خرى.</a:t>
                      </a:r>
                    </a:p>
                    <a:p>
                      <a:pPr algn="r"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</a:t>
                      </a:r>
                      <a:r>
                        <a:rPr lang="ar-SA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لمصنعة </a:t>
                      </a:r>
                      <a:r>
                        <a:rPr lang="ar-SA" sz="1800" kern="12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والمجففة </a:t>
                      </a:r>
                      <a:r>
                        <a:rPr lang="ar-SA" sz="180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والمعلبة </a:t>
                      </a:r>
                      <a:r>
                        <a:rPr lang="ar-SA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عصير فواكه </a:t>
                      </a:r>
                      <a:r>
                        <a:rPr lang="ar-SA" sz="18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عصارة فواكه مركزة</a:t>
                      </a:r>
                      <a:endParaRPr 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u="sng" dirty="0" smtClean="0">
                          <a:solidFill>
                            <a:srgbClr val="00B050"/>
                          </a:solidFill>
                        </a:rPr>
                        <a:t>ألبان طازجة </a:t>
                      </a:r>
                      <a:r>
                        <a:rPr lang="ar-SA" dirty="0" smtClean="0">
                          <a:solidFill>
                            <a:srgbClr val="00B050"/>
                          </a:solidFill>
                        </a:rPr>
                        <a:t>(بقر،</a:t>
                      </a:r>
                      <a:r>
                        <a:rPr lang="ar-SA" baseline="0" dirty="0" smtClean="0">
                          <a:solidFill>
                            <a:srgbClr val="00B050"/>
                          </a:solidFill>
                        </a:rPr>
                        <a:t> غنم، ماعز، إبل).</a:t>
                      </a:r>
                    </a:p>
                    <a:p>
                      <a:pPr algn="r" rtl="1"/>
                      <a:r>
                        <a:rPr lang="ar-SA" u="sng" baseline="0" dirty="0" smtClean="0">
                          <a:solidFill>
                            <a:srgbClr val="00B050"/>
                          </a:solidFill>
                        </a:rPr>
                        <a:t>منتجات ألبان </a:t>
                      </a:r>
                      <a:r>
                        <a:rPr lang="ar-SA" baseline="0" dirty="0" smtClean="0">
                          <a:solidFill>
                            <a:srgbClr val="00B050"/>
                          </a:solidFill>
                        </a:rPr>
                        <a:t>(</a:t>
                      </a:r>
                      <a:r>
                        <a:rPr lang="ar-SA" sz="18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لبن وزبادي ولبنة وجبن بأنواعه وقشدة وغيرها)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ar-SA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حليب سائل مركز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ar-SA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حليب مجفف.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أخرى</a:t>
                      </a:r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u="sng" baseline="0" dirty="0" smtClean="0">
                          <a:solidFill>
                            <a:srgbClr val="FF0000"/>
                          </a:solidFill>
                        </a:rPr>
                        <a:t>أسماك </a:t>
                      </a:r>
                      <a:r>
                        <a:rPr lang="ar-SA" baseline="0" dirty="0" smtClean="0">
                          <a:solidFill>
                            <a:srgbClr val="FF0000"/>
                          </a:solidFill>
                        </a:rPr>
                        <a:t>(طازجة، مجمدة، مطبوخة، مملحة ومجففة، معلبة)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u="sng" baseline="0" dirty="0" smtClean="0">
                          <a:solidFill>
                            <a:srgbClr val="00B050"/>
                          </a:solidFill>
                        </a:rPr>
                        <a:t>قشريات </a:t>
                      </a:r>
                      <a:r>
                        <a:rPr lang="ar-SA" baseline="0" dirty="0" smtClean="0">
                          <a:solidFill>
                            <a:srgbClr val="00B050"/>
                          </a:solidFill>
                        </a:rPr>
                        <a:t>(طازجة، مجمدة، معلبة)</a:t>
                      </a:r>
                      <a:endParaRPr lang="en-US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u="sng" dirty="0" smtClean="0">
                          <a:solidFill>
                            <a:schemeClr val="accent2"/>
                          </a:solidFill>
                        </a:rPr>
                        <a:t>حمراء</a:t>
                      </a:r>
                      <a:r>
                        <a:rPr lang="ar-SA" baseline="0" dirty="0" smtClean="0">
                          <a:solidFill>
                            <a:schemeClr val="accent2"/>
                          </a:solidFill>
                        </a:rPr>
                        <a:t> (بقر، غنم، ماعز، ابل)</a:t>
                      </a:r>
                      <a:r>
                        <a:rPr lang="ar-SA" baseline="0" dirty="0" smtClean="0"/>
                        <a:t> </a:t>
                      </a:r>
                      <a:r>
                        <a:rPr lang="ar-SA" u="sng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بيضاء</a:t>
                      </a:r>
                      <a:r>
                        <a:rPr lang="ar-SA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( دجاج) </a:t>
                      </a:r>
                      <a:r>
                        <a:rPr lang="ar-SA" u="sng" baseline="0" dirty="0" smtClean="0">
                          <a:solidFill>
                            <a:srgbClr val="0070C0"/>
                          </a:solidFill>
                        </a:rPr>
                        <a:t>أحشاء</a:t>
                      </a:r>
                      <a:r>
                        <a:rPr lang="ar-SA" baseline="0" dirty="0" smtClean="0">
                          <a:solidFill>
                            <a:srgbClr val="0070C0"/>
                          </a:solidFill>
                        </a:rPr>
                        <a:t>،</a:t>
                      </a:r>
                      <a:r>
                        <a:rPr lang="ar-SA" baseline="0" dirty="0" smtClean="0"/>
                        <a:t> </a:t>
                      </a:r>
                      <a:r>
                        <a:rPr lang="ar-SA" u="sng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لحوم مصنعة.</a:t>
                      </a:r>
                      <a:r>
                        <a:rPr lang="ar-SA" u="sng" baseline="0" dirty="0" smtClean="0"/>
                        <a:t> </a:t>
                      </a:r>
                      <a:endParaRPr lang="en-US" u="sn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488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نشاط: 5درجات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بينات عن :</a:t>
            </a:r>
          </a:p>
          <a:p>
            <a:pPr marL="742950" lvl="2" indent="-342900" algn="r" rtl="1"/>
            <a:r>
              <a:rPr lang="ar-SA" b="1" dirty="0" smtClean="0">
                <a:solidFill>
                  <a:srgbClr val="FF0000"/>
                </a:solidFill>
              </a:rPr>
              <a:t>الاحتياجات الاستهلاكية (</a:t>
            </a:r>
            <a:r>
              <a:rPr lang="ar-SA" b="1" u="sng" dirty="0" smtClean="0">
                <a:solidFill>
                  <a:srgbClr val="FF0000"/>
                </a:solidFill>
              </a:rPr>
              <a:t>لمجموعات سلعية </a:t>
            </a:r>
            <a:r>
              <a:rPr lang="ar-SA" b="1" dirty="0" smtClean="0">
                <a:solidFill>
                  <a:srgbClr val="FF0000"/>
                </a:solidFill>
              </a:rPr>
              <a:t>مختارة)</a:t>
            </a:r>
            <a:r>
              <a:rPr lang="ar-SA" b="1" dirty="0" smtClean="0"/>
              <a:t>.</a:t>
            </a:r>
          </a:p>
          <a:p>
            <a:pPr marL="400050" lvl="2" indent="0" algn="r" rtl="1">
              <a:buNone/>
            </a:pPr>
            <a:r>
              <a:rPr lang="ar-SA" b="1" dirty="0" smtClean="0"/>
              <a:t>للسنوات 2000 - 2017</a:t>
            </a:r>
            <a:endParaRPr lang="ar-SA" b="1" dirty="0"/>
          </a:p>
          <a:p>
            <a:pPr marL="400050" lvl="2" indent="0" algn="r" rtl="1">
              <a:buNone/>
            </a:pPr>
            <a:endParaRPr lang="ar-SA" b="1" dirty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10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2. ارتباط </a:t>
            </a:r>
            <a:r>
              <a:rPr lang="ar-SA" b="1" dirty="0"/>
              <a:t>الخدمات التسويقية بالمنتجات الغذائية الأولية</a:t>
            </a:r>
            <a:br>
              <a:rPr lang="ar-SA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/>
              <a:t>طلبات المستهلكين على المنتجات الغذائية تتكون من شقين أساسيين </a:t>
            </a:r>
            <a:r>
              <a:rPr lang="ar-SA" b="1" dirty="0" smtClean="0"/>
              <a:t>(سلع مركبة):</a:t>
            </a:r>
          </a:p>
          <a:p>
            <a:pPr lvl="1" algn="r" rtl="1"/>
            <a:r>
              <a:rPr lang="ar-SA" b="1" dirty="0" smtClean="0"/>
              <a:t>الشق </a:t>
            </a:r>
            <a:r>
              <a:rPr lang="ar-SA" b="1" dirty="0"/>
              <a:t>الأول هو طلباتهم على المنتجات الزراعية </a:t>
            </a:r>
            <a:r>
              <a:rPr lang="ar-SA" b="1" dirty="0" smtClean="0"/>
              <a:t>الأولية،</a:t>
            </a:r>
          </a:p>
          <a:p>
            <a:pPr lvl="1" algn="r" rtl="1"/>
            <a:r>
              <a:rPr lang="ar-SA" b="1" dirty="0" smtClean="0"/>
              <a:t>والشق </a:t>
            </a:r>
            <a:r>
              <a:rPr lang="ar-SA" b="1" dirty="0"/>
              <a:t>الثاني هو طلباتهم على الخدمات التسويقية لهذه المنتجات الزراعية الأولية </a:t>
            </a:r>
            <a:r>
              <a:rPr lang="ar-SA" b="1" dirty="0" smtClean="0"/>
              <a:t>لتكون </a:t>
            </a:r>
            <a:r>
              <a:rPr lang="ar-SA" b="1" dirty="0"/>
              <a:t>في متنـاول أيديهم بأشكال وفي أماكن وأزمنة </a:t>
            </a:r>
            <a:r>
              <a:rPr lang="ar-SA" b="1" dirty="0" smtClean="0"/>
              <a:t>مناسـبة.</a:t>
            </a:r>
          </a:p>
          <a:p>
            <a:pPr lvl="1" algn="r" rtl="1"/>
            <a:r>
              <a:rPr lang="ar-SA" b="1" dirty="0"/>
              <a:t>الخدمات التسويقية </a:t>
            </a:r>
            <a:r>
              <a:rPr lang="ar-SA" b="1" dirty="0" smtClean="0"/>
              <a:t>تشمل مايزم من: نقل </a:t>
            </a:r>
            <a:r>
              <a:rPr lang="ar-SA" b="1" dirty="0"/>
              <a:t>وتخزين وفرز وتدريج وتجهيز وتصنيع وخلافه.</a:t>
            </a:r>
            <a:endParaRPr lang="en-US" b="1" dirty="0"/>
          </a:p>
          <a:p>
            <a:pPr lvl="1"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91216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تابع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b="1" dirty="0"/>
              <a:t>يوجد تباين كبير في مستوى الخدمات التسويقية المطلوبة </a:t>
            </a:r>
            <a:r>
              <a:rPr lang="ar-SA" b="1" dirty="0" smtClean="0"/>
              <a:t>من:</a:t>
            </a:r>
          </a:p>
          <a:p>
            <a:pPr lvl="1" algn="r" rtl="1"/>
            <a:r>
              <a:rPr lang="ar-SA" b="1" dirty="0" smtClean="0"/>
              <a:t>سلعة </a:t>
            </a:r>
            <a:r>
              <a:rPr lang="ar-SA" b="1" dirty="0"/>
              <a:t>إلى </a:t>
            </a:r>
            <a:r>
              <a:rPr lang="ar-SA" b="1" dirty="0" smtClean="0"/>
              <a:t>أخرى، </a:t>
            </a:r>
            <a:r>
              <a:rPr lang="ar-SA" b="1" dirty="0"/>
              <a:t>ومن مستهلك إلى آخر، ومن مجتمع إلى آخر، ومن فـترة زمنيـة إلى فـترة زمنيـة </a:t>
            </a:r>
            <a:r>
              <a:rPr lang="ar-SA" b="1" dirty="0" smtClean="0"/>
              <a:t>أخرى.</a:t>
            </a:r>
          </a:p>
          <a:p>
            <a:pPr lvl="1" algn="r" rtl="1"/>
            <a:r>
              <a:rPr lang="ar-SA" b="1" dirty="0" smtClean="0"/>
              <a:t>فهنـاك من يرغب سلعة على مستوى </a:t>
            </a:r>
            <a:r>
              <a:rPr lang="ar-SA" b="1" dirty="0"/>
              <a:t>عالٍ من الإعداد والتجهيز ومستوى الخدمة، ومن ثم تشكل الخدمات التسويقية مكوناً رئيساً في </a:t>
            </a:r>
            <a:r>
              <a:rPr lang="ar-SA" b="1" dirty="0" smtClean="0"/>
              <a:t>قيمتها.</a:t>
            </a:r>
          </a:p>
          <a:p>
            <a:pPr lvl="1" algn="r" rtl="1"/>
            <a:r>
              <a:rPr lang="ar-SA" b="1" dirty="0"/>
              <a:t>وهناك من يرغب سلعة </a:t>
            </a:r>
            <a:r>
              <a:rPr lang="ar-SA" b="1" dirty="0" smtClean="0"/>
              <a:t>ل </a:t>
            </a:r>
            <a:r>
              <a:rPr lang="ar-SA" b="1" dirty="0"/>
              <a:t>تشكل الخدمات التسويقية فيها </a:t>
            </a:r>
            <a:r>
              <a:rPr lang="ar-SA" b="1" dirty="0" smtClean="0"/>
              <a:t>جانباً يسيرا ومن </a:t>
            </a:r>
            <a:r>
              <a:rPr lang="ar-SA" b="1" dirty="0"/>
              <a:t>ثم تكون معظم قيمة السلعة النهائية نابعة من الجانب السلعي فيها أكثر من الجانب </a:t>
            </a:r>
            <a:r>
              <a:rPr lang="ar-SA" b="1" dirty="0" smtClean="0"/>
              <a:t>الخدمي.</a:t>
            </a:r>
          </a:p>
          <a:p>
            <a:pPr lvl="1" algn="r" rtl="1"/>
            <a:r>
              <a:rPr lang="ar-SA" b="1" dirty="0" smtClean="0"/>
              <a:t>لمستوى </a:t>
            </a:r>
            <a:r>
              <a:rPr lang="ar-SA" b="1" dirty="0"/>
              <a:t>الدخل والتقدم التقني ومستوى التحضر وغيرها من العوامل </a:t>
            </a:r>
            <a:r>
              <a:rPr lang="ar-SA" b="1" dirty="0" smtClean="0"/>
              <a:t>دوراً </a:t>
            </a:r>
            <a:r>
              <a:rPr lang="ar-SA" b="1" dirty="0"/>
              <a:t>كبيراً</a:t>
            </a:r>
            <a:r>
              <a:rPr lang="en-US" b="1" dirty="0"/>
              <a:t>  </a:t>
            </a:r>
            <a:r>
              <a:rPr lang="ar-SA" b="1" dirty="0"/>
              <a:t> في الأهمية النسبية لكل من المكون السلعي والمكون الخدمي لتلك السلع المركبة.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37641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3. مستوى </a:t>
            </a:r>
            <a:r>
              <a:rPr lang="ar-SA" b="1" dirty="0"/>
              <a:t>أسعار السلع الغذائية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قوى </a:t>
            </a:r>
            <a:r>
              <a:rPr lang="ar-SA" b="1" dirty="0"/>
              <a:t>العرض </a:t>
            </a:r>
            <a:r>
              <a:rPr lang="ar-SA" b="1" dirty="0" smtClean="0"/>
              <a:t>والطلب التي تحدد </a:t>
            </a:r>
            <a:r>
              <a:rPr lang="ar-SA" b="1" dirty="0"/>
              <a:t>الأسعار </a:t>
            </a:r>
            <a:r>
              <a:rPr lang="ar-SA" b="1" dirty="0" smtClean="0"/>
              <a:t>تختلف </a:t>
            </a:r>
            <a:r>
              <a:rPr lang="ar-SA" b="1" dirty="0"/>
              <a:t>وفقاً لاختلاف المستوى </a:t>
            </a:r>
            <a:r>
              <a:rPr lang="ar-SA" b="1" dirty="0" smtClean="0"/>
              <a:t>التسويقي.</a:t>
            </a:r>
          </a:p>
          <a:p>
            <a:pPr algn="r" rtl="1"/>
            <a:r>
              <a:rPr lang="ar-SA" b="1" dirty="0"/>
              <a:t>فالأسعار على مستوى المزرعة تحكمها قوى العرض والطلب على مستوى المزرعة للسلعة الزراعية الأولية </a:t>
            </a:r>
            <a:r>
              <a:rPr lang="ar-SA" b="1" dirty="0" smtClean="0"/>
              <a:t>(بدون </a:t>
            </a:r>
            <a:r>
              <a:rPr lang="ar-SA" b="1" dirty="0"/>
              <a:t>خدمات تسويقية </a:t>
            </a:r>
            <a:r>
              <a:rPr lang="ar-SA" b="1" dirty="0" smtClean="0"/>
              <a:t>تذكر).</a:t>
            </a:r>
          </a:p>
          <a:p>
            <a:pPr algn="r" rtl="1"/>
            <a:r>
              <a:rPr lang="ar-SA" b="1" dirty="0"/>
              <a:t>الأسعار على مستوى التجزئة </a:t>
            </a:r>
            <a:r>
              <a:rPr lang="ar-SA" b="1" dirty="0" smtClean="0"/>
              <a:t>تحكمها </a:t>
            </a:r>
            <a:r>
              <a:rPr lang="ar-SA" b="1" dirty="0"/>
              <a:t>قوى العرض والطلب لمكوني السلعة المركبة </a:t>
            </a:r>
            <a:r>
              <a:rPr lang="ar-SA" b="1" dirty="0" smtClean="0"/>
              <a:t>(</a:t>
            </a:r>
            <a:r>
              <a:rPr lang="ar-SA" b="1" dirty="0"/>
              <a:t>مكون السلعة الأولية ومكون الخدمات التسويقية).   </a:t>
            </a:r>
            <a:endParaRPr lang="en-US" b="1" dirty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8541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b="1" dirty="0"/>
              <a:t>المنتجون الزراعيون هم مصدر المكون السلعي للمنتجات الزراعية</a:t>
            </a:r>
            <a:r>
              <a:rPr lang="ar-SA" b="1" dirty="0" smtClean="0"/>
              <a:t>،</a:t>
            </a:r>
          </a:p>
          <a:p>
            <a:pPr algn="r" rtl="1"/>
            <a:r>
              <a:rPr lang="ar-SA" b="1" dirty="0" smtClean="0"/>
              <a:t>أما </a:t>
            </a:r>
            <a:r>
              <a:rPr lang="ar-SA" b="1" dirty="0"/>
              <a:t>المكون الخدمي فهو توليفة من وظائف تسويقية متعددة تتحدد أسعارها بتفاعل قوى العرض والطلب </a:t>
            </a:r>
            <a:r>
              <a:rPr lang="ar-SA" b="1" dirty="0" smtClean="0"/>
              <a:t>على هذه الوظائف.</a:t>
            </a:r>
          </a:p>
          <a:p>
            <a:pPr algn="r" rtl="1"/>
            <a:r>
              <a:rPr lang="ar-SA" b="1" dirty="0"/>
              <a:t>المؤسسات التسويقية </a:t>
            </a:r>
            <a:r>
              <a:rPr lang="ar-SA" b="1" dirty="0" smtClean="0"/>
              <a:t>هي أيضا </a:t>
            </a:r>
            <a:r>
              <a:rPr lang="ar-SA" b="1" dirty="0"/>
              <a:t>مؤسسات إنتاجية تنتج خدمات وليـس سـلعاً</a:t>
            </a:r>
            <a:r>
              <a:rPr lang="ar-SA" b="1" dirty="0" smtClean="0"/>
              <a:t>،</a:t>
            </a:r>
          </a:p>
          <a:p>
            <a:pPr algn="r" rtl="1"/>
            <a:r>
              <a:rPr lang="ar-SA" b="1" dirty="0" smtClean="0"/>
              <a:t>هذه </a:t>
            </a:r>
            <a:r>
              <a:rPr lang="ar-SA" b="1" dirty="0"/>
              <a:t>العناصر الخدمية تضيف للسلع الزراعية المسوقة ما يحتاجه المستهلكون</a:t>
            </a:r>
            <a:r>
              <a:rPr lang="ar-SA" b="1" dirty="0" smtClean="0"/>
              <a:t>،</a:t>
            </a:r>
          </a:p>
          <a:p>
            <a:pPr algn="r" rtl="1"/>
            <a:r>
              <a:rPr lang="ar-SA" b="1" dirty="0"/>
              <a:t>المؤسسات التسويقية </a:t>
            </a:r>
            <a:r>
              <a:rPr lang="ar-SA" b="1" dirty="0" smtClean="0"/>
              <a:t>تستخدم </a:t>
            </a:r>
            <a:r>
              <a:rPr lang="ar-SA" b="1" dirty="0"/>
              <a:t>موارد اقتصادية وتتحمل المخاطر التسويقية، وتستهدف تحقيق </a:t>
            </a:r>
            <a:r>
              <a:rPr lang="ar-SA" b="1" dirty="0" smtClean="0"/>
              <a:t>الأرباح.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4967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نظم إنتاج الغذاء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يتوفر </a:t>
            </a:r>
            <a:r>
              <a:rPr lang="ar-SA" b="1" dirty="0"/>
              <a:t>الغذاء في المملكة العربية السعودية بصورته المطلوبة لدى </a:t>
            </a:r>
            <a:r>
              <a:rPr lang="ar-SA" b="1" dirty="0" smtClean="0"/>
              <a:t>المستهلك عن طريق:</a:t>
            </a:r>
          </a:p>
          <a:p>
            <a:pPr lvl="1" algn="r" rtl="1"/>
            <a:r>
              <a:rPr lang="ar-SA" b="1" dirty="0"/>
              <a:t>المشروعات الإنتاجية </a:t>
            </a:r>
            <a:r>
              <a:rPr lang="ar-SA" b="1" dirty="0" smtClean="0"/>
              <a:t>الزراعية</a:t>
            </a:r>
          </a:p>
          <a:p>
            <a:pPr lvl="1" algn="r" rtl="1"/>
            <a:r>
              <a:rPr lang="ar-SA" b="1" dirty="0"/>
              <a:t>مؤسسات تصنيع وتسويق </a:t>
            </a:r>
            <a:r>
              <a:rPr lang="ar-SA" b="1" dirty="0" smtClean="0"/>
              <a:t>الغذاء</a:t>
            </a:r>
          </a:p>
          <a:p>
            <a:pPr lvl="1" algn="r" rtl="1"/>
            <a:r>
              <a:rPr lang="ar-SA" b="1" dirty="0"/>
              <a:t>مؤسسات تصدير واستيراد الغذاء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97669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marR="0" lvl="1" indent="-28575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المشروعات الإنتاجية الزراعية</a:t>
            </a:r>
            <a:b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b="1" dirty="0" smtClean="0"/>
              <a:t>بجانب </a:t>
            </a:r>
            <a:r>
              <a:rPr lang="ar-SA" b="1" dirty="0"/>
              <a:t>كفاءتهم </a:t>
            </a:r>
            <a:r>
              <a:rPr lang="ar-SA" b="1" dirty="0" smtClean="0"/>
              <a:t>الإنتاجية يتوقف </a:t>
            </a:r>
            <a:r>
              <a:rPr lang="ar-SA" b="1" dirty="0"/>
              <a:t>نجاح </a:t>
            </a:r>
            <a:r>
              <a:rPr lang="ar-SA" b="1" dirty="0" smtClean="0"/>
              <a:t>المزارعين في انتاج الغذاء على: تحقيق </a:t>
            </a:r>
            <a:r>
              <a:rPr lang="ar-SA" b="1" dirty="0"/>
              <a:t>أسعار مجزية </a:t>
            </a:r>
            <a:r>
              <a:rPr lang="ar-SA" b="1" dirty="0" smtClean="0"/>
              <a:t>لمنتجاتهم</a:t>
            </a:r>
            <a:r>
              <a:rPr lang="en-US" b="1" dirty="0" smtClean="0"/>
              <a:t> </a:t>
            </a:r>
            <a:r>
              <a:rPr lang="ar-SA" b="1" dirty="0" smtClean="0"/>
              <a:t> بالسوق. </a:t>
            </a:r>
          </a:p>
          <a:p>
            <a:pPr algn="r" rtl="1"/>
            <a:r>
              <a:rPr lang="ar-SA" b="1" dirty="0" smtClean="0"/>
              <a:t>يضم </a:t>
            </a:r>
            <a:r>
              <a:rPr lang="ar-SA" b="1" dirty="0"/>
              <a:t>قطاع المنتجين الزراعيين في المملكة شرائح متباينة من أصحاب المزارع </a:t>
            </a:r>
            <a:r>
              <a:rPr lang="ar-SA" b="1" dirty="0" smtClean="0"/>
              <a:t>بعد التوسع </a:t>
            </a:r>
            <a:r>
              <a:rPr lang="ar-SA" b="1" dirty="0"/>
              <a:t>الزراعي </a:t>
            </a:r>
            <a:r>
              <a:rPr lang="ar-SA" b="1" dirty="0" smtClean="0"/>
              <a:t>الكبير في السابق.</a:t>
            </a:r>
          </a:p>
          <a:p>
            <a:pPr algn="r" rtl="1"/>
            <a:r>
              <a:rPr lang="ar-SA" b="1" dirty="0"/>
              <a:t>المنتجات </a:t>
            </a:r>
            <a:r>
              <a:rPr lang="ar-SA" b="1" dirty="0" smtClean="0"/>
              <a:t>النباتية: المساحات /الانتاج للسلع الرئيسة (الحبوب الخضارالتمورالأعلاف (2000 - ؟).</a:t>
            </a:r>
          </a:p>
          <a:p>
            <a:pPr algn="r" rtl="1"/>
            <a:r>
              <a:rPr lang="ar-SA" b="1" dirty="0"/>
              <a:t>المنتجات </a:t>
            </a:r>
            <a:r>
              <a:rPr lang="ar-SA" b="1" dirty="0" smtClean="0"/>
              <a:t>الحيوانية: الحليب </a:t>
            </a:r>
            <a:r>
              <a:rPr lang="ar-SA" b="1" dirty="0"/>
              <a:t>الطازج </a:t>
            </a:r>
            <a:r>
              <a:rPr lang="ar-SA" b="1" dirty="0" smtClean="0"/>
              <a:t>الخام، </a:t>
            </a:r>
            <a:r>
              <a:rPr lang="ar-SA" b="1" dirty="0"/>
              <a:t>اللحوم </a:t>
            </a:r>
            <a:r>
              <a:rPr lang="ar-SA" b="1" dirty="0" smtClean="0"/>
              <a:t>الحمراء، </a:t>
            </a:r>
            <a:r>
              <a:rPr lang="ar-SA" b="1" dirty="0"/>
              <a:t>لحوم </a:t>
            </a:r>
            <a:r>
              <a:rPr lang="ar-SA" b="1" dirty="0" smtClean="0"/>
              <a:t>الدجاج، بيض </a:t>
            </a:r>
            <a:r>
              <a:rPr lang="ar-SA" b="1" dirty="0"/>
              <a:t>المائدة </a:t>
            </a:r>
            <a:r>
              <a:rPr lang="ar-SA" b="1" dirty="0" smtClean="0"/>
              <a:t>والأسماك </a:t>
            </a:r>
            <a:r>
              <a:rPr lang="ar-SA" b="1" dirty="0"/>
              <a:t>(2000 - ؟).</a:t>
            </a:r>
            <a:endParaRPr lang="ar-SA" b="1" dirty="0" smtClean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1296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b="1" dirty="0" smtClean="0"/>
              <a:t>نظم الغذاء </a:t>
            </a:r>
            <a:r>
              <a:rPr lang="en-US" b="1" dirty="0" smtClean="0"/>
              <a:t>Food systems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b="1" dirty="0" smtClean="0"/>
              <a:t>كل الأنشطة والسياسات (الاجراءات) التي تتخلل عمليات انتاج وتصنيع وتوزيع واستهلاك الغذاء وكذلك أنشطة إدارة مخلفات كل هذه العمليات.</a:t>
            </a:r>
          </a:p>
          <a:p>
            <a:pPr algn="r" rtl="1"/>
            <a:r>
              <a:rPr lang="ar-SA" b="1" dirty="0" smtClean="0"/>
              <a:t>الجميع يتعامل ويتداخل نظم الغذاء بصورة يومية.</a:t>
            </a:r>
          </a:p>
          <a:p>
            <a:pPr algn="r" rtl="1"/>
            <a:r>
              <a:rPr lang="ar-SA" b="1" dirty="0" smtClean="0"/>
              <a:t>لبعض الناس الحصول على الغذاء الكافي والمناسب (تغذويا) مسالة روتين يتم بصورة آلية.</a:t>
            </a:r>
          </a:p>
          <a:p>
            <a:pPr algn="r" rtl="1"/>
            <a:r>
              <a:rPr lang="ar-SA" b="1" dirty="0" smtClean="0"/>
              <a:t>لكن للبعض الآخر في بعض المجتمعات قد يكون ذلك الأمر مشقة ومعاناة يومية.</a:t>
            </a:r>
          </a:p>
          <a:p>
            <a:pPr algn="r" rtl="1"/>
            <a:r>
              <a:rPr lang="ar-SA" b="1" dirty="0" smtClean="0"/>
              <a:t>عسر الحصول على الغذاء الجيد له عواقب وخيمة على الفرد، والمجتمع؟   </a:t>
            </a:r>
          </a:p>
          <a:p>
            <a:pPr algn="r" rt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523875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نشاط: 5درجات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b="1" dirty="0" smtClean="0"/>
              <a:t>بيانات عن:</a:t>
            </a:r>
          </a:p>
          <a:p>
            <a:pPr algn="r" rtl="1"/>
            <a:r>
              <a:rPr lang="ar-SA" b="1" dirty="0"/>
              <a:t>المساحات المحصولية/الانتاج للسلع الرئيسة (الحبوب الخضارالتمورالأعلاف (2000 - </a:t>
            </a:r>
            <a:r>
              <a:rPr lang="ar-SA" b="1" dirty="0" smtClean="0"/>
              <a:t>2017).</a:t>
            </a:r>
            <a:endParaRPr lang="ar-SA" b="1" dirty="0"/>
          </a:p>
          <a:p>
            <a:pPr algn="r" rtl="1"/>
            <a:r>
              <a:rPr lang="ar-SA" b="1" dirty="0"/>
              <a:t>المنتجات </a:t>
            </a:r>
            <a:r>
              <a:rPr lang="ar-SA" b="1" dirty="0" smtClean="0"/>
              <a:t>الحيوانية:انتاج </a:t>
            </a:r>
            <a:r>
              <a:rPr lang="ar-SA" b="1" dirty="0"/>
              <a:t>الحليب الطازج الخام، اللحوم الحمراء، لحوم الدجاج، بيض المائدة والأسماك (2000 - </a:t>
            </a:r>
            <a:r>
              <a:rPr lang="ar-SA" b="1" dirty="0" smtClean="0"/>
              <a:t>2017).</a:t>
            </a:r>
          </a:p>
          <a:p>
            <a:pPr algn="r" rtl="1"/>
            <a:r>
              <a:rPr lang="ar-SA" b="1" dirty="0" smtClean="0"/>
              <a:t>قم باختيار منتج (حيواني/نباتي) 5 متطوعين:</a:t>
            </a:r>
          </a:p>
          <a:p>
            <a:pPr lvl="1" algn="r" rtl="1"/>
            <a:r>
              <a:rPr lang="ar-SA" b="1" dirty="0" smtClean="0"/>
              <a:t>اجمع البيانات أعلاه</a:t>
            </a:r>
          </a:p>
          <a:p>
            <a:pPr lvl="1" algn="r" rtl="1"/>
            <a:r>
              <a:rPr lang="ar-SA" b="1" dirty="0" smtClean="0"/>
              <a:t>أوصفها احصائيا بإيجاز </a:t>
            </a:r>
            <a:endParaRPr lang="ar-SA" b="1" dirty="0"/>
          </a:p>
          <a:p>
            <a:pPr algn="r" rt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237776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متطوعو النشاط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090483"/>
              </p:ext>
            </p:extLst>
          </p:nvPr>
        </p:nvGraphicFramePr>
        <p:xfrm>
          <a:off x="457200" y="1600200"/>
          <a:ext cx="8229600" cy="23723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SA" sz="2800" dirty="0" smtClean="0"/>
                        <a:t>المنتج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dirty="0" smtClean="0"/>
                        <a:t>الاسم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5965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ar-SA" sz="2800" b="1" dirty="0" smtClean="0"/>
              <a:t>مؤسسات تصنيع وتسويق الغذاء</a:t>
            </a:r>
            <a:br>
              <a:rPr lang="ar-SA" sz="2800" b="1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رغبات المستهلكين والتي تنعكس في طلب السوق هي المحرك الأساسي للأنشطة الإنتاجية </a:t>
            </a:r>
            <a:r>
              <a:rPr lang="ar-SA" dirty="0" smtClean="0"/>
              <a:t>والتسويقية</a:t>
            </a:r>
          </a:p>
          <a:p>
            <a:pPr algn="r" rtl="1"/>
            <a:r>
              <a:rPr lang="ar-SA" dirty="0" smtClean="0"/>
              <a:t>الأسعار التنافسية مؤشر يتم </a:t>
            </a:r>
            <a:r>
              <a:rPr lang="ar-SA" dirty="0"/>
              <a:t>من </a:t>
            </a:r>
            <a:r>
              <a:rPr lang="ar-SA" dirty="0" smtClean="0"/>
              <a:t>خلاله </a:t>
            </a:r>
            <a:r>
              <a:rPr lang="ar-SA" dirty="0"/>
              <a:t>نقل طلبات المستهلكين والتغيرات فيها إلى المنتجين والهيئات </a:t>
            </a:r>
            <a:r>
              <a:rPr lang="ar-SA" dirty="0" smtClean="0"/>
              <a:t>التسويقية</a:t>
            </a:r>
          </a:p>
          <a:p>
            <a:pPr algn="r" rtl="1"/>
            <a:r>
              <a:rPr lang="ar-SA" dirty="0"/>
              <a:t>ولذلك فـإن الهيكل السوقي التنافسي ودقة تعبير الأسعار السوقية عن طلبات المستهلكين تكون في غاية الأهمية للمنتجين الزراعيين إذ تفيدهم في تخطيط إنتاجهم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361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دور مؤسسات </a:t>
            </a:r>
            <a:r>
              <a:rPr lang="ar-SA" b="1" dirty="0"/>
              <a:t>تصنيع وتسويق الغذاء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2400" b="1" spc="-20" dirty="0" smtClean="0">
                <a:latin typeface="Times New Roman"/>
                <a:ea typeface="Times New Roman"/>
                <a:cs typeface="AL-Hotham"/>
              </a:rPr>
              <a:t>تقوم </a:t>
            </a:r>
            <a:r>
              <a:rPr lang="ar-SA" sz="2400" b="1" dirty="0" smtClean="0"/>
              <a:t>هيئات </a:t>
            </a:r>
            <a:r>
              <a:rPr lang="ar-SA" sz="2400" b="1" dirty="0"/>
              <a:t>إعداد وتهيئة وتجهيز وتصنيع الأغذية بتحويل المنتجات الزراعية الأولية من شكلها الخام أو الأولي إلى الشكل المرغوب </a:t>
            </a:r>
            <a:r>
              <a:rPr lang="ar-SA" sz="2400" b="1" dirty="0" smtClean="0"/>
              <a:t>للمستهلك (منافع).</a:t>
            </a:r>
          </a:p>
          <a:p>
            <a:pPr algn="r" rtl="1"/>
            <a:r>
              <a:rPr lang="ar-SA" sz="2400" b="1" dirty="0"/>
              <a:t>وتأتي هيئات النقل بالمنتجات من أماكن إنتاجها في المزارع إلى أماكن إعدادها وتهيئتها وتجهيزها وتصنيعها وتداولها وتوزيعها إلى المستهلكين</a:t>
            </a:r>
            <a:r>
              <a:rPr lang="ar-SA" sz="2400" b="1" dirty="0" smtClean="0"/>
              <a:t>.</a:t>
            </a:r>
          </a:p>
          <a:p>
            <a:pPr algn="r" rtl="1"/>
            <a:r>
              <a:rPr lang="ar-SA" sz="2400" b="1" dirty="0"/>
              <a:t>ومن خلال هيئات التخزين تجرى التوازنات الزمنية لتوفير السلعة للمستهلك في أوقات لا تنتج </a:t>
            </a:r>
            <a:r>
              <a:rPr lang="ar-SA" sz="2400" b="1" dirty="0" smtClean="0"/>
              <a:t>فيها</a:t>
            </a:r>
          </a:p>
          <a:p>
            <a:pPr algn="r" rtl="1"/>
            <a:r>
              <a:rPr lang="ar-SA" sz="2400" b="1" dirty="0"/>
              <a:t>وتؤدي الهيئات التسويقية كل ما يلزم وما يساعد على إجراء هذه التحويلات وتسهيل نقل حيازة السلع من منتجيها الأوليين إلى مستهلكيها النهائيين</a:t>
            </a:r>
            <a:r>
              <a:rPr lang="ar-SA" sz="2400" b="1" dirty="0" smtClean="0"/>
              <a:t>،</a:t>
            </a:r>
          </a:p>
          <a:p>
            <a:pPr algn="r" rtl="1"/>
            <a:r>
              <a:rPr lang="ar-SA" sz="2400" b="1" dirty="0"/>
              <a:t>تستهدف من وراء ذلك تحقيق أقصى عائد ممكن نظـير خدماتها التسويقية وتحمل المخاطر الطبيعية والاقتصادية الناجمة </a:t>
            </a:r>
            <a:r>
              <a:rPr lang="ar-SA" sz="2400" b="1" dirty="0" smtClean="0"/>
              <a:t>عنها</a:t>
            </a:r>
          </a:p>
        </p:txBody>
      </p:sp>
    </p:spTree>
    <p:extLst>
      <p:ext uri="{BB962C8B-B14F-4D97-AF65-F5344CB8AC3E}">
        <p14:creationId xmlns:p14="http://schemas.microsoft.com/office/powerpoint/2010/main" val="11797355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دور الدولة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smtClean="0"/>
              <a:t>تشجيع الاستثمار </a:t>
            </a:r>
            <a:r>
              <a:rPr lang="ar-SA" dirty="0"/>
              <a:t>في الصناعات بصفة عامة والصناعات الغذائية بصفة خاصة من </a:t>
            </a:r>
            <a:r>
              <a:rPr lang="ar-SA" dirty="0" smtClean="0"/>
              <a:t>خلال:</a:t>
            </a:r>
          </a:p>
          <a:p>
            <a:pPr lvl="1" algn="r" rtl="1"/>
            <a:r>
              <a:rPr lang="ar-SA" dirty="0" smtClean="0"/>
              <a:t>الدعم </a:t>
            </a:r>
            <a:r>
              <a:rPr lang="ar-SA" dirty="0"/>
              <a:t>المباشر </a:t>
            </a:r>
            <a:r>
              <a:rPr lang="ar-SA" dirty="0" smtClean="0"/>
              <a:t>والمتمثل </a:t>
            </a:r>
            <a:r>
              <a:rPr lang="ar-SA" dirty="0"/>
              <a:t>في إنشاء المدن الصناعية المجهزة بكل ما تحتاجه الصناعة </a:t>
            </a:r>
            <a:r>
              <a:rPr lang="ar-SA" dirty="0" smtClean="0"/>
              <a:t>(في </a:t>
            </a:r>
            <a:r>
              <a:rPr lang="ar-SA" dirty="0"/>
              <a:t>الرياض وجدة والدمام والقصيم ومكة المكرمة. </a:t>
            </a:r>
            <a:r>
              <a:rPr lang="ar-SA" dirty="0" smtClean="0"/>
              <a:t>مدن جديدة: المدينة </a:t>
            </a:r>
            <a:r>
              <a:rPr lang="ar-SA" dirty="0"/>
              <a:t>المنورة، وتبوك، وحائل، والجوف، </a:t>
            </a:r>
            <a:r>
              <a:rPr lang="ar-SA" dirty="0" smtClean="0"/>
              <a:t>وعسير).</a:t>
            </a:r>
          </a:p>
          <a:p>
            <a:pPr lvl="1" algn="r" rtl="1"/>
            <a:r>
              <a:rPr lang="ar-SA" dirty="0" smtClean="0"/>
              <a:t>قروض صندوق </a:t>
            </a:r>
            <a:r>
              <a:rPr lang="ar-SA" dirty="0"/>
              <a:t>التنمية الصناعية </a:t>
            </a:r>
            <a:r>
              <a:rPr lang="ar-SA" dirty="0" smtClean="0"/>
              <a:t>السعودي: 50</a:t>
            </a:r>
            <a:r>
              <a:rPr lang="ar-SA" dirty="0"/>
              <a:t>% من إجمالي </a:t>
            </a:r>
            <a:r>
              <a:rPr lang="ar-SA" dirty="0" smtClean="0"/>
              <a:t>تكاليف المشروع، بدون </a:t>
            </a:r>
            <a:r>
              <a:rPr lang="ar-SA" dirty="0"/>
              <a:t>فوائد </a:t>
            </a:r>
            <a:r>
              <a:rPr lang="ar-SA" dirty="0" smtClean="0"/>
              <a:t>(2.5</a:t>
            </a:r>
            <a:r>
              <a:rPr lang="ar-SA" dirty="0"/>
              <a:t>%، </a:t>
            </a:r>
            <a:r>
              <a:rPr lang="ar-SA" dirty="0" smtClean="0"/>
              <a:t>رسوم إدارية)، فترة تسديد 5 </a:t>
            </a:r>
            <a:r>
              <a:rPr lang="ar-SA" dirty="0"/>
              <a:t>- 10 </a:t>
            </a:r>
            <a:r>
              <a:rPr lang="ar-SA" dirty="0" smtClean="0"/>
              <a:t>سنوات، فترة سماح سنة - سنتين </a:t>
            </a:r>
            <a:r>
              <a:rPr lang="ar-SA" dirty="0"/>
              <a:t>من بدء الإنتاج.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441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أهمية الكفاءة في أداء هذه الوظائف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dirty="0"/>
              <a:t>كفاءة الوظائف والأجهزة التسويقية </a:t>
            </a:r>
            <a:r>
              <a:rPr lang="ar-SA" dirty="0" smtClean="0"/>
              <a:t>أمر ضروريً </a:t>
            </a:r>
            <a:r>
              <a:rPr lang="ar-SA" dirty="0"/>
              <a:t>لأنظمة تسويق المنتجات </a:t>
            </a:r>
            <a:r>
              <a:rPr lang="ar-SA" dirty="0" smtClean="0"/>
              <a:t>الزراعية</a:t>
            </a:r>
          </a:p>
          <a:p>
            <a:pPr algn="r" rtl="1"/>
            <a:r>
              <a:rPr lang="ar-SA" dirty="0" smtClean="0"/>
              <a:t>تحقيق الكفاءة يعني تعظيم الفرق </a:t>
            </a:r>
            <a:r>
              <a:rPr lang="ar-SA" dirty="0"/>
              <a:t>بين </a:t>
            </a:r>
            <a:r>
              <a:rPr lang="ar-SA" dirty="0" smtClean="0"/>
              <a:t>عائدات </a:t>
            </a:r>
            <a:r>
              <a:rPr lang="ar-SA" dirty="0"/>
              <a:t>الوظائف التسويقية </a:t>
            </a:r>
            <a:r>
              <a:rPr lang="ar-SA" dirty="0" smtClean="0"/>
              <a:t>وتكاليف </a:t>
            </a:r>
            <a:r>
              <a:rPr lang="ar-SA" dirty="0"/>
              <a:t>هذه </a:t>
            </a:r>
            <a:r>
              <a:rPr lang="ar-SA" dirty="0" smtClean="0"/>
              <a:t>الوظائف.</a:t>
            </a:r>
          </a:p>
          <a:p>
            <a:pPr algn="r" rtl="1"/>
            <a:r>
              <a:rPr lang="ar-SA" dirty="0" smtClean="0"/>
              <a:t>الأبعاد </a:t>
            </a:r>
            <a:r>
              <a:rPr lang="ar-SA" dirty="0"/>
              <a:t>الثلاثة الرئيسة للأنشطة </a:t>
            </a:r>
            <a:r>
              <a:rPr lang="ar-SA" dirty="0" smtClean="0"/>
              <a:t>التسويقية:</a:t>
            </a:r>
          </a:p>
          <a:p>
            <a:pPr lvl="1" algn="r" rtl="1"/>
            <a:r>
              <a:rPr lang="ar-SA" dirty="0" smtClean="0"/>
              <a:t>البعد الزمني: </a:t>
            </a:r>
            <a:r>
              <a:rPr lang="ar-SA" dirty="0"/>
              <a:t>تكاليف التخزين </a:t>
            </a:r>
            <a:r>
              <a:rPr lang="ar-SA" dirty="0" smtClean="0"/>
              <a:t>من </a:t>
            </a:r>
            <a:r>
              <a:rPr lang="ar-SA" dirty="0"/>
              <a:t>وقت الإنتاج في المزرعة إلى وقت البيع </a:t>
            </a:r>
            <a:r>
              <a:rPr lang="ar-SA" dirty="0" smtClean="0"/>
              <a:t>للمستهلك.</a:t>
            </a:r>
          </a:p>
          <a:p>
            <a:pPr lvl="1" algn="r" rtl="1"/>
            <a:r>
              <a:rPr lang="ar-SA" dirty="0"/>
              <a:t>البعد </a:t>
            </a:r>
            <a:r>
              <a:rPr lang="ar-SA" dirty="0" smtClean="0"/>
              <a:t>الشكلي: </a:t>
            </a:r>
            <a:r>
              <a:rPr lang="ar-SA" dirty="0"/>
              <a:t>كافة تكاليف عمليات الإعداد والتهيئة والتجهيز والفرز والتدريج والتصنيع وغيرها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001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/>
              <a:t>الأبعاد الثلاثة الرئيسة للأنشطة التسويقية:</a:t>
            </a:r>
            <a:br>
              <a:rPr lang="ar-SA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r" rtl="1"/>
            <a:r>
              <a:rPr lang="ar-SA" b="1" dirty="0" smtClean="0"/>
              <a:t>البعد </a:t>
            </a:r>
            <a:r>
              <a:rPr lang="ar-SA" b="1" dirty="0"/>
              <a:t>الزمني: تكاليف التخزين من وقت الإنتاج في المزرعة إلى وقت البيع للمستهلك.</a:t>
            </a:r>
          </a:p>
          <a:p>
            <a:pPr lvl="1" algn="r" rtl="1"/>
            <a:r>
              <a:rPr lang="ar-SA" b="1" dirty="0"/>
              <a:t>البعد الشكلي: كافة تكاليف عمليات الإعداد والتهيئة والتجهيز والفرز والتدريج والتصنيع </a:t>
            </a:r>
            <a:r>
              <a:rPr lang="ar-SA" b="1" dirty="0" smtClean="0"/>
              <a:t>وغيرها.</a:t>
            </a:r>
          </a:p>
          <a:p>
            <a:pPr lvl="1" algn="r" rtl="1"/>
            <a:r>
              <a:rPr lang="ar-SA" b="1" dirty="0"/>
              <a:t>البعد </a:t>
            </a:r>
            <a:r>
              <a:rPr lang="ar-SA" b="1" dirty="0" smtClean="0"/>
              <a:t>المكاني: </a:t>
            </a:r>
            <a:r>
              <a:rPr lang="ar-SA" b="1" dirty="0"/>
              <a:t>تكاليف نقل المنتجات الزراعية ومشتقاتها بين مناطق إنتاجها وإعدادها وتداولها واستهلاكها. </a:t>
            </a:r>
            <a:endParaRPr lang="ar-SA" b="1" dirty="0" smtClean="0"/>
          </a:p>
          <a:p>
            <a:pPr lvl="2" algn="r" rtl="1"/>
            <a:r>
              <a:rPr lang="ar-SA" sz="2800" b="1" dirty="0"/>
              <a:t>هذه التكاليف التسويقية </a:t>
            </a:r>
            <a:r>
              <a:rPr lang="ar-SA" sz="2800" b="1" dirty="0" smtClean="0"/>
              <a:t>إضافة للمخاطر </a:t>
            </a:r>
            <a:r>
              <a:rPr lang="ar-SA" sz="2800" b="1" dirty="0"/>
              <a:t>التسويقية هي المبرر الاقتصادي للاختلافات الزمنية والمكانية والشكلية في الأسعار السائدة في أسواق المنتجات الزراعية. </a:t>
            </a:r>
            <a:endParaRPr lang="ar-SA" sz="2800" b="1" dirty="0" smtClean="0"/>
          </a:p>
          <a:p>
            <a:pPr lvl="1" algn="r" rtl="1"/>
            <a:endParaRPr lang="en-US" b="1" dirty="0"/>
          </a:p>
          <a:p>
            <a:pPr algn="r" rtl="1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67332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لتحسين كفاءة الوظائف والأجهزة </a:t>
            </a:r>
            <a:r>
              <a:rPr lang="ar-SA" dirty="0" smtClean="0"/>
              <a:t>التسويقية:</a:t>
            </a:r>
            <a:endParaRPr lang="en-US" dirty="0"/>
          </a:p>
          <a:p>
            <a:pPr lvl="1" algn="r" rtl="1"/>
            <a:r>
              <a:rPr lang="ar-SA" dirty="0" smtClean="0"/>
              <a:t>تحسين </a:t>
            </a:r>
            <a:r>
              <a:rPr lang="ar-SA" dirty="0"/>
              <a:t>مستوى الخدمات </a:t>
            </a:r>
            <a:r>
              <a:rPr lang="ar-SA" dirty="0" smtClean="0"/>
              <a:t>التسويقية</a:t>
            </a:r>
          </a:p>
          <a:p>
            <a:pPr lvl="1" algn="r" rtl="1"/>
            <a:r>
              <a:rPr lang="ar-SA" dirty="0" smtClean="0"/>
              <a:t>تخفيض تكاليفها</a:t>
            </a:r>
          </a:p>
          <a:p>
            <a:pPr algn="r" rtl="1"/>
            <a:r>
              <a:rPr lang="ar-SA" dirty="0" smtClean="0"/>
              <a:t>يتطلب ذلك الاستعانة بالتقنية </a:t>
            </a:r>
            <a:r>
              <a:rPr lang="ar-SA"/>
              <a:t>الحديثة </a:t>
            </a:r>
            <a:r>
              <a:rPr lang="ar-SA" smtClean="0"/>
              <a:t>في </a:t>
            </a:r>
            <a:r>
              <a:rPr lang="ar-SA" dirty="0"/>
              <a:t>مجالات النقل المبرد والتخزين المبرد والتصنيع الغذائي، بما يسهم في تقليل الفقد والتلف للمنتجات المسوقة، ويسهم بمردود اقتصادي للمنتجين والمستهلكين والهيئات التسويقية.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559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عملية التسويق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627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اسبوع (1):أساسيات نظم أسواق الغذاء: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مقدمة</a:t>
            </a:r>
            <a:endParaRPr lang="en-US" b="1" dirty="0" smtClean="0"/>
          </a:p>
          <a:p>
            <a:pPr algn="r" rtl="1"/>
            <a:r>
              <a:rPr lang="ar-SA" b="1" dirty="0" smtClean="0"/>
              <a:t>مبررات دراسة سوق الغذاء كنظام متكامل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87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مقدمة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b="1" dirty="0" smtClean="0"/>
              <a:t>نجاح النظم الاقتصادية، ما هو المعيار؟</a:t>
            </a:r>
          </a:p>
          <a:p>
            <a:pPr lvl="1" algn="r" rtl="1"/>
            <a:r>
              <a:rPr lang="ar-SA" b="1" dirty="0" smtClean="0"/>
              <a:t> يقاس بمدى تحقق أشياء مرغوبة على المدى الطويل من أهمها الكفاءة الاقتصادية والعدالة الاجتماعية (الرفاهية) والنمو الاقتصادي والاستقرار.</a:t>
            </a:r>
          </a:p>
          <a:p>
            <a:pPr algn="r" rtl="1"/>
            <a:r>
              <a:rPr lang="ar-SA" b="1" dirty="0" smtClean="0"/>
              <a:t>إلام تهدف المجتمعات من خططها التنموية؟</a:t>
            </a:r>
          </a:p>
          <a:p>
            <a:pPr lvl="1" algn="r" rtl="1"/>
            <a:r>
              <a:rPr lang="ar-SA" b="1" dirty="0" smtClean="0"/>
              <a:t>الرفاهية الاجتماعية </a:t>
            </a:r>
            <a:r>
              <a:rPr lang="en-US" b="1" dirty="0" smtClean="0"/>
              <a:t>Social welfare </a:t>
            </a:r>
            <a:r>
              <a:rPr lang="ar-SA" b="1" dirty="0" smtClean="0"/>
              <a:t>هي هدف نهائي للخطط التنموية للمجتمعات.</a:t>
            </a:r>
          </a:p>
          <a:p>
            <a:pPr algn="r" rtl="1"/>
            <a:r>
              <a:rPr lang="ar-SA" b="1" dirty="0" smtClean="0"/>
              <a:t>تحقيق الرفاهية هل هو أمر سهل؟</a:t>
            </a:r>
          </a:p>
          <a:p>
            <a:pPr lvl="1" algn="r" rtl="1"/>
            <a:r>
              <a:rPr lang="ar-SA" b="1" dirty="0" smtClean="0"/>
              <a:t> يعد من الأمور المعقدة، لماذا؟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062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تابع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SA" b="1" dirty="0" smtClean="0"/>
              <a:t>ما هو الوضع الأمثل للرفاهية؟</a:t>
            </a:r>
          </a:p>
          <a:p>
            <a:pPr lvl="1" algn="r" rtl="1"/>
            <a:r>
              <a:rPr lang="ar-SA" b="1" dirty="0" smtClean="0"/>
              <a:t>عرَّف </a:t>
            </a:r>
            <a:r>
              <a:rPr lang="en-US" b="1" dirty="0" smtClean="0"/>
              <a:t>Pareto</a:t>
            </a:r>
            <a:r>
              <a:rPr lang="ar-SA" b="1" dirty="0" smtClean="0"/>
              <a:t> (1848-1923م) الوضع الأمثل لتعظيم الرفاهية الاجتماعية بأنه تلك الحالة المثلى والتي يستحيل فيها - مهما أعيد توزيع الموارد أو تعديل أنظمة الإنتاج والاستهلاك - تحسين وضع فرد واحد من أفراد المجتمع دون أن يسوء وضع فرد آخر في المجتمع نفسه.</a:t>
            </a:r>
          </a:p>
          <a:p>
            <a:pPr algn="r" rtl="1"/>
            <a:r>
              <a:rPr lang="ar-SA" b="1" dirty="0" smtClean="0"/>
              <a:t>النظام الاقتصادي يتكون من كيانات جزئية أو أنظمة اقتصادية فرعية.</a:t>
            </a:r>
          </a:p>
          <a:p>
            <a:pPr algn="r" rtl="1"/>
            <a:r>
              <a:rPr lang="ar-SA" b="1" dirty="0" smtClean="0"/>
              <a:t>ونظم تسويق الغذاء هي أنظمة فرعية من النظام الاقتصادي الكلي تؤثر فيه وتتأثر به.</a:t>
            </a:r>
          </a:p>
          <a:p>
            <a:pPr algn="r" rtl="1"/>
            <a:r>
              <a:rPr lang="ar-SA" b="1" dirty="0" smtClean="0"/>
              <a:t>القطاع الزراعي (المنتج الأولي للغذاء) هو قطاع فرعي من النظام الاقتصادي الكلي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5050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تابع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كيف نقيس أهمية القطاع الزراعي في المملكة؟ </a:t>
            </a:r>
          </a:p>
          <a:p>
            <a:pPr lvl="1" algn="r" rtl="1"/>
            <a:r>
              <a:rPr lang="ar-SA" b="1" dirty="0" smtClean="0"/>
              <a:t>قيمة الناتج الزراعي؟ مساهمته في الناتج الاجمالي المحلي؟</a:t>
            </a:r>
            <a:r>
              <a:rPr lang="ar-SA" b="1" dirty="0" smtClean="0">
                <a:hlinkClick r:id="rId2" action="ppaction://hlinkfile"/>
              </a:rPr>
              <a:t>كتاب نظم اسواق الغذاء\6الفصل الأول.</a:t>
            </a:r>
            <a:r>
              <a:rPr lang="en-US" b="1" dirty="0" smtClean="0">
                <a:hlinkClick r:id="rId2" action="ppaction://hlinkfile"/>
              </a:rPr>
              <a:t>doc</a:t>
            </a:r>
            <a:r>
              <a:rPr lang="ar-SA" b="1" dirty="0" smtClean="0"/>
              <a:t> </a:t>
            </a:r>
          </a:p>
          <a:p>
            <a:pPr lvl="1" algn="r" rtl="1"/>
            <a:endParaRPr lang="ar-SA" b="1" dirty="0"/>
          </a:p>
          <a:p>
            <a:pPr lvl="1" algn="r" rtl="1"/>
            <a:r>
              <a:rPr lang="ar-SA" b="1" dirty="0" smtClean="0"/>
              <a:t>تكليف (5درجات)</a:t>
            </a:r>
            <a:endParaRPr lang="en-US" b="1" dirty="0" smtClean="0"/>
          </a:p>
          <a:p>
            <a:pPr lvl="1" algn="r" rtl="1"/>
            <a:r>
              <a:rPr lang="en-US" b="1" dirty="0" smtClean="0"/>
              <a:t>Khalid </a:t>
            </a:r>
            <a:r>
              <a:rPr lang="en-US" b="1" dirty="0" err="1" smtClean="0"/>
              <a:t>masood</a:t>
            </a:r>
            <a:r>
              <a:rPr lang="en-US" b="1" dirty="0" smtClean="0"/>
              <a:t>, Ibrahim, </a:t>
            </a:r>
            <a:r>
              <a:rPr lang="en-US" b="1" dirty="0" err="1" smtClean="0"/>
              <a:t>turki</a:t>
            </a:r>
            <a:r>
              <a:rPr lang="en-US" b="1" dirty="0" smtClean="0"/>
              <a:t>: PPT</a:t>
            </a:r>
            <a:endParaRPr lang="ar-SA" b="1" dirty="0" smtClean="0"/>
          </a:p>
          <a:p>
            <a:pPr lvl="1" algn="r" rtl="1"/>
            <a:r>
              <a:rPr lang="ar-SA" b="1" dirty="0" smtClean="0"/>
              <a:t>أوصف البيانات إحصائيا (بإيجاز)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641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مبررات دراسة سوق الغذاء كنظام متكامل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هناك العديد من المناهج التي تستخدم في دراسة السوق؟:</a:t>
            </a:r>
          </a:p>
          <a:p>
            <a:pPr lvl="1" algn="r" rtl="1"/>
            <a:r>
              <a:rPr lang="ar-SA" b="1" dirty="0" smtClean="0"/>
              <a:t> المنهج الوظيفي، المنهج السلعي، منهج المنظمات التسويقية، منهج المستهلك، المنهج القانوني، المنهج الاداري، منج التحليل الكمي، </a:t>
            </a:r>
            <a:r>
              <a:rPr lang="ar-SA" b="1" i="1" dirty="0" smtClean="0"/>
              <a:t>و...</a:t>
            </a:r>
          </a:p>
          <a:p>
            <a:pPr marL="457200" lvl="1" indent="0" algn="ctr" rtl="1">
              <a:buNone/>
            </a:pPr>
            <a:r>
              <a:rPr lang="ar-SA" b="1" i="1" dirty="0" smtClean="0"/>
              <a:t>منهج تحليل النظم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69045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2258</Words>
  <Application>Microsoft Office PowerPoint</Application>
  <PresentationFormat>On-screen Show (4:3)</PresentationFormat>
  <Paragraphs>206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 قصر 214 نظم أسواق الغذاء  Food Market Systems</vt:lpstr>
      <vt:lpstr>market system?نظم الأسواق</vt:lpstr>
      <vt:lpstr>نظم الغذاء Food systems</vt:lpstr>
      <vt:lpstr>عملية التسويق</vt:lpstr>
      <vt:lpstr>اسبوع (1):أساسيات نظم أسواق الغذاء:</vt:lpstr>
      <vt:lpstr>مقدمة</vt:lpstr>
      <vt:lpstr>تابع</vt:lpstr>
      <vt:lpstr>تابع</vt:lpstr>
      <vt:lpstr>مبررات دراسة سوق الغذاء كنظام متكامل </vt:lpstr>
      <vt:lpstr>منهج النظم Systems approach</vt:lpstr>
      <vt:lpstr>تابع</vt:lpstr>
      <vt:lpstr>تابع</vt:lpstr>
      <vt:lpstr>تابع</vt:lpstr>
      <vt:lpstr>: تمرين 5 درجات</vt:lpstr>
      <vt:lpstr> اسبوع (2) نظم أسواق الغذاء في المملكة العربية السعودية: نظم الاستهلاك، نظم الانتاج. </vt:lpstr>
      <vt:lpstr>تابع</vt:lpstr>
      <vt:lpstr>نظم استهلاك الغذاء</vt:lpstr>
      <vt:lpstr>تابع</vt:lpstr>
      <vt:lpstr>الكمية المطلوبة من السلعة الغذائية بالصنف والنوعية المحددة. </vt:lpstr>
      <vt:lpstr>نشاط: 5درجات</vt:lpstr>
      <vt:lpstr>تابع</vt:lpstr>
      <vt:lpstr>تابع</vt:lpstr>
      <vt:lpstr>نشاط: 5درجات</vt:lpstr>
      <vt:lpstr>2. ارتباط الخدمات التسويقية بالمنتجات الغذائية الأولية </vt:lpstr>
      <vt:lpstr>تابع</vt:lpstr>
      <vt:lpstr>3. مستوى أسعار السلع الغذائية </vt:lpstr>
      <vt:lpstr>تابع</vt:lpstr>
      <vt:lpstr>نظم إنتاج الغذاء</vt:lpstr>
      <vt:lpstr>المشروعات الإنتاجية الزراعية </vt:lpstr>
      <vt:lpstr>نشاط: 5درجات</vt:lpstr>
      <vt:lpstr>متطوعو النشاط</vt:lpstr>
      <vt:lpstr>مؤسسات تصنيع وتسويق الغذاء </vt:lpstr>
      <vt:lpstr>دور مؤسسات تصنيع وتسويق الغذاء</vt:lpstr>
      <vt:lpstr>دور الدولة</vt:lpstr>
      <vt:lpstr>أهمية الكفاءة في أداء هذه الوظائف </vt:lpstr>
      <vt:lpstr>الأبعاد الثلاثة الرئيسة للأنشطة التسويقية: </vt:lpstr>
      <vt:lpstr>PowerPoint Presentation</vt:lpstr>
    </vt:vector>
  </TitlesOfParts>
  <Company>King Saud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قصر 214 نظم أسواق الغذاء  Food Market Systems</dc:title>
  <dc:creator>User</dc:creator>
  <cp:lastModifiedBy>User</cp:lastModifiedBy>
  <cp:revision>1</cp:revision>
  <dcterms:created xsi:type="dcterms:W3CDTF">2018-02-06T09:39:08Z</dcterms:created>
  <dcterms:modified xsi:type="dcterms:W3CDTF">2018-02-06T09:40:40Z</dcterms:modified>
</cp:coreProperties>
</file>