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85" r:id="rId12"/>
    <p:sldId id="266" r:id="rId13"/>
    <p:sldId id="267" r:id="rId14"/>
    <p:sldId id="268" r:id="rId15"/>
    <p:sldId id="269" r:id="rId16"/>
    <p:sldId id="26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8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22327-0B65-4D98-91B8-E9BF03BA301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4D963F-01D5-4EAD-92BA-876597197EB5}">
      <dgm:prSet phldrT="[Text]"/>
      <dgm:spPr/>
      <dgm:t>
        <a:bodyPr/>
        <a:lstStyle/>
        <a:p>
          <a:r>
            <a:rPr lang="en-US" dirty="0" smtClean="0"/>
            <a:t>Objectives </a:t>
          </a:r>
          <a:endParaRPr lang="en-US" dirty="0"/>
        </a:p>
      </dgm:t>
    </dgm:pt>
    <dgm:pt modelId="{842FD148-85D1-4FA5-B560-D2022373794E}" type="parTrans" cxnId="{0F8D8D3A-0705-47D2-BCF9-EEF451425281}">
      <dgm:prSet/>
      <dgm:spPr/>
      <dgm:t>
        <a:bodyPr/>
        <a:lstStyle/>
        <a:p>
          <a:endParaRPr lang="en-US"/>
        </a:p>
      </dgm:t>
    </dgm:pt>
    <dgm:pt modelId="{6F7D536C-E97B-45CD-B203-AC1AD44125DF}" type="sibTrans" cxnId="{0F8D8D3A-0705-47D2-BCF9-EEF451425281}">
      <dgm:prSet/>
      <dgm:spPr/>
      <dgm:t>
        <a:bodyPr/>
        <a:lstStyle/>
        <a:p>
          <a:endParaRPr lang="en-US"/>
        </a:p>
      </dgm:t>
    </dgm:pt>
    <dgm:pt modelId="{51D67990-C075-4432-947B-1F7BC4D72E23}">
      <dgm:prSet phldrT="[Text]"/>
      <dgm:spPr/>
      <dgm:t>
        <a:bodyPr/>
        <a:lstStyle/>
        <a:p>
          <a:r>
            <a:rPr lang="en-US" dirty="0" smtClean="0"/>
            <a:t>Measure the level of hemoglobin</a:t>
          </a:r>
          <a:endParaRPr lang="en-US" dirty="0"/>
        </a:p>
      </dgm:t>
    </dgm:pt>
    <dgm:pt modelId="{2D39B821-96A4-4AE8-890B-035CC5CD2A99}" type="parTrans" cxnId="{45DD8808-EF82-4A0D-961D-B271DCDC8295}">
      <dgm:prSet/>
      <dgm:spPr/>
      <dgm:t>
        <a:bodyPr/>
        <a:lstStyle/>
        <a:p>
          <a:endParaRPr lang="en-US"/>
        </a:p>
      </dgm:t>
    </dgm:pt>
    <dgm:pt modelId="{590CE9C6-7A28-4722-8733-45657DA86520}" type="sibTrans" cxnId="{45DD8808-EF82-4A0D-961D-B271DCDC8295}">
      <dgm:prSet/>
      <dgm:spPr/>
      <dgm:t>
        <a:bodyPr/>
        <a:lstStyle/>
        <a:p>
          <a:endParaRPr lang="en-US"/>
        </a:p>
      </dgm:t>
    </dgm:pt>
    <dgm:pt modelId="{747590F8-41A6-4EF4-945B-4E409C911D0E}">
      <dgm:prSet phldrT="[Text]"/>
      <dgm:spPr/>
      <dgm:t>
        <a:bodyPr/>
        <a:lstStyle/>
        <a:p>
          <a:r>
            <a:rPr lang="en-US" dirty="0" smtClean="0"/>
            <a:t>Determination of Glucose-6 phosphate dehydrogenase activity and anima diagnosis</a:t>
          </a:r>
          <a:endParaRPr lang="en-US" dirty="0"/>
        </a:p>
      </dgm:t>
    </dgm:pt>
    <dgm:pt modelId="{F0B34935-69DF-4152-AE1F-676E4C79D2F3}" type="parTrans" cxnId="{741B864B-7EA5-4D02-A8B9-B00CEE74B633}">
      <dgm:prSet/>
      <dgm:spPr/>
      <dgm:t>
        <a:bodyPr/>
        <a:lstStyle/>
        <a:p>
          <a:endParaRPr lang="en-US"/>
        </a:p>
      </dgm:t>
    </dgm:pt>
    <dgm:pt modelId="{09DD2888-7F52-4301-A7BD-D1A53618F51E}" type="sibTrans" cxnId="{741B864B-7EA5-4D02-A8B9-B00CEE74B633}">
      <dgm:prSet/>
      <dgm:spPr/>
      <dgm:t>
        <a:bodyPr/>
        <a:lstStyle/>
        <a:p>
          <a:endParaRPr lang="en-US"/>
        </a:p>
      </dgm:t>
    </dgm:pt>
    <dgm:pt modelId="{FAE920A4-A355-47CD-BFC8-1648E17FEC16}">
      <dgm:prSet phldrT="[Text]"/>
      <dgm:spPr/>
      <dgm:t>
        <a:bodyPr/>
        <a:lstStyle/>
        <a:p>
          <a:r>
            <a:rPr lang="en-US" dirty="0" smtClean="0"/>
            <a:t>Determination of hemoglobin S which diagnose sickle cell anemia</a:t>
          </a:r>
          <a:endParaRPr lang="en-US" dirty="0"/>
        </a:p>
      </dgm:t>
    </dgm:pt>
    <dgm:pt modelId="{A4CBB314-BFB1-4183-B7B5-CEAD13737A94}" type="parTrans" cxnId="{9A4D7D77-35FE-41BE-A9C2-76D5697101CB}">
      <dgm:prSet/>
      <dgm:spPr/>
      <dgm:t>
        <a:bodyPr/>
        <a:lstStyle/>
        <a:p>
          <a:endParaRPr lang="en-US"/>
        </a:p>
      </dgm:t>
    </dgm:pt>
    <dgm:pt modelId="{A0197AC5-F6DB-43FB-9BA7-3D3575D9F472}" type="sibTrans" cxnId="{9A4D7D77-35FE-41BE-A9C2-76D5697101CB}">
      <dgm:prSet/>
      <dgm:spPr/>
      <dgm:t>
        <a:bodyPr/>
        <a:lstStyle/>
        <a:p>
          <a:endParaRPr lang="en-US"/>
        </a:p>
      </dgm:t>
    </dgm:pt>
    <dgm:pt modelId="{D88BA7DA-060B-49A0-B2D1-B67F5577D8E6}" type="pres">
      <dgm:prSet presAssocID="{DBD22327-0B65-4D98-91B8-E9BF03BA30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34BCEC-21A4-4269-AFDA-16E0E2B1AA72}" type="pres">
      <dgm:prSet presAssocID="{DD4D963F-01D5-4EAD-92BA-876597197EB5}" presName="hierRoot1" presStyleCnt="0">
        <dgm:presLayoutVars>
          <dgm:hierBranch val="init"/>
        </dgm:presLayoutVars>
      </dgm:prSet>
      <dgm:spPr/>
    </dgm:pt>
    <dgm:pt modelId="{7D7FEB54-A47D-4A9F-9D71-44661D235AFC}" type="pres">
      <dgm:prSet presAssocID="{DD4D963F-01D5-4EAD-92BA-876597197EB5}" presName="rootComposite1" presStyleCnt="0"/>
      <dgm:spPr/>
    </dgm:pt>
    <dgm:pt modelId="{3194B709-B443-4758-AEC5-D4E8042E84DD}" type="pres">
      <dgm:prSet presAssocID="{DD4D963F-01D5-4EAD-92BA-876597197EB5}" presName="rootText1" presStyleLbl="node0" presStyleIdx="0" presStyleCnt="1" custLinFactNeighborY="2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0C78A5-9FC3-4905-8B4D-B23AD7E6D843}" type="pres">
      <dgm:prSet presAssocID="{DD4D963F-01D5-4EAD-92BA-876597197EB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D3C260B-A734-4379-88C0-B6AE3A8E8FF2}" type="pres">
      <dgm:prSet presAssocID="{DD4D963F-01D5-4EAD-92BA-876597197EB5}" presName="hierChild2" presStyleCnt="0"/>
      <dgm:spPr/>
    </dgm:pt>
    <dgm:pt modelId="{96E08C8C-A8C0-41F9-A231-C73E46A2440C}" type="pres">
      <dgm:prSet presAssocID="{2D39B821-96A4-4AE8-890B-035CC5CD2A9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B02491C-E6DA-4E68-98B4-12AB3A898451}" type="pres">
      <dgm:prSet presAssocID="{51D67990-C075-4432-947B-1F7BC4D72E23}" presName="hierRoot2" presStyleCnt="0">
        <dgm:presLayoutVars>
          <dgm:hierBranch val="init"/>
        </dgm:presLayoutVars>
      </dgm:prSet>
      <dgm:spPr/>
    </dgm:pt>
    <dgm:pt modelId="{D1DEC7C2-817B-4B36-94A1-7597A842F9BA}" type="pres">
      <dgm:prSet presAssocID="{51D67990-C075-4432-947B-1F7BC4D72E23}" presName="rootComposite" presStyleCnt="0"/>
      <dgm:spPr/>
    </dgm:pt>
    <dgm:pt modelId="{C15D4556-64EC-473B-B680-0067D0277731}" type="pres">
      <dgm:prSet presAssocID="{51D67990-C075-4432-947B-1F7BC4D72E2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5CB1C6-9E73-406B-ABA5-714CC831FCEE}" type="pres">
      <dgm:prSet presAssocID="{51D67990-C075-4432-947B-1F7BC4D72E23}" presName="rootConnector" presStyleLbl="node2" presStyleIdx="0" presStyleCnt="3"/>
      <dgm:spPr/>
      <dgm:t>
        <a:bodyPr/>
        <a:lstStyle/>
        <a:p>
          <a:endParaRPr lang="en-US"/>
        </a:p>
      </dgm:t>
    </dgm:pt>
    <dgm:pt modelId="{939BE84E-4804-4B21-96F3-E45E8F897C5B}" type="pres">
      <dgm:prSet presAssocID="{51D67990-C075-4432-947B-1F7BC4D72E23}" presName="hierChild4" presStyleCnt="0"/>
      <dgm:spPr/>
    </dgm:pt>
    <dgm:pt modelId="{354EB28C-C5BB-4E5B-A27A-0C1507F9882B}" type="pres">
      <dgm:prSet presAssocID="{51D67990-C075-4432-947B-1F7BC4D72E23}" presName="hierChild5" presStyleCnt="0"/>
      <dgm:spPr/>
    </dgm:pt>
    <dgm:pt modelId="{EEDBCFB1-C68B-4CDD-9C09-2A4CE127C10D}" type="pres">
      <dgm:prSet presAssocID="{F0B34935-69DF-4152-AE1F-676E4C79D2F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59F53959-B3FA-4B37-BEBB-20528AB030BC}" type="pres">
      <dgm:prSet presAssocID="{747590F8-41A6-4EF4-945B-4E409C911D0E}" presName="hierRoot2" presStyleCnt="0">
        <dgm:presLayoutVars>
          <dgm:hierBranch val="init"/>
        </dgm:presLayoutVars>
      </dgm:prSet>
      <dgm:spPr/>
    </dgm:pt>
    <dgm:pt modelId="{97022864-FAB9-434D-86AA-1A474DB5E31C}" type="pres">
      <dgm:prSet presAssocID="{747590F8-41A6-4EF4-945B-4E409C911D0E}" presName="rootComposite" presStyleCnt="0"/>
      <dgm:spPr/>
    </dgm:pt>
    <dgm:pt modelId="{86A44CBE-87B5-4E08-B945-3AA5C0A5EC8E}" type="pres">
      <dgm:prSet presAssocID="{747590F8-41A6-4EF4-945B-4E409C911D0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C0C172-5680-4B4B-A048-F1A55D77B0BE}" type="pres">
      <dgm:prSet presAssocID="{747590F8-41A6-4EF4-945B-4E409C911D0E}" presName="rootConnector" presStyleLbl="node2" presStyleIdx="1" presStyleCnt="3"/>
      <dgm:spPr/>
      <dgm:t>
        <a:bodyPr/>
        <a:lstStyle/>
        <a:p>
          <a:endParaRPr lang="en-US"/>
        </a:p>
      </dgm:t>
    </dgm:pt>
    <dgm:pt modelId="{312B7508-FE3D-4F06-9692-5979ED02B138}" type="pres">
      <dgm:prSet presAssocID="{747590F8-41A6-4EF4-945B-4E409C911D0E}" presName="hierChild4" presStyleCnt="0"/>
      <dgm:spPr/>
    </dgm:pt>
    <dgm:pt modelId="{78A8DEC6-3EB6-440D-AE88-3E59ABECEF4F}" type="pres">
      <dgm:prSet presAssocID="{747590F8-41A6-4EF4-945B-4E409C911D0E}" presName="hierChild5" presStyleCnt="0"/>
      <dgm:spPr/>
    </dgm:pt>
    <dgm:pt modelId="{61C50A8E-96A9-4AE0-8739-692C981C2EEB}" type="pres">
      <dgm:prSet presAssocID="{A4CBB314-BFB1-4183-B7B5-CEAD13737A9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1BC45BB-6931-4950-BAF8-E4548FD0AE91}" type="pres">
      <dgm:prSet presAssocID="{FAE920A4-A355-47CD-BFC8-1648E17FEC16}" presName="hierRoot2" presStyleCnt="0">
        <dgm:presLayoutVars>
          <dgm:hierBranch val="init"/>
        </dgm:presLayoutVars>
      </dgm:prSet>
      <dgm:spPr/>
    </dgm:pt>
    <dgm:pt modelId="{0F424586-A8BE-4372-A45A-4F76758E276C}" type="pres">
      <dgm:prSet presAssocID="{FAE920A4-A355-47CD-BFC8-1648E17FEC16}" presName="rootComposite" presStyleCnt="0"/>
      <dgm:spPr/>
    </dgm:pt>
    <dgm:pt modelId="{E6D8DEAB-A15A-45A0-9851-847AFEDAF314}" type="pres">
      <dgm:prSet presAssocID="{FAE920A4-A355-47CD-BFC8-1648E17FEC1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43C341-BE8B-4D9A-B5AA-2E1223BEE404}" type="pres">
      <dgm:prSet presAssocID="{FAE920A4-A355-47CD-BFC8-1648E17FEC16}" presName="rootConnector" presStyleLbl="node2" presStyleIdx="2" presStyleCnt="3"/>
      <dgm:spPr/>
      <dgm:t>
        <a:bodyPr/>
        <a:lstStyle/>
        <a:p>
          <a:endParaRPr lang="en-US"/>
        </a:p>
      </dgm:t>
    </dgm:pt>
    <dgm:pt modelId="{499D8574-E722-473A-B07A-9B78037C1E09}" type="pres">
      <dgm:prSet presAssocID="{FAE920A4-A355-47CD-BFC8-1648E17FEC16}" presName="hierChild4" presStyleCnt="0"/>
      <dgm:spPr/>
    </dgm:pt>
    <dgm:pt modelId="{8AEDCC4A-0A2C-4CB3-9037-51E20E682528}" type="pres">
      <dgm:prSet presAssocID="{FAE920A4-A355-47CD-BFC8-1648E17FEC16}" presName="hierChild5" presStyleCnt="0"/>
      <dgm:spPr/>
    </dgm:pt>
    <dgm:pt modelId="{8D37B3E9-52C9-4351-8FD4-B344FFA9C276}" type="pres">
      <dgm:prSet presAssocID="{DD4D963F-01D5-4EAD-92BA-876597197EB5}" presName="hierChild3" presStyleCnt="0"/>
      <dgm:spPr/>
    </dgm:pt>
  </dgm:ptLst>
  <dgm:cxnLst>
    <dgm:cxn modelId="{0F8D8D3A-0705-47D2-BCF9-EEF451425281}" srcId="{DBD22327-0B65-4D98-91B8-E9BF03BA3013}" destId="{DD4D963F-01D5-4EAD-92BA-876597197EB5}" srcOrd="0" destOrd="0" parTransId="{842FD148-85D1-4FA5-B560-D2022373794E}" sibTransId="{6F7D536C-E97B-45CD-B203-AC1AD44125DF}"/>
    <dgm:cxn modelId="{97A7E769-9763-418C-ABED-9D6BA40456A5}" type="presOf" srcId="{FAE920A4-A355-47CD-BFC8-1648E17FEC16}" destId="{4443C341-BE8B-4D9A-B5AA-2E1223BEE404}" srcOrd="1" destOrd="0" presId="urn:microsoft.com/office/officeart/2005/8/layout/orgChart1"/>
    <dgm:cxn modelId="{88F1FE7C-0E15-4B2E-ABDC-D18C1E7E5263}" type="presOf" srcId="{DD4D963F-01D5-4EAD-92BA-876597197EB5}" destId="{3194B709-B443-4758-AEC5-D4E8042E84DD}" srcOrd="0" destOrd="0" presId="urn:microsoft.com/office/officeart/2005/8/layout/orgChart1"/>
    <dgm:cxn modelId="{CAC862A5-4AD2-4775-94E2-D8C504002740}" type="presOf" srcId="{51D67990-C075-4432-947B-1F7BC4D72E23}" destId="{C15D4556-64EC-473B-B680-0067D0277731}" srcOrd="0" destOrd="0" presId="urn:microsoft.com/office/officeart/2005/8/layout/orgChart1"/>
    <dgm:cxn modelId="{EC90D77C-536F-4A50-80F4-7EAFA97D0E03}" type="presOf" srcId="{51D67990-C075-4432-947B-1F7BC4D72E23}" destId="{3F5CB1C6-9E73-406B-ABA5-714CC831FCEE}" srcOrd="1" destOrd="0" presId="urn:microsoft.com/office/officeart/2005/8/layout/orgChart1"/>
    <dgm:cxn modelId="{1657A706-6844-4B82-AE41-06EC279AC824}" type="presOf" srcId="{747590F8-41A6-4EF4-945B-4E409C911D0E}" destId="{82C0C172-5680-4B4B-A048-F1A55D77B0BE}" srcOrd="1" destOrd="0" presId="urn:microsoft.com/office/officeart/2005/8/layout/orgChart1"/>
    <dgm:cxn modelId="{741B864B-7EA5-4D02-A8B9-B00CEE74B633}" srcId="{DD4D963F-01D5-4EAD-92BA-876597197EB5}" destId="{747590F8-41A6-4EF4-945B-4E409C911D0E}" srcOrd="1" destOrd="0" parTransId="{F0B34935-69DF-4152-AE1F-676E4C79D2F3}" sibTransId="{09DD2888-7F52-4301-A7BD-D1A53618F51E}"/>
    <dgm:cxn modelId="{9A4D7D77-35FE-41BE-A9C2-76D5697101CB}" srcId="{DD4D963F-01D5-4EAD-92BA-876597197EB5}" destId="{FAE920A4-A355-47CD-BFC8-1648E17FEC16}" srcOrd="2" destOrd="0" parTransId="{A4CBB314-BFB1-4183-B7B5-CEAD13737A94}" sibTransId="{A0197AC5-F6DB-43FB-9BA7-3D3575D9F472}"/>
    <dgm:cxn modelId="{82586790-6D91-4B01-B57F-3E475C9F12C8}" type="presOf" srcId="{A4CBB314-BFB1-4183-B7B5-CEAD13737A94}" destId="{61C50A8E-96A9-4AE0-8739-692C981C2EEB}" srcOrd="0" destOrd="0" presId="urn:microsoft.com/office/officeart/2005/8/layout/orgChart1"/>
    <dgm:cxn modelId="{8B8F7646-5F03-4272-994F-FD7A8A15FAF8}" type="presOf" srcId="{747590F8-41A6-4EF4-945B-4E409C911D0E}" destId="{86A44CBE-87B5-4E08-B945-3AA5C0A5EC8E}" srcOrd="0" destOrd="0" presId="urn:microsoft.com/office/officeart/2005/8/layout/orgChart1"/>
    <dgm:cxn modelId="{45DD8808-EF82-4A0D-961D-B271DCDC8295}" srcId="{DD4D963F-01D5-4EAD-92BA-876597197EB5}" destId="{51D67990-C075-4432-947B-1F7BC4D72E23}" srcOrd="0" destOrd="0" parTransId="{2D39B821-96A4-4AE8-890B-035CC5CD2A99}" sibTransId="{590CE9C6-7A28-4722-8733-45657DA86520}"/>
    <dgm:cxn modelId="{FC4DB173-BF38-4532-8FFE-1E055AAE1DEB}" type="presOf" srcId="{DD4D963F-01D5-4EAD-92BA-876597197EB5}" destId="{050C78A5-9FC3-4905-8B4D-B23AD7E6D843}" srcOrd="1" destOrd="0" presId="urn:microsoft.com/office/officeart/2005/8/layout/orgChart1"/>
    <dgm:cxn modelId="{B6BCB619-6F32-4FA8-9B5D-50565236233B}" type="presOf" srcId="{DBD22327-0B65-4D98-91B8-E9BF03BA3013}" destId="{D88BA7DA-060B-49A0-B2D1-B67F5577D8E6}" srcOrd="0" destOrd="0" presId="urn:microsoft.com/office/officeart/2005/8/layout/orgChart1"/>
    <dgm:cxn modelId="{8ED4CBAA-8419-4267-879C-5AC4CA966A20}" type="presOf" srcId="{2D39B821-96A4-4AE8-890B-035CC5CD2A99}" destId="{96E08C8C-A8C0-41F9-A231-C73E46A2440C}" srcOrd="0" destOrd="0" presId="urn:microsoft.com/office/officeart/2005/8/layout/orgChart1"/>
    <dgm:cxn modelId="{660C39EC-CE83-4C85-AEE1-17C1FAE673FB}" type="presOf" srcId="{F0B34935-69DF-4152-AE1F-676E4C79D2F3}" destId="{EEDBCFB1-C68B-4CDD-9C09-2A4CE127C10D}" srcOrd="0" destOrd="0" presId="urn:microsoft.com/office/officeart/2005/8/layout/orgChart1"/>
    <dgm:cxn modelId="{1F8D33D7-7402-4722-8784-68A1218D6FB4}" type="presOf" srcId="{FAE920A4-A355-47CD-BFC8-1648E17FEC16}" destId="{E6D8DEAB-A15A-45A0-9851-847AFEDAF314}" srcOrd="0" destOrd="0" presId="urn:microsoft.com/office/officeart/2005/8/layout/orgChart1"/>
    <dgm:cxn modelId="{47C11AFF-B242-49F9-9BE0-EC85EA69A76A}" type="presParOf" srcId="{D88BA7DA-060B-49A0-B2D1-B67F5577D8E6}" destId="{0A34BCEC-21A4-4269-AFDA-16E0E2B1AA72}" srcOrd="0" destOrd="0" presId="urn:microsoft.com/office/officeart/2005/8/layout/orgChart1"/>
    <dgm:cxn modelId="{EA4C8CD8-8874-4A58-9857-D0C2AEB13B89}" type="presParOf" srcId="{0A34BCEC-21A4-4269-AFDA-16E0E2B1AA72}" destId="{7D7FEB54-A47D-4A9F-9D71-44661D235AFC}" srcOrd="0" destOrd="0" presId="urn:microsoft.com/office/officeart/2005/8/layout/orgChart1"/>
    <dgm:cxn modelId="{A8A36B6B-E79A-4E06-AFBF-99B4F1BACB40}" type="presParOf" srcId="{7D7FEB54-A47D-4A9F-9D71-44661D235AFC}" destId="{3194B709-B443-4758-AEC5-D4E8042E84DD}" srcOrd="0" destOrd="0" presId="urn:microsoft.com/office/officeart/2005/8/layout/orgChart1"/>
    <dgm:cxn modelId="{9C53AF9F-F06D-4D05-A7AC-1E9F2ED9DA57}" type="presParOf" srcId="{7D7FEB54-A47D-4A9F-9D71-44661D235AFC}" destId="{050C78A5-9FC3-4905-8B4D-B23AD7E6D843}" srcOrd="1" destOrd="0" presId="urn:microsoft.com/office/officeart/2005/8/layout/orgChart1"/>
    <dgm:cxn modelId="{C7CFCCC8-29A2-4C6E-882F-7F7A9CCDE582}" type="presParOf" srcId="{0A34BCEC-21A4-4269-AFDA-16E0E2B1AA72}" destId="{FD3C260B-A734-4379-88C0-B6AE3A8E8FF2}" srcOrd="1" destOrd="0" presId="urn:microsoft.com/office/officeart/2005/8/layout/orgChart1"/>
    <dgm:cxn modelId="{DB40FD30-242E-4281-A78C-77B322E2692C}" type="presParOf" srcId="{FD3C260B-A734-4379-88C0-B6AE3A8E8FF2}" destId="{96E08C8C-A8C0-41F9-A231-C73E46A2440C}" srcOrd="0" destOrd="0" presId="urn:microsoft.com/office/officeart/2005/8/layout/orgChart1"/>
    <dgm:cxn modelId="{263E935E-04A1-4B2E-90D4-26C2C5C7289D}" type="presParOf" srcId="{FD3C260B-A734-4379-88C0-B6AE3A8E8FF2}" destId="{5B02491C-E6DA-4E68-98B4-12AB3A898451}" srcOrd="1" destOrd="0" presId="urn:microsoft.com/office/officeart/2005/8/layout/orgChart1"/>
    <dgm:cxn modelId="{FE64FD94-60D2-446E-A773-43E41F9F4CE0}" type="presParOf" srcId="{5B02491C-E6DA-4E68-98B4-12AB3A898451}" destId="{D1DEC7C2-817B-4B36-94A1-7597A842F9BA}" srcOrd="0" destOrd="0" presId="urn:microsoft.com/office/officeart/2005/8/layout/orgChart1"/>
    <dgm:cxn modelId="{B7D778C1-2FEC-42C0-85E0-90AA10DEC583}" type="presParOf" srcId="{D1DEC7C2-817B-4B36-94A1-7597A842F9BA}" destId="{C15D4556-64EC-473B-B680-0067D0277731}" srcOrd="0" destOrd="0" presId="urn:microsoft.com/office/officeart/2005/8/layout/orgChart1"/>
    <dgm:cxn modelId="{FD5507DF-6E35-4C09-8F2E-6041CA26DDCC}" type="presParOf" srcId="{D1DEC7C2-817B-4B36-94A1-7597A842F9BA}" destId="{3F5CB1C6-9E73-406B-ABA5-714CC831FCEE}" srcOrd="1" destOrd="0" presId="urn:microsoft.com/office/officeart/2005/8/layout/orgChart1"/>
    <dgm:cxn modelId="{0153F747-C65F-4145-9591-37B9B55B3D97}" type="presParOf" srcId="{5B02491C-E6DA-4E68-98B4-12AB3A898451}" destId="{939BE84E-4804-4B21-96F3-E45E8F897C5B}" srcOrd="1" destOrd="0" presId="urn:microsoft.com/office/officeart/2005/8/layout/orgChart1"/>
    <dgm:cxn modelId="{4C03B1FE-6271-4FDA-B974-980C5BB2788D}" type="presParOf" srcId="{5B02491C-E6DA-4E68-98B4-12AB3A898451}" destId="{354EB28C-C5BB-4E5B-A27A-0C1507F9882B}" srcOrd="2" destOrd="0" presId="urn:microsoft.com/office/officeart/2005/8/layout/orgChart1"/>
    <dgm:cxn modelId="{C9FB5231-AA6C-4B72-945A-5B0C4C2F742E}" type="presParOf" srcId="{FD3C260B-A734-4379-88C0-B6AE3A8E8FF2}" destId="{EEDBCFB1-C68B-4CDD-9C09-2A4CE127C10D}" srcOrd="2" destOrd="0" presId="urn:microsoft.com/office/officeart/2005/8/layout/orgChart1"/>
    <dgm:cxn modelId="{653E0F80-765D-4CA2-B1C7-1752D99FAC02}" type="presParOf" srcId="{FD3C260B-A734-4379-88C0-B6AE3A8E8FF2}" destId="{59F53959-B3FA-4B37-BEBB-20528AB030BC}" srcOrd="3" destOrd="0" presId="urn:microsoft.com/office/officeart/2005/8/layout/orgChart1"/>
    <dgm:cxn modelId="{DF61279B-FCB7-43EA-81FF-09FD9AD56B6C}" type="presParOf" srcId="{59F53959-B3FA-4B37-BEBB-20528AB030BC}" destId="{97022864-FAB9-434D-86AA-1A474DB5E31C}" srcOrd="0" destOrd="0" presId="urn:microsoft.com/office/officeart/2005/8/layout/orgChart1"/>
    <dgm:cxn modelId="{A24FA150-7826-4674-99A0-9EDD9DF74F7E}" type="presParOf" srcId="{97022864-FAB9-434D-86AA-1A474DB5E31C}" destId="{86A44CBE-87B5-4E08-B945-3AA5C0A5EC8E}" srcOrd="0" destOrd="0" presId="urn:microsoft.com/office/officeart/2005/8/layout/orgChart1"/>
    <dgm:cxn modelId="{FAD47261-9A40-4E65-858F-5CD8FE479CF6}" type="presParOf" srcId="{97022864-FAB9-434D-86AA-1A474DB5E31C}" destId="{82C0C172-5680-4B4B-A048-F1A55D77B0BE}" srcOrd="1" destOrd="0" presId="urn:microsoft.com/office/officeart/2005/8/layout/orgChart1"/>
    <dgm:cxn modelId="{5A5ED270-CC1C-4433-A4B2-4D6CD1219A4A}" type="presParOf" srcId="{59F53959-B3FA-4B37-BEBB-20528AB030BC}" destId="{312B7508-FE3D-4F06-9692-5979ED02B138}" srcOrd="1" destOrd="0" presId="urn:microsoft.com/office/officeart/2005/8/layout/orgChart1"/>
    <dgm:cxn modelId="{0EFBCCC9-87A0-4D67-939A-0B566EF374E9}" type="presParOf" srcId="{59F53959-B3FA-4B37-BEBB-20528AB030BC}" destId="{78A8DEC6-3EB6-440D-AE88-3E59ABECEF4F}" srcOrd="2" destOrd="0" presId="urn:microsoft.com/office/officeart/2005/8/layout/orgChart1"/>
    <dgm:cxn modelId="{81A7E5F6-F51D-4671-B228-DFD09C639FAE}" type="presParOf" srcId="{FD3C260B-A734-4379-88C0-B6AE3A8E8FF2}" destId="{61C50A8E-96A9-4AE0-8739-692C981C2EEB}" srcOrd="4" destOrd="0" presId="urn:microsoft.com/office/officeart/2005/8/layout/orgChart1"/>
    <dgm:cxn modelId="{8B62FA3B-867D-47DC-ABFA-C3022BCA3EB1}" type="presParOf" srcId="{FD3C260B-A734-4379-88C0-B6AE3A8E8FF2}" destId="{11BC45BB-6931-4950-BAF8-E4548FD0AE91}" srcOrd="5" destOrd="0" presId="urn:microsoft.com/office/officeart/2005/8/layout/orgChart1"/>
    <dgm:cxn modelId="{C98E9EC8-BD8E-4AA7-A958-42BEF08D1700}" type="presParOf" srcId="{11BC45BB-6931-4950-BAF8-E4548FD0AE91}" destId="{0F424586-A8BE-4372-A45A-4F76758E276C}" srcOrd="0" destOrd="0" presId="urn:microsoft.com/office/officeart/2005/8/layout/orgChart1"/>
    <dgm:cxn modelId="{8871197D-C696-4513-9DAD-FCB434A7D3A5}" type="presParOf" srcId="{0F424586-A8BE-4372-A45A-4F76758E276C}" destId="{E6D8DEAB-A15A-45A0-9851-847AFEDAF314}" srcOrd="0" destOrd="0" presId="urn:microsoft.com/office/officeart/2005/8/layout/orgChart1"/>
    <dgm:cxn modelId="{F6352935-A726-4071-93B3-FC013AD1E85E}" type="presParOf" srcId="{0F424586-A8BE-4372-A45A-4F76758E276C}" destId="{4443C341-BE8B-4D9A-B5AA-2E1223BEE404}" srcOrd="1" destOrd="0" presId="urn:microsoft.com/office/officeart/2005/8/layout/orgChart1"/>
    <dgm:cxn modelId="{89B9B722-C2E8-4172-B325-8E1CBDFAF436}" type="presParOf" srcId="{11BC45BB-6931-4950-BAF8-E4548FD0AE91}" destId="{499D8574-E722-473A-B07A-9B78037C1E09}" srcOrd="1" destOrd="0" presId="urn:microsoft.com/office/officeart/2005/8/layout/orgChart1"/>
    <dgm:cxn modelId="{1C968013-5A9F-4832-A1B1-3C677C9F007D}" type="presParOf" srcId="{11BC45BB-6931-4950-BAF8-E4548FD0AE91}" destId="{8AEDCC4A-0A2C-4CB3-9037-51E20E682528}" srcOrd="2" destOrd="0" presId="urn:microsoft.com/office/officeart/2005/8/layout/orgChart1"/>
    <dgm:cxn modelId="{25F9E252-D285-4D52-89F2-5CBF17D9FD75}" type="presParOf" srcId="{0A34BCEC-21A4-4269-AFDA-16E0E2B1AA72}" destId="{8D37B3E9-52C9-4351-8FD4-B344FFA9C2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BBAED-2CE3-4871-B6AF-0C8B0A9932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E98FAB-892B-46B0-9F72-E502273AD2A3}">
      <dgm:prSet phldrT="[Text]"/>
      <dgm:spPr/>
      <dgm:t>
        <a:bodyPr/>
        <a:lstStyle/>
        <a:p>
          <a:r>
            <a:rPr lang="en-US" b="1" dirty="0" smtClean="0"/>
            <a:t>factor affecting on the native of hemoglobin:</a:t>
          </a:r>
          <a:endParaRPr lang="en-US" b="1" dirty="0"/>
        </a:p>
      </dgm:t>
    </dgm:pt>
    <dgm:pt modelId="{727FF037-A7BD-4EEA-B894-9A0B1DD6EE29}" type="parTrans" cxnId="{BA927285-2F1A-4962-B20E-DD4A05C807F3}">
      <dgm:prSet/>
      <dgm:spPr/>
      <dgm:t>
        <a:bodyPr/>
        <a:lstStyle/>
        <a:p>
          <a:endParaRPr lang="en-US"/>
        </a:p>
      </dgm:t>
    </dgm:pt>
    <dgm:pt modelId="{060D63B4-543C-48FB-9296-23463E2AAB98}" type="sibTrans" cxnId="{BA927285-2F1A-4962-B20E-DD4A05C807F3}">
      <dgm:prSet/>
      <dgm:spPr/>
      <dgm:t>
        <a:bodyPr/>
        <a:lstStyle/>
        <a:p>
          <a:endParaRPr lang="en-US"/>
        </a:p>
      </dgm:t>
    </dgm:pt>
    <dgm:pt modelId="{609C40E6-F9F5-4B34-81D2-0AC01285D113}">
      <dgm:prSet phldrT="[Text]"/>
      <dgm:spPr/>
      <dgm:t>
        <a:bodyPr/>
        <a:lstStyle/>
        <a:p>
          <a:r>
            <a:rPr lang="en-US" b="1" i="1" dirty="0" smtClean="0">
              <a:solidFill>
                <a:schemeClr val="bg1"/>
              </a:solidFill>
              <a:latin typeface="Abadi MT Condensed Light"/>
              <a:cs typeface="Abadi MT Condensed Light"/>
            </a:rPr>
            <a:t>Vitamins and cofactor</a:t>
          </a:r>
          <a:endParaRPr lang="en-US" b="1" dirty="0">
            <a:solidFill>
              <a:schemeClr val="bg1"/>
            </a:solidFill>
          </a:endParaRPr>
        </a:p>
      </dgm:t>
    </dgm:pt>
    <dgm:pt modelId="{CC09801E-42D8-4476-98DC-8DC7BEFD35E6}" type="parTrans" cxnId="{0B858C3F-A2CD-4926-81A5-AB9F99FCB62E}">
      <dgm:prSet/>
      <dgm:spPr/>
      <dgm:t>
        <a:bodyPr/>
        <a:lstStyle/>
        <a:p>
          <a:endParaRPr lang="en-US"/>
        </a:p>
      </dgm:t>
    </dgm:pt>
    <dgm:pt modelId="{01CF91A6-62DC-425A-BCC1-D7C87023B476}" type="sibTrans" cxnId="{0B858C3F-A2CD-4926-81A5-AB9F99FCB62E}">
      <dgm:prSet/>
      <dgm:spPr/>
      <dgm:t>
        <a:bodyPr/>
        <a:lstStyle/>
        <a:p>
          <a:endParaRPr lang="en-US"/>
        </a:p>
      </dgm:t>
    </dgm:pt>
    <dgm:pt modelId="{C4D9873C-DA7D-47AC-93BC-7B781C579B55}">
      <dgm:prSet phldrT="[Text]"/>
      <dgm:spPr/>
      <dgm:t>
        <a:bodyPr/>
        <a:lstStyle/>
        <a:p>
          <a:r>
            <a:rPr lang="en-US" b="1" i="1" dirty="0" smtClean="0">
              <a:solidFill>
                <a:schemeClr val="bg1"/>
              </a:solidFill>
              <a:latin typeface="Abadi MT Condensed Light"/>
              <a:cs typeface="Abadi MT Condensed Light"/>
            </a:rPr>
            <a:t>Trace metals </a:t>
          </a:r>
          <a:endParaRPr lang="en-US" b="1" dirty="0">
            <a:solidFill>
              <a:schemeClr val="bg1"/>
            </a:solidFill>
          </a:endParaRPr>
        </a:p>
      </dgm:t>
    </dgm:pt>
    <dgm:pt modelId="{97299092-4DDD-4427-9E41-3B064F567EA1}" type="parTrans" cxnId="{DD83369B-59B0-40F9-930C-36EA5DC5EE3D}">
      <dgm:prSet/>
      <dgm:spPr/>
      <dgm:t>
        <a:bodyPr/>
        <a:lstStyle/>
        <a:p>
          <a:endParaRPr lang="en-US"/>
        </a:p>
      </dgm:t>
    </dgm:pt>
    <dgm:pt modelId="{428E7DE8-D2EF-4AA0-8E25-AD1166449E1C}" type="sibTrans" cxnId="{DD83369B-59B0-40F9-930C-36EA5DC5EE3D}">
      <dgm:prSet/>
      <dgm:spPr/>
      <dgm:t>
        <a:bodyPr/>
        <a:lstStyle/>
        <a:p>
          <a:endParaRPr lang="en-US"/>
        </a:p>
      </dgm:t>
    </dgm:pt>
    <dgm:pt modelId="{47F782C9-D0F8-4641-860E-8DEF2EB370ED}">
      <dgm:prSet phldrT="[Text]"/>
      <dgm:spPr/>
      <dgm:t>
        <a:bodyPr/>
        <a:lstStyle/>
        <a:p>
          <a:pPr rtl="0"/>
          <a:r>
            <a:rPr lang="en-US" b="1" i="1" dirty="0" smtClean="0">
              <a:solidFill>
                <a:schemeClr val="bg1"/>
              </a:solidFill>
              <a:latin typeface="Abadi MT Condensed Light"/>
              <a:cs typeface="Abadi MT Condensed Light"/>
            </a:rPr>
            <a:t>Glucose -6-phsphatase dehydrogenase (G6PD)</a:t>
          </a:r>
          <a:endParaRPr lang="en-US" b="1" dirty="0">
            <a:solidFill>
              <a:schemeClr val="bg1"/>
            </a:solidFill>
          </a:endParaRPr>
        </a:p>
      </dgm:t>
    </dgm:pt>
    <dgm:pt modelId="{FEAB50A2-8E16-4AA1-ACDE-D0854E6D2AA7}" type="parTrans" cxnId="{058FF7B0-F574-4474-BEED-A7C53B973C3C}">
      <dgm:prSet/>
      <dgm:spPr/>
      <dgm:t>
        <a:bodyPr/>
        <a:lstStyle/>
        <a:p>
          <a:endParaRPr lang="en-US"/>
        </a:p>
      </dgm:t>
    </dgm:pt>
    <dgm:pt modelId="{A311E1C1-46D5-431F-B60C-E024E09EC4B2}" type="sibTrans" cxnId="{058FF7B0-F574-4474-BEED-A7C53B973C3C}">
      <dgm:prSet/>
      <dgm:spPr/>
      <dgm:t>
        <a:bodyPr/>
        <a:lstStyle/>
        <a:p>
          <a:endParaRPr lang="en-US"/>
        </a:p>
      </dgm:t>
    </dgm:pt>
    <dgm:pt modelId="{6475F2EC-7350-4845-9E19-97C6C37DCC35}" type="pres">
      <dgm:prSet presAssocID="{839BBAED-2CE3-4871-B6AF-0C8B0A9932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6A6319-F783-45E5-9462-A9C77F933FC1}" type="pres">
      <dgm:prSet presAssocID="{7EE98FAB-892B-46B0-9F72-E502273AD2A3}" presName="hierRoot1" presStyleCnt="0">
        <dgm:presLayoutVars>
          <dgm:hierBranch val="init"/>
        </dgm:presLayoutVars>
      </dgm:prSet>
      <dgm:spPr/>
    </dgm:pt>
    <dgm:pt modelId="{AAE7095C-F6E4-4F90-AB94-BDABA5AE5D40}" type="pres">
      <dgm:prSet presAssocID="{7EE98FAB-892B-46B0-9F72-E502273AD2A3}" presName="rootComposite1" presStyleCnt="0"/>
      <dgm:spPr/>
    </dgm:pt>
    <dgm:pt modelId="{BF9B0A2E-AC4F-4ABC-894A-D418E5673712}" type="pres">
      <dgm:prSet presAssocID="{7EE98FAB-892B-46B0-9F72-E502273AD2A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07C365-6A10-460E-8821-316FB367FE64}" type="pres">
      <dgm:prSet presAssocID="{7EE98FAB-892B-46B0-9F72-E502273AD2A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ECEC6BC-3D9B-4E76-8C32-D0DE865269D6}" type="pres">
      <dgm:prSet presAssocID="{7EE98FAB-892B-46B0-9F72-E502273AD2A3}" presName="hierChild2" presStyleCnt="0"/>
      <dgm:spPr/>
    </dgm:pt>
    <dgm:pt modelId="{B0122BCF-2C9B-4D99-951B-0C59DAEE29FB}" type="pres">
      <dgm:prSet presAssocID="{CC09801E-42D8-4476-98DC-8DC7BEFD35E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A850083-CED1-499B-9CCB-52974D01A0C2}" type="pres">
      <dgm:prSet presAssocID="{609C40E6-F9F5-4B34-81D2-0AC01285D113}" presName="hierRoot2" presStyleCnt="0">
        <dgm:presLayoutVars>
          <dgm:hierBranch val="init"/>
        </dgm:presLayoutVars>
      </dgm:prSet>
      <dgm:spPr/>
    </dgm:pt>
    <dgm:pt modelId="{E509C2EF-881C-4E29-AC47-2F7FAD1F763A}" type="pres">
      <dgm:prSet presAssocID="{609C40E6-F9F5-4B34-81D2-0AC01285D113}" presName="rootComposite" presStyleCnt="0"/>
      <dgm:spPr/>
    </dgm:pt>
    <dgm:pt modelId="{DE309957-47C3-41FC-A3EB-FAE38D24EFC9}" type="pres">
      <dgm:prSet presAssocID="{609C40E6-F9F5-4B34-81D2-0AC01285D113}" presName="rootText" presStyleLbl="node2" presStyleIdx="0" presStyleCnt="3" custLinFactNeighborX="-62058" custLinFactNeighborY="1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2AA542-EBCB-431D-82CB-9F2F19873F62}" type="pres">
      <dgm:prSet presAssocID="{609C40E6-F9F5-4B34-81D2-0AC01285D113}" presName="rootConnector" presStyleLbl="node2" presStyleIdx="0" presStyleCnt="3"/>
      <dgm:spPr/>
      <dgm:t>
        <a:bodyPr/>
        <a:lstStyle/>
        <a:p>
          <a:endParaRPr lang="en-US"/>
        </a:p>
      </dgm:t>
    </dgm:pt>
    <dgm:pt modelId="{679A31E9-BDFC-4F7E-ADC4-AD99BFDC1FFA}" type="pres">
      <dgm:prSet presAssocID="{609C40E6-F9F5-4B34-81D2-0AC01285D113}" presName="hierChild4" presStyleCnt="0"/>
      <dgm:spPr/>
    </dgm:pt>
    <dgm:pt modelId="{08AA71DC-DFF4-453E-A154-C76E6C7FB1DC}" type="pres">
      <dgm:prSet presAssocID="{609C40E6-F9F5-4B34-81D2-0AC01285D113}" presName="hierChild5" presStyleCnt="0"/>
      <dgm:spPr/>
    </dgm:pt>
    <dgm:pt modelId="{E5BD1B31-0631-4C04-8531-47E52876B996}" type="pres">
      <dgm:prSet presAssocID="{97299092-4DDD-4427-9E41-3B064F567EA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082289C-277D-4D4A-8C61-DF1C26253E37}" type="pres">
      <dgm:prSet presAssocID="{C4D9873C-DA7D-47AC-93BC-7B781C579B55}" presName="hierRoot2" presStyleCnt="0">
        <dgm:presLayoutVars>
          <dgm:hierBranch val="init"/>
        </dgm:presLayoutVars>
      </dgm:prSet>
      <dgm:spPr/>
    </dgm:pt>
    <dgm:pt modelId="{E73A24E3-9563-469B-901C-EB9F735D45C0}" type="pres">
      <dgm:prSet presAssocID="{C4D9873C-DA7D-47AC-93BC-7B781C579B55}" presName="rootComposite" presStyleCnt="0"/>
      <dgm:spPr/>
    </dgm:pt>
    <dgm:pt modelId="{ADB0D792-9B18-4779-8064-9CAAE349289B}" type="pres">
      <dgm:prSet presAssocID="{C4D9873C-DA7D-47AC-93BC-7B781C579B5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7C64EA-6642-4AE9-9D07-3A29BB8EC6D3}" type="pres">
      <dgm:prSet presAssocID="{C4D9873C-DA7D-47AC-93BC-7B781C579B55}" presName="rootConnector" presStyleLbl="node2" presStyleIdx="1" presStyleCnt="3"/>
      <dgm:spPr/>
      <dgm:t>
        <a:bodyPr/>
        <a:lstStyle/>
        <a:p>
          <a:endParaRPr lang="en-US"/>
        </a:p>
      </dgm:t>
    </dgm:pt>
    <dgm:pt modelId="{0EEB3458-C41E-42A4-ADD7-F2B2FFCA0D15}" type="pres">
      <dgm:prSet presAssocID="{C4D9873C-DA7D-47AC-93BC-7B781C579B55}" presName="hierChild4" presStyleCnt="0"/>
      <dgm:spPr/>
    </dgm:pt>
    <dgm:pt modelId="{D43103D2-71AE-4C7D-BACA-85EB07E4725A}" type="pres">
      <dgm:prSet presAssocID="{C4D9873C-DA7D-47AC-93BC-7B781C579B55}" presName="hierChild5" presStyleCnt="0"/>
      <dgm:spPr/>
    </dgm:pt>
    <dgm:pt modelId="{E25C783B-6B97-43D4-9A03-84B22DA8BAA4}" type="pres">
      <dgm:prSet presAssocID="{FEAB50A2-8E16-4AA1-ACDE-D0854E6D2AA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830F5BE-A677-4873-B006-0166F283709B}" type="pres">
      <dgm:prSet presAssocID="{47F782C9-D0F8-4641-860E-8DEF2EB370ED}" presName="hierRoot2" presStyleCnt="0">
        <dgm:presLayoutVars>
          <dgm:hierBranch val="init"/>
        </dgm:presLayoutVars>
      </dgm:prSet>
      <dgm:spPr/>
    </dgm:pt>
    <dgm:pt modelId="{04E475E1-E397-444A-AA21-718D829A5514}" type="pres">
      <dgm:prSet presAssocID="{47F782C9-D0F8-4641-860E-8DEF2EB370ED}" presName="rootComposite" presStyleCnt="0"/>
      <dgm:spPr/>
    </dgm:pt>
    <dgm:pt modelId="{014A2959-CF6F-4BEB-9CC4-D84E2A18D7C8}" type="pres">
      <dgm:prSet presAssocID="{47F782C9-D0F8-4641-860E-8DEF2EB370ED}" presName="rootText" presStyleLbl="node2" presStyleIdx="2" presStyleCnt="3" custLinFactNeighborX="61132" custLinFactNeighborY="-1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5B5142-F3E6-4C19-8E9A-A04B1B9F411F}" type="pres">
      <dgm:prSet presAssocID="{47F782C9-D0F8-4641-860E-8DEF2EB370ED}" presName="rootConnector" presStyleLbl="node2" presStyleIdx="2" presStyleCnt="3"/>
      <dgm:spPr/>
      <dgm:t>
        <a:bodyPr/>
        <a:lstStyle/>
        <a:p>
          <a:endParaRPr lang="en-US"/>
        </a:p>
      </dgm:t>
    </dgm:pt>
    <dgm:pt modelId="{AC85A066-90B1-4DB4-83E4-6AE86694F9AE}" type="pres">
      <dgm:prSet presAssocID="{47F782C9-D0F8-4641-860E-8DEF2EB370ED}" presName="hierChild4" presStyleCnt="0"/>
      <dgm:spPr/>
    </dgm:pt>
    <dgm:pt modelId="{CA6AC022-C2E2-44F2-B196-E1781DCB9C11}" type="pres">
      <dgm:prSet presAssocID="{47F782C9-D0F8-4641-860E-8DEF2EB370ED}" presName="hierChild5" presStyleCnt="0"/>
      <dgm:spPr/>
    </dgm:pt>
    <dgm:pt modelId="{F4530784-D260-48EE-93D0-A125975301C2}" type="pres">
      <dgm:prSet presAssocID="{7EE98FAB-892B-46B0-9F72-E502273AD2A3}" presName="hierChild3" presStyleCnt="0"/>
      <dgm:spPr/>
    </dgm:pt>
  </dgm:ptLst>
  <dgm:cxnLst>
    <dgm:cxn modelId="{BA927285-2F1A-4962-B20E-DD4A05C807F3}" srcId="{839BBAED-2CE3-4871-B6AF-0C8B0A993280}" destId="{7EE98FAB-892B-46B0-9F72-E502273AD2A3}" srcOrd="0" destOrd="0" parTransId="{727FF037-A7BD-4EEA-B894-9A0B1DD6EE29}" sibTransId="{060D63B4-543C-48FB-9296-23463E2AAB98}"/>
    <dgm:cxn modelId="{99DF9404-7B9F-48C8-8D1C-9472736923D0}" type="presOf" srcId="{47F782C9-D0F8-4641-860E-8DEF2EB370ED}" destId="{014A2959-CF6F-4BEB-9CC4-D84E2A18D7C8}" srcOrd="0" destOrd="0" presId="urn:microsoft.com/office/officeart/2005/8/layout/orgChart1"/>
    <dgm:cxn modelId="{F2166CE1-4D45-4FCD-A7E9-4BDE1333A3EF}" type="presOf" srcId="{97299092-4DDD-4427-9E41-3B064F567EA1}" destId="{E5BD1B31-0631-4C04-8531-47E52876B996}" srcOrd="0" destOrd="0" presId="urn:microsoft.com/office/officeart/2005/8/layout/orgChart1"/>
    <dgm:cxn modelId="{058FF7B0-F574-4474-BEED-A7C53B973C3C}" srcId="{7EE98FAB-892B-46B0-9F72-E502273AD2A3}" destId="{47F782C9-D0F8-4641-860E-8DEF2EB370ED}" srcOrd="2" destOrd="0" parTransId="{FEAB50A2-8E16-4AA1-ACDE-D0854E6D2AA7}" sibTransId="{A311E1C1-46D5-431F-B60C-E024E09EC4B2}"/>
    <dgm:cxn modelId="{71271CA3-F451-47FB-A29F-B99C01C34493}" type="presOf" srcId="{FEAB50A2-8E16-4AA1-ACDE-D0854E6D2AA7}" destId="{E25C783B-6B97-43D4-9A03-84B22DA8BAA4}" srcOrd="0" destOrd="0" presId="urn:microsoft.com/office/officeart/2005/8/layout/orgChart1"/>
    <dgm:cxn modelId="{66BC7F06-7507-46D0-B9A0-9B81369C4346}" type="presOf" srcId="{839BBAED-2CE3-4871-B6AF-0C8B0A993280}" destId="{6475F2EC-7350-4845-9E19-97C6C37DCC35}" srcOrd="0" destOrd="0" presId="urn:microsoft.com/office/officeart/2005/8/layout/orgChart1"/>
    <dgm:cxn modelId="{0B858C3F-A2CD-4926-81A5-AB9F99FCB62E}" srcId="{7EE98FAB-892B-46B0-9F72-E502273AD2A3}" destId="{609C40E6-F9F5-4B34-81D2-0AC01285D113}" srcOrd="0" destOrd="0" parTransId="{CC09801E-42D8-4476-98DC-8DC7BEFD35E6}" sibTransId="{01CF91A6-62DC-425A-BCC1-D7C87023B476}"/>
    <dgm:cxn modelId="{48B557E2-11F1-4D8D-AC48-B59BC4C0E4C3}" type="presOf" srcId="{C4D9873C-DA7D-47AC-93BC-7B781C579B55}" destId="{ADB0D792-9B18-4779-8064-9CAAE349289B}" srcOrd="0" destOrd="0" presId="urn:microsoft.com/office/officeart/2005/8/layout/orgChart1"/>
    <dgm:cxn modelId="{52846075-5F4C-4DA5-97CE-F9C58EEC63D8}" type="presOf" srcId="{7EE98FAB-892B-46B0-9F72-E502273AD2A3}" destId="{AC07C365-6A10-460E-8821-316FB367FE64}" srcOrd="1" destOrd="0" presId="urn:microsoft.com/office/officeart/2005/8/layout/orgChart1"/>
    <dgm:cxn modelId="{26E45995-1A78-43F7-B2A4-E6155F170839}" type="presOf" srcId="{7EE98FAB-892B-46B0-9F72-E502273AD2A3}" destId="{BF9B0A2E-AC4F-4ABC-894A-D418E5673712}" srcOrd="0" destOrd="0" presId="urn:microsoft.com/office/officeart/2005/8/layout/orgChart1"/>
    <dgm:cxn modelId="{6B16DAAA-F33F-4FFA-94DE-2523DBC045EB}" type="presOf" srcId="{CC09801E-42D8-4476-98DC-8DC7BEFD35E6}" destId="{B0122BCF-2C9B-4D99-951B-0C59DAEE29FB}" srcOrd="0" destOrd="0" presId="urn:microsoft.com/office/officeart/2005/8/layout/orgChart1"/>
    <dgm:cxn modelId="{2936F7AB-398A-48F3-88CD-C5ECF6ED48DE}" type="presOf" srcId="{C4D9873C-DA7D-47AC-93BC-7B781C579B55}" destId="{067C64EA-6642-4AE9-9D07-3A29BB8EC6D3}" srcOrd="1" destOrd="0" presId="urn:microsoft.com/office/officeart/2005/8/layout/orgChart1"/>
    <dgm:cxn modelId="{682478BD-8DCF-4F49-8F1B-28687EACDA05}" type="presOf" srcId="{609C40E6-F9F5-4B34-81D2-0AC01285D113}" destId="{DE309957-47C3-41FC-A3EB-FAE38D24EFC9}" srcOrd="0" destOrd="0" presId="urn:microsoft.com/office/officeart/2005/8/layout/orgChart1"/>
    <dgm:cxn modelId="{3F79AB39-25E4-451D-B132-5D854AC141DD}" type="presOf" srcId="{47F782C9-D0F8-4641-860E-8DEF2EB370ED}" destId="{EE5B5142-F3E6-4C19-8E9A-A04B1B9F411F}" srcOrd="1" destOrd="0" presId="urn:microsoft.com/office/officeart/2005/8/layout/orgChart1"/>
    <dgm:cxn modelId="{DD83369B-59B0-40F9-930C-36EA5DC5EE3D}" srcId="{7EE98FAB-892B-46B0-9F72-E502273AD2A3}" destId="{C4D9873C-DA7D-47AC-93BC-7B781C579B55}" srcOrd="1" destOrd="0" parTransId="{97299092-4DDD-4427-9E41-3B064F567EA1}" sibTransId="{428E7DE8-D2EF-4AA0-8E25-AD1166449E1C}"/>
    <dgm:cxn modelId="{3D77F95E-D4D0-4968-B1A4-9F86ABB62DFA}" type="presOf" srcId="{609C40E6-F9F5-4B34-81D2-0AC01285D113}" destId="{672AA542-EBCB-431D-82CB-9F2F19873F62}" srcOrd="1" destOrd="0" presId="urn:microsoft.com/office/officeart/2005/8/layout/orgChart1"/>
    <dgm:cxn modelId="{32641930-DB87-49FE-9F70-BED54A8B93E3}" type="presParOf" srcId="{6475F2EC-7350-4845-9E19-97C6C37DCC35}" destId="{396A6319-F783-45E5-9462-A9C77F933FC1}" srcOrd="0" destOrd="0" presId="urn:microsoft.com/office/officeart/2005/8/layout/orgChart1"/>
    <dgm:cxn modelId="{638DA945-E8CA-4127-886F-DA627BD6530D}" type="presParOf" srcId="{396A6319-F783-45E5-9462-A9C77F933FC1}" destId="{AAE7095C-F6E4-4F90-AB94-BDABA5AE5D40}" srcOrd="0" destOrd="0" presId="urn:microsoft.com/office/officeart/2005/8/layout/orgChart1"/>
    <dgm:cxn modelId="{220D4EC7-6C8A-4770-86DB-16842E2FDDFE}" type="presParOf" srcId="{AAE7095C-F6E4-4F90-AB94-BDABA5AE5D40}" destId="{BF9B0A2E-AC4F-4ABC-894A-D418E5673712}" srcOrd="0" destOrd="0" presId="urn:microsoft.com/office/officeart/2005/8/layout/orgChart1"/>
    <dgm:cxn modelId="{7A826014-4744-4473-B0A6-56A4BC95C83D}" type="presParOf" srcId="{AAE7095C-F6E4-4F90-AB94-BDABA5AE5D40}" destId="{AC07C365-6A10-460E-8821-316FB367FE64}" srcOrd="1" destOrd="0" presId="urn:microsoft.com/office/officeart/2005/8/layout/orgChart1"/>
    <dgm:cxn modelId="{C111CF4E-B79E-428B-A53B-9E852B0169AB}" type="presParOf" srcId="{396A6319-F783-45E5-9462-A9C77F933FC1}" destId="{CECEC6BC-3D9B-4E76-8C32-D0DE865269D6}" srcOrd="1" destOrd="0" presId="urn:microsoft.com/office/officeart/2005/8/layout/orgChart1"/>
    <dgm:cxn modelId="{9710782B-5AB8-479B-8128-6DC2C81F6BFD}" type="presParOf" srcId="{CECEC6BC-3D9B-4E76-8C32-D0DE865269D6}" destId="{B0122BCF-2C9B-4D99-951B-0C59DAEE29FB}" srcOrd="0" destOrd="0" presId="urn:microsoft.com/office/officeart/2005/8/layout/orgChart1"/>
    <dgm:cxn modelId="{B4D5D2EE-17D0-4481-9EC9-227D5A3E1660}" type="presParOf" srcId="{CECEC6BC-3D9B-4E76-8C32-D0DE865269D6}" destId="{1A850083-CED1-499B-9CCB-52974D01A0C2}" srcOrd="1" destOrd="0" presId="urn:microsoft.com/office/officeart/2005/8/layout/orgChart1"/>
    <dgm:cxn modelId="{56258D7C-F0CC-4D5A-8F39-19037E2F5F19}" type="presParOf" srcId="{1A850083-CED1-499B-9CCB-52974D01A0C2}" destId="{E509C2EF-881C-4E29-AC47-2F7FAD1F763A}" srcOrd="0" destOrd="0" presId="urn:microsoft.com/office/officeart/2005/8/layout/orgChart1"/>
    <dgm:cxn modelId="{374C168D-2932-44AD-BC93-ADB8F5A82E4E}" type="presParOf" srcId="{E509C2EF-881C-4E29-AC47-2F7FAD1F763A}" destId="{DE309957-47C3-41FC-A3EB-FAE38D24EFC9}" srcOrd="0" destOrd="0" presId="urn:microsoft.com/office/officeart/2005/8/layout/orgChart1"/>
    <dgm:cxn modelId="{E9A3C947-D500-46C2-A8A3-B4B75B043F93}" type="presParOf" srcId="{E509C2EF-881C-4E29-AC47-2F7FAD1F763A}" destId="{672AA542-EBCB-431D-82CB-9F2F19873F62}" srcOrd="1" destOrd="0" presId="urn:microsoft.com/office/officeart/2005/8/layout/orgChart1"/>
    <dgm:cxn modelId="{BC84A1AD-2D3F-45E6-B161-ADAC4EC5B9B9}" type="presParOf" srcId="{1A850083-CED1-499B-9CCB-52974D01A0C2}" destId="{679A31E9-BDFC-4F7E-ADC4-AD99BFDC1FFA}" srcOrd="1" destOrd="0" presId="urn:microsoft.com/office/officeart/2005/8/layout/orgChart1"/>
    <dgm:cxn modelId="{FDA430B4-7076-44B2-9F80-4F9FDB11A6BF}" type="presParOf" srcId="{1A850083-CED1-499B-9CCB-52974D01A0C2}" destId="{08AA71DC-DFF4-453E-A154-C76E6C7FB1DC}" srcOrd="2" destOrd="0" presId="urn:microsoft.com/office/officeart/2005/8/layout/orgChart1"/>
    <dgm:cxn modelId="{24F2E5F9-F613-4809-971C-F61C83D7A40F}" type="presParOf" srcId="{CECEC6BC-3D9B-4E76-8C32-D0DE865269D6}" destId="{E5BD1B31-0631-4C04-8531-47E52876B996}" srcOrd="2" destOrd="0" presId="urn:microsoft.com/office/officeart/2005/8/layout/orgChart1"/>
    <dgm:cxn modelId="{3BCDD984-6145-4F81-A055-363CB74E204F}" type="presParOf" srcId="{CECEC6BC-3D9B-4E76-8C32-D0DE865269D6}" destId="{4082289C-277D-4D4A-8C61-DF1C26253E37}" srcOrd="3" destOrd="0" presId="urn:microsoft.com/office/officeart/2005/8/layout/orgChart1"/>
    <dgm:cxn modelId="{FF9C77C6-EAB6-44CE-89C8-E6C7CC6CDDF6}" type="presParOf" srcId="{4082289C-277D-4D4A-8C61-DF1C26253E37}" destId="{E73A24E3-9563-469B-901C-EB9F735D45C0}" srcOrd="0" destOrd="0" presId="urn:microsoft.com/office/officeart/2005/8/layout/orgChart1"/>
    <dgm:cxn modelId="{3AE63603-0555-41A3-ACEC-B0E4881B131F}" type="presParOf" srcId="{E73A24E3-9563-469B-901C-EB9F735D45C0}" destId="{ADB0D792-9B18-4779-8064-9CAAE349289B}" srcOrd="0" destOrd="0" presId="urn:microsoft.com/office/officeart/2005/8/layout/orgChart1"/>
    <dgm:cxn modelId="{0245EA47-F23C-4268-A560-D8A420FF7B21}" type="presParOf" srcId="{E73A24E3-9563-469B-901C-EB9F735D45C0}" destId="{067C64EA-6642-4AE9-9D07-3A29BB8EC6D3}" srcOrd="1" destOrd="0" presId="urn:microsoft.com/office/officeart/2005/8/layout/orgChart1"/>
    <dgm:cxn modelId="{8319500D-5188-4BF0-BAE5-C4B78065EF32}" type="presParOf" srcId="{4082289C-277D-4D4A-8C61-DF1C26253E37}" destId="{0EEB3458-C41E-42A4-ADD7-F2B2FFCA0D15}" srcOrd="1" destOrd="0" presId="urn:microsoft.com/office/officeart/2005/8/layout/orgChart1"/>
    <dgm:cxn modelId="{2C643D8D-8B20-49A0-BDFD-EC23EACBBAFE}" type="presParOf" srcId="{4082289C-277D-4D4A-8C61-DF1C26253E37}" destId="{D43103D2-71AE-4C7D-BACA-85EB07E4725A}" srcOrd="2" destOrd="0" presId="urn:microsoft.com/office/officeart/2005/8/layout/orgChart1"/>
    <dgm:cxn modelId="{B671BFA5-6774-4C90-8D3A-4290E130DA42}" type="presParOf" srcId="{CECEC6BC-3D9B-4E76-8C32-D0DE865269D6}" destId="{E25C783B-6B97-43D4-9A03-84B22DA8BAA4}" srcOrd="4" destOrd="0" presId="urn:microsoft.com/office/officeart/2005/8/layout/orgChart1"/>
    <dgm:cxn modelId="{27AB77AF-E98A-4189-B1E7-6336145A6590}" type="presParOf" srcId="{CECEC6BC-3D9B-4E76-8C32-D0DE865269D6}" destId="{F830F5BE-A677-4873-B006-0166F283709B}" srcOrd="5" destOrd="0" presId="urn:microsoft.com/office/officeart/2005/8/layout/orgChart1"/>
    <dgm:cxn modelId="{A9358ED4-F708-4980-BEF2-BD82F26EBEC5}" type="presParOf" srcId="{F830F5BE-A677-4873-B006-0166F283709B}" destId="{04E475E1-E397-444A-AA21-718D829A5514}" srcOrd="0" destOrd="0" presId="urn:microsoft.com/office/officeart/2005/8/layout/orgChart1"/>
    <dgm:cxn modelId="{4C10B472-2778-44F5-9563-CA9C6F4BEC7A}" type="presParOf" srcId="{04E475E1-E397-444A-AA21-718D829A5514}" destId="{014A2959-CF6F-4BEB-9CC4-D84E2A18D7C8}" srcOrd="0" destOrd="0" presId="urn:microsoft.com/office/officeart/2005/8/layout/orgChart1"/>
    <dgm:cxn modelId="{56E0DB5A-0F69-472F-B6F1-2C00F9D0218B}" type="presParOf" srcId="{04E475E1-E397-444A-AA21-718D829A5514}" destId="{EE5B5142-F3E6-4C19-8E9A-A04B1B9F411F}" srcOrd="1" destOrd="0" presId="urn:microsoft.com/office/officeart/2005/8/layout/orgChart1"/>
    <dgm:cxn modelId="{38CFE551-DE38-4BD0-B5F3-CBAE7149172B}" type="presParOf" srcId="{F830F5BE-A677-4873-B006-0166F283709B}" destId="{AC85A066-90B1-4DB4-83E4-6AE86694F9AE}" srcOrd="1" destOrd="0" presId="urn:microsoft.com/office/officeart/2005/8/layout/orgChart1"/>
    <dgm:cxn modelId="{0D9E8721-BDA6-4FCF-AE7B-40A4757FFEBA}" type="presParOf" srcId="{F830F5BE-A677-4873-B006-0166F283709B}" destId="{CA6AC022-C2E2-44F2-B196-E1781DCB9C11}" srcOrd="2" destOrd="0" presId="urn:microsoft.com/office/officeart/2005/8/layout/orgChart1"/>
    <dgm:cxn modelId="{8657D7BC-779D-44A0-AF83-AC2F1F6EB312}" type="presParOf" srcId="{396A6319-F783-45E5-9462-A9C77F933FC1}" destId="{F4530784-D260-48EE-93D0-A125975301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50A8E-96A9-4AE0-8739-692C981C2EEB}">
      <dsp:nvSpPr>
        <dsp:cNvPr id="0" name=""/>
        <dsp:cNvSpPr/>
      </dsp:nvSpPr>
      <dsp:spPr>
        <a:xfrm>
          <a:off x="4860131" y="1717037"/>
          <a:ext cx="3438578" cy="592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325"/>
              </a:lnTo>
              <a:lnTo>
                <a:pt x="3438578" y="294325"/>
              </a:lnTo>
              <a:lnTo>
                <a:pt x="3438578" y="5927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BCFB1-C68B-4CDD-9C09-2A4CE127C10D}">
      <dsp:nvSpPr>
        <dsp:cNvPr id="0" name=""/>
        <dsp:cNvSpPr/>
      </dsp:nvSpPr>
      <dsp:spPr>
        <a:xfrm>
          <a:off x="4814411" y="1717037"/>
          <a:ext cx="91440" cy="592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7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08C8C-A8C0-41F9-A231-C73E46A2440C}">
      <dsp:nvSpPr>
        <dsp:cNvPr id="0" name=""/>
        <dsp:cNvSpPr/>
      </dsp:nvSpPr>
      <dsp:spPr>
        <a:xfrm>
          <a:off x="1421552" y="1717037"/>
          <a:ext cx="3438578" cy="592714"/>
        </a:xfrm>
        <a:custGeom>
          <a:avLst/>
          <a:gdLst/>
          <a:ahLst/>
          <a:cxnLst/>
          <a:rect l="0" t="0" r="0" b="0"/>
          <a:pathLst>
            <a:path>
              <a:moveTo>
                <a:pt x="3438578" y="0"/>
              </a:moveTo>
              <a:lnTo>
                <a:pt x="3438578" y="294325"/>
              </a:lnTo>
              <a:lnTo>
                <a:pt x="0" y="294325"/>
              </a:lnTo>
              <a:lnTo>
                <a:pt x="0" y="5927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4B709-B443-4758-AEC5-D4E8042E84DD}">
      <dsp:nvSpPr>
        <dsp:cNvPr id="0" name=""/>
        <dsp:cNvSpPr/>
      </dsp:nvSpPr>
      <dsp:spPr>
        <a:xfrm>
          <a:off x="3439230" y="296137"/>
          <a:ext cx="2841800" cy="1420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Objectives </a:t>
          </a:r>
          <a:endParaRPr lang="en-US" sz="2300" kern="1200" dirty="0"/>
        </a:p>
      </dsp:txBody>
      <dsp:txXfrm>
        <a:off x="3439230" y="296137"/>
        <a:ext cx="2841800" cy="1420900"/>
      </dsp:txXfrm>
    </dsp:sp>
    <dsp:sp modelId="{C15D4556-64EC-473B-B680-0067D0277731}">
      <dsp:nvSpPr>
        <dsp:cNvPr id="0" name=""/>
        <dsp:cNvSpPr/>
      </dsp:nvSpPr>
      <dsp:spPr>
        <a:xfrm>
          <a:off x="652" y="2309751"/>
          <a:ext cx="2841800" cy="1420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Measure the level of hemoglobin</a:t>
          </a:r>
          <a:endParaRPr lang="en-US" sz="2300" kern="1200" dirty="0"/>
        </a:p>
      </dsp:txBody>
      <dsp:txXfrm>
        <a:off x="652" y="2309751"/>
        <a:ext cx="2841800" cy="1420900"/>
      </dsp:txXfrm>
    </dsp:sp>
    <dsp:sp modelId="{86A44CBE-87B5-4E08-B945-3AA5C0A5EC8E}">
      <dsp:nvSpPr>
        <dsp:cNvPr id="0" name=""/>
        <dsp:cNvSpPr/>
      </dsp:nvSpPr>
      <dsp:spPr>
        <a:xfrm>
          <a:off x="3439230" y="2309751"/>
          <a:ext cx="2841800" cy="1420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Determination of Glucose-6 phosphate dehydrogenase activity and anima diagnosis</a:t>
          </a:r>
          <a:endParaRPr lang="en-US" sz="2300" kern="1200" dirty="0"/>
        </a:p>
      </dsp:txBody>
      <dsp:txXfrm>
        <a:off x="3439230" y="2309751"/>
        <a:ext cx="2841800" cy="1420900"/>
      </dsp:txXfrm>
    </dsp:sp>
    <dsp:sp modelId="{E6D8DEAB-A15A-45A0-9851-847AFEDAF314}">
      <dsp:nvSpPr>
        <dsp:cNvPr id="0" name=""/>
        <dsp:cNvSpPr/>
      </dsp:nvSpPr>
      <dsp:spPr>
        <a:xfrm>
          <a:off x="6877809" y="2309751"/>
          <a:ext cx="2841800" cy="1420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Determination of hemoglobin S which diagnose sickle cell anemia</a:t>
          </a:r>
          <a:endParaRPr lang="en-US" sz="2300" kern="1200" dirty="0"/>
        </a:p>
      </dsp:txBody>
      <dsp:txXfrm>
        <a:off x="6877809" y="2309751"/>
        <a:ext cx="2841800" cy="1420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C783B-6B97-43D4-9A03-84B22DA8BAA4}">
      <dsp:nvSpPr>
        <dsp:cNvPr id="0" name=""/>
        <dsp:cNvSpPr/>
      </dsp:nvSpPr>
      <dsp:spPr>
        <a:xfrm>
          <a:off x="4578645" y="982710"/>
          <a:ext cx="3578150" cy="39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38"/>
              </a:lnTo>
              <a:lnTo>
                <a:pt x="3578150" y="192638"/>
              </a:lnTo>
              <a:lnTo>
                <a:pt x="3578150" y="3989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D1B31-0631-4C04-8531-47E52876B996}">
      <dsp:nvSpPr>
        <dsp:cNvPr id="0" name=""/>
        <dsp:cNvSpPr/>
      </dsp:nvSpPr>
      <dsp:spPr>
        <a:xfrm>
          <a:off x="4532925" y="982710"/>
          <a:ext cx="91440" cy="412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5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22BCF-2C9B-4D99-951B-0C59DAEE29FB}">
      <dsp:nvSpPr>
        <dsp:cNvPr id="0" name=""/>
        <dsp:cNvSpPr/>
      </dsp:nvSpPr>
      <dsp:spPr>
        <a:xfrm>
          <a:off x="982302" y="982710"/>
          <a:ext cx="3596343" cy="412978"/>
        </a:xfrm>
        <a:custGeom>
          <a:avLst/>
          <a:gdLst/>
          <a:ahLst/>
          <a:cxnLst/>
          <a:rect l="0" t="0" r="0" b="0"/>
          <a:pathLst>
            <a:path>
              <a:moveTo>
                <a:pt x="3596343" y="0"/>
              </a:moveTo>
              <a:lnTo>
                <a:pt x="3596343" y="206696"/>
              </a:lnTo>
              <a:lnTo>
                <a:pt x="0" y="206696"/>
              </a:lnTo>
              <a:lnTo>
                <a:pt x="0" y="4129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B0A2E-AC4F-4ABC-894A-D418E5673712}">
      <dsp:nvSpPr>
        <dsp:cNvPr id="0" name=""/>
        <dsp:cNvSpPr/>
      </dsp:nvSpPr>
      <dsp:spPr>
        <a:xfrm>
          <a:off x="3596349" y="414"/>
          <a:ext cx="1964592" cy="982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factor affecting on the native of hemoglobin:</a:t>
          </a:r>
          <a:endParaRPr lang="en-US" sz="1800" b="1" kern="1200" dirty="0"/>
        </a:p>
      </dsp:txBody>
      <dsp:txXfrm>
        <a:off x="3596349" y="414"/>
        <a:ext cx="1964592" cy="982296"/>
      </dsp:txXfrm>
    </dsp:sp>
    <dsp:sp modelId="{DE309957-47C3-41FC-A3EB-FAE38D24EFC9}">
      <dsp:nvSpPr>
        <dsp:cNvPr id="0" name=""/>
        <dsp:cNvSpPr/>
      </dsp:nvSpPr>
      <dsp:spPr>
        <a:xfrm>
          <a:off x="6" y="1395688"/>
          <a:ext cx="1964592" cy="982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chemeClr val="bg1"/>
              </a:solidFill>
              <a:latin typeface="Abadi MT Condensed Light"/>
              <a:cs typeface="Abadi MT Condensed Light"/>
            </a:rPr>
            <a:t>Vitamins and cofactor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6" y="1395688"/>
        <a:ext cx="1964592" cy="982296"/>
      </dsp:txXfrm>
    </dsp:sp>
    <dsp:sp modelId="{ADB0D792-9B18-4779-8064-9CAAE349289B}">
      <dsp:nvSpPr>
        <dsp:cNvPr id="0" name=""/>
        <dsp:cNvSpPr/>
      </dsp:nvSpPr>
      <dsp:spPr>
        <a:xfrm>
          <a:off x="3596349" y="1395274"/>
          <a:ext cx="1964592" cy="982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chemeClr val="bg1"/>
              </a:solidFill>
              <a:latin typeface="Abadi MT Condensed Light"/>
              <a:cs typeface="Abadi MT Condensed Light"/>
            </a:rPr>
            <a:t>Trace metals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596349" y="1395274"/>
        <a:ext cx="1964592" cy="982296"/>
      </dsp:txXfrm>
    </dsp:sp>
    <dsp:sp modelId="{014A2959-CF6F-4BEB-9CC4-D84E2A18D7C8}">
      <dsp:nvSpPr>
        <dsp:cNvPr id="0" name=""/>
        <dsp:cNvSpPr/>
      </dsp:nvSpPr>
      <dsp:spPr>
        <a:xfrm>
          <a:off x="7174500" y="1381630"/>
          <a:ext cx="1964592" cy="982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chemeClr val="bg1"/>
              </a:solidFill>
              <a:latin typeface="Abadi MT Condensed Light"/>
              <a:cs typeface="Abadi MT Condensed Light"/>
            </a:rPr>
            <a:t>Glucose -6-phsphatase dehydrogenase (G6PD)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7174500" y="1381630"/>
        <a:ext cx="1964592" cy="982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1784664-3205-40A9-9B66-5D7FA51F33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752F-6E11-4562-B06E-9823D36DA95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40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4664-3205-40A9-9B66-5D7FA51F33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752F-6E11-4562-B06E-9823D36D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2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4664-3205-40A9-9B66-5D7FA51F33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752F-6E11-4562-B06E-9823D36DA95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65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350" y="1"/>
            <a:ext cx="1218565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52A671E-4B54-F74D-8392-3CE8A034DCB5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3/8/2016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9F9C-64AE-FF49-A1AD-13CB3A838EA4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208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671E-4B54-F74D-8392-3CE8A034DCB5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3/8/2016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9F9C-64AE-FF49-A1AD-13CB3A838EA4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15564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50" y="1"/>
            <a:ext cx="1218565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671E-4B54-F74D-8392-3CE8A034DCB5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3/8/2016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9F9C-64AE-FF49-A1AD-13CB3A838EA4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24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671E-4B54-F74D-8392-3CE8A034DCB5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3/8/2016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9F9C-64AE-FF49-A1AD-13CB3A838EA4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96146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671E-4B54-F74D-8392-3CE8A034DCB5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3/8/2016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9F9C-64AE-FF49-A1AD-13CB3A838EA4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547901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671E-4B54-F74D-8392-3CE8A034DCB5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3/8/2016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9F9C-64AE-FF49-A1AD-13CB3A838EA4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735082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671E-4B54-F74D-8392-3CE8A034DCB5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3/8/2016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9F9C-64AE-FF49-A1AD-13CB3A838EA4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087947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671E-4B54-F74D-8392-3CE8A034DCB5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3/8/2016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9F9C-64AE-FF49-A1AD-13CB3A838EA4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12422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4664-3205-40A9-9B66-5D7FA51F33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752F-6E11-4562-B06E-9823D36D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03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671E-4B54-F74D-8392-3CE8A034DCB5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3/8/2016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9F9C-64AE-FF49-A1AD-13CB3A838EA4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88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671E-4B54-F74D-8392-3CE8A034DCB5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3/8/2016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9F9C-64AE-FF49-A1AD-13CB3A838EA4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643872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671E-4B54-F74D-8392-3CE8A034DCB5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3/8/2016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9F9C-64AE-FF49-A1AD-13CB3A838EA4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74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4664-3205-40A9-9B66-5D7FA51F33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752F-6E11-4562-B06E-9823D36DA95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63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4664-3205-40A9-9B66-5D7FA51F33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752F-6E11-4562-B06E-9823D36D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7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4664-3205-40A9-9B66-5D7FA51F33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752F-6E11-4562-B06E-9823D36D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3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4664-3205-40A9-9B66-5D7FA51F33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752F-6E11-4562-B06E-9823D36D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4664-3205-40A9-9B66-5D7FA51F33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752F-6E11-4562-B06E-9823D36D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1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4664-3205-40A9-9B66-5D7FA51F33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752F-6E11-4562-B06E-9823D36DA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7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4664-3205-40A9-9B66-5D7FA51F33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752F-6E11-4562-B06E-9823D36DA95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19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1784664-3205-40A9-9B66-5D7FA51F331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765752F-6E11-4562-B06E-9823D36DA95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52A671E-4B54-F74D-8392-3CE8A034DCB5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3/8/2016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1469F9C-64AE-FF49-A1AD-13CB3A838EA4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latin typeface="Calisto M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3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dication" TargetMode="External"/><Relationship Id="rId2" Type="http://schemas.openxmlformats.org/officeDocument/2006/relationships/hyperlink" Target="https://en.wikipedia.org/wiki/Hemolysi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Broad_bea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Hemoglobin and anemia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lethomeremedies.com/wp-content/uploads/2015/11/Hemoglo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71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0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66273" y="228600"/>
            <a:ext cx="10363201" cy="70942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  <a:latin typeface="Abadi MT Condensed Light"/>
                <a:cs typeface="Abadi MT Condensed Light"/>
              </a:rPr>
              <a:t>Iron-deficiency anemia:</a:t>
            </a:r>
          </a:p>
          <a:p>
            <a:pPr algn="just">
              <a:lnSpc>
                <a:spcPct val="130000"/>
              </a:lnSpc>
            </a:pPr>
            <a:r>
              <a:rPr lang="en-US" sz="2200" dirty="0">
                <a:latin typeface="Abadi MT Condensed Light"/>
                <a:cs typeface="Abadi MT Condensed Light"/>
              </a:rPr>
              <a:t>Deficiency of  iron is essentially due to blood loss with failure to replace the iron stores because of : </a:t>
            </a:r>
          </a:p>
          <a:p>
            <a:pPr marL="800100" lvl="1" indent="-342900" algn="just">
              <a:lnSpc>
                <a:spcPct val="130000"/>
              </a:lnSpc>
              <a:buFont typeface="Arial"/>
              <a:buChar char="•"/>
            </a:pPr>
            <a:r>
              <a:rPr lang="en-US" sz="2200" dirty="0">
                <a:latin typeface="Abadi MT Condensed Light"/>
                <a:cs typeface="Abadi MT Condensed Light"/>
              </a:rPr>
              <a:t>Dietary deficiency  or</a:t>
            </a:r>
          </a:p>
          <a:p>
            <a:pPr marL="800100" lvl="1" indent="-342900" algn="just">
              <a:lnSpc>
                <a:spcPct val="130000"/>
              </a:lnSpc>
              <a:buFont typeface="Arial"/>
              <a:buChar char="•"/>
            </a:pPr>
            <a:r>
              <a:rPr lang="en-US" sz="2200" dirty="0">
                <a:latin typeface="Abadi MT Condensed Light"/>
                <a:cs typeface="Abadi MT Condensed Light"/>
              </a:rPr>
              <a:t>Increase requirement or </a:t>
            </a:r>
          </a:p>
          <a:p>
            <a:pPr marL="800100" lvl="1" indent="-342900" algn="just">
              <a:lnSpc>
                <a:spcPct val="130000"/>
              </a:lnSpc>
              <a:buFont typeface="Arial"/>
              <a:buChar char="•"/>
            </a:pPr>
            <a:r>
              <a:rPr lang="en-US" sz="2200" dirty="0">
                <a:latin typeface="Abadi MT Condensed Light"/>
                <a:cs typeface="Abadi MT Condensed Light"/>
              </a:rPr>
              <a:t>Defective absorption.</a:t>
            </a:r>
          </a:p>
          <a:p>
            <a:pPr algn="just">
              <a:lnSpc>
                <a:spcPct val="130000"/>
              </a:lnSpc>
            </a:pPr>
            <a:endParaRPr lang="en-US" sz="2200" dirty="0"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02060"/>
                </a:solidFill>
                <a:latin typeface="Abadi MT Condensed Light"/>
                <a:cs typeface="Abadi MT Condensed Light"/>
              </a:rPr>
              <a:t>Megaloblastic</a:t>
            </a:r>
            <a:r>
              <a:rPr lang="en-US" sz="2200" b="1" dirty="0">
                <a:solidFill>
                  <a:srgbClr val="002060"/>
                </a:solidFill>
                <a:latin typeface="Abadi MT Condensed Light"/>
                <a:cs typeface="Abadi MT Condensed Light"/>
              </a:rPr>
              <a:t> Anemia:</a:t>
            </a:r>
          </a:p>
          <a:p>
            <a:pPr algn="just">
              <a:lnSpc>
                <a:spcPct val="130000"/>
              </a:lnSpc>
            </a:pPr>
            <a:r>
              <a:rPr lang="en-US" sz="2200" dirty="0">
                <a:latin typeface="Abadi MT Condensed Light"/>
                <a:cs typeface="Abadi MT Condensed Light"/>
              </a:rPr>
              <a:t>This may be due to deficiency of folic acid or </a:t>
            </a:r>
            <a:r>
              <a:rPr lang="en-US" sz="2200" dirty="0" err="1">
                <a:latin typeface="Abadi MT Condensed Light"/>
                <a:cs typeface="Abadi MT Condensed Light"/>
              </a:rPr>
              <a:t>cobaltamin</a:t>
            </a:r>
            <a:r>
              <a:rPr lang="en-US" sz="2200" dirty="0">
                <a:latin typeface="Abadi MT Condensed Light"/>
                <a:cs typeface="Abadi MT Condensed Light"/>
              </a:rPr>
              <a:t> (</a:t>
            </a:r>
            <a:r>
              <a:rPr lang="en-US" sz="2200" dirty="0" err="1">
                <a:latin typeface="Abadi MT Condensed Light"/>
                <a:cs typeface="Abadi MT Condensed Light"/>
              </a:rPr>
              <a:t>Vit</a:t>
            </a:r>
            <a:r>
              <a:rPr lang="en-US" sz="2200" dirty="0">
                <a:latin typeface="Abadi MT Condensed Light"/>
                <a:cs typeface="Abadi MT Condensed Light"/>
              </a:rPr>
              <a:t>. B12)</a:t>
            </a:r>
          </a:p>
          <a:p>
            <a:pPr algn="just">
              <a:lnSpc>
                <a:spcPct val="130000"/>
              </a:lnSpc>
            </a:pPr>
            <a:endParaRPr lang="en-US" sz="2200" dirty="0"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  <a:latin typeface="Abadi MT Condensed Light"/>
                <a:cs typeface="Abadi MT Condensed Light"/>
              </a:rPr>
              <a:t>RBC membrane defects:</a:t>
            </a: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en-US" sz="2200" dirty="0">
                <a:latin typeface="Abadi MT Condensed Light"/>
                <a:cs typeface="Abadi MT Condensed Light"/>
              </a:rPr>
              <a:t>In this condition there is a defect of the erythrocyte membrane and an abnormality in the </a:t>
            </a:r>
            <a:r>
              <a:rPr lang="en-US" sz="2200" dirty="0" err="1">
                <a:latin typeface="Abadi MT Condensed Light"/>
                <a:cs typeface="Abadi MT Condensed Light"/>
              </a:rPr>
              <a:t>soduim</a:t>
            </a:r>
            <a:r>
              <a:rPr lang="en-US" sz="2200" dirty="0">
                <a:latin typeface="Abadi MT Condensed Light"/>
                <a:cs typeface="Abadi MT Condensed Light"/>
              </a:rPr>
              <a:t> pumps.</a:t>
            </a: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en-US" sz="2200" dirty="0">
                <a:latin typeface="Abadi MT Condensed Light"/>
                <a:cs typeface="Abadi MT Condensed Light"/>
              </a:rPr>
              <a:t>The best-known disorders are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Abadi MT Condensed Light"/>
                <a:cs typeface="Abadi MT Condensed Light"/>
              </a:rPr>
              <a:t>hereditary spherocytosis </a:t>
            </a:r>
            <a:r>
              <a:rPr lang="en-US" sz="2200" dirty="0">
                <a:latin typeface="Abadi MT Condensed Light"/>
                <a:cs typeface="Abadi MT Condensed Light"/>
              </a:rPr>
              <a:t>and </a:t>
            </a:r>
            <a:r>
              <a:rPr lang="en-US" sz="2200" b="1" dirty="0">
                <a:solidFill>
                  <a:srgbClr val="3D5185"/>
                </a:solidFill>
                <a:latin typeface="Abadi MT Condensed Light"/>
                <a:cs typeface="Abadi MT Condensed Light"/>
              </a:rPr>
              <a:t>hereditary </a:t>
            </a:r>
            <a:r>
              <a:rPr lang="en-US" sz="2200" b="1" dirty="0" err="1">
                <a:solidFill>
                  <a:srgbClr val="3D5185"/>
                </a:solidFill>
                <a:latin typeface="Abadi MT Condensed Light"/>
                <a:cs typeface="Abadi MT Condensed Light"/>
              </a:rPr>
              <a:t>elliptocytosis</a:t>
            </a:r>
            <a:r>
              <a:rPr lang="en-US" sz="2200" dirty="0">
                <a:latin typeface="Abadi MT Condensed Light"/>
                <a:cs typeface="Abadi MT Condensed Light"/>
              </a:rPr>
              <a:t>. </a:t>
            </a:r>
          </a:p>
          <a:p>
            <a:pPr algn="just">
              <a:lnSpc>
                <a:spcPct val="130000"/>
              </a:lnSpc>
            </a:pPr>
            <a:endParaRPr lang="x-none" sz="20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599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682628" y="1344235"/>
            <a:ext cx="9738372" cy="313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00"/>
            <a:endParaRPr lang="en-US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lnSpc>
                <a:spcPct val="140000"/>
              </a:lnSpc>
            </a:pPr>
            <a:r>
              <a:rPr lang="en-US" sz="2400" u="sng" kern="0" dirty="0">
                <a:solidFill>
                  <a:srgbClr val="FF0000"/>
                </a:solidFill>
                <a:latin typeface="Abadi MT Condensed Light"/>
                <a:cs typeface="Abadi MT Condensed Light"/>
              </a:rPr>
              <a:t>Principle:</a:t>
            </a:r>
          </a:p>
          <a:p>
            <a:pPr marL="342900" indent="-342900" algn="just" defTabSz="914400">
              <a:lnSpc>
                <a:spcPct val="140000"/>
              </a:lnSpc>
              <a:buFont typeface="Arial"/>
              <a:buChar char="•"/>
            </a:pPr>
            <a:r>
              <a:rPr lang="en-US" sz="2000" b="1" kern="0" dirty="0">
                <a:solidFill>
                  <a:srgbClr val="0070C0"/>
                </a:solidFill>
                <a:latin typeface="Abadi MT Condensed Light"/>
                <a:cs typeface="Abadi MT Condensed Light"/>
              </a:rPr>
              <a:t>The </a:t>
            </a:r>
            <a:r>
              <a:rPr lang="en-US" sz="2000" b="1" kern="0" dirty="0" err="1">
                <a:solidFill>
                  <a:srgbClr val="0070C0"/>
                </a:solidFill>
                <a:latin typeface="Abadi MT Condensed Light"/>
                <a:cs typeface="Abadi MT Condensed Light"/>
              </a:rPr>
              <a:t>ferrouse</a:t>
            </a:r>
            <a:r>
              <a:rPr lang="en-US" sz="2000" b="1" kern="0" dirty="0">
                <a:solidFill>
                  <a:srgbClr val="0070C0"/>
                </a:solidFill>
                <a:latin typeface="Abadi MT Condensed Light"/>
                <a:cs typeface="Abadi MT Condensed Light"/>
              </a:rPr>
              <a:t> (Iron II) </a:t>
            </a:r>
            <a:r>
              <a:rPr lang="en-US" sz="2000" kern="0" dirty="0">
                <a:solidFill>
                  <a:sysClr val="windowText" lastClr="000000"/>
                </a:solidFill>
                <a:latin typeface="Abadi MT Condensed Light"/>
                <a:cs typeface="Abadi MT Condensed Light"/>
              </a:rPr>
              <a:t>in each </a:t>
            </a:r>
            <a:r>
              <a:rPr lang="en-US" sz="2000" kern="0" dirty="0" err="1">
                <a:solidFill>
                  <a:sysClr val="windowText" lastClr="000000"/>
                </a:solidFill>
                <a:latin typeface="Abadi MT Condensed Light"/>
                <a:cs typeface="Abadi MT Condensed Light"/>
              </a:rPr>
              <a:t>haem</a:t>
            </a:r>
            <a:r>
              <a:rPr lang="en-US" sz="2000" kern="0" dirty="0">
                <a:solidFill>
                  <a:sysClr val="windowText" lastClr="000000"/>
                </a:solidFill>
                <a:latin typeface="Abadi MT Condensed Light"/>
                <a:cs typeface="Abadi MT Condensed Light"/>
              </a:rPr>
              <a:t> in RBC is oxidized by </a:t>
            </a:r>
            <a:r>
              <a:rPr lang="en-US" sz="2000" b="1" kern="0" dirty="0" err="1">
                <a:latin typeface="Abadi MT Condensed Light"/>
                <a:cs typeface="Abadi MT Condensed Light"/>
              </a:rPr>
              <a:t>ferricyanide</a:t>
            </a:r>
            <a:r>
              <a:rPr lang="en-US" sz="2000" b="1" kern="0" dirty="0">
                <a:latin typeface="Abadi MT Condensed Light"/>
                <a:cs typeface="Abadi MT Condensed Light"/>
              </a:rPr>
              <a:t> to </a:t>
            </a:r>
            <a:r>
              <a:rPr lang="en-US" sz="2000" b="1" kern="0" dirty="0">
                <a:solidFill>
                  <a:srgbClr val="0070C0"/>
                </a:solidFill>
                <a:latin typeface="Abadi MT Condensed Light"/>
                <a:cs typeface="Abadi MT Condensed Light"/>
              </a:rPr>
              <a:t>Fe(III)-</a:t>
            </a:r>
            <a:r>
              <a:rPr lang="en-US" sz="2000" b="1" kern="0" dirty="0" err="1">
                <a:solidFill>
                  <a:srgbClr val="0070C0"/>
                </a:solidFill>
                <a:latin typeface="Abadi MT Condensed Light"/>
                <a:cs typeface="Abadi MT Condensed Light"/>
              </a:rPr>
              <a:t>methaemoglobin</a:t>
            </a:r>
            <a:r>
              <a:rPr lang="en-US" sz="2000" b="1" kern="0" dirty="0">
                <a:solidFill>
                  <a:srgbClr val="0070C0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Abadi MT Condensed Light"/>
                <a:cs typeface="Abadi MT Condensed Light"/>
              </a:rPr>
              <a:t>.</a:t>
            </a:r>
          </a:p>
          <a:p>
            <a:pPr marL="342900" indent="-342900" algn="just" defTabSz="914400">
              <a:lnSpc>
                <a:spcPct val="140000"/>
              </a:lnSpc>
              <a:buFont typeface="Arial"/>
              <a:buChar char="•"/>
            </a:pPr>
            <a:r>
              <a:rPr lang="en-US" sz="2000" kern="0" dirty="0">
                <a:solidFill>
                  <a:sysClr val="windowText" lastClr="000000"/>
                </a:solidFill>
                <a:latin typeface="Abadi MT Condensed Light"/>
                <a:cs typeface="Abadi MT Condensed Light"/>
              </a:rPr>
              <a:t> A </a:t>
            </a:r>
            <a:r>
              <a:rPr lang="en-US" sz="2000" kern="0" dirty="0" err="1">
                <a:solidFill>
                  <a:sysClr val="windowText" lastClr="000000"/>
                </a:solidFill>
                <a:latin typeface="Abadi MT Condensed Light"/>
                <a:cs typeface="Abadi MT Condensed Light"/>
              </a:rPr>
              <a:t>cynide</a:t>
            </a:r>
            <a:r>
              <a:rPr lang="en-US" sz="2000" kern="0" dirty="0">
                <a:solidFill>
                  <a:sysClr val="windowText" lastClr="000000"/>
                </a:solidFill>
                <a:latin typeface="Abadi MT Condensed Light"/>
                <a:cs typeface="Abadi MT Condensed Light"/>
              </a:rPr>
              <a:t> group (CN</a:t>
            </a:r>
            <a:r>
              <a:rPr lang="en-US" sz="2400" kern="0" baseline="30000" dirty="0">
                <a:solidFill>
                  <a:sysClr val="windowText" lastClr="000000"/>
                </a:solidFill>
                <a:latin typeface="Abadi MT Condensed Light"/>
                <a:cs typeface="Abadi MT Condensed Light"/>
              </a:rPr>
              <a:t>-</a:t>
            </a:r>
            <a:r>
              <a:rPr lang="en-US" sz="2000" kern="0" dirty="0">
                <a:solidFill>
                  <a:sysClr val="windowText" lastClr="000000"/>
                </a:solidFill>
                <a:latin typeface="Abadi MT Condensed Light"/>
                <a:cs typeface="Abadi MT Condensed Light"/>
              </a:rPr>
              <a:t>) is then attached to the iron atom (</a:t>
            </a:r>
            <a:r>
              <a:rPr lang="en-US" sz="2000" kern="0" dirty="0">
                <a:latin typeface="Abadi MT Condensed Light"/>
                <a:cs typeface="Abadi MT Condensed Light"/>
              </a:rPr>
              <a:t>because it is positively charge</a:t>
            </a:r>
            <a:r>
              <a:rPr lang="en-US" sz="2000" kern="0" dirty="0">
                <a:solidFill>
                  <a:sysClr val="windowText" lastClr="000000"/>
                </a:solidFill>
                <a:latin typeface="Abadi MT Condensed Light"/>
                <a:cs typeface="Abadi MT Condensed Light"/>
              </a:rPr>
              <a:t>) by reaction with KCN to give the </a:t>
            </a:r>
            <a:r>
              <a:rPr lang="en-US" sz="2000" kern="0" dirty="0">
                <a:solidFill>
                  <a:srgbClr val="C00000"/>
                </a:solidFill>
                <a:latin typeface="Abadi MT Condensed Light"/>
                <a:cs typeface="Abadi MT Condensed Light"/>
              </a:rPr>
              <a:t>brown </a:t>
            </a:r>
            <a:r>
              <a:rPr lang="en-US" sz="2000" kern="0" dirty="0" err="1">
                <a:solidFill>
                  <a:srgbClr val="C00000"/>
                </a:solidFill>
                <a:latin typeface="Abadi MT Condensed Light"/>
                <a:cs typeface="Abadi MT Condensed Light"/>
              </a:rPr>
              <a:t>cyanomethamoglobin</a:t>
            </a:r>
            <a:r>
              <a:rPr lang="en-US" sz="2000" kern="0" dirty="0">
                <a:solidFill>
                  <a:sysClr val="windowText" lastClr="000000"/>
                </a:solidFill>
                <a:latin typeface="Abadi MT Condensed Light"/>
                <a:cs typeface="Abadi MT Condensed Light"/>
              </a:rPr>
              <a:t> (stable) which can be estimated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badi MT Condensed Light"/>
                <a:cs typeface="Abadi MT Condensed Light"/>
              </a:rPr>
              <a:t>quantitatively</a:t>
            </a:r>
            <a:endParaRPr lang="en-US" sz="2000" kern="0" dirty="0">
              <a:solidFill>
                <a:sysClr val="windowText" lastClr="000000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05218" y="4908288"/>
            <a:ext cx="973837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sz="2400" b="1" kern="0" dirty="0">
                <a:solidFill>
                  <a:srgbClr val="002060"/>
                </a:solidFill>
                <a:latin typeface="Abadi MT Condensed Light"/>
                <a:cs typeface="Abadi MT Condensed Light"/>
              </a:rPr>
              <a:t>Normal </a:t>
            </a:r>
            <a:r>
              <a:rPr lang="en-US" sz="2400" b="1" kern="0" dirty="0" err="1">
                <a:solidFill>
                  <a:srgbClr val="002060"/>
                </a:solidFill>
                <a:latin typeface="Abadi MT Condensed Light"/>
                <a:cs typeface="Abadi MT Condensed Light"/>
              </a:rPr>
              <a:t>Hb</a:t>
            </a:r>
            <a:r>
              <a:rPr lang="en-US" sz="2400" b="1" kern="0" dirty="0">
                <a:solidFill>
                  <a:srgbClr val="002060"/>
                </a:solidFill>
                <a:latin typeface="Abadi MT Condensed Light"/>
                <a:cs typeface="Abadi MT Condensed Light"/>
              </a:rPr>
              <a:t> conc.: </a:t>
            </a:r>
            <a:r>
              <a:rPr lang="en-US" sz="2400" b="1" u="sng" kern="0" dirty="0">
                <a:solidFill>
                  <a:srgbClr val="002060"/>
                </a:solidFill>
                <a:latin typeface="Abadi MT Condensed Light"/>
                <a:cs typeface="Abadi MT Condensed Light"/>
              </a:rPr>
              <a:t>for men: </a:t>
            </a:r>
            <a:r>
              <a:rPr lang="en-US" sz="2400" b="1" kern="0" dirty="0">
                <a:solidFill>
                  <a:srgbClr val="002060"/>
                </a:solidFill>
                <a:latin typeface="Abadi MT Condensed Light"/>
                <a:cs typeface="Abadi MT Condensed Light"/>
              </a:rPr>
              <a:t>14 - 18 g/dl,  </a:t>
            </a:r>
            <a:r>
              <a:rPr lang="en-US" sz="2400" b="1" u="sng" kern="0" dirty="0">
                <a:solidFill>
                  <a:srgbClr val="002060"/>
                </a:solidFill>
                <a:latin typeface="Abadi MT Condensed Light"/>
                <a:cs typeface="Abadi MT Condensed Light"/>
              </a:rPr>
              <a:t>for women </a:t>
            </a:r>
            <a:r>
              <a:rPr lang="en-US" sz="2400" b="1" kern="0" dirty="0">
                <a:solidFill>
                  <a:srgbClr val="002060"/>
                </a:solidFill>
                <a:latin typeface="Abadi MT Condensed Light"/>
                <a:cs typeface="Abadi MT Condensed Light"/>
              </a:rPr>
              <a:t>: 12 - 16 g\dl</a:t>
            </a:r>
          </a:p>
          <a:p>
            <a:pPr marL="342900" indent="-342900" defTabSz="914400">
              <a:lnSpc>
                <a:spcPct val="150000"/>
              </a:lnSpc>
              <a:buFont typeface="Wingdings" charset="0"/>
              <a:buChar char="é"/>
            </a:pPr>
            <a:r>
              <a:rPr lang="en-US" sz="2400" kern="0" dirty="0">
                <a:solidFill>
                  <a:sysClr val="windowText" lastClr="000000"/>
                </a:solidFill>
                <a:latin typeface="Abadi MT Condensed Light"/>
                <a:ea typeface="Wingdings"/>
                <a:cs typeface="Abadi MT Condensed Light"/>
                <a:sym typeface="Wingdings"/>
              </a:rPr>
              <a:t>Level of </a:t>
            </a:r>
            <a:r>
              <a:rPr lang="en-US" sz="2400" kern="0" dirty="0" err="1">
                <a:solidFill>
                  <a:sysClr val="windowText" lastClr="000000"/>
                </a:solidFill>
                <a:latin typeface="Abadi MT Condensed Light"/>
                <a:ea typeface="Wingdings"/>
                <a:cs typeface="Abadi MT Condensed Light"/>
                <a:sym typeface="Wingdings"/>
              </a:rPr>
              <a:t>Hb</a:t>
            </a:r>
            <a:r>
              <a:rPr lang="en-US" sz="2400" kern="0" dirty="0">
                <a:solidFill>
                  <a:sysClr val="windowText" lastClr="000000"/>
                </a:solidFill>
                <a:latin typeface="Abadi MT Condensed Light"/>
                <a:ea typeface="Wingdings"/>
                <a:cs typeface="Abadi MT Condensed Light"/>
                <a:sym typeface="Wingdings"/>
              </a:rPr>
              <a:t> is associated with polycythemia and dehydration</a:t>
            </a:r>
          </a:p>
          <a:p>
            <a:pPr defTabSz="914400">
              <a:lnSpc>
                <a:spcPct val="150000"/>
              </a:lnSpc>
            </a:pPr>
            <a:r>
              <a:rPr lang="x-none" sz="2400" kern="0" dirty="0">
                <a:solidFill>
                  <a:sysClr val="windowText" lastClr="00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Abadi MT Condensed Light"/>
                <a:ea typeface="Wingdings"/>
                <a:cs typeface="Abadi MT Condensed Light"/>
                <a:sym typeface="Wingdings"/>
              </a:rPr>
              <a:t>Level of </a:t>
            </a:r>
            <a:r>
              <a:rPr lang="en-US" sz="2400" kern="0" dirty="0" err="1">
                <a:solidFill>
                  <a:sysClr val="windowText" lastClr="000000"/>
                </a:solidFill>
                <a:latin typeface="Abadi MT Condensed Light"/>
                <a:ea typeface="Wingdings"/>
                <a:cs typeface="Abadi MT Condensed Light"/>
                <a:sym typeface="Wingdings"/>
              </a:rPr>
              <a:t>Hb</a:t>
            </a:r>
            <a:r>
              <a:rPr lang="en-US" sz="2400" kern="0" dirty="0">
                <a:solidFill>
                  <a:sysClr val="windowText" lastClr="000000"/>
                </a:solidFill>
                <a:latin typeface="Abadi MT Condensed Light"/>
                <a:ea typeface="Wingdings"/>
                <a:cs typeface="Abadi MT Condensed Light"/>
                <a:sym typeface="Wingdings"/>
              </a:rPr>
              <a:t> is associated with </a:t>
            </a:r>
            <a:r>
              <a:rPr lang="en-US" sz="2400" kern="0" dirty="0" err="1">
                <a:solidFill>
                  <a:sysClr val="windowText" lastClr="000000"/>
                </a:solidFill>
                <a:latin typeface="Abadi MT Condensed Light"/>
                <a:ea typeface="Wingdings"/>
                <a:cs typeface="Abadi MT Condensed Light"/>
                <a:sym typeface="Wingdings"/>
              </a:rPr>
              <a:t>aneamia</a:t>
            </a:r>
            <a:endParaRPr lang="x-none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blood </a:t>
            </a:r>
            <a:r>
              <a:rPr lang="en-US" dirty="0" err="1"/>
              <a:t>haemoglobin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1276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dobe Caslon Pro Bold"/>
                <a:cs typeface="Adobe Caslon Pro Bold"/>
              </a:rPr>
              <a:t>Method</a:t>
            </a:r>
            <a:endParaRPr lang="x-none" sz="4000" dirty="0">
              <a:latin typeface="Adobe Caslon Pro Bold"/>
              <a:cs typeface="Adobe Caslon Pro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718" y="1860884"/>
            <a:ext cx="9720073" cy="475327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2800" dirty="0">
                <a:latin typeface="Abadi MT Condensed Light"/>
                <a:cs typeface="Abadi MT Condensed Light"/>
              </a:rPr>
              <a:t>Pipette into clean dry test tubes</a:t>
            </a:r>
          </a:p>
          <a:p>
            <a:pPr algn="l" rtl="0"/>
            <a:endParaRPr lang="en-US" sz="2800" dirty="0" smtClean="0">
              <a:latin typeface="Abadi MT Condensed Light"/>
              <a:cs typeface="Abadi MT Condensed Light"/>
            </a:endParaRPr>
          </a:p>
          <a:p>
            <a:pPr algn="l" rtl="0"/>
            <a:endParaRPr lang="en-US" sz="2800" dirty="0">
              <a:latin typeface="Abadi MT Condensed Light"/>
              <a:cs typeface="Abadi MT Condensed Light"/>
            </a:endParaRPr>
          </a:p>
          <a:p>
            <a:pPr algn="l" rtl="0"/>
            <a:endParaRPr lang="en-US" sz="2800" dirty="0">
              <a:latin typeface="Abadi MT Condensed Light"/>
              <a:cs typeface="Abadi MT Condensed Light"/>
            </a:endParaRPr>
          </a:p>
          <a:p>
            <a:pPr algn="l" rtl="0"/>
            <a:endParaRPr lang="en-US" sz="2800" dirty="0">
              <a:latin typeface="Abadi MT Condensed Light"/>
              <a:cs typeface="Abadi MT Condensed Light"/>
            </a:endParaRPr>
          </a:p>
          <a:p>
            <a:pPr algn="l" rtl="0"/>
            <a:endParaRPr lang="en-US" sz="2800" dirty="0">
              <a:latin typeface="Abadi MT Condensed Light"/>
              <a:cs typeface="Abadi MT Condensed Light"/>
            </a:endParaRPr>
          </a:p>
          <a:p>
            <a:pPr algn="l" rtl="0"/>
            <a:endParaRPr lang="en-US" sz="2800" dirty="0">
              <a:latin typeface="Abadi MT Condensed Light"/>
              <a:cs typeface="Abadi MT Condensed Light"/>
            </a:endParaRPr>
          </a:p>
          <a:p>
            <a:pPr algn="l" rtl="0"/>
            <a:endParaRPr lang="en-US" sz="2800" dirty="0">
              <a:latin typeface="Abadi MT Condensed Light"/>
              <a:cs typeface="Abadi MT Condensed Light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Abadi MT Condensed Light"/>
              <a:cs typeface="Abadi MT Condensed Ligh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latin typeface="Abadi MT Condensed Light"/>
                <a:cs typeface="Abadi MT Condensed Light"/>
              </a:rPr>
              <a:t>Hb</a:t>
            </a:r>
            <a:r>
              <a:rPr lang="en-US" sz="2800" dirty="0">
                <a:latin typeface="Abadi MT Condensed Light"/>
                <a:cs typeface="Abadi MT Condensed Light"/>
              </a:rPr>
              <a:t> </a:t>
            </a:r>
            <a:r>
              <a:rPr lang="en-US" sz="2800" dirty="0" err="1">
                <a:latin typeface="Abadi MT Condensed Light"/>
                <a:cs typeface="Abadi MT Condensed Light"/>
              </a:rPr>
              <a:t>conc</a:t>
            </a:r>
            <a:r>
              <a:rPr lang="en-US" sz="2800" dirty="0">
                <a:latin typeface="Abadi MT Condensed Light"/>
                <a:cs typeface="Abadi MT Condensed Light"/>
              </a:rPr>
              <a:t> (g/dl) = 29.4 x Abs of test</a:t>
            </a:r>
          </a:p>
          <a:p>
            <a:pPr algn="l" rtl="0">
              <a:buNone/>
            </a:pPr>
            <a:endParaRPr lang="x-none" sz="2800" dirty="0">
              <a:latin typeface="Abadi MT Condensed Light"/>
              <a:cs typeface="Abadi MT Condensed Ligh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24414"/>
              </p:ext>
            </p:extLst>
          </p:nvPr>
        </p:nvGraphicFramePr>
        <p:xfrm>
          <a:off x="1560095" y="2333465"/>
          <a:ext cx="9408696" cy="33775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36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6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177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Blank</a:t>
                      </a:r>
                      <a:endParaRPr lang="x-none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Test</a:t>
                      </a:r>
                      <a:endParaRPr lang="x-none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x-none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388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2 ml</a:t>
                      </a:r>
                      <a:endParaRPr lang="x-none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2 ml</a:t>
                      </a:r>
                      <a:endParaRPr lang="x-none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Hemoglobin reagent</a:t>
                      </a:r>
                      <a:endParaRPr lang="x-none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177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_____</a:t>
                      </a:r>
                      <a:endParaRPr lang="x-none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0.01 ml ( 10µl)</a:t>
                      </a:r>
                      <a:endParaRPr lang="x-none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Blood sample</a:t>
                      </a:r>
                      <a:endParaRPr lang="x-none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2782">
                <a:tc gridSpan="3"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Abadi MT Condensed Light"/>
                          <a:cs typeface="Abadi MT Condensed Light"/>
                        </a:rPr>
                        <a:t>Mix, allow to stand at room temperature for 3 min and read the absorbance at 540 nm against hemoglobin reagent </a:t>
                      </a:r>
                      <a:endParaRPr lang="x-none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x-none" sz="2400" dirty="0">
                        <a:latin typeface="Abadi MT Condensed Light"/>
                        <a:cs typeface="Abadi MT Condensed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2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2-Quantitative </a:t>
            </a:r>
            <a:r>
              <a:rPr lang="en-US" sz="4000" dirty="0"/>
              <a:t>Determination of G6PD Deficiency in </a:t>
            </a:r>
            <a:r>
              <a:rPr lang="en-US" sz="4000" dirty="0" err="1"/>
              <a:t>Hemolysed</a:t>
            </a:r>
            <a:r>
              <a:rPr lang="en-US" sz="4000" dirty="0"/>
              <a:t> RBC sample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800000"/>
                </a:solidFill>
                <a:latin typeface="Calisto MT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sto MT"/>
              </a:rPr>
              <a:t>Objectives:</a:t>
            </a:r>
          </a:p>
          <a:p>
            <a:pPr>
              <a:lnSpc>
                <a:spcPct val="60000"/>
              </a:lnSpc>
            </a:pPr>
            <a:endParaRPr lang="en-US" sz="2400" b="1" u="sng" dirty="0">
              <a:solidFill>
                <a:srgbClr val="800000"/>
              </a:solidFill>
              <a:latin typeface="Calisto MT"/>
            </a:endParaRPr>
          </a:p>
          <a:p>
            <a:pPr marL="457200" indent="-457200" algn="just">
              <a:lnSpc>
                <a:spcPct val="14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sto MT"/>
              </a:rPr>
              <a:t>Quantitative determination of glucose 6-phosphate dehydrogenase (G6PD) activity in erythrocytes (</a:t>
            </a:r>
            <a:r>
              <a:rPr lang="en-US" dirty="0" err="1">
                <a:solidFill>
                  <a:srgbClr val="000000"/>
                </a:solidFill>
                <a:latin typeface="Calisto MT"/>
              </a:rPr>
              <a:t>hemolysate</a:t>
            </a:r>
            <a:r>
              <a:rPr lang="en-US" dirty="0">
                <a:solidFill>
                  <a:srgbClr val="000000"/>
                </a:solidFill>
                <a:latin typeface="Calisto MT"/>
              </a:rPr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2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Glucose-6 dehydrogenase importance In RBC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302042"/>
            <a:ext cx="9720073" cy="402336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sz="2400" dirty="0"/>
              <a:t>RBCs are constantly challenged by oxidants </a:t>
            </a:r>
            <a:r>
              <a:rPr lang="en-US" sz="2400" b="1" dirty="0">
                <a:solidFill>
                  <a:srgbClr val="C00000"/>
                </a:solidFill>
              </a:rPr>
              <a:t>(free radicals) </a:t>
            </a:r>
            <a:r>
              <a:rPr lang="en-US" sz="2400" b="1" dirty="0"/>
              <a:t>generated</a:t>
            </a:r>
            <a:r>
              <a:rPr lang="en-US" sz="2400" dirty="0"/>
              <a:t> by the conversion of </a:t>
            </a:r>
            <a:r>
              <a:rPr lang="en-US" sz="2400" dirty="0" err="1"/>
              <a:t>oxyhaemoglobin</a:t>
            </a:r>
            <a:r>
              <a:rPr lang="en-US" sz="2400" dirty="0"/>
              <a:t> to </a:t>
            </a:r>
            <a:r>
              <a:rPr lang="en-US" sz="2400" dirty="0" err="1"/>
              <a:t>deoxyhaemoglobin</a:t>
            </a:r>
            <a:r>
              <a:rPr lang="en-US" sz="2400" dirty="0"/>
              <a:t> and by </a:t>
            </a:r>
            <a:r>
              <a:rPr lang="en-US" sz="2400" b="1" dirty="0">
                <a:solidFill>
                  <a:srgbClr val="C00000"/>
                </a:solidFill>
              </a:rPr>
              <a:t>peroxides</a:t>
            </a:r>
            <a:r>
              <a:rPr lang="en-US" sz="2400" dirty="0"/>
              <a:t> generated by </a:t>
            </a:r>
            <a:r>
              <a:rPr lang="en-US" sz="2400" dirty="0" err="1"/>
              <a:t>phagocytosing</a:t>
            </a:r>
            <a:r>
              <a:rPr lang="en-US" sz="2400" dirty="0"/>
              <a:t> granulocytes.</a:t>
            </a:r>
          </a:p>
          <a:p>
            <a:pPr algn="just">
              <a:lnSpc>
                <a:spcPct val="160000"/>
              </a:lnSpc>
            </a:pPr>
            <a:r>
              <a:rPr lang="en-US" sz="2400" dirty="0"/>
              <a:t>G6PD is an enzyme required to protect cells from oxidation </a:t>
            </a:r>
            <a:r>
              <a:rPr lang="en-US" sz="2400" dirty="0" smtClean="0"/>
              <a:t> which will cause damage.</a:t>
            </a:r>
            <a:endParaRPr lang="en-US" sz="2400" dirty="0"/>
          </a:p>
          <a:p>
            <a:pPr algn="just">
              <a:lnSpc>
                <a:spcPct val="160000"/>
              </a:lnSpc>
            </a:pPr>
            <a:endParaRPr lang="en-US" sz="3400" dirty="0"/>
          </a:p>
          <a:p>
            <a:pPr algn="just">
              <a:lnSpc>
                <a:spcPct val="160000"/>
              </a:lnSpc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0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Glucose-6 dehydrogenase importance In RBC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200209" cy="4023360"/>
          </a:xfrm>
        </p:spPr>
        <p:txBody>
          <a:bodyPr/>
          <a:lstStyle/>
          <a:p>
            <a:pPr algn="just">
              <a:lnSpc>
                <a:spcPct val="160000"/>
              </a:lnSpc>
            </a:pPr>
            <a:r>
              <a:rPr lang="en-US" sz="2000" dirty="0"/>
              <a:t>It is responsible for the conversion glucose in the </a:t>
            </a:r>
            <a:r>
              <a:rPr lang="en-US" sz="2000" b="1" dirty="0">
                <a:solidFill>
                  <a:srgbClr val="FF0000"/>
                </a:solidFill>
              </a:rPr>
              <a:t>pentose phosphate pathway (PPP) </a:t>
            </a:r>
            <a:r>
              <a:rPr lang="en-US" sz="2000" dirty="0"/>
              <a:t>to form 6-phosphogluconate , this pathway provide </a:t>
            </a:r>
            <a:r>
              <a:rPr lang="en-US" sz="2000" b="1" i="1" u="sng" dirty="0">
                <a:solidFill>
                  <a:srgbClr val="0000FF"/>
                </a:solidFill>
              </a:rPr>
              <a:t>NADPH </a:t>
            </a:r>
            <a:r>
              <a:rPr lang="en-US" sz="2000" dirty="0"/>
              <a:t>which is used to produce </a:t>
            </a:r>
            <a:r>
              <a:rPr lang="en-US" sz="2000" b="1" i="1" u="sng" dirty="0">
                <a:solidFill>
                  <a:srgbClr val="008000"/>
                </a:solidFill>
              </a:rPr>
              <a:t>reduced glutathione (GSH)</a:t>
            </a:r>
            <a:r>
              <a:rPr lang="en-US" sz="2000" dirty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sz="2000" dirty="0"/>
              <a:t>GSH is necessary for cell integrity by neutralizing free radicals that cause oxidative damage. </a:t>
            </a:r>
          </a:p>
        </p:txBody>
      </p:sp>
      <p:pic>
        <p:nvPicPr>
          <p:cNvPr id="4" name="Content Placeholder 7" descr="Screen Shot 2015-11-14 at 5.58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011" r="-2902" b="-4380"/>
          <a:stretch/>
        </p:blipFill>
        <p:spPr>
          <a:xfrm>
            <a:off x="6372058" y="2011680"/>
            <a:ext cx="5470746" cy="429768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0568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Glucose-6 </a:t>
            </a:r>
            <a:r>
              <a:rPr lang="it-IT" dirty="0" smtClean="0"/>
              <a:t>dehydrogenase </a:t>
            </a:r>
            <a:r>
              <a:rPr lang="en-US" dirty="0"/>
              <a:t>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dirty="0"/>
              <a:t>Normal RBCs can increase generation of NADPH in response to oxidative stress; this capacity is impaired in patients with G6PD deficiency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Failure </a:t>
            </a:r>
            <a:r>
              <a:rPr lang="en-US" dirty="0"/>
              <a:t>to withstand oxidative </a:t>
            </a:r>
            <a:r>
              <a:rPr lang="en-US" dirty="0" smtClean="0"/>
              <a:t>stress due to G6PD deficiency,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leads </a:t>
            </a:r>
            <a:r>
              <a:rPr lang="en-US" dirty="0"/>
              <a:t>to decreased level of </a:t>
            </a:r>
            <a:r>
              <a:rPr lang="en-US" dirty="0" smtClean="0"/>
              <a:t>NADPH ,therefor </a:t>
            </a:r>
            <a:r>
              <a:rPr lang="en-US" b="1" dirty="0" err="1" smtClean="0">
                <a:solidFill>
                  <a:srgbClr val="FF6600"/>
                </a:solidFill>
              </a:rPr>
              <a:t>Hb</a:t>
            </a:r>
            <a:r>
              <a:rPr lang="en-US" b="1" dirty="0" smtClean="0">
                <a:solidFill>
                  <a:srgbClr val="FF6600"/>
                </a:solidFill>
              </a:rPr>
              <a:t> is oxidized by </a:t>
            </a:r>
            <a:r>
              <a:rPr lang="en-US" b="1" dirty="0">
                <a:solidFill>
                  <a:srgbClr val="FF6600"/>
                </a:solidFill>
              </a:rPr>
              <a:t>free radicals to met-</a:t>
            </a:r>
            <a:r>
              <a:rPr lang="en-US" b="1" dirty="0" err="1" smtClean="0">
                <a:solidFill>
                  <a:srgbClr val="FF6600"/>
                </a:solidFill>
              </a:rPr>
              <a:t>Hb</a:t>
            </a:r>
            <a:r>
              <a:rPr lang="en-US" dirty="0" smtClean="0"/>
              <a:t>, </a:t>
            </a:r>
            <a:r>
              <a:rPr lang="en-US" dirty="0"/>
              <a:t>which aggregates together </a:t>
            </a:r>
            <a:r>
              <a:rPr lang="en-US" dirty="0" smtClean="0"/>
              <a:t>causing</a:t>
            </a:r>
            <a:r>
              <a:rPr lang="en-US" b="1" u="sng" dirty="0"/>
              <a:t> </a:t>
            </a:r>
            <a:r>
              <a:rPr lang="en-US" dirty="0" smtClean="0">
                <a:hlinkClick r:id="rId2"/>
              </a:rPr>
              <a:t>hemolysis</a:t>
            </a:r>
            <a:r>
              <a:rPr lang="en-US" dirty="0" smtClean="0"/>
              <a:t>.</a:t>
            </a:r>
            <a:r>
              <a:rPr lang="en-US" b="1" u="sng" dirty="0" smtClean="0"/>
              <a:t> 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Oxidative </a:t>
            </a:r>
            <a:r>
              <a:rPr lang="en-US" dirty="0"/>
              <a:t>stress can result from infection and from chemical exposure to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medication e.g</a:t>
            </a:r>
            <a:r>
              <a:rPr lang="en-US" u="sng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. </a:t>
            </a:r>
            <a:r>
              <a:rPr lang="en-US" u="sng" dirty="0">
                <a:solidFill>
                  <a:schemeClr val="bg2">
                    <a:lumMod val="75000"/>
                  </a:schemeClr>
                </a:solidFill>
              </a:rPr>
              <a:t>antimalarial drug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3"/>
              </a:rPr>
              <a:t>and certain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foods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e.g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4"/>
              </a:rPr>
              <a:t>., fava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beans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buFont typeface="Arial"/>
              <a:buChar char="•"/>
            </a:pP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88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2407" y="1463359"/>
            <a:ext cx="7345362" cy="6332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Principle</a:t>
            </a:r>
            <a:r>
              <a:rPr lang="en-US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2407" y="2096656"/>
            <a:ext cx="9753115" cy="43087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Erythrocytes </a:t>
            </a:r>
            <a:r>
              <a:rPr lang="en-US" dirty="0"/>
              <a:t>are lysed (by </a:t>
            </a:r>
            <a:r>
              <a:rPr lang="en-US" dirty="0" err="1"/>
              <a:t>saponin</a:t>
            </a:r>
            <a:r>
              <a:rPr lang="en-US" dirty="0"/>
              <a:t>) and </a:t>
            </a:r>
            <a:r>
              <a:rPr lang="en-US" dirty="0" smtClean="0"/>
              <a:t>their content is </a:t>
            </a:r>
            <a:r>
              <a:rPr lang="en-US" dirty="0"/>
              <a:t>released </a:t>
            </a:r>
            <a:endParaRPr lang="en-US" b="1" i="1" dirty="0" smtClean="0">
              <a:solidFill>
                <a:srgbClr val="3366FF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3366FF"/>
                </a:solidFill>
              </a:rPr>
              <a:t>    Glucose </a:t>
            </a:r>
            <a:r>
              <a:rPr lang="en-US" b="1" i="1" dirty="0">
                <a:solidFill>
                  <a:srgbClr val="3366FF"/>
                </a:solidFill>
              </a:rPr>
              <a:t>+ NADP</a:t>
            </a:r>
            <a:r>
              <a:rPr lang="en-US" b="1" i="1" baseline="30000" dirty="0">
                <a:solidFill>
                  <a:srgbClr val="3366FF"/>
                </a:solidFill>
              </a:rPr>
              <a:t>+</a:t>
            </a:r>
            <a:r>
              <a:rPr lang="en-US" b="1" i="1" dirty="0">
                <a:solidFill>
                  <a:srgbClr val="3366FF"/>
                </a:solidFill>
              </a:rPr>
              <a:t> </a:t>
            </a:r>
            <a:r>
              <a:rPr lang="en-US" b="1" i="1" dirty="0" smtClean="0">
                <a:solidFill>
                  <a:srgbClr val="3366FF"/>
                </a:solidFill>
              </a:rPr>
              <a:t>      G6PD      </a:t>
            </a:r>
            <a:r>
              <a:rPr lang="en-US" b="1" i="1" dirty="0">
                <a:solidFill>
                  <a:srgbClr val="3366FF"/>
                </a:solidFill>
              </a:rPr>
              <a:t>6-Phosphogluconate + NADPH + H</a:t>
            </a:r>
            <a:r>
              <a:rPr lang="en-US" b="1" i="1" baseline="30000" dirty="0">
                <a:solidFill>
                  <a:srgbClr val="3366FF"/>
                </a:solidFill>
              </a:rPr>
              <a:t>+ </a:t>
            </a:r>
            <a:endParaRPr lang="en-US" b="1" baseline="30000" dirty="0">
              <a:solidFill>
                <a:srgbClr val="3366FF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The rate of formation of NADPH is a measure of the G6PDH activity </a:t>
            </a:r>
            <a:r>
              <a:rPr lang="en-US" dirty="0"/>
              <a:t>and it can be followed by means of the increase in the Absorbance at 340 nm.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Note: </a:t>
            </a:r>
            <a:r>
              <a:rPr lang="en-US" dirty="0"/>
              <a:t>A red cell </a:t>
            </a:r>
            <a:r>
              <a:rPr lang="en-US" dirty="0" err="1"/>
              <a:t>hemolysate</a:t>
            </a:r>
            <a:r>
              <a:rPr lang="en-US" dirty="0"/>
              <a:t> is used to assay for deficiency of the enzyme, while serum is used for </a:t>
            </a:r>
            <a:r>
              <a:rPr lang="en-US" dirty="0" smtClean="0"/>
              <a:t>evaluation </a:t>
            </a:r>
            <a:r>
              <a:rPr lang="en-US" dirty="0"/>
              <a:t>of enzyme </a:t>
            </a:r>
            <a:r>
              <a:rPr lang="en-US" dirty="0" smtClean="0"/>
              <a:t>elevations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44231" y="3316100"/>
            <a:ext cx="1477818" cy="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45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754909" y="2375132"/>
          <a:ext cx="8589818" cy="384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Reagent 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Volume 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+mn-lt"/>
                        </a:rPr>
                        <a:t>G6PDH Buffer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  <a:latin typeface="+mn-lt"/>
                        </a:rPr>
                        <a:t>3 ml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</a:rPr>
                        <a:t>NADP reagent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>
                          <a:effectLst/>
                          <a:latin typeface="+mn-lt"/>
                        </a:rPr>
                        <a:t>100 μl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+mn-lt"/>
                        </a:rPr>
                        <a:t>Hemolysate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effectLst/>
                          <a:latin typeface="+mn-lt"/>
                        </a:rPr>
                        <a:t>50 μl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effectLst/>
                          <a:latin typeface="+mn-lt"/>
                        </a:rPr>
                        <a:t>Mix and incubate for 5 min at 25°C, the add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7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G6PDH Substrate </a:t>
                      </a:r>
                      <a:endParaRPr lang="en-US" sz="2400" dirty="0" smtClean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μl </a:t>
                      </a:r>
                      <a:endParaRPr lang="el-GR" sz="2400" dirty="0" smtClean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74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  <a:latin typeface="+mn-lt"/>
                        </a:rPr>
                        <a:t>Mix and</a:t>
                      </a:r>
                      <a:r>
                        <a:rPr lang="ar-sa" sz="24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dirty="0" smtClean="0">
                          <a:effectLst/>
                          <a:latin typeface="+mn-lt"/>
                        </a:rPr>
                        <a:t>read</a:t>
                      </a:r>
                      <a:r>
                        <a:rPr lang="en-US" sz="24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dirty="0" smtClean="0">
                          <a:effectLst/>
                          <a:latin typeface="+mn-lt"/>
                        </a:rPr>
                        <a:t>absorbance every min for 3 min against distilled water and calculate ΔA/min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4909" y="1644017"/>
            <a:ext cx="57034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Pipette into clean and dry test tubes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3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  <a:r>
              <a:rPr lang="en-US" b="1" dirty="0"/>
              <a:t> </a:t>
            </a:r>
          </a:p>
        </p:txBody>
      </p:sp>
      <p:graphicFrame>
        <p:nvGraphicFramePr>
          <p:cNvPr id="5" name="جدول 6"/>
          <p:cNvGraphicFramePr>
            <a:graphicFrameLocks noGrp="1"/>
          </p:cNvGraphicFramePr>
          <p:nvPr>
            <p:extLst/>
          </p:nvPr>
        </p:nvGraphicFramePr>
        <p:xfrm>
          <a:off x="1905001" y="2523161"/>
          <a:ext cx="8370455" cy="2714139"/>
        </p:xfrm>
        <a:graphic>
          <a:graphicData uri="http://schemas.openxmlformats.org/drawingml/2006/table">
            <a:tbl>
              <a:tblPr rtl="1">
                <a:tableStyleId>{616DA210-FB5B-4158-B5E0-FEB733F419BA}</a:tableStyleId>
              </a:tblPr>
              <a:tblGrid>
                <a:gridCol w="469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ymbol" charset="0"/>
                          <a:cs typeface="Times New Roman" charset="0"/>
                        </a:rPr>
                        <a:t>D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cs typeface="Times New Roman" charset="0"/>
                        </a:rPr>
                        <a:t>A/min=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(A3-A2)+(A2-A1)]/2 </a:t>
                      </a:r>
                      <a:endParaRPr lang="en-US" sz="2000" b="0" dirty="0" smtClean="0">
                        <a:cs typeface="Times New Roman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Abs 340 nm</a:t>
                      </a: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</a:t>
                      </a: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043"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A1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min</a:t>
                      </a:r>
                      <a:endParaRPr kumimoji="0" lang="ar-s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43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A2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 min</a:t>
                      </a:r>
                      <a:endParaRPr kumimoji="0" lang="ar-s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043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A3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min</a:t>
                      </a:r>
                      <a:endParaRPr kumimoji="0" lang="ar-s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8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745545"/>
              </p:ext>
            </p:extLst>
          </p:nvPr>
        </p:nvGraphicFramePr>
        <p:xfrm>
          <a:off x="1360822" y="753337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355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Calculations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274" y="2133601"/>
            <a:ext cx="8312726" cy="393192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 smtClean="0"/>
              <a:t>G6PD Activity </a:t>
            </a:r>
            <a:r>
              <a:rPr lang="en-US" dirty="0"/>
              <a:t>in </a:t>
            </a:r>
            <a:r>
              <a:rPr lang="en-US" dirty="0" err="1"/>
              <a:t>mU</a:t>
            </a:r>
            <a:r>
              <a:rPr lang="en-US" dirty="0"/>
              <a:t>/erythrocytes/ml of </a:t>
            </a:r>
            <a:r>
              <a:rPr lang="en-US" dirty="0" smtClean="0"/>
              <a:t>blood ( P )</a:t>
            </a:r>
            <a:r>
              <a:rPr lang="en-US" dirty="0"/>
              <a:t>= ΔA/min x </a:t>
            </a:r>
            <a:r>
              <a:rPr lang="en-US" dirty="0" smtClean="0"/>
              <a:t>30868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b="1" dirty="0" smtClean="0"/>
              <a:t>Note</a:t>
            </a:r>
            <a:r>
              <a:rPr lang="en-US" b="1" dirty="0"/>
              <a:t>: If the erythrocytes count per ml of blood is </a:t>
            </a:r>
            <a:r>
              <a:rPr lang="en-US" b="1" dirty="0" smtClean="0"/>
              <a:t>5 </a:t>
            </a:r>
            <a:r>
              <a:rPr lang="en-US" b="1" dirty="0"/>
              <a:t>X </a:t>
            </a:r>
            <a:r>
              <a:rPr lang="en-US" b="1" dirty="0" smtClean="0"/>
              <a:t>10</a:t>
            </a:r>
            <a:r>
              <a:rPr lang="en-US" b="1" baseline="30000" dirty="0" smtClean="0"/>
              <a:t>9 </a:t>
            </a:r>
            <a:endParaRPr lang="en-US" b="1" dirty="0">
              <a:latin typeface="Wingdings"/>
            </a:endParaRPr>
          </a:p>
          <a:p>
            <a:pPr>
              <a:lnSpc>
                <a:spcPct val="140000"/>
              </a:lnSpc>
            </a:pPr>
            <a:r>
              <a:rPr lang="en-US" dirty="0" smtClean="0"/>
              <a:t>Then </a:t>
            </a:r>
            <a:r>
              <a:rPr lang="en-US" dirty="0"/>
              <a:t>the </a:t>
            </a:r>
            <a:r>
              <a:rPr lang="en-US" dirty="0" smtClean="0"/>
              <a:t>G6PD activity </a:t>
            </a:r>
            <a:r>
              <a:rPr lang="en-US" dirty="0"/>
              <a:t>in </a:t>
            </a:r>
            <a:r>
              <a:rPr lang="en-US" dirty="0" err="1"/>
              <a:t>mU</a:t>
            </a:r>
            <a:r>
              <a:rPr lang="en-US" dirty="0"/>
              <a:t>/ 10</a:t>
            </a:r>
            <a:r>
              <a:rPr lang="en-US" baseline="30000" dirty="0"/>
              <a:t>9</a:t>
            </a:r>
            <a:r>
              <a:rPr lang="en-US" dirty="0"/>
              <a:t> cells = P</a:t>
            </a:r>
            <a:r>
              <a:rPr lang="en-US" dirty="0" smtClean="0"/>
              <a:t>/5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11-15 at 11.5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20" y="5046777"/>
            <a:ext cx="6509064" cy="11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97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3-Qualitative </a:t>
            </a:r>
            <a:r>
              <a:rPr lang="en-US" sz="3200" b="1" dirty="0"/>
              <a:t>determination of hemoglobin S (</a:t>
            </a:r>
            <a:r>
              <a:rPr lang="en-US" sz="3200" b="1" dirty="0" err="1"/>
              <a:t>HbS</a:t>
            </a:r>
            <a:r>
              <a:rPr lang="en-US" sz="3200" b="1" dirty="0"/>
              <a:t>) in blood.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2337" y="2084832"/>
            <a:ext cx="10443653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    Objectives:</a:t>
            </a:r>
          </a:p>
          <a:p>
            <a:pPr>
              <a:lnSpc>
                <a:spcPct val="60000"/>
              </a:lnSpc>
            </a:pPr>
            <a:endParaRPr lang="en-US" sz="2800" b="1" u="sng" dirty="0">
              <a:solidFill>
                <a:srgbClr val="800000"/>
              </a:solidFill>
            </a:endParaRPr>
          </a:p>
          <a:p>
            <a:pPr marL="457200" indent="-457200" algn="just">
              <a:lnSpc>
                <a:spcPct val="140000"/>
              </a:lnSpc>
              <a:buFont typeface="Arial"/>
              <a:buChar char="•"/>
            </a:pPr>
            <a:r>
              <a:rPr lang="en-US" sz="2400" dirty="0"/>
              <a:t>Qualitative determination of hemoglobin S (</a:t>
            </a:r>
            <a:r>
              <a:rPr lang="en-US" sz="2400" dirty="0" err="1"/>
              <a:t>HbS</a:t>
            </a:r>
            <a:r>
              <a:rPr lang="en-US" sz="2400" dirty="0"/>
              <a:t>) in blood using a phosphate solubility method. </a:t>
            </a:r>
          </a:p>
        </p:txBody>
      </p:sp>
      <p:pic>
        <p:nvPicPr>
          <p:cNvPr id="1026" name="Picture 2" descr="http://www.mun.ca/biology/desmid/brian/BIOL2250/Week_Three/ssaR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29" y="3584448"/>
            <a:ext cx="3020361" cy="307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3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8" y="859357"/>
            <a:ext cx="7345362" cy="967808"/>
          </a:xfrm>
        </p:spPr>
        <p:txBody>
          <a:bodyPr>
            <a:normAutofit/>
          </a:bodyPr>
          <a:lstStyle/>
          <a:p>
            <a:r>
              <a:rPr lang="en-US" dirty="0" smtClean="0"/>
              <a:t>Types of </a:t>
            </a:r>
            <a:r>
              <a:rPr lang="en-US" dirty="0" err="1" smtClean="0"/>
              <a:t>hemoglobins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57" y="2013561"/>
            <a:ext cx="10892589" cy="421077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800" dirty="0"/>
              <a:t>There are hundreds of </a:t>
            </a:r>
            <a:r>
              <a:rPr lang="en-US" sz="3800" dirty="0" err="1"/>
              <a:t>Hb</a:t>
            </a:r>
            <a:r>
              <a:rPr lang="en-US" sz="3800" dirty="0"/>
              <a:t> variants, and the most common are: </a:t>
            </a:r>
          </a:p>
          <a:p>
            <a:pPr algn="just">
              <a:lnSpc>
                <a:spcPct val="150000"/>
              </a:lnSpc>
            </a:pPr>
            <a:r>
              <a:rPr lang="en-US" sz="4500" b="1" dirty="0">
                <a:solidFill>
                  <a:srgbClr val="002060"/>
                </a:solidFill>
              </a:rPr>
              <a:t>Hemoglobin A</a:t>
            </a:r>
            <a:endParaRPr lang="en-US" sz="4500" dirty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4500" dirty="0"/>
              <a:t>It is normal hemoglobin that exists after birth and consist of (α2β2). </a:t>
            </a:r>
          </a:p>
          <a:p>
            <a:pPr lvl="1" algn="just">
              <a:lnSpc>
                <a:spcPct val="150000"/>
              </a:lnSpc>
            </a:pPr>
            <a:r>
              <a:rPr lang="en-US" sz="4500" dirty="0"/>
              <a:t>In normal adult 95% of </a:t>
            </a:r>
            <a:r>
              <a:rPr lang="en-US" sz="4500" dirty="0" err="1"/>
              <a:t>Hb</a:t>
            </a:r>
            <a:r>
              <a:rPr lang="en-US" sz="4500" dirty="0"/>
              <a:t> is present as </a:t>
            </a:r>
            <a:r>
              <a:rPr lang="en-US" sz="4500" dirty="0" err="1"/>
              <a:t>HbA</a:t>
            </a:r>
            <a:r>
              <a:rPr lang="en-US" sz="45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500" b="1" dirty="0">
                <a:solidFill>
                  <a:srgbClr val="002060"/>
                </a:solidFill>
              </a:rPr>
              <a:t>Hemoglobin A</a:t>
            </a:r>
            <a:r>
              <a:rPr lang="en-US" sz="4500" dirty="0">
                <a:solidFill>
                  <a:srgbClr val="002060"/>
                </a:solidFill>
              </a:rPr>
              <a:t>2 </a:t>
            </a:r>
          </a:p>
          <a:p>
            <a:pPr lvl="1" algn="just">
              <a:lnSpc>
                <a:spcPct val="150000"/>
              </a:lnSpc>
            </a:pPr>
            <a:r>
              <a:rPr lang="en-US" sz="4500" dirty="0"/>
              <a:t>It is a minor component of the hemoglobin found in red cells after </a:t>
            </a:r>
            <a:r>
              <a:rPr lang="en-US" sz="4500" dirty="0" smtClean="0"/>
              <a:t>birth </a:t>
            </a:r>
            <a:r>
              <a:rPr lang="en-US" sz="4500" dirty="0"/>
              <a:t>and consists of (α2δ2) </a:t>
            </a:r>
          </a:p>
          <a:p>
            <a:pPr lvl="1" algn="just">
              <a:lnSpc>
                <a:spcPct val="150000"/>
              </a:lnSpc>
            </a:pPr>
            <a:r>
              <a:rPr lang="en-US" sz="4500" dirty="0"/>
              <a:t>less than 3% of the total red cell hemoglobin. </a:t>
            </a:r>
          </a:p>
          <a:p>
            <a:pPr algn="just">
              <a:lnSpc>
                <a:spcPct val="150000"/>
              </a:lnSpc>
            </a:pPr>
            <a:r>
              <a:rPr lang="en-US" sz="4500" b="1" dirty="0">
                <a:solidFill>
                  <a:srgbClr val="002060"/>
                </a:solidFill>
              </a:rPr>
              <a:t>Hemoglobin F </a:t>
            </a:r>
            <a:endParaRPr lang="en-US" sz="4500" dirty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4500" dirty="0"/>
              <a:t>Hemoglobin F is the predominant hemoglobin during fetal development and consists of (α2γ2). </a:t>
            </a:r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24015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573" y="1139842"/>
            <a:ext cx="8211637" cy="81729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an abnormal </a:t>
            </a:r>
            <a:r>
              <a:rPr lang="en-US" dirty="0" err="1"/>
              <a:t>Hb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47" y="2436827"/>
            <a:ext cx="7972925" cy="32954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b="1" u="sng" dirty="0" smtClean="0"/>
              <a:t> </a:t>
            </a:r>
            <a:r>
              <a:rPr lang="en-US" b="1" dirty="0" smtClean="0"/>
              <a:t>    </a:t>
            </a:r>
            <a:r>
              <a:rPr lang="en-US" sz="2000" b="1" u="sng" dirty="0"/>
              <a:t>Hemoglobin S (</a:t>
            </a:r>
            <a:r>
              <a:rPr lang="en-US" sz="2000" b="1" u="sng" dirty="0" err="1"/>
              <a:t>HbS</a:t>
            </a:r>
            <a:r>
              <a:rPr lang="en-US" sz="2000" b="1" u="sng" dirty="0"/>
              <a:t>)</a:t>
            </a:r>
          </a:p>
          <a:p>
            <a:pPr lvl="1" algn="just">
              <a:lnSpc>
                <a:spcPct val="140000"/>
              </a:lnSpc>
            </a:pPr>
            <a:r>
              <a:rPr lang="en-US" sz="2000" dirty="0"/>
              <a:t>The alpha chain is normal, while </a:t>
            </a:r>
            <a:r>
              <a:rPr lang="en-US" sz="2000" b="1" u="sng" dirty="0"/>
              <a:t>the beta chain is mutated</a:t>
            </a:r>
            <a:r>
              <a:rPr lang="en-US" sz="2000" dirty="0"/>
              <a:t>, giving the molecule the structure, α2βS2. </a:t>
            </a:r>
          </a:p>
          <a:p>
            <a:pPr lvl="1" algn="just">
              <a:lnSpc>
                <a:spcPct val="140000"/>
              </a:lnSpc>
            </a:pPr>
            <a:r>
              <a:rPr lang="en-US" sz="2000" dirty="0"/>
              <a:t>A point mutation in the </a:t>
            </a:r>
            <a:r>
              <a:rPr lang="en-US" sz="2000" b="1" dirty="0" err="1"/>
              <a:t>Hb</a:t>
            </a:r>
            <a:r>
              <a:rPr lang="en-US" sz="2000" b="1" dirty="0"/>
              <a:t> β gene </a:t>
            </a:r>
            <a:r>
              <a:rPr lang="en-US" sz="2000" dirty="0"/>
              <a:t>is responsible for the sickling of RBCs seen in sickle cell anemia .The abnormality is due </a:t>
            </a:r>
            <a:r>
              <a:rPr lang="en-US" sz="2000" b="1" dirty="0">
                <a:solidFill>
                  <a:srgbClr val="FF0000"/>
                </a:solidFill>
              </a:rPr>
              <a:t>to Substitution of non polar </a:t>
            </a:r>
            <a:r>
              <a:rPr lang="en-US" sz="2000" b="1" dirty="0" err="1">
                <a:solidFill>
                  <a:srgbClr val="FF0000"/>
                </a:solidFill>
              </a:rPr>
              <a:t>valine</a:t>
            </a:r>
            <a:r>
              <a:rPr lang="en-US" sz="2000" b="1" dirty="0">
                <a:solidFill>
                  <a:srgbClr val="FF0000"/>
                </a:solidFill>
              </a:rPr>
              <a:t> for a charged Glutamic acid in position 6 in the β chain . 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sickle_cell_anemia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8" t="11454"/>
          <a:stretch/>
        </p:blipFill>
        <p:spPr>
          <a:xfrm>
            <a:off x="8814400" y="1838008"/>
            <a:ext cx="2670216" cy="38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9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5_21_sicklecelldisease-l13264790742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37" y="335183"/>
            <a:ext cx="8605613" cy="63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17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53959"/>
            <a:ext cx="8255398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US" sz="2400" dirty="0" err="1"/>
              <a:t>HbS</a:t>
            </a:r>
            <a:r>
              <a:rPr lang="en-US" sz="2400" dirty="0"/>
              <a:t> can be inherited in </a:t>
            </a:r>
            <a:r>
              <a:rPr lang="en-US" sz="2400" b="1" dirty="0">
                <a:solidFill>
                  <a:srgbClr val="FF0000"/>
                </a:solidFill>
              </a:rPr>
              <a:t>the homozygous state (S/S) produce sickle cell anemia</a:t>
            </a:r>
            <a:r>
              <a:rPr lang="en-US" sz="2400" dirty="0"/>
              <a:t> , </a:t>
            </a:r>
            <a:r>
              <a:rPr lang="en-US" sz="2400" b="1" dirty="0"/>
              <a:t>or in heterozygous (A/S) </a:t>
            </a:r>
            <a:r>
              <a:rPr lang="en-US" sz="2400" dirty="0"/>
              <a:t>,also called sickle cell trait, usually don’t exhibit symptoms of the sickle cell anemia disease (</a:t>
            </a:r>
            <a:r>
              <a:rPr lang="en-US" sz="2400" u="sng" dirty="0"/>
              <a:t>unless under extreme hypoxia</a:t>
            </a:r>
            <a:r>
              <a:rPr lang="en-US" sz="2400" dirty="0"/>
              <a:t>). </a:t>
            </a:r>
          </a:p>
          <a:p>
            <a:pPr lvl="1" algn="just">
              <a:lnSpc>
                <a:spcPct val="150000"/>
              </a:lnSpc>
            </a:pPr>
            <a:endParaRPr lang="en-US" sz="2400" dirty="0"/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</a:pPr>
            <a:endParaRPr lang="en-US" sz="2400" dirty="0"/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Individuals with </a:t>
            </a:r>
            <a:r>
              <a:rPr lang="en-US" sz="2400" dirty="0" err="1"/>
              <a:t>HbS</a:t>
            </a:r>
            <a:r>
              <a:rPr lang="en-US" sz="2400" dirty="0"/>
              <a:t> will be at high risk when exposed to conditions of </a:t>
            </a:r>
            <a:r>
              <a:rPr lang="en-US" sz="2400" b="1" dirty="0">
                <a:solidFill>
                  <a:srgbClr val="FF0000"/>
                </a:solidFill>
              </a:rPr>
              <a:t>low oxygen tension </a:t>
            </a:r>
            <a:r>
              <a:rPr lang="en-US" sz="2400" dirty="0"/>
              <a:t>such as surgery, high altitude or athletics which may results in serious and fatal clinical complications. </a:t>
            </a:r>
          </a:p>
          <a:p>
            <a:pPr lvl="1" algn="just">
              <a:lnSpc>
                <a:spcPct val="140000"/>
              </a:lnSpc>
            </a:pPr>
            <a:endParaRPr lang="en-US" sz="2400" dirty="0"/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356" y="2574648"/>
            <a:ext cx="2451924" cy="174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81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Principle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128" y="1994812"/>
            <a:ext cx="9066599" cy="459509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</a:pPr>
            <a:r>
              <a:rPr lang="en-US" sz="2900" dirty="0"/>
              <a:t>Erythrocytes are lysed (by </a:t>
            </a:r>
            <a:r>
              <a:rPr lang="en-US" sz="2900" dirty="0" err="1"/>
              <a:t>saponin</a:t>
            </a:r>
            <a:r>
              <a:rPr lang="en-US" sz="2900" dirty="0"/>
              <a:t>) and the released hemoglobin is reduced (by dithionite) in phosphate buffer. </a:t>
            </a:r>
          </a:p>
          <a:p>
            <a:pPr algn="just">
              <a:lnSpc>
                <a:spcPct val="170000"/>
              </a:lnSpc>
            </a:pPr>
            <a:r>
              <a:rPr lang="en-US" sz="2900" b="1" i="1" dirty="0">
                <a:solidFill>
                  <a:srgbClr val="FF0000"/>
                </a:solidFill>
              </a:rPr>
              <a:t>Reduced </a:t>
            </a:r>
            <a:r>
              <a:rPr lang="en-US" sz="2900" b="1" i="1" dirty="0" err="1">
                <a:solidFill>
                  <a:srgbClr val="FF0000"/>
                </a:solidFill>
              </a:rPr>
              <a:t>HbS</a:t>
            </a:r>
            <a:r>
              <a:rPr lang="en-US" sz="2900" b="1" i="1" dirty="0">
                <a:solidFill>
                  <a:srgbClr val="FF0000"/>
                </a:solidFill>
              </a:rPr>
              <a:t> is characterized by its very low solubility</a:t>
            </a:r>
            <a:r>
              <a:rPr lang="en-US" sz="2900" b="1" i="1" dirty="0">
                <a:solidFill>
                  <a:srgbClr val="FF0000"/>
                </a:solidFill>
                <a:latin typeface="Wingdings"/>
              </a:rPr>
              <a:t> </a:t>
            </a:r>
            <a:r>
              <a:rPr lang="en-US" sz="2900" dirty="0">
                <a:latin typeface="Wingdings"/>
              </a:rPr>
              <a:t> </a:t>
            </a:r>
            <a:r>
              <a:rPr lang="en-US" sz="2900" dirty="0"/>
              <a:t>So that in the presence of </a:t>
            </a:r>
            <a:r>
              <a:rPr lang="en-US" sz="2900" dirty="0" err="1"/>
              <a:t>HbS</a:t>
            </a:r>
            <a:r>
              <a:rPr lang="en-US" sz="2900" dirty="0"/>
              <a:t>, the solution become </a:t>
            </a:r>
            <a:r>
              <a:rPr lang="en-US" sz="29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turbid </a:t>
            </a:r>
            <a:r>
              <a:rPr lang="en-US" sz="2900" dirty="0"/>
              <a:t>and the lines behind the test tube will not be visible while, if no </a:t>
            </a:r>
            <a:r>
              <a:rPr lang="en-US" sz="2900" dirty="0" err="1"/>
              <a:t>HbS</a:t>
            </a:r>
            <a:r>
              <a:rPr lang="en-US" sz="2900" dirty="0"/>
              <a:t> was present the clear solution will permit the lines to be seen through the test tubes.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80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70113" y="2659189"/>
          <a:ext cx="778207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1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5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Reagent 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Volume 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</a:rPr>
                        <a:t>Sickling </a:t>
                      </a:r>
                      <a:r>
                        <a:rPr lang="en-US" sz="2400" dirty="0" smtClean="0">
                          <a:effectLst/>
                          <a:latin typeface="+mn-lt"/>
                        </a:rPr>
                        <a:t>solution 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+mn-lt"/>
                        </a:rPr>
                        <a:t>2 ml </a:t>
                      </a:r>
                      <a:endParaRPr lang="cs-CZ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  <a:latin typeface="+mn-lt"/>
                        </a:rPr>
                        <a:t>Patient 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sample (whole </a:t>
                      </a:r>
                      <a:r>
                        <a:rPr lang="en-US" sz="2400" dirty="0" smtClean="0">
                          <a:effectLst/>
                          <a:latin typeface="+mn-lt"/>
                        </a:rPr>
                        <a:t>blood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) 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effectLst/>
                          <a:latin typeface="+mn-lt"/>
                        </a:rPr>
                        <a:t>0.02 ml (20 μl) </a:t>
                      </a:r>
                      <a:endParaRPr lang="el-GR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effectLst/>
                          <a:latin typeface="+mn-lt"/>
                        </a:rPr>
                        <a:t>Mix by inversion and allow stand at room temperature for 5 to 10 min </a:t>
                      </a:r>
                      <a:endParaRPr lang="en-US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effectLst/>
                          <a:latin typeface="+mn-lt"/>
                        </a:rPr>
                        <a:t>Read the test by holding the test tube approximately 3 cm in front of a lined scale on the card. </a:t>
                      </a:r>
                      <a:endParaRPr lang="en-US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1" y="2057400"/>
            <a:ext cx="6881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Pipette into clean dry test tube </a:t>
            </a:r>
          </a:p>
        </p:txBody>
      </p:sp>
    </p:spTree>
    <p:extLst>
      <p:ext uri="{BB962C8B-B14F-4D97-AF65-F5344CB8AC3E}">
        <p14:creationId xmlns:p14="http://schemas.microsoft.com/office/powerpoint/2010/main" val="3058896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encrypted-tbn0.gstatic.com/images?q=tbn:ANd9GcTCM4-C3FUF2_RW1EUoUpD1FGMPsGzJI8xKksTezt7baAif7Xw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241" y="2087291"/>
            <a:ext cx="6245225" cy="44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9999" y="3673642"/>
            <a:ext cx="481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1262" y="3288921"/>
            <a:ext cx="481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0614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7" y="2740540"/>
            <a:ext cx="6221750" cy="16803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Hemoglobin is the protein molecule in red blood cells that carries oxygen from the lungs to the body's tissues and returns carbon dioxide from the tissues back to the lungs.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026" name="Picture 2" descr="http://images.medicinenet.com/images/appictures/hemoglobin-s1-what-is-hemoglo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67" y="2576764"/>
            <a:ext cx="4125374" cy="36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6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Hemoglobin (</a:t>
            </a:r>
            <a:r>
              <a:rPr lang="en-US" dirty="0" err="1"/>
              <a:t>Hb</a:t>
            </a:r>
            <a:r>
              <a:rPr lang="en-US" dirty="0"/>
              <a:t>) is a porphyrin–iron (II) </a:t>
            </a:r>
            <a:r>
              <a:rPr lang="en-US" dirty="0" err="1"/>
              <a:t>protien</a:t>
            </a:r>
            <a:r>
              <a:rPr lang="en-US" dirty="0"/>
              <a:t> in RBCs that transport oxygen from the lungs to the rest of the body and carbon dioxide back to the lungs.</a:t>
            </a:r>
          </a:p>
          <a:p>
            <a:endParaRPr lang="en-US" dirty="0"/>
          </a:p>
          <a:p>
            <a:r>
              <a:rPr lang="en-US" dirty="0" err="1"/>
              <a:t>Hb</a:t>
            </a:r>
            <a:r>
              <a:rPr lang="en-US" dirty="0"/>
              <a:t> is made up of 4 subunits of globin protein , with a </a:t>
            </a:r>
            <a:r>
              <a:rPr lang="en-US" dirty="0" err="1"/>
              <a:t>heam</a:t>
            </a:r>
            <a:r>
              <a:rPr lang="en-US" dirty="0"/>
              <a:t> (iron containing group). </a:t>
            </a:r>
          </a:p>
        </p:txBody>
      </p:sp>
      <p:pic>
        <p:nvPicPr>
          <p:cNvPr id="4" name="Picture 4" descr="http://image.slidesharecdn.com/2chwoffnrdszacy1gsoe-140528075242-phpapp01/95/iron-chelation-therapy-2-638.jpg?cb=140134705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9"/>
          <a:stretch/>
        </p:blipFill>
        <p:spPr bwMode="auto">
          <a:xfrm>
            <a:off x="4811727" y="4421254"/>
            <a:ext cx="4806778" cy="218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2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circulation  blood of normal adult contain about 750 g of </a:t>
            </a:r>
            <a:r>
              <a:rPr lang="en-US" dirty="0" err="1" smtClean="0"/>
              <a:t>Hb</a:t>
            </a:r>
            <a:r>
              <a:rPr lang="en-US" dirty="0" smtClean="0"/>
              <a:t> and of this about  7 – 8 g are degraded daily.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 algn="just">
              <a:buFont typeface="Arial"/>
              <a:buChar char="•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badi MT Condensed Light"/>
                <a:cs typeface="Abadi MT Condensed Light"/>
              </a:rPr>
              <a:t>This amount has to be newly synthesized each day because</a:t>
            </a:r>
            <a:r>
              <a:rPr lang="en-US" sz="2400" b="1" dirty="0" smtClean="0">
                <a:latin typeface="Abadi MT Condensed Light"/>
                <a:cs typeface="Abadi MT Condensed Light"/>
              </a:rPr>
              <a:t>:</a:t>
            </a:r>
          </a:p>
          <a:p>
            <a:pPr marL="0" indent="0" algn="just">
              <a:buNone/>
            </a:pPr>
            <a:endParaRPr lang="en-US" b="1" dirty="0">
              <a:latin typeface="Abadi MT Condensed Light"/>
              <a:cs typeface="Abadi MT Condensed Light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en-US" b="1" dirty="0">
                <a:solidFill>
                  <a:srgbClr val="0070C0"/>
                </a:solidFill>
                <a:latin typeface="Abadi MT Condensed Light"/>
                <a:cs typeface="Abadi MT Condensed Light"/>
              </a:rPr>
              <a:t>The globin part </a:t>
            </a:r>
            <a:r>
              <a:rPr lang="en-US" dirty="0">
                <a:latin typeface="Abadi MT Condensed Light"/>
                <a:cs typeface="Abadi MT Condensed Light"/>
              </a:rPr>
              <a:t>of </a:t>
            </a:r>
            <a:r>
              <a:rPr lang="en-US" dirty="0" err="1">
                <a:latin typeface="Abadi MT Condensed Light"/>
                <a:cs typeface="Abadi MT Condensed Light"/>
              </a:rPr>
              <a:t>Hb</a:t>
            </a:r>
            <a:r>
              <a:rPr lang="en-US" dirty="0">
                <a:latin typeface="Abadi MT Condensed Light"/>
                <a:cs typeface="Abadi MT Condensed Light"/>
              </a:rPr>
              <a:t> can be reutilized only after catabolism into its constituent amino acid.</a:t>
            </a:r>
          </a:p>
          <a:p>
            <a:pPr marL="914400" lvl="1" indent="-457200" algn="just">
              <a:buFont typeface="Arial"/>
              <a:buChar char="•"/>
            </a:pPr>
            <a:r>
              <a:rPr lang="en-US" b="1" dirty="0">
                <a:solidFill>
                  <a:srgbClr val="0070C0"/>
                </a:solidFill>
                <a:latin typeface="Abadi MT Condensed Light"/>
                <a:cs typeface="Abadi MT Condensed Light"/>
              </a:rPr>
              <a:t>The free </a:t>
            </a:r>
            <a:r>
              <a:rPr lang="en-US" b="1" dirty="0" err="1">
                <a:solidFill>
                  <a:srgbClr val="0070C0"/>
                </a:solidFill>
                <a:latin typeface="Abadi MT Condensed Light"/>
                <a:cs typeface="Abadi MT Condensed Light"/>
              </a:rPr>
              <a:t>heam</a:t>
            </a:r>
            <a:r>
              <a:rPr lang="en-US" dirty="0">
                <a:latin typeface="Abadi MT Condensed Light"/>
                <a:cs typeface="Abadi MT Condensed Light"/>
              </a:rPr>
              <a:t> is broken down into bile pigment which is excreted</a:t>
            </a:r>
            <a:r>
              <a:rPr lang="en-US" dirty="0" smtClean="0">
                <a:latin typeface="Abadi MT Condensed Light"/>
                <a:cs typeface="Abadi MT Condensed Light"/>
              </a:rPr>
              <a:t>.</a:t>
            </a:r>
          </a:p>
          <a:p>
            <a:pPr marL="457200" lvl="1" indent="0" algn="just">
              <a:buNone/>
            </a:pPr>
            <a:endParaRPr lang="en-US" dirty="0">
              <a:latin typeface="Abadi MT Condensed Light"/>
              <a:cs typeface="Abadi MT Condensed Light"/>
            </a:endParaRPr>
          </a:p>
          <a:p>
            <a:pPr marL="914400" lvl="1" indent="-457200" algn="just">
              <a:buFont typeface="Arial"/>
              <a:buChar char="•"/>
            </a:pPr>
            <a:r>
              <a:rPr lang="en-US" b="1" dirty="0">
                <a:solidFill>
                  <a:srgbClr val="C00000"/>
                </a:solidFill>
                <a:latin typeface="Abadi MT Condensed Light"/>
                <a:cs typeface="Abadi MT Condensed Light"/>
              </a:rPr>
              <a:t>Iron alone </a:t>
            </a:r>
            <a:r>
              <a:rPr lang="en-US" dirty="0">
                <a:solidFill>
                  <a:srgbClr val="C00000"/>
                </a:solidFill>
                <a:latin typeface="Abadi MT Condensed Light"/>
                <a:cs typeface="Abadi MT Condensed Light"/>
              </a:rPr>
              <a:t>is reutilized in the synthesis of </a:t>
            </a:r>
            <a:r>
              <a:rPr lang="en-US" dirty="0" err="1">
                <a:solidFill>
                  <a:srgbClr val="C00000"/>
                </a:solidFill>
                <a:latin typeface="Abadi MT Condensed Light"/>
                <a:cs typeface="Abadi MT Condensed Light"/>
              </a:rPr>
              <a:t>Hb</a:t>
            </a:r>
            <a:r>
              <a:rPr lang="en-US" dirty="0">
                <a:solidFill>
                  <a:srgbClr val="C00000"/>
                </a:solidFill>
                <a:latin typeface="Abadi MT Condensed Light"/>
                <a:cs typeface="Abadi MT Condensed Ligh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4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x-none" dirty="0"/>
          </a:p>
        </p:txBody>
      </p:sp>
      <p:sp>
        <p:nvSpPr>
          <p:cNvPr id="4" name="مربع نص 3"/>
          <p:cNvSpPr txBox="1"/>
          <p:nvPr/>
        </p:nvSpPr>
        <p:spPr>
          <a:xfrm>
            <a:off x="851847" y="1069169"/>
            <a:ext cx="76438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cs typeface="Adobe Caslon Pro Bold"/>
              </a:rPr>
              <a:t>Regulation of  </a:t>
            </a:r>
            <a:r>
              <a:rPr lang="en-US" sz="3200" b="1" dirty="0" err="1">
                <a:solidFill>
                  <a:srgbClr val="C00000"/>
                </a:solidFill>
                <a:cs typeface="Adobe Caslon Pro Bold"/>
              </a:rPr>
              <a:t>Hb</a:t>
            </a:r>
            <a:r>
              <a:rPr lang="en-US" sz="3200" b="1" dirty="0">
                <a:solidFill>
                  <a:srgbClr val="C00000"/>
                </a:solidFill>
                <a:cs typeface="Adobe Caslon Pro Bold"/>
              </a:rPr>
              <a:t> Synthesis:</a:t>
            </a:r>
          </a:p>
          <a:p>
            <a:pPr algn="l"/>
            <a:endParaRPr lang="x-none" sz="2800" dirty="0">
              <a:cs typeface="Adobe Caslon Pro Bold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51847" y="2084832"/>
            <a:ext cx="11099042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b="1" dirty="0" err="1" smtClean="0">
                <a:solidFill>
                  <a:srgbClr val="002060"/>
                </a:solidFill>
                <a:latin typeface="Abadi MT Condensed Light"/>
                <a:cs typeface="Abadi MT Condensed Light"/>
              </a:rPr>
              <a:t>Hb</a:t>
            </a:r>
            <a:r>
              <a:rPr lang="en-US" sz="2000" b="1" dirty="0" smtClean="0">
                <a:solidFill>
                  <a:srgbClr val="002060"/>
                </a:solidFill>
                <a:latin typeface="Abadi MT Condensed Light"/>
                <a:cs typeface="Abadi MT Condensed Light"/>
              </a:rPr>
              <a:t> synthesis is stimulated by</a:t>
            </a:r>
            <a:r>
              <a:rPr lang="en-US" sz="2000" b="1" dirty="0" smtClean="0">
                <a:solidFill>
                  <a:srgbClr val="681417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 smtClean="0">
                <a:latin typeface="Abadi MT Condensed Light"/>
                <a:cs typeface="Abadi MT Condensed Light"/>
              </a:rPr>
              <a:t>anoxia or hypoxia, whether due to oxygen deficiency or due to </a:t>
            </a:r>
            <a:r>
              <a:rPr lang="en-US" sz="2000" dirty="0" err="1" smtClean="0">
                <a:latin typeface="Abadi MT Condensed Light"/>
                <a:cs typeface="Abadi MT Condensed Light"/>
              </a:rPr>
              <a:t>anaemia</a:t>
            </a:r>
            <a:r>
              <a:rPr lang="en-US" sz="2000" dirty="0" smtClean="0">
                <a:latin typeface="Abadi MT Condensed Light"/>
                <a:cs typeface="Abadi MT Condensed Light"/>
              </a:rPr>
              <a:t>.</a:t>
            </a:r>
          </a:p>
          <a:p>
            <a:pPr marL="342900" indent="-342900" algn="just">
              <a:buFont typeface="Arial"/>
              <a:buChar char="•"/>
            </a:pPr>
            <a:endParaRPr lang="en-US" sz="2000" dirty="0" smtClean="0">
              <a:latin typeface="Abadi MT Condensed Light"/>
              <a:cs typeface="Abadi MT Condensed Light"/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US" b="1" i="1" dirty="0" smtClean="0">
                <a:solidFill>
                  <a:srgbClr val="002060"/>
                </a:solidFill>
                <a:latin typeface="Abadi MT Condensed Light"/>
                <a:cs typeface="Abadi MT Condensed Light"/>
              </a:rPr>
              <a:t>Anoxia:</a:t>
            </a:r>
            <a:r>
              <a:rPr lang="en-US" dirty="0" smtClean="0">
                <a:solidFill>
                  <a:srgbClr val="002060"/>
                </a:solidFill>
                <a:latin typeface="Abadi MT Condensed Light"/>
                <a:cs typeface="Abadi MT Condensed Light"/>
              </a:rPr>
              <a:t> means a total depletion in the level of oxygen, an extreme form of hypoxia or "low oxygen” </a:t>
            </a:r>
          </a:p>
          <a:p>
            <a:pPr marL="342900" indent="-342900" algn="just">
              <a:buFont typeface="Arial"/>
              <a:buChar char="•"/>
            </a:pPr>
            <a:endParaRPr lang="en-US" sz="2400" dirty="0">
              <a:latin typeface="Abadi MT Condensed Light"/>
              <a:cs typeface="Abadi MT Condensed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979" y="4394579"/>
            <a:ext cx="112139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dirty="0">
                <a:latin typeface="Abadi MT Condensed Light"/>
                <a:cs typeface="Abadi MT Condensed Light"/>
              </a:rPr>
              <a:t>There is a strong evidence that the marrow response to the </a:t>
            </a:r>
            <a:r>
              <a:rPr lang="en-US" b="1" dirty="0">
                <a:solidFill>
                  <a:srgbClr val="002060"/>
                </a:solidFill>
                <a:latin typeface="Abadi MT Condensed Light"/>
                <a:cs typeface="Abadi MT Condensed Light"/>
              </a:rPr>
              <a:t>stimulus of hypoxia</a:t>
            </a:r>
            <a:r>
              <a:rPr lang="en-US" dirty="0">
                <a:latin typeface="Abadi MT Condensed Light"/>
                <a:cs typeface="Abadi MT Condensed Light"/>
              </a:rPr>
              <a:t> is dependent upon </a:t>
            </a:r>
            <a:r>
              <a:rPr lang="en-US" b="1" dirty="0">
                <a:solidFill>
                  <a:srgbClr val="681417"/>
                </a:solidFill>
                <a:latin typeface="Abadi MT Condensed Light"/>
                <a:cs typeface="Abadi MT Condensed Light"/>
              </a:rPr>
              <a:t>erythropoietin.</a:t>
            </a:r>
          </a:p>
          <a:p>
            <a:pPr marL="342900" indent="-342900" algn="just">
              <a:buFont typeface="Arial"/>
              <a:buChar char="•"/>
            </a:pPr>
            <a:endParaRPr lang="en-US" b="1" u="sng" dirty="0">
              <a:solidFill>
                <a:srgbClr val="681417"/>
              </a:solidFill>
              <a:latin typeface="Abadi MT Condensed Light"/>
              <a:cs typeface="Abadi MT Condensed Light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b="1" dirty="0">
                <a:solidFill>
                  <a:srgbClr val="681417"/>
                </a:solidFill>
                <a:latin typeface="Abadi MT Condensed Light"/>
                <a:cs typeface="Abadi MT Condensed Light"/>
              </a:rPr>
              <a:t>Erythropoietin is a </a:t>
            </a:r>
            <a:r>
              <a:rPr lang="en-US" dirty="0">
                <a:latin typeface="Abadi MT Condensed Light"/>
                <a:cs typeface="Abadi MT Condensed Light"/>
              </a:rPr>
              <a:t>glycoprotein hormone</a:t>
            </a:r>
            <a:r>
              <a:rPr lang="en-US" b="1" dirty="0">
                <a:solidFill>
                  <a:srgbClr val="681417"/>
                </a:solidFill>
                <a:latin typeface="Abadi MT Condensed Light"/>
                <a:cs typeface="Abadi MT Condensed Light"/>
              </a:rPr>
              <a:t> </a:t>
            </a:r>
            <a:r>
              <a:rPr lang="en-US" dirty="0">
                <a:latin typeface="Abadi MT Condensed Light"/>
                <a:cs typeface="Abadi MT Condensed Light"/>
              </a:rPr>
              <a:t>formed in kidney  in response to decrease oxygen carrying capacity (hypoxia or anoxia), in order to stimulate the erythropoiesis </a:t>
            </a:r>
          </a:p>
        </p:txBody>
      </p:sp>
    </p:spTree>
    <p:extLst>
      <p:ext uri="{BB962C8B-B14F-4D97-AF65-F5344CB8AC3E}">
        <p14:creationId xmlns:p14="http://schemas.microsoft.com/office/powerpoint/2010/main" val="186268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810116" y="928670"/>
            <a:ext cx="5500726" cy="76636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Tissue hypoxia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Kidney secrete erythropoietin into blood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erythropoiesis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 number of RBC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 oxygen carrying capacity </a:t>
            </a:r>
          </a:p>
          <a:p>
            <a:pPr algn="ctr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x-none" dirty="0"/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7274727" y="167876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5400000">
            <a:off x="7273933" y="282098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>
            <a:off x="7275521" y="396399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7275521" y="503556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10800000">
            <a:off x="3095604" y="5572140"/>
            <a:ext cx="242889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 flipH="1" flipV="1">
            <a:off x="1452530" y="3929066"/>
            <a:ext cx="328614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3095604" y="2284404"/>
            <a:ext cx="18573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1905000" y="2571744"/>
            <a:ext cx="3276600" cy="147732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dirty="0"/>
              <a:t>Return to homeostasis  when oxygen is delivered to kidney , this cause negative feedback inhibition to stop the secretion of erythropoietin</a:t>
            </a:r>
            <a:endParaRPr lang="x-none" dirty="0"/>
          </a:p>
        </p:txBody>
      </p:sp>
      <p:sp>
        <p:nvSpPr>
          <p:cNvPr id="5" name="Rectangle 4"/>
          <p:cNvSpPr/>
          <p:nvPr/>
        </p:nvSpPr>
        <p:spPr>
          <a:xfrm>
            <a:off x="573543" y="636282"/>
            <a:ext cx="5042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cs typeface="Adobe Caslon Pro Bold"/>
              </a:rPr>
              <a:t>Regulation of  </a:t>
            </a:r>
            <a:r>
              <a:rPr lang="en-US" sz="3200" b="1" dirty="0" err="1">
                <a:solidFill>
                  <a:srgbClr val="C00000"/>
                </a:solidFill>
                <a:cs typeface="Adobe Caslon Pro Bold"/>
              </a:rPr>
              <a:t>Hb</a:t>
            </a:r>
            <a:r>
              <a:rPr lang="en-US" sz="3200" b="1" dirty="0">
                <a:solidFill>
                  <a:srgbClr val="C00000"/>
                </a:solidFill>
                <a:cs typeface="Adobe Caslon Pro Bold"/>
              </a:rPr>
              <a:t> Synthesis:</a:t>
            </a:r>
          </a:p>
        </p:txBody>
      </p:sp>
    </p:spTree>
    <p:extLst>
      <p:ext uri="{BB962C8B-B14F-4D97-AF65-F5344CB8AC3E}">
        <p14:creationId xmlns:p14="http://schemas.microsoft.com/office/powerpoint/2010/main" val="344058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 some factor affecting on the native of </a:t>
            </a:r>
            <a:r>
              <a:rPr lang="en-US" dirty="0" err="1"/>
              <a:t>haemoglobin</a:t>
            </a:r>
            <a:r>
              <a:rPr lang="en-US" dirty="0"/>
              <a:t>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733593"/>
              </p:ext>
            </p:extLst>
          </p:nvPr>
        </p:nvGraphicFramePr>
        <p:xfrm>
          <a:off x="1023938" y="2084833"/>
          <a:ext cx="9157291" cy="237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187292" y="4603853"/>
            <a:ext cx="3393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Only copper and cobalt are known to play a role .</a:t>
            </a:r>
          </a:p>
          <a:p>
            <a:r>
              <a:rPr lang="en-US" dirty="0"/>
              <a:t>(Copper is playing a role in  the absorption of iron while Cobalt is essential constituent of </a:t>
            </a:r>
            <a:r>
              <a:rPr lang="en-US" dirty="0" err="1"/>
              <a:t>vitamine</a:t>
            </a:r>
            <a:r>
              <a:rPr lang="en-US" dirty="0"/>
              <a:t> B12 (Cobalamin) )</a:t>
            </a:r>
          </a:p>
        </p:txBody>
      </p:sp>
      <p:sp>
        <p:nvSpPr>
          <p:cNvPr id="9" name="Rectangle 8"/>
          <p:cNvSpPr/>
          <p:nvPr/>
        </p:nvSpPr>
        <p:spPr>
          <a:xfrm>
            <a:off x="789001" y="4701408"/>
            <a:ext cx="27730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Biotin (B7), pantothenic acid (B5), folic acid (B9), coenzyme A and </a:t>
            </a:r>
            <a:r>
              <a:rPr lang="en-US" dirty="0" err="1"/>
              <a:t>pyrodixal</a:t>
            </a:r>
            <a:r>
              <a:rPr lang="en-US" dirty="0"/>
              <a:t> phosphate are essential for </a:t>
            </a:r>
            <a:r>
              <a:rPr lang="en-US" dirty="0" err="1"/>
              <a:t>haem</a:t>
            </a:r>
            <a:r>
              <a:rPr lang="en-US" dirty="0"/>
              <a:t> synthesis . </a:t>
            </a:r>
          </a:p>
        </p:txBody>
      </p:sp>
    </p:spTree>
    <p:extLst>
      <p:ext uri="{BB962C8B-B14F-4D97-AF65-F5344CB8AC3E}">
        <p14:creationId xmlns:p14="http://schemas.microsoft.com/office/powerpoint/2010/main" val="35634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Anemia :</a:t>
            </a:r>
          </a:p>
        </p:txBody>
      </p:sp>
      <p:pic>
        <p:nvPicPr>
          <p:cNvPr id="2050" name="Picture 2" descr="https://i.ytimg.com/vi/z2Wd3pQsnKg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4" r="12789" b="-1645"/>
          <a:stretch/>
        </p:blipFill>
        <p:spPr bwMode="auto">
          <a:xfrm>
            <a:off x="2085474" y="1793130"/>
            <a:ext cx="9460832" cy="49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08406" y="876917"/>
            <a:ext cx="9583594" cy="916214"/>
          </a:xfrm>
        </p:spPr>
        <p:txBody>
          <a:bodyPr/>
          <a:lstStyle/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badi MT Condensed Light"/>
                <a:cs typeface="Abadi MT Condensed Light"/>
              </a:rPr>
              <a:t>It is in general decrease in the amount of RBC or the normal amount of </a:t>
            </a:r>
            <a:r>
              <a:rPr lang="en-US" sz="2000" dirty="0" err="1">
                <a:latin typeface="Abadi MT Condensed Light"/>
                <a:cs typeface="Abadi MT Condensed Light"/>
              </a:rPr>
              <a:t>Hb</a:t>
            </a:r>
            <a:r>
              <a:rPr lang="en-US" sz="2000" dirty="0">
                <a:latin typeface="Abadi MT Condensed Light"/>
                <a:cs typeface="Abadi MT Condensed Light"/>
              </a:rPr>
              <a:t> in blood.</a:t>
            </a:r>
            <a:r>
              <a:rPr lang="en-US" sz="2000" dirty="0"/>
              <a:t> </a:t>
            </a:r>
            <a:r>
              <a:rPr lang="en-US" sz="2000" dirty="0">
                <a:latin typeface="Abadi MT Condensed Light"/>
                <a:cs typeface="Abadi MT Condensed Light"/>
              </a:rPr>
              <a:t>It can also be defined as a lowered ability of the blood to carry oxygen.</a:t>
            </a:r>
          </a:p>
        </p:txBody>
      </p:sp>
    </p:spTree>
    <p:extLst>
      <p:ext uri="{BB962C8B-B14F-4D97-AF65-F5344CB8AC3E}">
        <p14:creationId xmlns:p14="http://schemas.microsoft.com/office/powerpoint/2010/main" val="4156646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220</TotalTime>
  <Words>1486</Words>
  <Application>Microsoft Office PowerPoint</Application>
  <PresentationFormat>Widescreen</PresentationFormat>
  <Paragraphs>186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ＭＳ Ｐゴシック</vt:lpstr>
      <vt:lpstr>Abadi MT Condensed Extra Bold</vt:lpstr>
      <vt:lpstr>Abadi MT Condensed Light</vt:lpstr>
      <vt:lpstr>Adobe Caslon Pro Bold</vt:lpstr>
      <vt:lpstr>Arial</vt:lpstr>
      <vt:lpstr>Calibri</vt:lpstr>
      <vt:lpstr>Calisto MT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1_Integral</vt:lpstr>
      <vt:lpstr>Hemoglobin and anemia </vt:lpstr>
      <vt:lpstr>PowerPoint Presentation</vt:lpstr>
      <vt:lpstr>Hemoglobin</vt:lpstr>
      <vt:lpstr>Hemoglobin</vt:lpstr>
      <vt:lpstr>Hemoglobin</vt:lpstr>
      <vt:lpstr>   </vt:lpstr>
      <vt:lpstr>PowerPoint Presentation</vt:lpstr>
      <vt:lpstr>The role of  some factor affecting on the native of haemoglobin:</vt:lpstr>
      <vt:lpstr>Anemia :</vt:lpstr>
      <vt:lpstr>PowerPoint Presentation</vt:lpstr>
      <vt:lpstr>Estimation of blood haemoglobin:</vt:lpstr>
      <vt:lpstr>Method</vt:lpstr>
      <vt:lpstr>2-Quantitative Determination of G6PD Deficiency in Hemolysed RBC sample </vt:lpstr>
      <vt:lpstr>Glucose-6 dehydrogenase importance In RBC</vt:lpstr>
      <vt:lpstr>Glucose-6 dehydrogenase importance In RBC</vt:lpstr>
      <vt:lpstr>Glucose-6 dehydrogenase deficiency</vt:lpstr>
      <vt:lpstr>Principle  </vt:lpstr>
      <vt:lpstr>Method</vt:lpstr>
      <vt:lpstr>Results </vt:lpstr>
      <vt:lpstr>Calculations </vt:lpstr>
      <vt:lpstr>3-Qualitative determination of hemoglobin S (HbS) in blood. </vt:lpstr>
      <vt:lpstr>Types of hemoglobins</vt:lpstr>
      <vt:lpstr>Example of an abnormal Hb  </vt:lpstr>
      <vt:lpstr>PowerPoint Presentation</vt:lpstr>
      <vt:lpstr>PowerPoint Presentation</vt:lpstr>
      <vt:lpstr>Principle</vt:lpstr>
      <vt:lpstr>Method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Hemoglobin and anemia</dc:title>
  <dc:creator>first first</dc:creator>
  <cp:lastModifiedBy>first first</cp:lastModifiedBy>
  <cp:revision>36</cp:revision>
  <dcterms:created xsi:type="dcterms:W3CDTF">2016-03-07T19:40:13Z</dcterms:created>
  <dcterms:modified xsi:type="dcterms:W3CDTF">2016-03-07T23:23:49Z</dcterms:modified>
</cp:coreProperties>
</file>