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4"/>
  </p:sldMasterIdLst>
  <p:notesMasterIdLst>
    <p:notesMasterId r:id="rId28"/>
  </p:notesMasterIdLst>
  <p:sldIdLst>
    <p:sldId id="275" r:id="rId5"/>
    <p:sldId id="256" r:id="rId6"/>
    <p:sldId id="276" r:id="rId7"/>
    <p:sldId id="266" r:id="rId8"/>
    <p:sldId id="257" r:id="rId9"/>
    <p:sldId id="277" r:id="rId10"/>
    <p:sldId id="278" r:id="rId11"/>
    <p:sldId id="279" r:id="rId12"/>
    <p:sldId id="259" r:id="rId13"/>
    <p:sldId id="280" r:id="rId14"/>
    <p:sldId id="281" r:id="rId15"/>
    <p:sldId id="260" r:id="rId16"/>
    <p:sldId id="261" r:id="rId17"/>
    <p:sldId id="267" r:id="rId18"/>
    <p:sldId id="262" r:id="rId19"/>
    <p:sldId id="263" r:id="rId20"/>
    <p:sldId id="264" r:id="rId21"/>
    <p:sldId id="282" r:id="rId22"/>
    <p:sldId id="269" r:id="rId23"/>
    <p:sldId id="271" r:id="rId24"/>
    <p:sldId id="272" r:id="rId25"/>
    <p:sldId id="274" r:id="rId26"/>
    <p:sldId id="273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415F832-F8C9-403C-A036-23645BE4A27C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24BAC4-1136-427D-BD82-759971DCEE4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690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631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2217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2C72-B879-458C-9149-1B125030A69E}" type="slidenum">
              <a:rPr lang="ar-SA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71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7008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51943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2C72-B879-458C-9149-1B125030A69E}" type="slidenum">
              <a:rPr lang="ar-SA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83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2993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D10F-CAAA-4853-B33D-27E21DDF2D81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6883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1419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049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5251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4564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2D10F-CAAA-4853-B33D-27E21DDF2D81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847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4154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BAC4-1136-427D-BD82-759971DCEE4D}" type="slidenum">
              <a:rPr lang="ar-SA" smtClean="0"/>
              <a:pPr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528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3A3B47D-AF22-4D64-8A70-DD0972459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81000"/>
            <a:ext cx="6859587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228600" y="6326188"/>
            <a:ext cx="1905000" cy="3794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324600"/>
            <a:ext cx="2895600" cy="3794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10200" y="6324600"/>
            <a:ext cx="1905000" cy="379413"/>
          </a:xfrm>
        </p:spPr>
        <p:txBody>
          <a:bodyPr/>
          <a:lstStyle>
            <a:lvl1pPr>
              <a:defRPr/>
            </a:lvl1pPr>
          </a:lstStyle>
          <a:p>
            <a:fld id="{11C0511F-36CF-496C-B71D-D325504B351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17F812-1C6E-416E-8536-38BEF169BF17}" type="datetimeFigureOut">
              <a:rPr lang="ar-SA" smtClean="0"/>
              <a:pPr/>
              <a:t>13/04/1436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D97B64-E172-4A17-A329-5213DE8F55F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appa_opioid_receptor" TargetMode="External"/><Relationship Id="rId2" Type="http://schemas.openxmlformats.org/officeDocument/2006/relationships/hyperlink" Target="http://en.wikipedia.org/wiki/Mu_opioid_recep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elta_opioid_receptor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ANALGESIC DRUGS</a:t>
            </a:r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877290" y="2409820"/>
            <a:ext cx="1645194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# Lab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3# 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Opioid</a:t>
            </a:r>
            <a:r>
              <a:rPr lang="en-US" dirty="0" smtClean="0"/>
              <a:t> analgesics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The major classes of </a:t>
            </a:r>
            <a:r>
              <a:rPr lang="en-US" sz="2800" dirty="0" err="1" smtClean="0">
                <a:solidFill>
                  <a:srgbClr val="0070C0"/>
                </a:solidFill>
              </a:rPr>
              <a:t>opioid</a:t>
            </a:r>
            <a:r>
              <a:rPr lang="en-US" sz="2800" dirty="0" smtClean="0">
                <a:solidFill>
                  <a:srgbClr val="0070C0"/>
                </a:solidFill>
              </a:rPr>
              <a:t> receptors are(</a:t>
            </a:r>
            <a:r>
              <a:rPr lang="el-GR" sz="2800" b="1" dirty="0" smtClean="0">
                <a:solidFill>
                  <a:srgbClr val="FF0000"/>
                </a:solidFill>
                <a:hlinkClick r:id="rId2" tooltip="Mu opioid receptor"/>
              </a:rPr>
              <a:t>μ</a:t>
            </a:r>
            <a:r>
              <a:rPr lang="el-GR" sz="2800" b="1" dirty="0" smtClean="0">
                <a:solidFill>
                  <a:srgbClr val="FF0000"/>
                </a:solidFill>
              </a:rPr>
              <a:t>, </a:t>
            </a:r>
            <a:r>
              <a:rPr lang="el-GR" sz="2800" b="1" dirty="0" smtClean="0">
                <a:solidFill>
                  <a:srgbClr val="FF0000"/>
                </a:solidFill>
                <a:hlinkClick r:id="rId3" tooltip="Kappa opioid receptor"/>
              </a:rPr>
              <a:t>κ</a:t>
            </a:r>
            <a:r>
              <a:rPr lang="el-GR" sz="2800" b="1" dirty="0" smtClean="0">
                <a:solidFill>
                  <a:srgbClr val="FF0000"/>
                </a:solidFill>
              </a:rPr>
              <a:t>, </a:t>
            </a:r>
            <a:r>
              <a:rPr lang="el-GR" sz="2800" b="1" dirty="0" smtClean="0">
                <a:solidFill>
                  <a:srgbClr val="FF0000"/>
                </a:solidFill>
                <a:hlinkClick r:id="rId4" tooltip="Delta opioid receptor"/>
              </a:rPr>
              <a:t>δ</a:t>
            </a:r>
            <a:r>
              <a:rPr lang="en-US" sz="2800" dirty="0" smtClean="0">
                <a:solidFill>
                  <a:srgbClr val="0070C0"/>
                </a:solidFill>
              </a:rPr>
              <a:t>) mu, delta and kappa.</a:t>
            </a: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Each receptor type has subtypes: mu1, mu2, delta1, delta2, kappa1, kappa2 and kappa3.</a:t>
            </a: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Most of the currently available </a:t>
            </a:r>
            <a:r>
              <a:rPr lang="en-US" sz="2800" dirty="0" err="1" smtClean="0">
                <a:solidFill>
                  <a:srgbClr val="0070C0"/>
                </a:solidFill>
              </a:rPr>
              <a:t>opioid</a:t>
            </a:r>
            <a:r>
              <a:rPr lang="en-US" sz="2800" dirty="0" smtClean="0">
                <a:solidFill>
                  <a:srgbClr val="0070C0"/>
                </a:solidFill>
              </a:rPr>
              <a:t> analgesics act primarily at the mu receptor.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080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Mechansim</a:t>
            </a:r>
            <a:r>
              <a:rPr lang="en-US" b="1" dirty="0" smtClean="0">
                <a:solidFill>
                  <a:srgbClr val="FF0000"/>
                </a:solidFill>
              </a:rPr>
              <a:t> of action :</a:t>
            </a:r>
          </a:p>
          <a:p>
            <a:pPr>
              <a:buNone/>
            </a:pPr>
            <a:endParaRPr lang="en-US" sz="9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800" dirty="0" smtClean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All </a:t>
            </a:r>
            <a:r>
              <a:rPr lang="en-US" sz="2400" dirty="0" err="1" smtClean="0">
                <a:solidFill>
                  <a:srgbClr val="0070C0"/>
                </a:solidFill>
              </a:rPr>
              <a:t>opioid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recptors</a:t>
            </a:r>
            <a:r>
              <a:rPr lang="en-US" sz="2400" dirty="0" smtClean="0">
                <a:solidFill>
                  <a:srgbClr val="0070C0"/>
                </a:solidFill>
              </a:rPr>
              <a:t> are linked through  G-</a:t>
            </a:r>
            <a:r>
              <a:rPr lang="en-US" sz="2400" dirty="0" err="1" smtClean="0">
                <a:solidFill>
                  <a:srgbClr val="0070C0"/>
                </a:solidFill>
              </a:rPr>
              <a:t>proiten</a:t>
            </a:r>
            <a:r>
              <a:rPr lang="en-US" sz="2400" dirty="0" smtClean="0">
                <a:solidFill>
                  <a:srgbClr val="0070C0"/>
                </a:solidFill>
              </a:rPr>
              <a:t> by inhibition of </a:t>
            </a:r>
            <a:r>
              <a:rPr lang="en-US" sz="2400" dirty="0" err="1" smtClean="0">
                <a:solidFill>
                  <a:srgbClr val="0070C0"/>
                </a:solidFill>
              </a:rPr>
              <a:t>adenylate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cyclase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i.e</a:t>
            </a:r>
            <a:r>
              <a:rPr lang="en-US" sz="2400" dirty="0" smtClean="0">
                <a:solidFill>
                  <a:srgbClr val="0070C0"/>
                </a:solidFill>
              </a:rPr>
              <a:t> facilitate opening of K channels ( </a:t>
            </a:r>
            <a:r>
              <a:rPr lang="en-US" sz="2400" dirty="0" smtClean="0">
                <a:solidFill>
                  <a:srgbClr val="FF0000"/>
                </a:solidFill>
              </a:rPr>
              <a:t>causing </a:t>
            </a:r>
            <a:r>
              <a:rPr lang="en-US" sz="2400" dirty="0" err="1" smtClean="0">
                <a:solidFill>
                  <a:srgbClr val="FF0000"/>
                </a:solidFill>
              </a:rPr>
              <a:t>hyperpolarization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) and inhibit opening of  Ca channels ( </a:t>
            </a:r>
            <a:r>
              <a:rPr lang="en-US" sz="2400" dirty="0" smtClean="0">
                <a:solidFill>
                  <a:srgbClr val="FF0000"/>
                </a:solidFill>
              </a:rPr>
              <a:t>inhibiting transmitters release )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They stimulate the release of endogenous </a:t>
            </a:r>
            <a:r>
              <a:rPr lang="en-US" sz="2400" dirty="0" err="1" smtClean="0">
                <a:solidFill>
                  <a:srgbClr val="0070C0"/>
                </a:solidFill>
              </a:rPr>
              <a:t>opiod</a:t>
            </a:r>
            <a:r>
              <a:rPr lang="en-US" sz="2400" dirty="0" smtClean="0">
                <a:solidFill>
                  <a:srgbClr val="0070C0"/>
                </a:solidFill>
              </a:rPr>
              <a:t> peptide ( </a:t>
            </a:r>
            <a:r>
              <a:rPr lang="en-US" sz="2400" dirty="0" smtClean="0">
                <a:solidFill>
                  <a:srgbClr val="FF0000"/>
                </a:solidFill>
              </a:rPr>
              <a:t>endorphins and </a:t>
            </a:r>
            <a:r>
              <a:rPr lang="en-US" sz="2400" dirty="0" err="1" smtClean="0">
                <a:solidFill>
                  <a:srgbClr val="FF0000"/>
                </a:solidFill>
              </a:rPr>
              <a:t>enkephalins</a:t>
            </a:r>
            <a:r>
              <a:rPr lang="en-US" sz="2400" dirty="0" smtClean="0">
                <a:solidFill>
                  <a:srgbClr val="0070C0"/>
                </a:solidFill>
              </a:rPr>
              <a:t>) which cause </a:t>
            </a:r>
            <a:r>
              <a:rPr lang="en-US" sz="2400" dirty="0" err="1" smtClean="0">
                <a:solidFill>
                  <a:srgbClr val="0070C0"/>
                </a:solidFill>
              </a:rPr>
              <a:t>decresing</a:t>
            </a:r>
            <a:r>
              <a:rPr lang="en-US" sz="2400" dirty="0" smtClean="0">
                <a:solidFill>
                  <a:srgbClr val="0070C0"/>
                </a:solidFill>
              </a:rPr>
              <a:t> in release of pain mediators.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280"/>
            <a:ext cx="8229600" cy="4389120"/>
          </a:xfrm>
        </p:spPr>
        <p:txBody>
          <a:bodyPr>
            <a:normAutofit fontScale="32500" lnSpcReduction="20000"/>
          </a:bodyPr>
          <a:lstStyle/>
          <a:p>
            <a:pPr algn="l">
              <a:buNone/>
            </a:pPr>
            <a:r>
              <a:rPr lang="en-US" sz="8600" b="1" dirty="0" smtClean="0">
                <a:solidFill>
                  <a:srgbClr val="002060"/>
                </a:solidFill>
              </a:rPr>
              <a:t>Side effects:</a:t>
            </a:r>
          </a:p>
          <a:p>
            <a:pPr algn="l">
              <a:buNone/>
            </a:pPr>
            <a:endParaRPr lang="en-US" sz="6000" b="1" dirty="0" smtClean="0">
              <a:solidFill>
                <a:srgbClr val="FF0000"/>
              </a:solidFill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b="1" dirty="0" smtClean="0">
                <a:solidFill>
                  <a:srgbClr val="FF0000"/>
                </a:solidFill>
              </a:rPr>
              <a:t>Dependency </a:t>
            </a:r>
            <a:r>
              <a:rPr lang="en-US" sz="6000" b="1" dirty="0" smtClean="0">
                <a:solidFill>
                  <a:srgbClr val="0070C0"/>
                </a:solidFill>
              </a:rPr>
              <a:t>and </a:t>
            </a:r>
            <a:r>
              <a:rPr lang="en-US" sz="6000" b="1" dirty="0" smtClean="0">
                <a:solidFill>
                  <a:srgbClr val="FF0000"/>
                </a:solidFill>
              </a:rPr>
              <a:t>tolerance 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dirty="0" smtClean="0">
                <a:solidFill>
                  <a:srgbClr val="0070C0"/>
                </a:solidFill>
              </a:rPr>
              <a:t>Nausea and </a:t>
            </a:r>
            <a:r>
              <a:rPr lang="en-US" sz="6000" b="1" dirty="0" smtClean="0">
                <a:solidFill>
                  <a:srgbClr val="FF0000"/>
                </a:solidFill>
              </a:rPr>
              <a:t>constipation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b="1" dirty="0" smtClean="0">
                <a:solidFill>
                  <a:srgbClr val="0070C0"/>
                </a:solidFill>
              </a:rPr>
              <a:t>CNS: </a:t>
            </a:r>
            <a:r>
              <a:rPr lang="en-US" sz="6000" dirty="0" smtClean="0">
                <a:solidFill>
                  <a:srgbClr val="0070C0"/>
                </a:solidFill>
              </a:rPr>
              <a:t>drowsiness, lightheadedness, euphoria or </a:t>
            </a:r>
            <a:r>
              <a:rPr lang="en-US" sz="6000" dirty="0" err="1" smtClean="0">
                <a:solidFill>
                  <a:srgbClr val="0070C0"/>
                </a:solidFill>
              </a:rPr>
              <a:t>dysphoria</a:t>
            </a:r>
            <a:r>
              <a:rPr lang="en-US" sz="6000" dirty="0" smtClean="0">
                <a:solidFill>
                  <a:srgbClr val="0070C0"/>
                </a:solidFill>
              </a:rPr>
              <a:t>, or confusion.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dirty="0" smtClean="0">
                <a:solidFill>
                  <a:srgbClr val="0070C0"/>
                </a:solidFill>
              </a:rPr>
              <a:t>Urinary retention 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dirty="0" smtClean="0">
                <a:solidFill>
                  <a:srgbClr val="FF0000"/>
                </a:solidFill>
              </a:rPr>
              <a:t>Respiratory depression</a:t>
            </a:r>
            <a:r>
              <a:rPr lang="en-US" sz="6000" dirty="0" smtClean="0">
                <a:solidFill>
                  <a:srgbClr val="0070C0"/>
                </a:solidFill>
              </a:rPr>
              <a:t>, particularly in elderly or debilitated patients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6000" dirty="0" err="1" smtClean="0">
                <a:solidFill>
                  <a:srgbClr val="FF0000"/>
                </a:solidFill>
              </a:rPr>
              <a:t>Miosis</a:t>
            </a:r>
            <a:r>
              <a:rPr lang="en-US" sz="6000" dirty="0" smtClean="0">
                <a:solidFill>
                  <a:srgbClr val="FF0000"/>
                </a:solidFill>
              </a:rPr>
              <a:t> (</a:t>
            </a:r>
            <a:r>
              <a:rPr lang="en-US" sz="6000" dirty="0" smtClean="0">
                <a:solidFill>
                  <a:srgbClr val="0070C0"/>
                </a:solidFill>
              </a:rPr>
              <a:t> constriction of the pupil </a:t>
            </a:r>
            <a:r>
              <a:rPr lang="en-US" sz="6000" dirty="0" smtClean="0">
                <a:solidFill>
                  <a:srgbClr val="FF0000"/>
                </a:solidFill>
              </a:rPr>
              <a:t>)</a:t>
            </a:r>
          </a:p>
          <a:p>
            <a:pPr algn="l">
              <a:buNone/>
            </a:pPr>
            <a:endParaRPr lang="en-US" sz="6000" b="1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Non </a:t>
            </a:r>
            <a:r>
              <a:rPr lang="en-US" sz="4800" b="1" dirty="0" err="1" smtClean="0"/>
              <a:t>opioid</a:t>
            </a:r>
            <a:r>
              <a:rPr lang="en-US" sz="4800" b="1" dirty="0" smtClean="0"/>
              <a:t> analgesics (</a:t>
            </a:r>
            <a:r>
              <a:rPr lang="en-US" sz="3600" b="1" dirty="0" smtClean="0">
                <a:solidFill>
                  <a:srgbClr val="FF0000"/>
                </a:solidFill>
              </a:rPr>
              <a:t>NSAIDs</a:t>
            </a:r>
            <a:r>
              <a:rPr lang="en-US" sz="4800" b="1" dirty="0" smtClean="0"/>
              <a:t>)</a:t>
            </a:r>
            <a:endParaRPr lang="ar-S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86800" cy="438912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6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Aspirin and other NSAIDs are useful for the treatment of pain from injury ( </a:t>
            </a:r>
            <a:r>
              <a:rPr lang="en-US" dirty="0" smtClean="0">
                <a:solidFill>
                  <a:srgbClr val="FF0000"/>
                </a:solidFill>
              </a:rPr>
              <a:t>mild to moderate 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457200" indent="-457200" algn="l">
              <a:lnSpc>
                <a:spcPct val="16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Examples for NSAIDs :</a:t>
            </a:r>
          </a:p>
          <a:p>
            <a:pPr marL="571500" indent="-571500" algn="l">
              <a:lnSpc>
                <a:spcPct val="160000"/>
              </a:lnSpc>
              <a:buClr>
                <a:srgbClr val="FF0000"/>
              </a:buClr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Cox ( </a:t>
            </a:r>
            <a:r>
              <a:rPr lang="en-US" dirty="0" err="1" smtClean="0">
                <a:solidFill>
                  <a:srgbClr val="FF0000"/>
                </a:solidFill>
              </a:rPr>
              <a:t>cyclooxygenase</a:t>
            </a:r>
            <a:r>
              <a:rPr lang="en-US" dirty="0" smtClean="0">
                <a:solidFill>
                  <a:srgbClr val="FF0000"/>
                </a:solidFill>
              </a:rPr>
              <a:t>) non selective : </a:t>
            </a:r>
            <a:r>
              <a:rPr lang="en-US" dirty="0" smtClean="0"/>
              <a:t>Aspirin, Ibuprofen, </a:t>
            </a:r>
            <a:r>
              <a:rPr lang="en-US" dirty="0" err="1" smtClean="0"/>
              <a:t>Diclofenac</a:t>
            </a:r>
            <a:r>
              <a:rPr lang="en-US" dirty="0" smtClean="0"/>
              <a:t> …etc</a:t>
            </a:r>
          </a:p>
          <a:p>
            <a:pPr marL="571500" indent="-571500" algn="l">
              <a:lnSpc>
                <a:spcPct val="160000"/>
              </a:lnSpc>
              <a:buClr>
                <a:srgbClr val="FF0000"/>
              </a:buClr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Cox2 selective : </a:t>
            </a:r>
            <a:r>
              <a:rPr lang="en-US" dirty="0" err="1" smtClean="0"/>
              <a:t>Celecoxib</a:t>
            </a:r>
            <a:r>
              <a:rPr lang="en-US" dirty="0" smtClean="0"/>
              <a:t> and </a:t>
            </a:r>
            <a:r>
              <a:rPr lang="en-US" dirty="0" err="1" smtClean="0"/>
              <a:t>Rofecoxib</a:t>
            </a:r>
            <a:r>
              <a:rPr lang="en-US" dirty="0" smtClean="0"/>
              <a:t>.</a:t>
            </a:r>
          </a:p>
          <a:p>
            <a:pPr marL="571500" indent="-571500" algn="l">
              <a:buClr>
                <a:srgbClr val="FF0000"/>
              </a:buClr>
              <a:buFont typeface="+mj-lt"/>
              <a:buAutoNum type="romanUcPeriod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611563" y="1168400"/>
            <a:ext cx="2865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Phospholipids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013325" y="1741488"/>
            <a:ext cx="258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u="sng" dirty="0" err="1">
                <a:solidFill>
                  <a:schemeClr val="tx2"/>
                </a:solidFill>
              </a:rPr>
              <a:t>Phospholipase</a:t>
            </a:r>
            <a:r>
              <a:rPr lang="en-US" sz="2400" dirty="0">
                <a:solidFill>
                  <a:schemeClr val="tx2"/>
                </a:solidFill>
              </a:rPr>
              <a:t> A</a:t>
            </a:r>
            <a:r>
              <a:rPr lang="en-US" sz="2400" baseline="-25000" dirty="0">
                <a:solidFill>
                  <a:schemeClr val="tx2"/>
                </a:solidFill>
              </a:rPr>
              <a:t>2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717925" y="2376488"/>
            <a:ext cx="2836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/>
              <a:t>Arachidonic Acid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572000" y="170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52400" y="4292600"/>
            <a:ext cx="2720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/>
              <a:t>Prostaglandins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24000" y="4865688"/>
            <a:ext cx="2889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/>
              <a:t>Thromboxanes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260725" y="5500688"/>
            <a:ext cx="2103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/>
              <a:t>Prostacyclin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4038600" y="2844800"/>
            <a:ext cx="533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3124200" y="4292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191000" y="4292600"/>
            <a:ext cx="381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336925" y="3265488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u="sng">
                <a:solidFill>
                  <a:schemeClr val="tx2"/>
                </a:solidFill>
              </a:rPr>
              <a:t>COX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96000" y="4443413"/>
            <a:ext cx="243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/>
              <a:t>Leukotrienes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105400" y="2844800"/>
            <a:ext cx="1295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867400" y="3300413"/>
            <a:ext cx="206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u="sng">
                <a:solidFill>
                  <a:schemeClr val="tx2"/>
                </a:solidFill>
              </a:rPr>
              <a:t>Lipoxygenase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 WORK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 :</a:t>
            </a:r>
          </a:p>
          <a:p>
            <a:pPr algn="l">
              <a:buNone/>
            </a:pPr>
            <a:endParaRPr lang="en-US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To show the analgesic effects of different analgesics using different methods. </a:t>
            </a:r>
          </a:p>
          <a:p>
            <a:pPr marL="457200" indent="-457200" algn="l">
              <a:buClr>
                <a:srgbClr val="FF0000"/>
              </a:buClr>
              <a:buNone/>
            </a:pPr>
            <a:endParaRPr lang="en-US" sz="1400" dirty="0" smtClean="0">
              <a:solidFill>
                <a:srgbClr val="0070C0"/>
              </a:solidFill>
            </a:endParaRPr>
          </a:p>
          <a:p>
            <a:pPr marL="571500" indent="-571500" algn="l">
              <a:buClr>
                <a:srgbClr val="FF0000"/>
              </a:buClr>
              <a:buFont typeface="+mj-lt"/>
              <a:buAutoNum type="romanUcPeriod"/>
            </a:pPr>
            <a:r>
              <a:rPr lang="en-US" sz="2800" dirty="0" smtClean="0">
                <a:solidFill>
                  <a:srgbClr val="FF0000"/>
                </a:solidFill>
              </a:rPr>
              <a:t>Writhing test.</a:t>
            </a:r>
          </a:p>
          <a:p>
            <a:pPr marL="571500" indent="-571500" algn="l">
              <a:buClr>
                <a:srgbClr val="FF0000"/>
              </a:buClr>
              <a:buFont typeface="+mj-lt"/>
              <a:buAutoNum type="romanUcPeriod"/>
            </a:pPr>
            <a:r>
              <a:rPr lang="en-US" sz="2800" dirty="0" smtClean="0">
                <a:solidFill>
                  <a:srgbClr val="FF0000"/>
                </a:solidFill>
              </a:rPr>
              <a:t>Hot plate method.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5400" b="1" dirty="0" smtClean="0"/>
              <a:t>Writhing test</a:t>
            </a:r>
            <a:br>
              <a:rPr lang="en-US" sz="5400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Principle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Pain is induced by injection of noxious chemical as Acetic acid 0.1% at volume 0.3 ml.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endParaRPr lang="en-US" sz="900" b="1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Writhing means stretching behavior of the abdominal and at least one hind limb.</a:t>
            </a:r>
            <a:endParaRPr lang="ar-SA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80"/>
            <a:ext cx="8229600" cy="438912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Procedure: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1.First inject the mouse with acetic acid and calculate the number of writhing/20 minutes and this will be control test.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2.Inject the second  animal with aspirin and inject the third one with morphine. 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3.After 5 minutes inject the animals with acetic acid then calculate the number of writhing/20 minutes.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73480"/>
            <a:ext cx="8229600" cy="438912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Procedure: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4.Compare the number of writhing for each drug and comment on the results (a drug has more number of writhing  &gt;&gt;&gt; more potency  as analgesic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</a:p>
          <a:p>
            <a:pPr algn="l">
              <a:lnSpc>
                <a:spcPct val="150000"/>
              </a:lnSpc>
              <a:buNone/>
            </a:pP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4" name="Group 32"/>
          <p:cNvGraphicFramePr>
            <a:graphicFrameLocks noGrp="1"/>
          </p:cNvGraphicFramePr>
          <p:nvPr>
            <p:ph/>
          </p:nvPr>
        </p:nvGraphicFramePr>
        <p:xfrm>
          <a:off x="685800" y="1905000"/>
          <a:ext cx="7772400" cy="3124200"/>
        </p:xfrm>
        <a:graphic>
          <a:graphicData uri="http://schemas.openxmlformats.org/drawingml/2006/table">
            <a:tbl>
              <a:tblPr/>
              <a:tblGrid>
                <a:gridCol w="1676400"/>
                <a:gridCol w="3733800"/>
                <a:gridCol w="23622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Drug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No. of writhing/20 minutes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Control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Acetic cid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Test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Morphine                acetic acid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Test 2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Aspirin                    acetic acid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6" name="Line 34"/>
          <p:cNvSpPr>
            <a:spLocks noChangeShapeType="1"/>
          </p:cNvSpPr>
          <p:nvPr/>
        </p:nvSpPr>
        <p:spPr bwMode="auto">
          <a:xfrm>
            <a:off x="3657600" y="3962400"/>
            <a:ext cx="106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>
            <a:off x="3352800" y="4648200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ar-SA"/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3352800" y="4357687"/>
            <a:ext cx="1009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5 min’s</a:t>
            </a: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3657600" y="3657600"/>
            <a:ext cx="1009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5 min’s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Introduction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Pain:</a:t>
            </a:r>
          </a:p>
          <a:p>
            <a:pPr>
              <a:buNone/>
            </a:pPr>
            <a:r>
              <a:rPr lang="en-US" dirty="0" smtClean="0"/>
              <a:t>    an unpleasant sensory and emotional experience associated with actual or potential tissue damage, or described in terms of such damage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Analgesics :</a:t>
            </a:r>
          </a:p>
          <a:p>
            <a:pPr>
              <a:buNone/>
            </a:pPr>
            <a:r>
              <a:rPr lang="en-US" dirty="0" smtClean="0"/>
              <a:t>   Drugs used to relief or suppress the pain.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5400" b="1" dirty="0" smtClean="0"/>
              <a:t>Hot plate method</a:t>
            </a:r>
            <a:r>
              <a:rPr lang="ar-SA" sz="5400" b="1" dirty="0" smtClean="0"/>
              <a:t/>
            </a:r>
            <a:br>
              <a:rPr lang="ar-SA" sz="5400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7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principle: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The paws of  the mouse are very sensitive to heat  at temperature which are not damaging the skin .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  At temperature of 55 C</a:t>
            </a:r>
            <a:r>
              <a:rPr lang="en-US" dirty="0" smtClean="0">
                <a:solidFill>
                  <a:srgbClr val="0070C0"/>
                </a:solidFill>
                <a:cs typeface="Tahoma" pitchFamily="34" charset="0"/>
              </a:rPr>
              <a:t>  the mouse will jump and licking the paws.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cs typeface="Tahoma" pitchFamily="34" charset="0"/>
              </a:rPr>
              <a:t>   The time till these response occur is calculated and is prolonged after administration of analgesics.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</a:p>
          <a:p>
            <a:pPr algn="l">
              <a:lnSpc>
                <a:spcPct val="17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ar-S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3999"/>
          </a:xfrm>
        </p:spPr>
        <p:txBody>
          <a:bodyPr>
            <a:noAutofit/>
          </a:bodyPr>
          <a:lstStyle/>
          <a:p>
            <a:pPr algn="l">
              <a:lnSpc>
                <a:spcPct val="16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Procedure:</a:t>
            </a:r>
          </a:p>
          <a:p>
            <a:pPr marL="457200" indent="-457200" algn="l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Put the mouse on the hot plate and record the time taken in order to jump or licking the fore paws.</a:t>
            </a:r>
          </a:p>
          <a:p>
            <a:pPr marL="457200" indent="-457200" algn="l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Record the time in seconds this is the control time.</a:t>
            </a:r>
          </a:p>
          <a:p>
            <a:pPr marL="457200" indent="-457200" algn="l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Weight the animal and calculate the dose  of Morphine and Aspirin</a:t>
            </a:r>
          </a:p>
          <a:p>
            <a:pPr marL="457200" indent="-457200" algn="l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At 5 min’s interval ( for 30 min’s ) place the animal on the hot plate and record the time to see the response .</a:t>
            </a:r>
          </a:p>
          <a:p>
            <a:pPr marL="457200" indent="-457200" algn="l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Compare the time need to see the response the drug with longer time is more potent as analgesic.</a:t>
            </a:r>
          </a:p>
          <a:p>
            <a:pPr algn="l">
              <a:lnSpc>
                <a:spcPct val="160000"/>
              </a:lnSpc>
              <a:buNone/>
            </a:pPr>
            <a:endParaRPr lang="ar-S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95" name="Group 111"/>
          <p:cNvGraphicFramePr>
            <a:graphicFrameLocks noGrp="1"/>
          </p:cNvGraphicFramePr>
          <p:nvPr>
            <p:ph/>
          </p:nvPr>
        </p:nvGraphicFramePr>
        <p:xfrm>
          <a:off x="838200" y="2514600"/>
          <a:ext cx="7467600" cy="2479040"/>
        </p:xfrm>
        <a:graphic>
          <a:graphicData uri="http://schemas.openxmlformats.org/drawingml/2006/table">
            <a:tbl>
              <a:tblPr/>
              <a:tblGrid>
                <a:gridCol w="1295400"/>
                <a:gridCol w="838200"/>
                <a:gridCol w="838200"/>
                <a:gridCol w="877888"/>
                <a:gridCol w="874712"/>
                <a:gridCol w="914400"/>
                <a:gridCol w="914400"/>
                <a:gridCol w="914400"/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Drug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Time interval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55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zero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Morphine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aspirin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51"/>
          <p:cNvGraphicFramePr>
            <a:graphicFrameLocks noGrp="1"/>
          </p:cNvGraphicFramePr>
          <p:nvPr/>
        </p:nvGraphicFramePr>
        <p:xfrm>
          <a:off x="1143000" y="2286000"/>
          <a:ext cx="7086600" cy="2057400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  <a:gridCol w="2362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Conc (g%)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Dose mg/Kg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Morphine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0.2%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aspirin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38912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pain is associated with electrical activity in small diameter primary afferent fibers of peripheral nerves 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These nerves have sensory ending in the peripheral tissues and activated by noxious stimuli of various kinds :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None/>
            </a:pPr>
            <a:endParaRPr lang="en-US" sz="900" dirty="0" smtClean="0">
              <a:solidFill>
                <a:srgbClr val="FF0000"/>
              </a:solidFill>
            </a:endParaRPr>
          </a:p>
          <a:p>
            <a:pPr marL="571500" indent="-571500">
              <a:buClr>
                <a:srgbClr val="FF0000"/>
              </a:buClr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Chemical stimuli</a:t>
            </a:r>
          </a:p>
          <a:p>
            <a:pPr marL="571500" indent="-571500">
              <a:buClr>
                <a:srgbClr val="FF0000"/>
              </a:buClr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Thermal stimuli </a:t>
            </a:r>
          </a:p>
          <a:p>
            <a:pPr marL="571500" indent="-571500">
              <a:buClr>
                <a:srgbClr val="FF0000"/>
              </a:buClr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Mechanical stimuli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114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</a:rPr>
              <a:t> Types of afferent sensory nerve fibers :</a:t>
            </a:r>
            <a:endParaRPr lang="en-US" sz="3200" dirty="0">
              <a:latin typeface="Arial" pitchFamily="34" charset="0"/>
            </a:endParaRP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009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C-  fibers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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 - fibers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</a:t>
                      </a:r>
                      <a:r>
                        <a:rPr lang="en-US" sz="2800" baseline="0" dirty="0" smtClean="0"/>
                        <a:t>- </a:t>
                      </a:r>
                      <a:r>
                        <a:rPr lang="en-US" sz="2800" baseline="0" dirty="0" err="1" smtClean="0"/>
                        <a:t>myelinated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Myelinated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 conducting velocity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</a:t>
                      </a:r>
                      <a:r>
                        <a:rPr lang="en-US" sz="2800" baseline="0" dirty="0" smtClean="0"/>
                        <a:t> conduction velocity </a:t>
                      </a:r>
                      <a:endParaRPr lang="en-US" sz="2800" dirty="0"/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Cause</a:t>
                      </a:r>
                      <a:r>
                        <a:rPr lang="en-US" sz="2800" baseline="0" dirty="0" smtClean="0"/>
                        <a:t> a dull burning and non-localized pain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Cause a sharp and localized pain 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err="1" smtClean="0"/>
              <a:t>Nociceptors</a:t>
            </a:r>
            <a:endParaRPr lang="en-US" sz="5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70C0"/>
                </a:solidFill>
              </a:rPr>
              <a:t>A Sensory receptor that </a:t>
            </a:r>
            <a:r>
              <a:rPr lang="en-US" sz="3000" dirty="0">
                <a:solidFill>
                  <a:srgbClr val="0070C0"/>
                </a:solidFill>
              </a:rPr>
              <a:t>sends signals that cause the perception of </a:t>
            </a:r>
            <a:r>
              <a:rPr lang="en-US" sz="3000" dirty="0" smtClean="0">
                <a:solidFill>
                  <a:srgbClr val="0070C0"/>
                </a:solidFill>
              </a:rPr>
              <a:t>pain </a:t>
            </a:r>
            <a:r>
              <a:rPr lang="en-US" sz="3000" dirty="0">
                <a:solidFill>
                  <a:srgbClr val="0070C0"/>
                </a:solidFill>
              </a:rPr>
              <a:t>in response to a potentially damaging </a:t>
            </a:r>
            <a:r>
              <a:rPr lang="en-US" sz="3000" dirty="0" smtClean="0">
                <a:solidFill>
                  <a:srgbClr val="0070C0"/>
                </a:solidFill>
              </a:rPr>
              <a:t>stimulus.</a:t>
            </a:r>
          </a:p>
          <a:p>
            <a:pPr algn="l">
              <a:buClr>
                <a:srgbClr val="00B0F0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70C0"/>
                </a:solidFill>
              </a:rPr>
              <a:t>These receptors are activated by mechanical, thermal and chemical stimulants.</a:t>
            </a:r>
          </a:p>
          <a:p>
            <a:pPr algn="l">
              <a:spcBef>
                <a:spcPct val="60000"/>
              </a:spcBef>
              <a:buClr>
                <a:srgbClr val="00B0F0"/>
              </a:buClr>
              <a:buSzPct val="75000"/>
              <a:buFont typeface="Wingdings" pitchFamily="2" charset="2"/>
              <a:buChar char="Ø"/>
            </a:pPr>
            <a:r>
              <a:rPr lang="th-TH" sz="3000" dirty="0">
                <a:solidFill>
                  <a:srgbClr val="0070C0"/>
                </a:solidFill>
              </a:rPr>
              <a:t>Provide information about the location, intensity and duration of a noxious stimulus to the body</a:t>
            </a:r>
          </a:p>
          <a:p>
            <a:pPr algn="l">
              <a:spcBef>
                <a:spcPct val="60000"/>
              </a:spcBef>
              <a:buClr>
                <a:srgbClr val="00B0F0"/>
              </a:buClr>
              <a:buSzPct val="75000"/>
              <a:buFont typeface="Wingdings" pitchFamily="2" charset="2"/>
              <a:buChar char="Ø"/>
            </a:pPr>
            <a:r>
              <a:rPr lang="th-TH" sz="3000" dirty="0">
                <a:solidFill>
                  <a:srgbClr val="0070C0"/>
                </a:solidFill>
              </a:rPr>
              <a:t>Nociceptors are connected to primary afferent nerve fibers.</a:t>
            </a:r>
          </a:p>
          <a:p>
            <a:pPr algn="l">
              <a:buClr>
                <a:srgbClr val="00B0F0"/>
              </a:buClr>
              <a:buFont typeface="Wingdings" pitchFamily="2" charset="2"/>
              <a:buChar char="Ø"/>
            </a:pPr>
            <a:endParaRPr lang="ar-S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Pain Mediators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pain mediators include :</a:t>
            </a:r>
          </a:p>
          <a:p>
            <a:pPr>
              <a:buClr>
                <a:srgbClr val="0070C0"/>
              </a:buCl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err="1" smtClean="0"/>
              <a:t>bradykinin</a:t>
            </a:r>
            <a:r>
              <a:rPr lang="en-US" dirty="0" smtClean="0"/>
              <a:t>, </a:t>
            </a:r>
            <a:r>
              <a:rPr lang="en-US" dirty="0" err="1" smtClean="0"/>
              <a:t>leukotriene</a:t>
            </a:r>
            <a:r>
              <a:rPr lang="en-US" dirty="0" smtClean="0"/>
              <a:t>, substance P, histamine, Ach, 5-HT and prostaglandins</a:t>
            </a:r>
          </a:p>
          <a:p>
            <a:pPr>
              <a:buClr>
                <a:srgbClr val="0070C0"/>
              </a:buCl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they increase the sensitivity of the nerve ending to other pain mediators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rgbClr val="0070C0"/>
              </a:buCl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Pain Mediators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Mechanism of action of the </a:t>
            </a:r>
            <a:r>
              <a:rPr lang="en-US" dirty="0" err="1" smtClean="0">
                <a:solidFill>
                  <a:srgbClr val="FF0000"/>
                </a:solidFill>
              </a:rPr>
              <a:t>paim</a:t>
            </a:r>
            <a:r>
              <a:rPr lang="en-US" dirty="0" smtClean="0">
                <a:solidFill>
                  <a:srgbClr val="FF0000"/>
                </a:solidFill>
              </a:rPr>
              <a:t> mediators to cause   pain :</a:t>
            </a:r>
          </a:p>
          <a:p>
            <a:pPr>
              <a:buClr>
                <a:srgbClr val="0070C0"/>
              </a:buCl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71500" indent="-571500">
              <a:buClr>
                <a:srgbClr val="0070C0"/>
              </a:buClr>
              <a:buFont typeface="+mj-lt"/>
              <a:buAutoNum type="romanUcPeriod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:</a:t>
            </a:r>
            <a:r>
              <a:rPr lang="en-US" dirty="0" smtClean="0">
                <a:solidFill>
                  <a:srgbClr val="0070C0"/>
                </a:solidFill>
              </a:rPr>
              <a:t>  stimulate of the nerve ending directly via </a:t>
            </a:r>
            <a:r>
              <a:rPr lang="en-US" dirty="0" err="1" smtClean="0">
                <a:solidFill>
                  <a:srgbClr val="0070C0"/>
                </a:solidFill>
              </a:rPr>
              <a:t>nocieceptors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</a:p>
          <a:p>
            <a:pPr marL="571500" indent="-571500">
              <a:buClr>
                <a:srgbClr val="0070C0"/>
              </a:buClr>
              <a:buFont typeface="+mj-lt"/>
              <a:buAutoNum type="romanU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571500" indent="-571500">
              <a:buClr>
                <a:srgbClr val="0070C0"/>
              </a:buClr>
              <a:buFont typeface="+mj-lt"/>
              <a:buAutoNum type="romanUcPeriod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Indirect :</a:t>
            </a:r>
            <a:r>
              <a:rPr lang="en-US" dirty="0" smtClean="0">
                <a:solidFill>
                  <a:srgbClr val="0070C0"/>
                </a:solidFill>
              </a:rPr>
              <a:t>  increase the sensitivity of nerve ending to other pain mediators.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Analgesics are divided into</a:t>
            </a:r>
            <a:endParaRPr lang="en-US" sz="3600" dirty="0"/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 rot="5400000">
            <a:off x="4070350" y="31750"/>
            <a:ext cx="914400" cy="5270500"/>
          </a:xfrm>
          <a:prstGeom prst="leftBrace">
            <a:avLst>
              <a:gd name="adj1" fmla="val 48032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905000" y="31242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162800" y="3048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3810000"/>
            <a:ext cx="283064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400" dirty="0" err="1" smtClean="0"/>
              <a:t>Narcortic</a:t>
            </a:r>
            <a:r>
              <a:rPr lang="en-US" sz="2400" dirty="0" smtClean="0"/>
              <a:t> analgesics</a:t>
            </a:r>
          </a:p>
          <a:p>
            <a:pPr algn="ctr" rtl="0"/>
            <a:r>
              <a:rPr lang="en-US" sz="2400" dirty="0" smtClean="0"/>
              <a:t>( </a:t>
            </a:r>
            <a:r>
              <a:rPr lang="en-US" sz="2400" dirty="0" err="1" smtClean="0"/>
              <a:t>opioid</a:t>
            </a:r>
            <a:r>
              <a:rPr lang="en-US" sz="2400" dirty="0" smtClean="0"/>
              <a:t> analgesics )</a:t>
            </a:r>
          </a:p>
          <a:p>
            <a:pPr algn="ctr" rtl="0"/>
            <a:endParaRPr lang="en-US" sz="2400" dirty="0" smtClean="0"/>
          </a:p>
          <a:p>
            <a:pPr algn="ctr" rtl="0"/>
            <a:endParaRPr lang="en-US" sz="2400" dirty="0" smtClean="0"/>
          </a:p>
          <a:p>
            <a:pPr algn="ctr" rtl="0"/>
            <a:endParaRPr lang="en-US" sz="1600" dirty="0" smtClean="0"/>
          </a:p>
          <a:p>
            <a:pPr algn="ctr" rtl="0"/>
            <a:endParaRPr lang="en-US" sz="2400" dirty="0" smtClean="0"/>
          </a:p>
          <a:p>
            <a:pPr algn="ctr" rtl="0"/>
            <a:r>
              <a:rPr lang="en-US" sz="2400" dirty="0" smtClean="0"/>
              <a:t>e.g. </a:t>
            </a:r>
            <a:r>
              <a:rPr lang="en-US" sz="2400" dirty="0" smtClean="0">
                <a:solidFill>
                  <a:srgbClr val="FF0000"/>
                </a:solidFill>
              </a:rPr>
              <a:t>Morphine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8025" y="3723144"/>
            <a:ext cx="36549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400" dirty="0" smtClean="0"/>
              <a:t>Non- narcotic analgesics</a:t>
            </a:r>
          </a:p>
          <a:p>
            <a:pPr algn="ctr"/>
            <a:r>
              <a:rPr lang="en-US" sz="2400" dirty="0" smtClean="0"/>
              <a:t>( non- </a:t>
            </a:r>
            <a:r>
              <a:rPr lang="en-US" sz="2400" dirty="0" err="1" smtClean="0"/>
              <a:t>opioid</a:t>
            </a:r>
            <a:r>
              <a:rPr lang="en-US" sz="2400" dirty="0" smtClean="0"/>
              <a:t> analgesics )</a:t>
            </a:r>
          </a:p>
          <a:p>
            <a:pPr algn="ctr"/>
            <a:r>
              <a:rPr lang="en-US" sz="2400" dirty="0" smtClean="0"/>
              <a:t>( non- steroidal </a:t>
            </a:r>
          </a:p>
          <a:p>
            <a:pPr algn="ctr"/>
            <a:r>
              <a:rPr lang="en-US" sz="2400" dirty="0" smtClean="0"/>
              <a:t>anti-inflammatory drugs )</a:t>
            </a:r>
          </a:p>
          <a:p>
            <a:pPr algn="ctr"/>
            <a:r>
              <a:rPr lang="en-US" sz="2400" dirty="0" smtClean="0"/>
              <a:t>NSAIDs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e.g. </a:t>
            </a:r>
            <a:r>
              <a:rPr lang="en-US" sz="2400" dirty="0" smtClean="0">
                <a:solidFill>
                  <a:srgbClr val="FF0000"/>
                </a:solidFill>
              </a:rPr>
              <a:t>Aspirin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Opioid analgesics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Opioid include natural (</a:t>
            </a:r>
            <a:r>
              <a:rPr lang="en-US" sz="2800" dirty="0" smtClean="0">
                <a:solidFill>
                  <a:srgbClr val="FF0000"/>
                </a:solidFill>
              </a:rPr>
              <a:t>Morphine</a:t>
            </a:r>
            <a:r>
              <a:rPr lang="en-US" sz="2800" dirty="0" smtClean="0">
                <a:solidFill>
                  <a:srgbClr val="0070C0"/>
                </a:solidFill>
              </a:rPr>
              <a:t>), </a:t>
            </a:r>
            <a:r>
              <a:rPr lang="en-US" sz="2800" dirty="0" err="1" smtClean="0">
                <a:solidFill>
                  <a:srgbClr val="0070C0"/>
                </a:solidFill>
              </a:rPr>
              <a:t>semisynthetic</a:t>
            </a:r>
            <a:r>
              <a:rPr lang="en-US" sz="2800" dirty="0" smtClean="0">
                <a:solidFill>
                  <a:srgbClr val="0070C0"/>
                </a:solidFill>
              </a:rPr>
              <a:t> (</a:t>
            </a:r>
            <a:r>
              <a:rPr lang="en-US" sz="2800" dirty="0" smtClean="0">
                <a:solidFill>
                  <a:srgbClr val="FF0000"/>
                </a:solidFill>
              </a:rPr>
              <a:t>Heroin</a:t>
            </a:r>
            <a:r>
              <a:rPr lang="en-US" sz="2800" dirty="0" smtClean="0">
                <a:solidFill>
                  <a:srgbClr val="0070C0"/>
                </a:solidFill>
              </a:rPr>
              <a:t>) and synthetic (</a:t>
            </a:r>
            <a:r>
              <a:rPr lang="en-US" sz="2800" dirty="0" err="1" smtClean="0">
                <a:solidFill>
                  <a:srgbClr val="FF0000"/>
                </a:solidFill>
              </a:rPr>
              <a:t>Fentanyl</a:t>
            </a:r>
            <a:r>
              <a:rPr lang="en-US" sz="2800" dirty="0" smtClean="0">
                <a:solidFill>
                  <a:srgbClr val="0070C0"/>
                </a:solidFill>
              </a:rPr>
              <a:t>). </a:t>
            </a:r>
          </a:p>
          <a:p>
            <a:pPr algn="l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en-US" sz="2800" dirty="0" smtClean="0">
              <a:solidFill>
                <a:srgbClr val="0070C0"/>
              </a:solidFill>
            </a:endParaRPr>
          </a:p>
          <a:p>
            <a:pPr algn="l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They reduce moderate to severe pain without loss of consciousness.</a:t>
            </a:r>
          </a:p>
          <a:p>
            <a:pPr algn="l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en-US" sz="2800" dirty="0" smtClean="0">
              <a:solidFill>
                <a:srgbClr val="0070C0"/>
              </a:solidFill>
            </a:endParaRPr>
          </a:p>
          <a:p>
            <a:pPr algn="l"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They act by binding to specific receptors located primarily in the brain and spinal cord.</a:t>
            </a:r>
          </a:p>
          <a:p>
            <a:pPr algn="l">
              <a:lnSpc>
                <a:spcPct val="90000"/>
              </a:lnSpc>
              <a:buNone/>
            </a:pPr>
            <a:endParaRPr lang="en-US" sz="2800" dirty="0" smtClean="0"/>
          </a:p>
          <a:p>
            <a:pPr algn="l">
              <a:buNone/>
            </a:pPr>
            <a:endParaRPr lang="en-US" sz="2800" dirty="0" smtClean="0"/>
          </a:p>
          <a:p>
            <a:pPr algn="l">
              <a:buNone/>
            </a:pP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983AA9E2764B49ABC1B9BC61192BF5" ma:contentTypeVersion="0" ma:contentTypeDescription="Create a new document." ma:contentTypeScope="" ma:versionID="5736ce64310aca36207dc22cec8f333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273393A-3687-4C61-A1FD-BA9EE01C43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96CEC8C-DD7D-4D3A-823E-5FA65C454C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AE94A0-1267-4CA3-8C8D-332B349F00AD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602</TotalTime>
  <Words>895</Words>
  <Application>Microsoft Office PowerPoint</Application>
  <PresentationFormat>On-screen Show (4:3)</PresentationFormat>
  <Paragraphs>175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Browallia New</vt:lpstr>
      <vt:lpstr>Calibri</vt:lpstr>
      <vt:lpstr>Constantia</vt:lpstr>
      <vt:lpstr>Majalla UI</vt:lpstr>
      <vt:lpstr>Symbol</vt:lpstr>
      <vt:lpstr>Tahoma</vt:lpstr>
      <vt:lpstr>Traditional Arabic</vt:lpstr>
      <vt:lpstr>Wingdings</vt:lpstr>
      <vt:lpstr>Wingdings 2</vt:lpstr>
      <vt:lpstr>Flow</vt:lpstr>
      <vt:lpstr>ANALGESIC DRUGS</vt:lpstr>
      <vt:lpstr>Introduction</vt:lpstr>
      <vt:lpstr>PowerPoint Presentation</vt:lpstr>
      <vt:lpstr> Types of afferent sensory nerve fibers :</vt:lpstr>
      <vt:lpstr>Nociceptors</vt:lpstr>
      <vt:lpstr>Pain Mediators </vt:lpstr>
      <vt:lpstr>Pain Mediators </vt:lpstr>
      <vt:lpstr>Analgesics are divided into</vt:lpstr>
      <vt:lpstr>Opioid analgesics</vt:lpstr>
      <vt:lpstr>Opioid analgesics</vt:lpstr>
      <vt:lpstr>PowerPoint Presentation</vt:lpstr>
      <vt:lpstr>PowerPoint Presentation</vt:lpstr>
      <vt:lpstr>Non opioid analgesics (NSAIDs)</vt:lpstr>
      <vt:lpstr>PowerPoint Presentation</vt:lpstr>
      <vt:lpstr>LAB WORK</vt:lpstr>
      <vt:lpstr>Writhing test </vt:lpstr>
      <vt:lpstr>PowerPoint Presentation</vt:lpstr>
      <vt:lpstr>PowerPoint Presentation</vt:lpstr>
      <vt:lpstr>PowerPoint Presentation</vt:lpstr>
      <vt:lpstr>Hot plate method 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3 Analgesics</dc:title>
  <dc:creator>sultan4ever</dc:creator>
  <cp:lastModifiedBy>MTL</cp:lastModifiedBy>
  <cp:revision>18</cp:revision>
  <dcterms:created xsi:type="dcterms:W3CDTF">2008-11-21T18:39:04Z</dcterms:created>
  <dcterms:modified xsi:type="dcterms:W3CDTF">2015-02-02T09:35:08Z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0x0101001E983AA9E2764B49ABC1B9BC61192BF5</vt:lpwstr>
  </property>
</Properties>
</file>