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FDF0DE-A3DA-4A12-99BE-C48D9E3E587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0923263-7761-4B6F-89DD-879E56CF5C5F}">
      <dgm:prSet phldrT="[Text]"/>
      <dgm:spPr/>
      <dgm:t>
        <a:bodyPr/>
        <a:lstStyle/>
        <a:p>
          <a:r>
            <a:rPr lang="ar-SA" b="1" dirty="0" smtClean="0"/>
            <a:t>لاتنسيق (اقرب للواقع)</a:t>
          </a:r>
          <a:endParaRPr lang="en-US" b="1" dirty="0"/>
        </a:p>
      </dgm:t>
    </dgm:pt>
    <dgm:pt modelId="{DFE1B2E9-F6F5-41F4-893C-4B9A0C6E710C}" type="parTrans" cxnId="{68E000CE-DB6F-4C8A-8BD1-8423D0B48A79}">
      <dgm:prSet/>
      <dgm:spPr/>
      <dgm:t>
        <a:bodyPr/>
        <a:lstStyle/>
        <a:p>
          <a:endParaRPr lang="en-US" b="1"/>
        </a:p>
      </dgm:t>
    </dgm:pt>
    <dgm:pt modelId="{FDC0A25F-23B9-44D3-9E47-65E4B224CF68}" type="sibTrans" cxnId="{68E000CE-DB6F-4C8A-8BD1-8423D0B48A79}">
      <dgm:prSet/>
      <dgm:spPr/>
      <dgm:t>
        <a:bodyPr/>
        <a:lstStyle/>
        <a:p>
          <a:endParaRPr lang="en-US" b="1"/>
        </a:p>
      </dgm:t>
    </dgm:pt>
    <dgm:pt modelId="{0EC73E3E-760E-4DD8-8844-B661A75CF198}">
      <dgm:prSet phldrT="[Text]"/>
      <dgm:spPr/>
      <dgm:t>
        <a:bodyPr/>
        <a:lstStyle/>
        <a:p>
          <a:r>
            <a:rPr lang="ar-SA" b="1" dirty="0" smtClean="0"/>
            <a:t>وسطيات: التعاقدات مثلا</a:t>
          </a:r>
          <a:endParaRPr lang="en-US" b="1" dirty="0"/>
        </a:p>
      </dgm:t>
    </dgm:pt>
    <dgm:pt modelId="{669A19DA-4562-4B93-A049-4E825746CFE1}" type="parTrans" cxnId="{214E4460-9B85-407B-8607-2EE01FC55C52}">
      <dgm:prSet/>
      <dgm:spPr/>
      <dgm:t>
        <a:bodyPr/>
        <a:lstStyle/>
        <a:p>
          <a:endParaRPr lang="en-US" b="1"/>
        </a:p>
      </dgm:t>
    </dgm:pt>
    <dgm:pt modelId="{44A16998-260C-4392-A064-52F521DAF9AA}" type="sibTrans" cxnId="{214E4460-9B85-407B-8607-2EE01FC55C52}">
      <dgm:prSet/>
      <dgm:spPr/>
      <dgm:t>
        <a:bodyPr/>
        <a:lstStyle/>
        <a:p>
          <a:endParaRPr lang="en-US" b="1"/>
        </a:p>
      </dgm:t>
    </dgm:pt>
    <dgm:pt modelId="{62C8D862-D1DB-43F0-BD6D-2EEDD3F52A80}">
      <dgm:prSet phldrT="[Text]"/>
      <dgm:spPr/>
      <dgm:t>
        <a:bodyPr/>
        <a:lstStyle/>
        <a:p>
          <a:r>
            <a:rPr lang="ar-SA" b="1" dirty="0" smtClean="0"/>
            <a:t>تكامل تام</a:t>
          </a:r>
          <a:endParaRPr lang="en-US" b="1" dirty="0"/>
        </a:p>
      </dgm:t>
    </dgm:pt>
    <dgm:pt modelId="{C2C59728-34CE-4384-8A28-FE3712015474}" type="parTrans" cxnId="{D0FB08E6-2D14-46CF-A2F4-C56D2D00B68F}">
      <dgm:prSet/>
      <dgm:spPr/>
      <dgm:t>
        <a:bodyPr/>
        <a:lstStyle/>
        <a:p>
          <a:endParaRPr lang="en-US" b="1"/>
        </a:p>
      </dgm:t>
    </dgm:pt>
    <dgm:pt modelId="{FA85E3F2-BEAD-49B1-902B-B3237C99D1DA}" type="sibTrans" cxnId="{D0FB08E6-2D14-46CF-A2F4-C56D2D00B68F}">
      <dgm:prSet/>
      <dgm:spPr/>
      <dgm:t>
        <a:bodyPr/>
        <a:lstStyle/>
        <a:p>
          <a:endParaRPr lang="en-US" b="1"/>
        </a:p>
      </dgm:t>
    </dgm:pt>
    <dgm:pt modelId="{59AC5095-841D-4DB6-8B02-57BF28935864}" type="pres">
      <dgm:prSet presAssocID="{FDFDF0DE-A3DA-4A12-99BE-C48D9E3E5871}" presName="compositeShape" presStyleCnt="0">
        <dgm:presLayoutVars>
          <dgm:dir/>
          <dgm:resizeHandles/>
        </dgm:presLayoutVars>
      </dgm:prSet>
      <dgm:spPr/>
    </dgm:pt>
    <dgm:pt modelId="{BA9F4243-C585-42F8-B440-B67AB66472A0}" type="pres">
      <dgm:prSet presAssocID="{FDFDF0DE-A3DA-4A12-99BE-C48D9E3E5871}" presName="pyramid" presStyleLbl="node1" presStyleIdx="0" presStyleCnt="1"/>
      <dgm:spPr/>
    </dgm:pt>
    <dgm:pt modelId="{5AB82C51-41BE-4A07-B4F4-A6D9F0BFFD0D}" type="pres">
      <dgm:prSet presAssocID="{FDFDF0DE-A3DA-4A12-99BE-C48D9E3E5871}" presName="theList" presStyleCnt="0"/>
      <dgm:spPr/>
    </dgm:pt>
    <dgm:pt modelId="{42C82D58-6EF0-4E4D-899D-08704C91BD2B}" type="pres">
      <dgm:prSet presAssocID="{10923263-7761-4B6F-89DD-879E56CF5C5F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88571-F4ED-4A78-9AEA-A1897217F9FC}" type="pres">
      <dgm:prSet presAssocID="{10923263-7761-4B6F-89DD-879E56CF5C5F}" presName="aSpace" presStyleCnt="0"/>
      <dgm:spPr/>
    </dgm:pt>
    <dgm:pt modelId="{55EDA9E9-C23A-4A31-96DD-F92AB7670931}" type="pres">
      <dgm:prSet presAssocID="{0EC73E3E-760E-4DD8-8844-B661A75CF198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9605D-D0B2-40A6-B5B3-EC65CC34983B}" type="pres">
      <dgm:prSet presAssocID="{0EC73E3E-760E-4DD8-8844-B661A75CF198}" presName="aSpace" presStyleCnt="0"/>
      <dgm:spPr/>
    </dgm:pt>
    <dgm:pt modelId="{6898B2AE-4976-4E0C-B1C5-FB2736E2A907}" type="pres">
      <dgm:prSet presAssocID="{62C8D862-D1DB-43F0-BD6D-2EEDD3F52A8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47E897-51AA-4CBF-A869-06EF55CD5909}" type="pres">
      <dgm:prSet presAssocID="{62C8D862-D1DB-43F0-BD6D-2EEDD3F52A80}" presName="aSpace" presStyleCnt="0"/>
      <dgm:spPr/>
    </dgm:pt>
  </dgm:ptLst>
  <dgm:cxnLst>
    <dgm:cxn modelId="{07449A23-D35A-4496-AF90-EAC98EBDA8BC}" type="presOf" srcId="{62C8D862-D1DB-43F0-BD6D-2EEDD3F52A80}" destId="{6898B2AE-4976-4E0C-B1C5-FB2736E2A907}" srcOrd="0" destOrd="0" presId="urn:microsoft.com/office/officeart/2005/8/layout/pyramid2"/>
    <dgm:cxn modelId="{D0FB08E6-2D14-46CF-A2F4-C56D2D00B68F}" srcId="{FDFDF0DE-A3DA-4A12-99BE-C48D9E3E5871}" destId="{62C8D862-D1DB-43F0-BD6D-2EEDD3F52A80}" srcOrd="2" destOrd="0" parTransId="{C2C59728-34CE-4384-8A28-FE3712015474}" sibTransId="{FA85E3F2-BEAD-49B1-902B-B3237C99D1DA}"/>
    <dgm:cxn modelId="{9A92CA7A-AA89-4474-960A-CF35673EECC0}" type="presOf" srcId="{FDFDF0DE-A3DA-4A12-99BE-C48D9E3E5871}" destId="{59AC5095-841D-4DB6-8B02-57BF28935864}" srcOrd="0" destOrd="0" presId="urn:microsoft.com/office/officeart/2005/8/layout/pyramid2"/>
    <dgm:cxn modelId="{FA3CE75E-3E28-4C6B-AA45-ED4462C08629}" type="presOf" srcId="{0EC73E3E-760E-4DD8-8844-B661A75CF198}" destId="{55EDA9E9-C23A-4A31-96DD-F92AB7670931}" srcOrd="0" destOrd="0" presId="urn:microsoft.com/office/officeart/2005/8/layout/pyramid2"/>
    <dgm:cxn modelId="{214E4460-9B85-407B-8607-2EE01FC55C52}" srcId="{FDFDF0DE-A3DA-4A12-99BE-C48D9E3E5871}" destId="{0EC73E3E-760E-4DD8-8844-B661A75CF198}" srcOrd="1" destOrd="0" parTransId="{669A19DA-4562-4B93-A049-4E825746CFE1}" sibTransId="{44A16998-260C-4392-A064-52F521DAF9AA}"/>
    <dgm:cxn modelId="{3FE60A89-16B3-46D0-9473-618815745E2F}" type="presOf" srcId="{10923263-7761-4B6F-89DD-879E56CF5C5F}" destId="{42C82D58-6EF0-4E4D-899D-08704C91BD2B}" srcOrd="0" destOrd="0" presId="urn:microsoft.com/office/officeart/2005/8/layout/pyramid2"/>
    <dgm:cxn modelId="{68E000CE-DB6F-4C8A-8BD1-8423D0B48A79}" srcId="{FDFDF0DE-A3DA-4A12-99BE-C48D9E3E5871}" destId="{10923263-7761-4B6F-89DD-879E56CF5C5F}" srcOrd="0" destOrd="0" parTransId="{DFE1B2E9-F6F5-41F4-893C-4B9A0C6E710C}" sibTransId="{FDC0A25F-23B9-44D3-9E47-65E4B224CF68}"/>
    <dgm:cxn modelId="{A17342B0-202F-486A-A8D1-EADE0A35E185}" type="presParOf" srcId="{59AC5095-841D-4DB6-8B02-57BF28935864}" destId="{BA9F4243-C585-42F8-B440-B67AB66472A0}" srcOrd="0" destOrd="0" presId="urn:microsoft.com/office/officeart/2005/8/layout/pyramid2"/>
    <dgm:cxn modelId="{8C0CECE9-4768-4BA0-91E1-26F18B1C0D72}" type="presParOf" srcId="{59AC5095-841D-4DB6-8B02-57BF28935864}" destId="{5AB82C51-41BE-4A07-B4F4-A6D9F0BFFD0D}" srcOrd="1" destOrd="0" presId="urn:microsoft.com/office/officeart/2005/8/layout/pyramid2"/>
    <dgm:cxn modelId="{36F90D2C-BA98-4C06-96B3-076899A8CF71}" type="presParOf" srcId="{5AB82C51-41BE-4A07-B4F4-A6D9F0BFFD0D}" destId="{42C82D58-6EF0-4E4D-899D-08704C91BD2B}" srcOrd="0" destOrd="0" presId="urn:microsoft.com/office/officeart/2005/8/layout/pyramid2"/>
    <dgm:cxn modelId="{7C0C18E8-9A19-4F3A-9562-ABF370ED591B}" type="presParOf" srcId="{5AB82C51-41BE-4A07-B4F4-A6D9F0BFFD0D}" destId="{5A488571-F4ED-4A78-9AEA-A1897217F9FC}" srcOrd="1" destOrd="0" presId="urn:microsoft.com/office/officeart/2005/8/layout/pyramid2"/>
    <dgm:cxn modelId="{C0D356BD-FB95-41AA-BA96-C8C2269B8EB4}" type="presParOf" srcId="{5AB82C51-41BE-4A07-B4F4-A6D9F0BFFD0D}" destId="{55EDA9E9-C23A-4A31-96DD-F92AB7670931}" srcOrd="2" destOrd="0" presId="urn:microsoft.com/office/officeart/2005/8/layout/pyramid2"/>
    <dgm:cxn modelId="{63FCF6F2-CF02-4FD2-9AA7-474E233B2847}" type="presParOf" srcId="{5AB82C51-41BE-4A07-B4F4-A6D9F0BFFD0D}" destId="{7DC9605D-D0B2-40A6-B5B3-EC65CC34983B}" srcOrd="3" destOrd="0" presId="urn:microsoft.com/office/officeart/2005/8/layout/pyramid2"/>
    <dgm:cxn modelId="{58198BC5-0D29-4ADE-BB0D-16A16BBD7E30}" type="presParOf" srcId="{5AB82C51-41BE-4A07-B4F4-A6D9F0BFFD0D}" destId="{6898B2AE-4976-4E0C-B1C5-FB2736E2A907}" srcOrd="4" destOrd="0" presId="urn:microsoft.com/office/officeart/2005/8/layout/pyramid2"/>
    <dgm:cxn modelId="{D51E5C3A-FD27-4D68-A77E-9A143C4B79E7}" type="presParOf" srcId="{5AB82C51-41BE-4A07-B4F4-A6D9F0BFFD0D}" destId="{C047E897-51AA-4CBF-A869-06EF55CD590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F4243-C585-42F8-B440-B67AB66472A0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82D58-6EF0-4E4D-899D-08704C91BD2B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dirty="0" smtClean="0"/>
            <a:t>لاتنسيق (اقرب للواقع)</a:t>
          </a:r>
          <a:endParaRPr lang="en-US" sz="2700" b="1" kern="1200" dirty="0"/>
        </a:p>
      </dsp:txBody>
      <dsp:txXfrm>
        <a:off x="3827652" y="507327"/>
        <a:ext cx="2837275" cy="966780"/>
      </dsp:txXfrm>
    </dsp:sp>
    <dsp:sp modelId="{55EDA9E9-C23A-4A31-96DD-F92AB7670931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dirty="0" smtClean="0"/>
            <a:t>وسطيات: التعاقدات مثلا</a:t>
          </a:r>
          <a:endParaRPr lang="en-US" sz="2700" b="1" kern="1200" dirty="0"/>
        </a:p>
      </dsp:txBody>
      <dsp:txXfrm>
        <a:off x="3827652" y="1712630"/>
        <a:ext cx="2837275" cy="966780"/>
      </dsp:txXfrm>
    </dsp:sp>
    <dsp:sp modelId="{6898B2AE-4976-4E0C-B1C5-FB2736E2A907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dirty="0" smtClean="0"/>
            <a:t>تكامل تام</a:t>
          </a:r>
          <a:endParaRPr lang="en-US" sz="2700" b="1" kern="1200" dirty="0"/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5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0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8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8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0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5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3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7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4412-15FA-4C61-A3AE-5E01579F3C3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F5AC1-42F6-4101-A069-F767E69CD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5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exmundi.com/facts/indicators/SI.POV.GINI/compare" TargetMode="External"/><Relationship Id="rId2" Type="http://schemas.openxmlformats.org/officeDocument/2006/relationships/hyperlink" Target="http://hdr.undp.org/en/content/income-gini-coefficien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محاضرات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batch4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08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/>
              <a:t>معامل جيني للتركز </a:t>
            </a:r>
            <a:r>
              <a:rPr lang="en-US" b="1" dirty="0" err="1" smtClean="0"/>
              <a:t>Ginni</a:t>
            </a:r>
            <a:r>
              <a:rPr lang="en-US" b="1" dirty="0" smtClean="0"/>
              <a:t> Coefficient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SA" b="1" dirty="0" smtClean="0"/>
              <a:t>من المقاييس المهمة والأكثر شيوعاً في قياس عدالة التوزيع</a:t>
            </a:r>
          </a:p>
          <a:p>
            <a:pPr algn="r" rtl="1"/>
            <a:r>
              <a:rPr lang="ar-SA" b="1" dirty="0" smtClean="0"/>
              <a:t>وتعتمد فكرته على منحنى لورنز</a:t>
            </a:r>
            <a:r>
              <a:rPr lang="en-US" b="1" dirty="0" smtClean="0"/>
              <a:t>  </a:t>
            </a:r>
            <a:r>
              <a:rPr lang="ar-SA" b="1" dirty="0" smtClean="0"/>
              <a:t>ويقيس مقدار الانحراف </a:t>
            </a:r>
            <a:r>
              <a:rPr lang="ar-SA" b="1" dirty="0"/>
              <a:t>عن التوزيع المتساوي</a:t>
            </a:r>
            <a:endParaRPr lang="ar-SA" b="1" dirty="0" smtClean="0"/>
          </a:p>
          <a:p>
            <a:pPr algn="r" rtl="1"/>
            <a:r>
              <a:rPr lang="ar-SA" b="1" dirty="0" smtClean="0"/>
              <a:t>يحسب نسبة (ضعف المساحة المحصورة بين منحنى لورنز وخط التوزيع المتساوي) إلى (مساحة المربع) بالشكل. </a:t>
            </a:r>
          </a:p>
          <a:p>
            <a:pPr algn="r" rtl="1"/>
            <a:r>
              <a:rPr lang="ar-SA" b="1" dirty="0" smtClean="0"/>
              <a:t>قيمته:</a:t>
            </a:r>
          </a:p>
          <a:p>
            <a:pPr lvl="1" algn="r" rtl="1"/>
            <a:r>
              <a:rPr lang="ar-SA" b="1" dirty="0" smtClean="0"/>
              <a:t>تنحصر قيمة معامل جيني بين الصفر والواحد الصحيح</a:t>
            </a:r>
          </a:p>
          <a:p>
            <a:pPr algn="r" rtl="1"/>
            <a:r>
              <a:rPr lang="ar-SA" b="1" dirty="0" smtClean="0"/>
              <a:t>تكون صفراً عندما ينطبق منحنى لورنز على خط التوزيع المتساوي ويكون عندها التوزيع متساوياً (انظر الموقع أدناه)</a:t>
            </a:r>
          </a:p>
          <a:p>
            <a:pPr algn="r" rtl="1"/>
            <a:r>
              <a:rPr lang="en-US" b="1" dirty="0">
                <a:hlinkClick r:id="rId2"/>
              </a:rPr>
              <a:t>http://</a:t>
            </a:r>
            <a:r>
              <a:rPr lang="en-US" b="1" dirty="0" smtClean="0">
                <a:hlinkClick r:id="rId2"/>
              </a:rPr>
              <a:t>hdr.undp.org/en/content/income-gini-coefficient</a:t>
            </a:r>
            <a:endParaRPr lang="ar-SA" b="1" dirty="0" smtClean="0"/>
          </a:p>
          <a:p>
            <a:pPr algn="r" rtl="1"/>
            <a:r>
              <a:rPr lang="en-US" b="1" dirty="0">
                <a:hlinkClick r:id="rId3"/>
              </a:rPr>
              <a:t>https://</a:t>
            </a:r>
            <a:r>
              <a:rPr lang="en-US" b="1" dirty="0" smtClean="0">
                <a:hlinkClick r:id="rId3"/>
              </a:rPr>
              <a:t>www.indexmundi.com/facts/indicators/SI.POV.GINI/compare#country=au:at:cy</a:t>
            </a:r>
            <a:endParaRPr lang="en-US" b="1" dirty="0" smtClean="0"/>
          </a:p>
          <a:p>
            <a:pPr algn="r" rtl="1"/>
            <a:endParaRPr lang="ar-SA" b="1" dirty="0" smtClean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494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تابع جيني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يكون معامل جيني مساوياً للواحد الصحيح عندما ينطبق منحنى لورنز على الخط الأفقي والخط الرأسي العمودي عليه، وتكون نسبة المساحة بين خط التساوي ومنحنى لورنز هي 0.5 مساحة المربع الكامل</a:t>
            </a:r>
          </a:p>
          <a:p>
            <a:pPr algn="r" rtl="1"/>
            <a:r>
              <a:rPr lang="ar-SA" b="1" dirty="0" smtClean="0"/>
              <a:t>وفي هذه الحالة يكون التوزيع في أسوأ أحواله (مركزا)</a:t>
            </a:r>
          </a:p>
          <a:p>
            <a:pPr algn="r" rtl="1"/>
            <a:r>
              <a:rPr lang="ar-SA" b="1" dirty="0" smtClean="0"/>
              <a:t>وكلما كانت قيمة معامل جيني صغيرة كانت عدالة التوزيع أعلى</a:t>
            </a:r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52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منحنى لورنز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3042" y="1600200"/>
            <a:ext cx="505791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847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التركز: مثال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386034"/>
              </p:ext>
            </p:extLst>
          </p:nvPr>
        </p:nvGraphicFramePr>
        <p:xfrm>
          <a:off x="1828799" y="2438403"/>
          <a:ext cx="5184776" cy="2659258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334962"/>
                <a:gridCol w="1273429"/>
                <a:gridCol w="668334"/>
                <a:gridCol w="606801"/>
                <a:gridCol w="650625"/>
                <a:gridCol w="650625"/>
              </a:tblGrid>
              <a:tr h="262582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</a:rPr>
                        <a:t>التركز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البيان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حجم التعامل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</a:rPr>
                        <a:t>مساحة المباسط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11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الكمية (طن)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الحصة السوقية %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المساحة (م2)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</a:rPr>
                        <a:t>الحصة  السوقية %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582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البصل والبطاطس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أكبر أربعة دلالين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741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44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1692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53.84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أكبر ثمانية دلالين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1190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71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2844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80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582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البطاطس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أكبر أربعة دلالين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568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68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1944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61.55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أكبر ثمانية دلالين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782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94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2988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91.23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582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البصل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أكبر أربعة دلالين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443.5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52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756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68.97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أكبر ثمانية دلالين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</a:rPr>
                        <a:t>712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82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1764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</a:rPr>
                        <a:t>87.94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104503" y="5304482"/>
            <a:ext cx="2866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المصدر: النشوان وآخرون (2010).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1600200"/>
            <a:ext cx="5446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/>
              <a:t>الحصة السوقية (خلال شهر) لأكبر الدلالين المتعاملين في تسويق البصل والبطاطس في سوق الجملة للخضار والفاكهة بالرياض.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515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جيني: مثال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806741"/>
              </p:ext>
            </p:extLst>
          </p:nvPr>
        </p:nvGraphicFramePr>
        <p:xfrm>
          <a:off x="1905000" y="2743200"/>
          <a:ext cx="5257800" cy="2133602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051560"/>
                <a:gridCol w="920114"/>
                <a:gridCol w="920114"/>
                <a:gridCol w="1183006"/>
                <a:gridCol w="1183006"/>
              </a:tblGrid>
              <a:tr h="304800">
                <a:tc rowSpan="2"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</a:rPr>
                        <a:t>البند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معامل جيني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مؤشر هيرفندال هيرشمان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الكمية الواردة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مساحة المباسط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الكمية الواردة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مساحة المباسط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9601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البصل والبطاطس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0.392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</a:rPr>
                        <a:t>0.489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24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27.5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البطاطس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0.766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0.50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37.4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30.8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البصل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0.393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0.29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effectLst/>
                        </a:rPr>
                        <a:t>26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</a:rPr>
                        <a:t>21.7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267200" y="4876800"/>
            <a:ext cx="2866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المصدر: النشوان وآخرون (2010).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198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b="1" dirty="0"/>
              <a:t>معامل جيني للبطاطس والبصل في سوق الجملة للخضار والفاكهة بالرياض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563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أسبوع (7): معايير القوة السوقية: معايير التحليل القياسي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تعتمد </a:t>
            </a:r>
            <a:r>
              <a:rPr lang="ar-SA" dirty="0"/>
              <a:t>هذه المعايير على تقديرات قياسية لدالة الطلب وحساب مشتقاتها </a:t>
            </a:r>
            <a:r>
              <a:rPr lang="ar-SA" dirty="0" smtClean="0"/>
              <a:t>الاقتصادية.</a:t>
            </a:r>
          </a:p>
          <a:p>
            <a:pPr algn="r" rtl="1"/>
            <a:r>
              <a:rPr lang="ar-SA" dirty="0" smtClean="0"/>
              <a:t>من أهم هذه المقاييس:</a:t>
            </a:r>
          </a:p>
          <a:p>
            <a:pPr lvl="1" algn="r" rtl="1"/>
            <a:r>
              <a:rPr lang="ar-SA" b="1" dirty="0"/>
              <a:t>مقياس ليرنر</a:t>
            </a:r>
            <a:r>
              <a:rPr lang="ar-SA" dirty="0"/>
              <a:t> </a:t>
            </a:r>
            <a:r>
              <a:rPr lang="en-US" b="1" dirty="0"/>
              <a:t>Lerner</a:t>
            </a:r>
            <a:r>
              <a:rPr lang="en-US" dirty="0"/>
              <a:t> </a:t>
            </a:r>
            <a:r>
              <a:rPr lang="ar-SA" b="1" dirty="0"/>
              <a:t>والمرونة</a:t>
            </a:r>
            <a:r>
              <a:rPr lang="ar-SA" dirty="0"/>
              <a:t> </a:t>
            </a:r>
            <a:r>
              <a:rPr lang="ar-SA" b="1" dirty="0" smtClean="0"/>
              <a:t>السعرية</a:t>
            </a:r>
          </a:p>
          <a:p>
            <a:pPr lvl="1" algn="r" rtl="1"/>
            <a:r>
              <a:rPr lang="ar-SA" b="1" dirty="0"/>
              <a:t>مقياس</a:t>
            </a:r>
            <a:r>
              <a:rPr lang="ar-SA" dirty="0"/>
              <a:t> </a:t>
            </a:r>
            <a:r>
              <a:rPr lang="ar-SA" b="1" dirty="0"/>
              <a:t>بين </a:t>
            </a:r>
            <a:r>
              <a:rPr lang="en-US" b="1" dirty="0"/>
              <a:t>Bain </a:t>
            </a:r>
            <a:endParaRPr lang="ar-SA" b="1" dirty="0" smtClean="0"/>
          </a:p>
          <a:p>
            <a:pPr lvl="1" algn="r" rtl="1"/>
            <a:r>
              <a:rPr lang="ar-SA" b="1" dirty="0"/>
              <a:t>مرونة الطلب المتبقي </a:t>
            </a:r>
            <a:endParaRPr lang="ar-SA" dirty="0" smtClean="0"/>
          </a:p>
          <a:p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514600" y="4953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447800" y="4419600"/>
            <a:ext cx="2209800" cy="1052513"/>
            <a:chOff x="1447800" y="4419600"/>
            <a:chExt cx="2209800" cy="1052513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1447800" y="4648200"/>
              <a:ext cx="9144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800" b="0" dirty="0"/>
                <a:t>LI =</a:t>
              </a: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438400" y="4419600"/>
              <a:ext cx="12192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0" dirty="0"/>
                <a:t>P-MC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667000" y="4953000"/>
              <a:ext cx="6096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0" dirty="0"/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335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marR="0" lvl="1" indent="-28575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مقياس ليرنر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Lerner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/>
            </a:r>
            <a:b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sz="2800" b="1" dirty="0" smtClean="0"/>
              <a:t>في </a:t>
            </a:r>
            <a:r>
              <a:rPr lang="ar-SA" sz="2800" b="1" dirty="0"/>
              <a:t>ظل المنافسة التامة يكون السعر التنافسي مساوياً للتكلفة </a:t>
            </a:r>
            <a:r>
              <a:rPr lang="ar-SA" sz="2800" b="1" dirty="0" smtClean="0"/>
              <a:t>الحدية أي </a:t>
            </a:r>
            <a:r>
              <a:rPr lang="en-US" sz="2800" b="1" dirty="0"/>
              <a:t>(MR = </a:t>
            </a:r>
            <a:r>
              <a:rPr lang="en-US" sz="2800" b="1" dirty="0" smtClean="0"/>
              <a:t>MC)</a:t>
            </a:r>
            <a:r>
              <a:rPr lang="ar-SA" sz="2800" b="1" dirty="0" smtClean="0"/>
              <a:t>.</a:t>
            </a:r>
          </a:p>
          <a:p>
            <a:pPr algn="r" rtl="1"/>
            <a:r>
              <a:rPr lang="ar-SA" sz="2800" b="1" dirty="0"/>
              <a:t>هناك علاقة بين المرونة </a:t>
            </a:r>
            <a:r>
              <a:rPr lang="ar-SA" sz="2800" b="1" dirty="0" smtClean="0"/>
              <a:t>السعرية( </a:t>
            </a:r>
            <a:r>
              <a:rPr lang="en-US" sz="2800" b="1" dirty="0" smtClean="0"/>
              <a:t>E</a:t>
            </a:r>
            <a:r>
              <a:rPr lang="ar-SA" sz="2800" b="1" dirty="0" smtClean="0"/>
              <a:t>)</a:t>
            </a:r>
            <a:r>
              <a:rPr lang="ar-QA" sz="2800" b="1" dirty="0" smtClean="0"/>
              <a:t> </a:t>
            </a:r>
            <a:r>
              <a:rPr lang="ar-QA" sz="2800" b="1" dirty="0"/>
              <a:t>والإيراد الحدي </a:t>
            </a:r>
            <a:r>
              <a:rPr lang="ar-SA" sz="2800" b="1" dirty="0" smtClean="0"/>
              <a:t>(</a:t>
            </a:r>
            <a:r>
              <a:rPr lang="en-US" sz="2800" b="1" dirty="0" smtClean="0"/>
              <a:t>MR</a:t>
            </a:r>
            <a:r>
              <a:rPr lang="ar-QA" sz="2800" b="1" dirty="0" smtClean="0"/>
              <a:t> </a:t>
            </a:r>
            <a:r>
              <a:rPr lang="ar-SA" sz="2800" b="1" dirty="0" smtClean="0"/>
              <a:t>) </a:t>
            </a:r>
            <a:r>
              <a:rPr lang="ar-QA" sz="2800" b="1" dirty="0" smtClean="0"/>
              <a:t>والسعر </a:t>
            </a:r>
            <a:r>
              <a:rPr lang="ar-SA" sz="2800" b="1" dirty="0" smtClean="0"/>
              <a:t>(</a:t>
            </a:r>
            <a:r>
              <a:rPr lang="en-US" sz="2800" b="1" dirty="0" smtClean="0"/>
              <a:t>P </a:t>
            </a:r>
            <a:r>
              <a:rPr lang="ar-SA" sz="2800" b="1" dirty="0" smtClean="0"/>
              <a:t> )</a:t>
            </a:r>
            <a:r>
              <a:rPr lang="ar-QA" sz="2800" b="1" dirty="0" smtClean="0"/>
              <a:t>على </a:t>
            </a:r>
            <a:r>
              <a:rPr lang="ar-QA" sz="2800" b="1" dirty="0"/>
              <a:t>النحو </a:t>
            </a:r>
            <a:r>
              <a:rPr lang="ar-SA" sz="2800" b="1" dirty="0" smtClean="0"/>
              <a:t>:</a:t>
            </a:r>
          </a:p>
          <a:p>
            <a:pPr algn="r" rtl="1"/>
            <a:r>
              <a:rPr lang="ar-SA" sz="2800" b="1" dirty="0" smtClean="0"/>
              <a:t>يعرف مقياس </a:t>
            </a:r>
            <a:r>
              <a:rPr lang="ar-SA" sz="2800" b="1" dirty="0"/>
              <a:t>ليرنر كما يلي (</a:t>
            </a:r>
            <a:r>
              <a:rPr lang="en-US" sz="2800" b="1" dirty="0"/>
              <a:t>Lerner,1934</a:t>
            </a:r>
            <a:r>
              <a:rPr lang="ar-SA" sz="2800" b="1" dirty="0"/>
              <a:t>): </a:t>
            </a:r>
            <a:endParaRPr lang="ar-SA" sz="2800" b="1" dirty="0" smtClean="0"/>
          </a:p>
          <a:p>
            <a:pPr algn="r" rtl="1"/>
            <a:endParaRPr lang="ar-SA" sz="2800" b="1" dirty="0"/>
          </a:p>
          <a:p>
            <a:pPr algn="r" rtl="1"/>
            <a:endParaRPr lang="ar-SA" sz="2800" b="1" dirty="0" smtClean="0"/>
          </a:p>
          <a:p>
            <a:pPr algn="r" rtl="1"/>
            <a:r>
              <a:rPr lang="ar-SA" sz="2800" b="1" dirty="0" smtClean="0"/>
              <a:t>مشكلته أنه محدد (وبالتالي يكون مفيدا) فقط في حالة المنافسة التامة (يكون مساويا للصفر).</a:t>
            </a:r>
            <a:endParaRPr lang="en-US" sz="2800" b="1" dirty="0" smtClean="0"/>
          </a:p>
          <a:p>
            <a:pPr algn="r" rtl="1"/>
            <a:r>
              <a:rPr lang="ar-SA" sz="2800" b="1" dirty="0" smtClean="0"/>
              <a:t>كذلك يعتمد على قياس المرونة (وقد يصعب ذلك!)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983127"/>
            <a:ext cx="1752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216" y="4114800"/>
            <a:ext cx="3429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58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marR="0" lvl="1" indent="-28575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مقياس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بين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Bain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/>
            </a:r>
            <a:b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A" b="1" dirty="0" smtClean="0"/>
              <a:t>يقوم </a:t>
            </a:r>
            <a:r>
              <a:rPr lang="ar-SA" b="1" dirty="0"/>
              <a:t>هذا المقياس </a:t>
            </a:r>
            <a:r>
              <a:rPr lang="ar-SA" b="1" dirty="0" smtClean="0"/>
              <a:t>بتقدير </a:t>
            </a:r>
            <a:r>
              <a:rPr lang="ar-SA" b="1" dirty="0"/>
              <a:t>الأرباح الزائدة (الأرباح غير العادية) </a:t>
            </a:r>
            <a:r>
              <a:rPr lang="ar-SA" b="1" dirty="0" smtClean="0"/>
              <a:t>كمؤشر على الاحتكار.</a:t>
            </a:r>
          </a:p>
          <a:p>
            <a:pPr algn="r" rtl="1"/>
            <a:r>
              <a:rPr lang="ar-SA" b="1" dirty="0"/>
              <a:t>ويحسب وفقا للمعادلة التالية </a:t>
            </a:r>
            <a:r>
              <a:rPr lang="es-MX" b="1" dirty="0" err="1"/>
              <a:t>Bain</a:t>
            </a:r>
            <a:r>
              <a:rPr lang="es-MX" b="1" dirty="0"/>
              <a:t>, 1941)</a:t>
            </a:r>
            <a:r>
              <a:rPr lang="ar-SA" b="1" dirty="0" smtClean="0"/>
              <a:t>):</a:t>
            </a:r>
          </a:p>
          <a:p>
            <a:pPr marL="0" indent="0" algn="ctr" rtl="1">
              <a:buNone/>
            </a:pPr>
            <a:r>
              <a:rPr lang="es-MX" b="1" dirty="0"/>
              <a:t>O = PQ – C (Q) – D – </a:t>
            </a:r>
            <a:r>
              <a:rPr lang="es-MX" b="1" dirty="0" smtClean="0"/>
              <a:t>iv</a:t>
            </a:r>
            <a:endParaRPr lang="ar-SA" b="1" dirty="0" smtClean="0"/>
          </a:p>
          <a:p>
            <a:pPr algn="r" rtl="1"/>
            <a:r>
              <a:rPr lang="ar-SA" b="1" dirty="0" smtClean="0"/>
              <a:t>حيث:</a:t>
            </a:r>
            <a:endParaRPr lang="en-US" b="1" dirty="0"/>
          </a:p>
          <a:p>
            <a:pPr lvl="1" algn="r" rtl="1"/>
            <a:r>
              <a:rPr lang="en-US" sz="1900" b="1" dirty="0"/>
              <a:t> O</a:t>
            </a:r>
            <a:r>
              <a:rPr lang="ar-SA" sz="1900" b="1" dirty="0"/>
              <a:t>= الربحية. </a:t>
            </a:r>
            <a:endParaRPr lang="en-US" sz="1900" b="1" dirty="0"/>
          </a:p>
          <a:p>
            <a:pPr lvl="1" algn="r" rtl="1"/>
            <a:r>
              <a:rPr lang="en-US" sz="1900" b="1" dirty="0"/>
              <a:t>P</a:t>
            </a:r>
            <a:r>
              <a:rPr lang="ar-SA" sz="1900" b="1" dirty="0"/>
              <a:t> = السعر. </a:t>
            </a:r>
            <a:endParaRPr lang="en-US" sz="1900" b="1" dirty="0"/>
          </a:p>
          <a:p>
            <a:pPr lvl="1" algn="r" rtl="1"/>
            <a:r>
              <a:rPr lang="es-MX" sz="1900" b="1" dirty="0"/>
              <a:t>Q</a:t>
            </a:r>
            <a:r>
              <a:rPr lang="ar-SA" sz="1900" b="1" dirty="0"/>
              <a:t> =الكمية.</a:t>
            </a:r>
            <a:endParaRPr lang="en-US" sz="1900" b="1" dirty="0"/>
          </a:p>
          <a:p>
            <a:pPr lvl="1" algn="r" rtl="1"/>
            <a:r>
              <a:rPr lang="en-US" sz="1900" b="1" dirty="0"/>
              <a:t>C (Q)</a:t>
            </a:r>
            <a:r>
              <a:rPr lang="ar-SA" sz="1900" b="1" dirty="0"/>
              <a:t> = التكاليف الجارية لتحقيق الدخل. </a:t>
            </a:r>
            <a:endParaRPr lang="en-US" sz="1900" b="1" dirty="0"/>
          </a:p>
          <a:p>
            <a:pPr lvl="1" algn="r" rtl="1"/>
            <a:r>
              <a:rPr lang="en-US" sz="1900" b="1" dirty="0"/>
              <a:t>D</a:t>
            </a:r>
            <a:r>
              <a:rPr lang="ar-SA" sz="1900" b="1" dirty="0"/>
              <a:t> = إهلاكات الاستثمارات في رأس المال الثابت. </a:t>
            </a:r>
            <a:endParaRPr lang="en-US" sz="1900" b="1" dirty="0"/>
          </a:p>
          <a:p>
            <a:pPr lvl="1" algn="r" rtl="1"/>
            <a:r>
              <a:rPr lang="en-US" sz="1900" b="1" dirty="0"/>
              <a:t>iv</a:t>
            </a:r>
            <a:r>
              <a:rPr lang="ar-SA" sz="1900" b="1" dirty="0"/>
              <a:t> = تكلفة الفرصة البديلة لأصول المؤسسة أو التكاليف الضمنية للمؤسسة.</a:t>
            </a:r>
            <a:r>
              <a:rPr lang="ar-SA" b="1" dirty="0"/>
              <a:t> </a:t>
            </a:r>
            <a:endParaRPr lang="en-US" b="1" dirty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04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أسبوع (8): تنسيق أسواق الغذاء: مبررات تنسيق أسواق الغذاء، نظريات تنسيق الأسواق.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تنسيق أسواق الغذاء</a:t>
            </a:r>
            <a:r>
              <a:rPr lang="ar-SA" dirty="0" smtClean="0"/>
              <a:t>: توجيه القرارات المتصلة والمتسلسلة في عملية إنتاج وتسويق وتصنيع الغذاء، بشكل متسق.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0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ما مدى التنسيق في الأسواق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803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>أسبوع (6): معايير القوة السوقية: المعايير الوصفية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2400" b="1" dirty="0" smtClean="0"/>
              <a:t>القوة السوقية</a:t>
            </a:r>
            <a:r>
              <a:rPr lang="en-US" sz="2400" b="1" dirty="0" smtClean="0"/>
              <a:t>:</a:t>
            </a:r>
          </a:p>
          <a:p>
            <a:pPr lvl="1" algn="r" rtl="1"/>
            <a:r>
              <a:rPr lang="ar-SA" sz="2400" b="1" dirty="0" smtClean="0"/>
              <a:t>قدرة المنشآت على التأثير في السوق  بالتأثير على الأسعار من خلال الطلب أو تدفق السلعة ونوعيتها أو الوظائف التسويقية.</a:t>
            </a:r>
          </a:p>
          <a:p>
            <a:pPr algn="r" rtl="1"/>
            <a:r>
              <a:rPr lang="ar-SA" sz="2400" b="1" dirty="0" smtClean="0"/>
              <a:t>من أهم مظاهر القوة السوقية:</a:t>
            </a:r>
            <a:endParaRPr lang="en-US" sz="2400" b="1" dirty="0" smtClean="0"/>
          </a:p>
          <a:p>
            <a:pPr lvl="1" algn="r" rtl="1"/>
            <a:r>
              <a:rPr lang="ar-SA" sz="2400" b="1" dirty="0" smtClean="0"/>
              <a:t> تمكن المنشآت من تحقيق أرباح فوق عادية متزايدة،</a:t>
            </a:r>
          </a:p>
          <a:p>
            <a:pPr algn="r" rtl="1"/>
            <a:r>
              <a:rPr lang="ar-SA" sz="2400" b="1" dirty="0" smtClean="0"/>
              <a:t>القوة السوقية الأفقية:</a:t>
            </a:r>
          </a:p>
          <a:p>
            <a:pPr lvl="1" algn="r" rtl="1"/>
            <a:r>
              <a:rPr lang="ar-SA" sz="2400" b="1" dirty="0" smtClean="0"/>
              <a:t> تشير إلى قوة لهيئة علي هيئة أو هيئات أخرى مماثلة لها كشركات الألبان،</a:t>
            </a:r>
          </a:p>
          <a:p>
            <a:pPr algn="r" rtl="1"/>
            <a:r>
              <a:rPr lang="ar-SA" sz="2400" b="1" dirty="0" smtClean="0"/>
              <a:t>القوة السوقية الرأسية:</a:t>
            </a:r>
          </a:p>
          <a:p>
            <a:pPr lvl="1" algn="r" rtl="1"/>
            <a:r>
              <a:rPr lang="ar-SA" sz="2400" b="1" dirty="0" smtClean="0"/>
              <a:t>قوة مؤسسة سوقية على أخرى متصلة بها في القناة التسويقية، مثلا:</a:t>
            </a:r>
          </a:p>
          <a:p>
            <a:pPr lvl="2" algn="r" rtl="1"/>
            <a:r>
              <a:rPr lang="ar-SA" b="1" dirty="0" smtClean="0"/>
              <a:t>  التجار أو السوبرماركت أو هيئات تجهيز وتصنيع الأغذية على صغار منتجي الخضار والفاكهة.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09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مبررات تنسيق أسواق الغذاء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خفض تكلفة المعاملات والممارسات التسويقية</a:t>
            </a:r>
          </a:p>
          <a:p>
            <a:pPr algn="r" rtl="1"/>
            <a:r>
              <a:rPr lang="ar-SA" b="1" dirty="0" smtClean="0"/>
              <a:t>تقليل المخاطر (من خلال التنويع مثلا)</a:t>
            </a:r>
          </a:p>
          <a:p>
            <a:pPr algn="r" rtl="1"/>
            <a:r>
              <a:rPr lang="ar-SA" b="1" dirty="0" smtClean="0"/>
              <a:t>التكيف مع التغيرات العصرية في رغبات المستهلكين</a:t>
            </a:r>
          </a:p>
          <a:p>
            <a:pPr algn="r" rtl="1"/>
            <a:r>
              <a:rPr lang="ar-SA" b="1" dirty="0" smtClean="0"/>
              <a:t>تحقيق استقرار انسياب المواد الخام للمصانع</a:t>
            </a:r>
          </a:p>
          <a:p>
            <a:pPr algn="r" rtl="1"/>
            <a:r>
              <a:rPr lang="ar-SA" b="1" dirty="0" smtClean="0"/>
              <a:t>تحقيق أرباح إضافية وتحقيق قوة سوقية أكبر</a:t>
            </a:r>
          </a:p>
          <a:p>
            <a:pPr algn="r" rtl="1"/>
            <a:r>
              <a:rPr lang="ar-SA" b="1" dirty="0" smtClean="0"/>
              <a:t>التحكم في مصدر المنتجات الغذائية الخام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5530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أسبوع (9): تنسيق أسواق الغذاء: نظريات تنسيق الأسواق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توجد نظريات عديدة تعكس وجوها مختلفة للتنسيق السوقي.</a:t>
            </a:r>
          </a:p>
          <a:p>
            <a:pPr algn="r" rtl="1"/>
            <a:r>
              <a:rPr lang="ar-SA" b="1" dirty="0" smtClean="0"/>
              <a:t>اضافة للنظرية الاقتصادية تستند هذه النظريات أيضاً على مفاهيم التنظيم الصناعي والعلوم السلوكية.</a:t>
            </a:r>
          </a:p>
          <a:p>
            <a:pPr algn="r" rtl="1"/>
            <a:r>
              <a:rPr lang="ar-SA" b="1" dirty="0" smtClean="0"/>
              <a:t>أمثلة لهذه النظريات:</a:t>
            </a:r>
          </a:p>
          <a:p>
            <a:pPr lvl="1" algn="r" rtl="1"/>
            <a:r>
              <a:rPr lang="ar-SA" b="1" dirty="0" smtClean="0"/>
              <a:t>نظرية دورة الحياة</a:t>
            </a:r>
          </a:p>
          <a:p>
            <a:pPr lvl="1" algn="r" rtl="1"/>
            <a:r>
              <a:rPr lang="ar-SA" b="1" dirty="0" smtClean="0"/>
              <a:t>تكلفة المعاملات</a:t>
            </a:r>
          </a:p>
          <a:p>
            <a:pPr lvl="1"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6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واقع القوة السوقية في النظام التسويقي الزراعي في المملكة: </a:t>
            </a:r>
            <a:br>
              <a:rPr lang="ar-SA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SA" b="1" dirty="0" smtClean="0"/>
              <a:t>ضعف القوة السوقية لصغار المنتجين الزراعيين، خاصة على مستوى الحقل ولاسيما في مجال إنتاج الخضار والفاكهة؛</a:t>
            </a:r>
          </a:p>
          <a:p>
            <a:pPr algn="r" rtl="1"/>
            <a:r>
              <a:rPr lang="ar-SA" b="1" dirty="0" smtClean="0"/>
              <a:t>لماذا؟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SA" b="1" dirty="0" smtClean="0"/>
              <a:t>كبر عددهم وضآلة كمية إنتاج كل منهم،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SA" b="1" dirty="0" smtClean="0"/>
              <a:t>صعوبة وضعف التحكم في عرض منتجاتهم، وقابليتها للتلف السريع،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SA" b="1" dirty="0" smtClean="0"/>
              <a:t>وصعوبة أو عدم توفر تسهيلات التخزين أو ارتفاع تكلفتها،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SA" b="1" dirty="0" smtClean="0"/>
              <a:t>وضعف أو عدم توفر المعلومات التسويقية وضعف المرونة في تنويع المنتجات أو تغييرها،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SA" b="1" dirty="0" smtClean="0"/>
              <a:t>وارتفاع المخاطر الطبيعية والاقتصادية والتمويلية، وقصور أو عدم توفر التمويل للأنشطة التسويقية،</a:t>
            </a:r>
          </a:p>
          <a:p>
            <a:pPr marL="971550" lvl="1" indent="-514350" algn="r" rtl="1">
              <a:buFont typeface="+mj-lt"/>
              <a:buAutoNum type="arabicPeriod"/>
            </a:pPr>
            <a:r>
              <a:rPr lang="ar-SA" b="1" dirty="0" smtClean="0"/>
              <a:t>وارتفاع نسبة التكاليف الإنتاجية الثابتة.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617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/>
              <a:t>المعايير الوصفية لقياس القوة السوقية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تبنى المعايير الوصفية على التوزيع العددي والحجمي للمنشآت في السوق</a:t>
            </a:r>
          </a:p>
          <a:p>
            <a:pPr algn="r" rtl="1"/>
            <a:r>
              <a:rPr lang="ar-SA" b="1" dirty="0" smtClean="0"/>
              <a:t>يقاس الحجم من خلال المبيعات أو العمال أو رأس المال</a:t>
            </a:r>
          </a:p>
          <a:p>
            <a:pPr algn="r" rtl="1"/>
            <a:r>
              <a:rPr lang="ar-SA" b="1" dirty="0" smtClean="0"/>
              <a:t>يتم تحديد النسبة لأكبر أربع منشآت أو أكبر ثمان منشآت، وفي بعض الأحيان لأكبر عشرين منشأة في الصناعة</a:t>
            </a:r>
          </a:p>
          <a:p>
            <a:pPr algn="r" rtl="1"/>
            <a:r>
              <a:rPr lang="ar-SA" b="1" dirty="0" smtClean="0"/>
              <a:t>وتبين النظرية الاقتصادية على أن الصناعات ذات التركز الأعلى بين البائعين تتقاضى أسعاراً أعلى وتحقق أرباحاً أكبر من الصناعات ذات التركز الأقل،</a:t>
            </a:r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84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مقاييس التركز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514350" indent="-514350" algn="ctr" rtl="1">
                  <a:buFont typeface="+mj-lt"/>
                  <a:buAutoNum type="arabicPeriod"/>
                </a:pPr>
                <a:r>
                  <a:rPr lang="ar-SA" b="1" dirty="0" smtClean="0"/>
                  <a:t>نسبة التركز:</a:t>
                </a:r>
              </a:p>
              <a:p>
                <a:pPr lvl="1" algn="r" rtl="1"/>
                <a:r>
                  <a:rPr lang="ar-SA" b="1" dirty="0" smtClean="0"/>
                  <a:t>نرتب المنشآت وفقاً لحجم مبيعاتها بدءاً من أكبرها </a:t>
                </a:r>
              </a:p>
              <a:p>
                <a:pPr lvl="1" algn="r" rtl="1"/>
                <a:r>
                  <a:rPr lang="ar-SA" b="1" dirty="0" smtClean="0"/>
                  <a:t>نجمع الحصص السوقية النسبية للمنشآت الأكبر (أكبر 4 منشآت أو أكبر 8 منشآت أو أكبر 20 منشأة).</a:t>
                </a:r>
              </a:p>
              <a:p>
                <a:pPr lvl="1" algn="r" rtl="1"/>
                <a:r>
                  <a:rPr lang="ar-SA" b="1" dirty="0" smtClean="0"/>
                  <a:t>تحسب من:</a:t>
                </a:r>
              </a:p>
              <a:p>
                <a:pPr marL="0" lvl="1" algn="r" rtl="1">
                  <a:buNone/>
                </a:pPr>
                <a:r>
                  <a:rPr lang="ar-SA" b="1" dirty="0" smtClean="0"/>
                  <a:t>(مجموع الحصص السوقية لأكبر (س) منشأة)/ (حجم السوق الكلي)</a:t>
                </a:r>
              </a:p>
              <a:p>
                <a:pPr algn="ctr" rtl="1"/>
                <a:r>
                  <a:rPr lang="ar-SA" b="1" dirty="0" smtClean="0"/>
                  <a:t>ماهي الحصة السوقية؟:</a:t>
                </a:r>
              </a:p>
              <a:p>
                <a:pPr marL="0" indent="0" algn="ctr" rtl="1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ar-SA" b="1" i="1">
                            <a:latin typeface="Cambria Math"/>
                          </a:rPr>
                        </m:ctrlPr>
                      </m:fPr>
                      <m:num>
                        <m:r>
                          <a:rPr lang="ar-SA" b="1" i="1">
                            <a:latin typeface="Cambria Math"/>
                          </a:rPr>
                          <m:t>المنشأة</m:t>
                        </m:r>
                        <m:r>
                          <a:rPr lang="ar-SA" b="1" i="1">
                            <a:latin typeface="Cambria Math"/>
                          </a:rPr>
                          <m:t> </m:t>
                        </m:r>
                        <m:r>
                          <a:rPr lang="ar-SA" b="1" i="1">
                            <a:latin typeface="Cambria Math"/>
                          </a:rPr>
                          <m:t>مبيعات</m:t>
                        </m:r>
                      </m:num>
                      <m:den>
                        <m:r>
                          <a:rPr lang="ar-SA" b="1" i="1">
                            <a:latin typeface="Cambria Math"/>
                          </a:rPr>
                          <m:t>المنشآت</m:t>
                        </m:r>
                        <m:r>
                          <a:rPr lang="ar-SA" b="1" i="1">
                            <a:latin typeface="Cambria Math"/>
                          </a:rPr>
                          <m:t> </m:t>
                        </m:r>
                        <m:r>
                          <a:rPr lang="ar-SA" b="1" i="1">
                            <a:latin typeface="Cambria Math"/>
                          </a:rPr>
                          <m:t>جميع</m:t>
                        </m:r>
                        <m:r>
                          <a:rPr lang="ar-SA" b="1" i="1">
                            <a:latin typeface="Cambria Math"/>
                          </a:rPr>
                          <m:t> </m:t>
                        </m:r>
                        <m:r>
                          <a:rPr lang="ar-SA" b="1" i="1">
                            <a:latin typeface="Cambria Math"/>
                          </a:rPr>
                          <m:t>مبيعات</m:t>
                        </m:r>
                        <m:r>
                          <a:rPr lang="ar-SA" b="1" i="1">
                            <a:latin typeface="Cambria Math"/>
                          </a:rPr>
                          <m:t> </m:t>
                        </m:r>
                        <m:r>
                          <a:rPr lang="ar-SA" b="1" i="1">
                            <a:latin typeface="Cambria Math"/>
                          </a:rPr>
                          <m:t>إجمالي</m:t>
                        </m:r>
                      </m:den>
                    </m:f>
                  </m:oMath>
                </a14:m>
                <a:r>
                  <a:rPr lang="en-US" b="1" dirty="0" smtClean="0"/>
                  <a:t>X100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778" t="-2830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742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تابع مقاييس التركز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 rtl="1">
              <a:buNone/>
            </a:pPr>
            <a:r>
              <a:rPr lang="ar-SA" sz="2800" b="1" dirty="0" smtClean="0"/>
              <a:t>2. مقياس هيرفندال – هيرشمان </a:t>
            </a:r>
          </a:p>
          <a:p>
            <a:pPr marL="0" indent="0" algn="r" rtl="1">
              <a:spcBef>
                <a:spcPts val="0"/>
              </a:spcBef>
            </a:pPr>
            <a:r>
              <a:rPr lang="ar-SA" sz="2800" b="1" dirty="0" smtClean="0"/>
              <a:t>يأخذ في اعتباره نشاط الصناعة بأكملها، والعدد الكلي للمنشآت، ونشاط كل من المنشآت، ويعطي أوزاناً نسبية أعلى لحصص المنشآت الأكبر</a:t>
            </a:r>
          </a:p>
          <a:p>
            <a:pPr marL="0" indent="0" algn="r" rtl="1">
              <a:spcBef>
                <a:spcPts val="0"/>
              </a:spcBef>
            </a:pPr>
            <a:r>
              <a:rPr lang="ar-SA" sz="2800" b="1" dirty="0" smtClean="0"/>
              <a:t>ويستخدم لتحديد إذا ما كان دمج المؤسسات يؤدي إلى قوة سوقية احتكارية أم لا (يحسب التركز قبل وبعد الدمج لتوضيح التأثير في مستوى المنافسة)</a:t>
            </a:r>
          </a:p>
          <a:p>
            <a:pPr marL="0" indent="0" algn="r" rtl="1">
              <a:spcBef>
                <a:spcPts val="0"/>
              </a:spcBef>
            </a:pPr>
            <a:r>
              <a:rPr lang="ar-SA" sz="2800" b="1" dirty="0" smtClean="0"/>
              <a:t>ويحسب بجمع مربعات الحصص السوقية لكل المنشآت في السوق: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SA" sz="2800" b="1" dirty="0" smtClean="0"/>
              <a:t>هير فيندال هيرشمان =  مجـ [ مربع الحصص السوقية للمنشأت ]</a:t>
            </a:r>
          </a:p>
          <a:p>
            <a:pPr marL="0" indent="0" algn="r" rtl="1">
              <a:spcBef>
                <a:spcPts val="0"/>
              </a:spcBef>
            </a:pPr>
            <a:r>
              <a:rPr lang="ar-SA" sz="2800" b="1" dirty="0" smtClean="0"/>
              <a:t>كم تكون قيمته في حالة الاحتكار المطلق؟</a:t>
            </a:r>
            <a:endParaRPr lang="en-US" sz="2800" b="1" dirty="0" smtClean="0"/>
          </a:p>
          <a:p>
            <a:pPr marL="0" indent="0" algn="r" rtl="1">
              <a:spcBef>
                <a:spcPts val="0"/>
              </a:spcBef>
            </a:pPr>
            <a:endParaRPr lang="ar-SA" sz="2800" b="1" dirty="0" smtClean="0"/>
          </a:p>
          <a:p>
            <a:pPr marL="0" indent="0" algn="r" rtl="1">
              <a:spcBef>
                <a:spcPts val="0"/>
              </a:spcBef>
            </a:pPr>
            <a:endParaRPr lang="ar-SA" sz="2800" b="1" dirty="0" smtClean="0"/>
          </a:p>
          <a:p>
            <a:pPr marL="514350" indent="-514350" algn="r" rtl="1"/>
            <a:endParaRPr lang="ar-SA" sz="2800" b="1" dirty="0" smtClean="0"/>
          </a:p>
          <a:p>
            <a:pPr marL="514350" indent="-514350" algn="r" rtl="1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3208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Chapter 3: Market Structure and Market Power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BB601-C88F-4024-BCAA-7912B13B77B6}" type="slidenum">
              <a:rPr lang="en-US"/>
              <a:pPr/>
              <a:t>7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مثال</a:t>
            </a:r>
            <a:r>
              <a:rPr lang="en-US" dirty="0" smtClean="0"/>
              <a:t>Measure of concentration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533400"/>
          </a:xfrm>
        </p:spPr>
        <p:txBody>
          <a:bodyPr/>
          <a:lstStyle/>
          <a:p>
            <a:r>
              <a:rPr lang="en-US" sz="2400" smtClean="0"/>
              <a:t>Compare two different measures of concentration: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7620000" cy="762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 dirty="0">
                <a:solidFill>
                  <a:schemeClr val="bg1"/>
                </a:solidFill>
              </a:rPr>
              <a:t> </a:t>
            </a:r>
            <a:r>
              <a:rPr lang="en-US" sz="2000" b="0" dirty="0">
                <a:solidFill>
                  <a:schemeClr val="bg1"/>
                </a:solidFill>
              </a:rPr>
              <a:t>Firm Rank	           Market Share	     Squared Market</a:t>
            </a:r>
          </a:p>
          <a:p>
            <a:pPr>
              <a:defRPr/>
            </a:pPr>
            <a:r>
              <a:rPr lang="en-US" sz="2000" b="0" dirty="0">
                <a:solidFill>
                  <a:schemeClr val="bg1"/>
                </a:solidFill>
              </a:rPr>
              <a:t>			       (%)	                            Share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143000" y="23622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1			   25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1143000" y="2765425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2			   25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1143000" y="316865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3			   25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1143000" y="3571875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4			    5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1143000" y="397351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5			    5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1143000" y="4376738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6			    5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1143000" y="477996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7			    5</a:t>
            </a: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1143000" y="51816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8			    5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6172200" y="245745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625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6172200" y="2860675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625</a:t>
            </a: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6172200" y="32639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625</a:t>
            </a: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172200" y="3667125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6172200" y="406876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6172200" y="44719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6172200" y="48752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6172200" y="527685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3581400" y="5715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CR</a:t>
            </a:r>
            <a:r>
              <a:rPr lang="en-US" sz="1800" baseline="-25000"/>
              <a:t>4</a:t>
            </a:r>
            <a:r>
              <a:rPr lang="en-US" sz="1800"/>
              <a:t> = 80</a:t>
            </a: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533400" y="57150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Concentration Index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5943600" y="5715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H = 2,000</a:t>
            </a: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3848100" y="24384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25</a:t>
            </a:r>
            <a:endParaRPr lang="en-US" sz="1800" b="0"/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3848100" y="28194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25</a:t>
            </a:r>
            <a:endParaRPr lang="en-US" sz="1800" b="0"/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3848100" y="32004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25</a:t>
            </a:r>
            <a:endParaRPr lang="en-US" sz="1800" b="0"/>
          </a:p>
        </p:txBody>
      </p: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3848100" y="36195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5</a:t>
            </a:r>
            <a:endParaRPr lang="en-US" sz="1800" b="0"/>
          </a:p>
        </p:txBody>
      </p:sp>
    </p:spTree>
    <p:extLst>
      <p:ext uri="{BB962C8B-B14F-4D97-AF65-F5344CB8AC3E}">
        <p14:creationId xmlns:p14="http://schemas.microsoft.com/office/powerpoint/2010/main" val="417689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 autoUpdateAnimBg="0"/>
      <p:bldP spid="45070" grpId="0" autoUpdateAnimBg="0"/>
      <p:bldP spid="45072" grpId="0" autoUpdateAnimBg="0"/>
      <p:bldP spid="45073" grpId="0" autoUpdateAnimBg="0"/>
      <p:bldP spid="45074" grpId="0" autoUpdateAnimBg="0"/>
      <p:bldP spid="45075" grpId="0" autoUpdateAnimBg="0"/>
      <p:bldP spid="45076" grpId="0" autoUpdateAnimBg="0"/>
      <p:bldP spid="45077" grpId="0" autoUpdateAnimBg="0"/>
      <p:bldP spid="45078" grpId="0" autoUpdateAnimBg="0"/>
      <p:bldP spid="45079" grpId="0" autoUpdateAnimBg="0"/>
      <p:bldP spid="45080" grpId="0" autoUpdateAnimBg="0"/>
      <p:bldP spid="45081" grpId="0" autoUpdateAnimBg="0"/>
      <p:bldP spid="45082" grpId="0" autoUpdateAnimBg="0"/>
      <p:bldP spid="45083" grpId="0" autoUpdateAnimBg="0"/>
      <p:bldP spid="45084" grpId="0" autoUpdateAnimBg="0"/>
      <p:bldP spid="45085" grpId="0" autoUpdateAnimBg="0"/>
      <p:bldP spid="45086" grpId="0" autoUpdateAnimBg="0"/>
      <p:bldP spid="45088" grpId="0" autoUpdateAnimBg="0"/>
      <p:bldP spid="45089" grpId="0" autoUpdateAnimBg="0"/>
      <p:bldP spid="45090" grpId="0" autoUpdateAnimBg="0"/>
      <p:bldP spid="45091" grpId="0" animBg="1" autoUpdateAnimBg="0"/>
      <p:bldP spid="45092" grpId="0" animBg="1" autoUpdateAnimBg="0"/>
      <p:bldP spid="45093" grpId="0" animBg="1" autoUpdateAnimBg="0"/>
      <p:bldP spid="4509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Chapter 3: Market Structure and Market Power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348028-4BA3-4AE6-9E90-FDDC2A037BE6}" type="slidenum">
              <a:rPr lang="en-US"/>
              <a:pPr/>
              <a:t>8</a:t>
            </a:fld>
            <a:endParaRPr lang="en-US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7772400" cy="533400"/>
          </a:xfrm>
        </p:spPr>
        <p:txBody>
          <a:bodyPr/>
          <a:lstStyle/>
          <a:p>
            <a:r>
              <a:rPr lang="ar-SA" sz="2400" b="1" dirty="0" smtClean="0"/>
              <a:t>الدمج</a:t>
            </a:r>
            <a:r>
              <a:rPr lang="en-US" sz="2400" dirty="0" smtClean="0"/>
              <a:t>Concentration index is affected by, e.g. merger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7620000" cy="762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>
                <a:solidFill>
                  <a:schemeClr val="bg1"/>
                </a:solidFill>
              </a:rPr>
              <a:t> </a:t>
            </a:r>
            <a:r>
              <a:rPr lang="en-US" sz="2000" b="0">
                <a:solidFill>
                  <a:schemeClr val="bg1"/>
                </a:solidFill>
              </a:rPr>
              <a:t>Firm Rank	           Market Share	     Squared Market</a:t>
            </a:r>
          </a:p>
          <a:p>
            <a:pPr>
              <a:defRPr/>
            </a:pPr>
            <a:r>
              <a:rPr lang="en-US" sz="2000" b="0">
                <a:solidFill>
                  <a:schemeClr val="bg1"/>
                </a:solidFill>
              </a:rPr>
              <a:t>			       (%)	            		Share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219200" y="2057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1			   25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219200" y="2460625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2			   25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219200" y="286385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3			   25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219200" y="3267075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4			    5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1219200" y="366871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5			    5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219200" y="4071938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6			    5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219200" y="447516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7			    5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1219200" y="4876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 </a:t>
            </a:r>
            <a:r>
              <a:rPr lang="en-US" sz="1800" b="0"/>
              <a:t>8			    5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6248400" y="215265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625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248400" y="2555875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625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248400" y="29591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625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248400" y="3362325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248400" y="376396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6248400" y="41671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6248400" y="45704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6248400" y="497205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/>
              <a:t>25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3657600" y="5410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CR</a:t>
            </a:r>
            <a:r>
              <a:rPr lang="en-US" sz="1800" baseline="-25000"/>
              <a:t>4</a:t>
            </a:r>
            <a:r>
              <a:rPr lang="en-US" sz="1800"/>
              <a:t> = 80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609600" y="5410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Concentration Index</a:t>
            </a: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6019800" y="5410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H = 2,000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3924300" y="21336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25</a:t>
            </a:r>
            <a:endParaRPr lang="en-US" sz="1800" b="0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3924300" y="25146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25</a:t>
            </a:r>
            <a:endParaRPr lang="en-US" sz="1800" b="0"/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3924300" y="28956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25</a:t>
            </a:r>
            <a:endParaRPr lang="en-US" sz="1800" b="0"/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3924300" y="33147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5</a:t>
            </a:r>
            <a:endParaRPr lang="en-US" sz="1800" b="0"/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1752600" y="3352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/>
              <a:t>}</a:t>
            </a: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4648200" y="3352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/>
              <a:t>}</a:t>
            </a:r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6934200" y="3352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/>
              <a:t>}</a:t>
            </a:r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4953000" y="350520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10</a:t>
            </a:r>
            <a:endParaRPr lang="en-US" sz="1800" b="0"/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4953000" y="5410200"/>
            <a:ext cx="685800" cy="36671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760000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85</a:t>
            </a:r>
            <a:endParaRPr lang="en-US" sz="1800" b="0"/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7315200" y="3486150"/>
            <a:ext cx="838200" cy="366713"/>
          </a:xfrm>
          <a:prstGeom prst="rect">
            <a:avLst/>
          </a:prstGeom>
          <a:gradFill rotWithShape="0">
            <a:gsLst>
              <a:gs pos="0">
                <a:srgbClr val="005E76"/>
              </a:gs>
              <a:gs pos="100000">
                <a:srgbClr val="00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100</a:t>
            </a:r>
            <a:endParaRPr lang="en-US" sz="1800" b="0"/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7315200" y="5410200"/>
            <a:ext cx="838200" cy="366713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760000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>
                <a:solidFill>
                  <a:schemeClr val="bg1"/>
                </a:solidFill>
              </a:rPr>
              <a:t>2,050</a:t>
            </a:r>
            <a:endParaRPr lang="en-US" sz="1800" b="0"/>
          </a:p>
        </p:txBody>
      </p:sp>
      <p:sp>
        <p:nvSpPr>
          <p:cNvPr id="46117" name="AutoShape 37"/>
          <p:cNvSpPr>
            <a:spLocks noChangeArrowheads="1"/>
          </p:cNvSpPr>
          <p:nvPr/>
        </p:nvSpPr>
        <p:spPr bwMode="auto">
          <a:xfrm>
            <a:off x="1600200" y="2057400"/>
            <a:ext cx="1752600" cy="1143000"/>
          </a:xfrm>
          <a:prstGeom prst="wedgeRoundRectCallout">
            <a:avLst>
              <a:gd name="adj1" fmla="val -42662"/>
              <a:gd name="adj2" fmla="val 80000"/>
              <a:gd name="adj3" fmla="val 16667"/>
            </a:avLst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Assume that firms</a:t>
            </a:r>
          </a:p>
          <a:p>
            <a:pPr algn="ctr"/>
            <a:r>
              <a:rPr lang="en-US" sz="1800" b="0"/>
              <a:t>4 and 5 decide</a:t>
            </a:r>
          </a:p>
          <a:p>
            <a:pPr algn="ctr"/>
            <a:r>
              <a:rPr lang="en-US" sz="1800" b="0"/>
              <a:t>to merge</a:t>
            </a:r>
          </a:p>
        </p:txBody>
      </p:sp>
      <p:sp>
        <p:nvSpPr>
          <p:cNvPr id="46118" name="AutoShape 38"/>
          <p:cNvSpPr>
            <a:spLocks noChangeArrowheads="1"/>
          </p:cNvSpPr>
          <p:nvPr/>
        </p:nvSpPr>
        <p:spPr bwMode="auto">
          <a:xfrm>
            <a:off x="2133600" y="4114800"/>
            <a:ext cx="1905000" cy="990600"/>
          </a:xfrm>
          <a:prstGeom prst="wedgeRoundRectCallout">
            <a:avLst>
              <a:gd name="adj1" fmla="val -42250"/>
              <a:gd name="adj2" fmla="val 76921"/>
              <a:gd name="adj3" fmla="val 16667"/>
            </a:avLst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The Concentration</a:t>
            </a:r>
          </a:p>
          <a:p>
            <a:pPr algn="ctr"/>
            <a:r>
              <a:rPr lang="en-US" sz="1800" b="0"/>
              <a:t>Index changes</a:t>
            </a:r>
          </a:p>
        </p:txBody>
      </p:sp>
      <p:sp>
        <p:nvSpPr>
          <p:cNvPr id="46120" name="AutoShape 40"/>
          <p:cNvSpPr>
            <a:spLocks noChangeArrowheads="1"/>
          </p:cNvSpPr>
          <p:nvPr/>
        </p:nvSpPr>
        <p:spPr bwMode="auto">
          <a:xfrm>
            <a:off x="4876800" y="2133600"/>
            <a:ext cx="1524000" cy="990600"/>
          </a:xfrm>
          <a:prstGeom prst="wedgeRoundRectCallout">
            <a:avLst>
              <a:gd name="adj1" fmla="val -41560"/>
              <a:gd name="adj2" fmla="val 84616"/>
              <a:gd name="adj3" fmla="val 16667"/>
            </a:avLst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Market shares</a:t>
            </a:r>
          </a:p>
          <a:p>
            <a:pPr algn="ctr"/>
            <a:r>
              <a:rPr lang="en-US" sz="1800" b="0"/>
              <a:t>change</a:t>
            </a:r>
          </a:p>
        </p:txBody>
      </p:sp>
    </p:spTree>
    <p:extLst>
      <p:ext uri="{BB962C8B-B14F-4D97-AF65-F5344CB8AC3E}">
        <p14:creationId xmlns:p14="http://schemas.microsoft.com/office/powerpoint/2010/main" val="82003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3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3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7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 autoUpdateAnimBg="0"/>
      <p:bldP spid="46085" grpId="0" autoUpdateAnimBg="0"/>
      <p:bldP spid="46086" grpId="0" autoUpdateAnimBg="0"/>
      <p:bldP spid="46087" grpId="0" autoUpdateAnimBg="0"/>
      <p:bldP spid="46088" grpId="0" autoUpdateAnimBg="0"/>
      <p:bldP spid="46089" grpId="0" autoUpdateAnimBg="0"/>
      <p:bldP spid="46090" grpId="0" autoUpdateAnimBg="0"/>
      <p:bldP spid="46091" grpId="0" autoUpdateAnimBg="0"/>
      <p:bldP spid="46092" grpId="0" autoUpdateAnimBg="0"/>
      <p:bldP spid="46093" grpId="0" autoUpdateAnimBg="0"/>
      <p:bldP spid="46094" grpId="0" autoUpdateAnimBg="0"/>
      <p:bldP spid="46095" grpId="0" autoUpdateAnimBg="0"/>
      <p:bldP spid="46096" grpId="0" autoUpdateAnimBg="0"/>
      <p:bldP spid="46097" grpId="0" autoUpdateAnimBg="0"/>
      <p:bldP spid="46098" grpId="0" autoUpdateAnimBg="0"/>
      <p:bldP spid="46099" grpId="0" autoUpdateAnimBg="0"/>
      <p:bldP spid="46100" grpId="0" autoUpdateAnimBg="0"/>
      <p:bldP spid="46101" grpId="0" autoUpdateAnimBg="0"/>
      <p:bldP spid="46102" grpId="0" autoUpdateAnimBg="0"/>
      <p:bldP spid="46103" grpId="0" autoUpdateAnimBg="0"/>
      <p:bldP spid="46104" grpId="0" animBg="1" autoUpdateAnimBg="0"/>
      <p:bldP spid="46105" grpId="0" animBg="1" autoUpdateAnimBg="0"/>
      <p:bldP spid="46106" grpId="0" animBg="1" autoUpdateAnimBg="0"/>
      <p:bldP spid="46107" grpId="0" animBg="1" autoUpdateAnimBg="0"/>
      <p:bldP spid="46110" grpId="0" autoUpdateAnimBg="0"/>
      <p:bldP spid="46111" grpId="0" autoUpdateAnimBg="0"/>
      <p:bldP spid="46112" grpId="0" autoUpdateAnimBg="0"/>
      <p:bldP spid="46113" grpId="0" animBg="1" autoUpdateAnimBg="0"/>
      <p:bldP spid="46114" grpId="0" animBg="1" autoUpdateAnimBg="0"/>
      <p:bldP spid="46115" grpId="0" animBg="1" autoUpdateAnimBg="0"/>
      <p:bldP spid="46116" grpId="0" animBg="1" autoUpdateAnimBg="0"/>
      <p:bldP spid="46117" grpId="0" animBg="1" autoUpdateAnimBg="0"/>
      <p:bldP spid="46118" grpId="0" animBg="1" autoUpdateAnimBg="0"/>
      <p:bldP spid="4612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تابع مقاييس التركز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ar-SA" b="1" dirty="0" smtClean="0"/>
              <a:t>3. منحنى لورنز ومعامل جيني</a:t>
            </a:r>
          </a:p>
          <a:p>
            <a:pPr algn="r" rtl="1"/>
            <a:r>
              <a:rPr lang="ar-SA" b="1" dirty="0" smtClean="0"/>
              <a:t>يعنى بقياس عدالة التوزيع من خلال رسم منحنى بياني </a:t>
            </a:r>
          </a:p>
          <a:p>
            <a:pPr algn="r" rtl="1"/>
            <a:r>
              <a:rPr lang="ar-SA" b="1" dirty="0" smtClean="0"/>
              <a:t>كلما زاد انحناء منحنى التوزيع الفعلي للحصص السوقية بين المتنافسين في السوق (منحنى لورنز </a:t>
            </a:r>
            <a:r>
              <a:rPr lang="en-US" b="1" dirty="0" smtClean="0"/>
              <a:t>Lorenz curve</a:t>
            </a:r>
            <a:r>
              <a:rPr lang="ar-SA" b="1" dirty="0" smtClean="0"/>
              <a:t>) كلما قلت عدالة التوزيع أي زاد التركز</a:t>
            </a:r>
          </a:p>
          <a:p>
            <a:pPr algn="r" rtl="1"/>
            <a:r>
              <a:rPr lang="ar-SA" b="1" dirty="0" smtClean="0"/>
              <a:t>يعتبر التوزيع متساوياً تماماً بين جميع الوحدات أو المنشآت إذا كان منحنى لورنز خطا مستقيما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6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1197</Words>
  <Application>Microsoft Office PowerPoint</Application>
  <PresentationFormat>On-screen Show (4:3)</PresentationFormat>
  <Paragraphs>249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محاضرات 4</vt:lpstr>
      <vt:lpstr>أسبوع (6): معايير القوة السوقية: المعايير الوصفية</vt:lpstr>
      <vt:lpstr> واقع القوة السوقية في النظام التسويقي الزراعي في المملكة:  </vt:lpstr>
      <vt:lpstr>المعايير الوصفية لقياس القوة السوقية</vt:lpstr>
      <vt:lpstr>مقاييس التركز</vt:lpstr>
      <vt:lpstr>تابع مقاييس التركز</vt:lpstr>
      <vt:lpstr>مثالMeasure of concentration</vt:lpstr>
      <vt:lpstr>PowerPoint Presentation</vt:lpstr>
      <vt:lpstr>تابع مقاييس التركز</vt:lpstr>
      <vt:lpstr>معامل جيني للتركز Ginni Coefficient</vt:lpstr>
      <vt:lpstr>تابع جيني</vt:lpstr>
      <vt:lpstr>منحنى لورنز</vt:lpstr>
      <vt:lpstr>التركز: مثال</vt:lpstr>
      <vt:lpstr>جيني: مثال</vt:lpstr>
      <vt:lpstr> أسبوع (7): معايير القوة السوقية: معايير التحليل القياسي  </vt:lpstr>
      <vt:lpstr>مقياس ليرنر Lerner </vt:lpstr>
      <vt:lpstr>مقياس بين Bain  </vt:lpstr>
      <vt:lpstr> أسبوع (8): تنسيق أسواق الغذاء: مبررات تنسيق أسواق الغذاء، نظريات تنسيق الأسواق. </vt:lpstr>
      <vt:lpstr>ما مدى التنسيق في الأسواق</vt:lpstr>
      <vt:lpstr>مبررات تنسيق أسواق الغذاء</vt:lpstr>
      <vt:lpstr>أسبوع (9): تنسيق أسواق الغذاء: نظريات تنسيق الأسواق</vt:lpstr>
    </vt:vector>
  </TitlesOfParts>
  <Company>King Saud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4</dc:title>
  <dc:creator>User</dc:creator>
  <cp:lastModifiedBy>User</cp:lastModifiedBy>
  <cp:revision>1</cp:revision>
  <dcterms:created xsi:type="dcterms:W3CDTF">2018-12-10T08:25:15Z</dcterms:created>
  <dcterms:modified xsi:type="dcterms:W3CDTF">2018-12-10T08:26:34Z</dcterms:modified>
</cp:coreProperties>
</file>