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59"/>
  </p:handoutMasterIdLst>
  <p:sldIdLst>
    <p:sldId id="256" r:id="rId2"/>
    <p:sldId id="257" r:id="rId3"/>
    <p:sldId id="258" r:id="rId4"/>
    <p:sldId id="259" r:id="rId5"/>
    <p:sldId id="260" r:id="rId6"/>
    <p:sldId id="261" r:id="rId7"/>
    <p:sldId id="262" r:id="rId8"/>
    <p:sldId id="264" r:id="rId9"/>
    <p:sldId id="263" r:id="rId10"/>
    <p:sldId id="265" r:id="rId11"/>
    <p:sldId id="266" r:id="rId12"/>
    <p:sldId id="315" r:id="rId13"/>
    <p:sldId id="317" r:id="rId14"/>
    <p:sldId id="316" r:id="rId15"/>
    <p:sldId id="318" r:id="rId16"/>
    <p:sldId id="267" r:id="rId17"/>
    <p:sldId id="268" r:id="rId18"/>
    <p:sldId id="269" r:id="rId19"/>
    <p:sldId id="270" r:id="rId20"/>
    <p:sldId id="283" r:id="rId21"/>
    <p:sldId id="336" r:id="rId22"/>
    <p:sldId id="338" r:id="rId23"/>
    <p:sldId id="339" r:id="rId24"/>
    <p:sldId id="340" r:id="rId25"/>
    <p:sldId id="341" r:id="rId26"/>
    <p:sldId id="342" r:id="rId27"/>
    <p:sldId id="343" r:id="rId28"/>
    <p:sldId id="344" r:id="rId29"/>
    <p:sldId id="345" r:id="rId30"/>
    <p:sldId id="346" r:id="rId31"/>
    <p:sldId id="348" r:id="rId32"/>
    <p:sldId id="349" r:id="rId33"/>
    <p:sldId id="284" r:id="rId34"/>
    <p:sldId id="286" r:id="rId35"/>
    <p:sldId id="273" r:id="rId36"/>
    <p:sldId id="272" r:id="rId37"/>
    <p:sldId id="290" r:id="rId38"/>
    <p:sldId id="292" r:id="rId39"/>
    <p:sldId id="294" r:id="rId40"/>
    <p:sldId id="314" r:id="rId41"/>
    <p:sldId id="296" r:id="rId42"/>
    <p:sldId id="298" r:id="rId43"/>
    <p:sldId id="312" r:id="rId44"/>
    <p:sldId id="278" r:id="rId45"/>
    <p:sldId id="350" r:id="rId46"/>
    <p:sldId id="277" r:id="rId47"/>
    <p:sldId id="319" r:id="rId48"/>
    <p:sldId id="280" r:id="rId49"/>
    <p:sldId id="282" r:id="rId50"/>
    <p:sldId id="320" r:id="rId51"/>
    <p:sldId id="329" r:id="rId52"/>
    <p:sldId id="330" r:id="rId53"/>
    <p:sldId id="306" r:id="rId54"/>
    <p:sldId id="307" r:id="rId55"/>
    <p:sldId id="308" r:id="rId56"/>
    <p:sldId id="309" r:id="rId57"/>
    <p:sldId id="310" r:id="rId58"/>
  </p:sldIdLst>
  <p:sldSz cx="9144000" cy="6858000" type="screen4x3"/>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8C4A44B-A8DD-439C-B1B3-1424B33D8DAC}" type="datetimeFigureOut">
              <a:rPr lang="en-US" smtClean="0"/>
              <a:t>10/15/2018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02B719B-C22D-4FD8-BA21-2DFE7247DD19}" type="slidenum">
              <a:rPr lang="en-US" smtClean="0"/>
              <a:t>‹#›</a:t>
            </a:fld>
            <a:endParaRPr lang="en-US"/>
          </a:p>
        </p:txBody>
      </p:sp>
    </p:spTree>
    <p:extLst>
      <p:ext uri="{BB962C8B-B14F-4D97-AF65-F5344CB8AC3E}">
        <p14:creationId xmlns:p14="http://schemas.microsoft.com/office/powerpoint/2010/main" val="6331621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46864F7-24F3-4AA5-9D68-8D926BBE207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1353B7-DAD6-424C-8DDD-CE0A72F2C2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48713-687A-43AF-A898-C023B72E9610}" type="datetimeFigureOut">
              <a:rPr lang="ar-SA" smtClean="0"/>
              <a:pPr/>
              <a:t>05/02/1440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DEBA5EB-0277-41D9-88FC-D397129C0EF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E48713-687A-43AF-A898-C023B72E9610}" type="datetimeFigureOut">
              <a:rPr lang="ar-SA" smtClean="0"/>
              <a:pPr/>
              <a:t>05/02/1440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DEBA5EB-0277-41D9-88FC-D397129C0EF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Angola_population_pyramid_2005.svg" TargetMode="External"/><Relationship Id="rId1" Type="http://schemas.openxmlformats.org/officeDocument/2006/relationships/slideLayout" Target="../slideLayouts/slideLayout7.xml"/><Relationship Id="rId5" Type="http://schemas.openxmlformats.org/officeDocument/2006/relationships/hyperlink" Target="http://en.wikipedia.org/wiki/Angola" TargetMode="External"/><Relationship Id="rId4" Type="http://schemas.openxmlformats.org/officeDocument/2006/relationships/hyperlink" Target="http://en.wikipedia.org/wiki/Population_pyrami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30425"/>
            <a:ext cx="8643998" cy="1470025"/>
          </a:xfrm>
        </p:spPr>
        <p:txBody>
          <a:bodyPr>
            <a:noAutofit/>
          </a:bodyPr>
          <a:lstStyle/>
          <a:p>
            <a:r>
              <a:rPr lang="en-US" sz="5400" dirty="0" smtClean="0">
                <a:latin typeface="Arial Black" pitchFamily="34" charset="0"/>
              </a:rPr>
              <a:t>Age and Sex structure</a:t>
            </a:r>
            <a:endParaRPr lang="ar-SA" sz="5400" dirty="0">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8549135" cy="733534"/>
          </a:xfrm>
          <a:prstGeom prst="rect">
            <a:avLst/>
          </a:prstGeom>
        </p:spPr>
        <p:txBody>
          <a:bodyPr wrap="none">
            <a:spAutoFit/>
          </a:bodyPr>
          <a:lstStyle/>
          <a:p>
            <a:pPr algn="l" rtl="0">
              <a:lnSpc>
                <a:spcPts val="5000"/>
              </a:lnSpc>
            </a:pPr>
            <a:r>
              <a:rPr lang="en-US" sz="3200" dirty="0" smtClean="0">
                <a:latin typeface="Arial Black" pitchFamily="34" charset="0"/>
              </a:rPr>
              <a:t>DR = ((734 + 457)/ 2521) x 100 = 47.2 </a:t>
            </a:r>
          </a:p>
        </p:txBody>
      </p:sp>
      <p:sp>
        <p:nvSpPr>
          <p:cNvPr id="4" name="Rectangle 3"/>
          <p:cNvSpPr/>
          <p:nvPr/>
        </p:nvSpPr>
        <p:spPr>
          <a:xfrm>
            <a:off x="285721" y="1857364"/>
            <a:ext cx="8643998" cy="4580741"/>
          </a:xfrm>
          <a:prstGeom prst="rect">
            <a:avLst/>
          </a:prstGeom>
        </p:spPr>
        <p:txBody>
          <a:bodyPr wrap="square">
            <a:spAutoFit/>
          </a:bodyPr>
          <a:lstStyle/>
          <a:p>
            <a:pPr algn="l" rtl="0">
              <a:lnSpc>
                <a:spcPts val="5000"/>
              </a:lnSpc>
            </a:pPr>
            <a:r>
              <a:rPr lang="en-US" sz="3600" dirty="0" smtClean="0">
                <a:latin typeface="Arial Black" pitchFamily="34" charset="0"/>
              </a:rPr>
              <a:t>Interpretation:</a:t>
            </a:r>
          </a:p>
          <a:p>
            <a:pPr algn="l" rtl="0">
              <a:lnSpc>
                <a:spcPts val="5000"/>
              </a:lnSpc>
              <a:buFont typeface="Arial" pitchFamily="34" charset="0"/>
              <a:buChar char="•"/>
            </a:pPr>
            <a:r>
              <a:rPr lang="en-US" sz="3200" dirty="0" smtClean="0">
                <a:latin typeface="Arial Black" pitchFamily="34" charset="0"/>
              </a:rPr>
              <a:t> How many dependents are to be supported by 100 people of working age.</a:t>
            </a:r>
          </a:p>
          <a:p>
            <a:pPr algn="l" rtl="0">
              <a:lnSpc>
                <a:spcPts val="5000"/>
              </a:lnSpc>
              <a:buFont typeface="Arial" pitchFamily="34" charset="0"/>
              <a:buChar char="•"/>
            </a:pPr>
            <a:r>
              <a:rPr lang="en-US" sz="3200" dirty="0" smtClean="0">
                <a:latin typeface="Arial Black" pitchFamily="34" charset="0"/>
              </a:rPr>
              <a:t> The ratio can be used to compare  dependency burdens in different countries.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643998" cy="3884205"/>
          </a:xfrm>
          <a:prstGeom prst="rect">
            <a:avLst/>
          </a:prstGeom>
        </p:spPr>
        <p:txBody>
          <a:bodyPr wrap="square">
            <a:spAutoFit/>
          </a:bodyPr>
          <a:lstStyle/>
          <a:p>
            <a:pPr algn="l" rtl="0">
              <a:lnSpc>
                <a:spcPts val="5000"/>
              </a:lnSpc>
            </a:pPr>
            <a:r>
              <a:rPr lang="en-US" sz="3200" dirty="0" smtClean="0">
                <a:latin typeface="Arial Black" pitchFamily="34" charset="0"/>
              </a:rPr>
              <a:t>Disadvantages of dependency ratio:</a:t>
            </a:r>
          </a:p>
          <a:p>
            <a:pPr algn="l" rtl="0">
              <a:lnSpc>
                <a:spcPts val="5000"/>
              </a:lnSpc>
            </a:pPr>
            <a:r>
              <a:rPr lang="en-US" sz="3200" dirty="0" smtClean="0">
                <a:latin typeface="Arial Black" pitchFamily="34" charset="0"/>
              </a:rPr>
              <a:t>1- Age groups are extremely broad.</a:t>
            </a:r>
          </a:p>
          <a:p>
            <a:pPr algn="l" rtl="0">
              <a:lnSpc>
                <a:spcPts val="5000"/>
              </a:lnSpc>
            </a:pPr>
            <a:r>
              <a:rPr lang="en-US" sz="3200" dirty="0" smtClean="0">
                <a:latin typeface="Arial Black" pitchFamily="34" charset="0"/>
              </a:rPr>
              <a:t>2- Assume all children and above 65 years to be dependent.</a:t>
            </a:r>
          </a:p>
          <a:p>
            <a:pPr algn="l" rtl="0">
              <a:lnSpc>
                <a:spcPts val="5000"/>
              </a:lnSpc>
            </a:pPr>
            <a:r>
              <a:rPr lang="en-US" sz="3200" dirty="0" smtClean="0">
                <a:latin typeface="Arial Black" pitchFamily="34" charset="0"/>
              </a:rPr>
              <a:t>3- Assume all people in the working age are economically active.</a:t>
            </a:r>
            <a:endParaRPr lang="ar-SA"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766733"/>
            <a:ext cx="8352928" cy="2708434"/>
          </a:xfrm>
          <a:prstGeom prst="rect">
            <a:avLst/>
          </a:prstGeom>
        </p:spPr>
        <p:txBody>
          <a:bodyPr wrap="square">
            <a:spAutoFit/>
          </a:bodyPr>
          <a:lstStyle/>
          <a:p>
            <a:pPr algn="l" rtl="0">
              <a:lnSpc>
                <a:spcPts val="5100"/>
              </a:lnSpc>
            </a:pPr>
            <a:r>
              <a:rPr lang="en-US" sz="3600" dirty="0" smtClean="0">
                <a:latin typeface="Arial Black" pitchFamily="34" charset="0"/>
              </a:rPr>
              <a:t>Child Dependency Ratio (CDR):</a:t>
            </a:r>
          </a:p>
          <a:p>
            <a:pPr algn="l" rtl="0">
              <a:lnSpc>
                <a:spcPts val="5100"/>
              </a:lnSpc>
              <a:buFont typeface="Arial" pitchFamily="34" charset="0"/>
              <a:buChar char="•"/>
            </a:pPr>
            <a:r>
              <a:rPr lang="en-US" sz="3200" dirty="0" smtClean="0">
                <a:latin typeface="Arial Black" pitchFamily="34" charset="0"/>
              </a:rPr>
              <a:t> Is defined as the number Children (0 – 14 years) and related to people of working age (15 – 64 years).</a:t>
            </a:r>
            <a:endParaRPr lang="ar-SA" sz="3200" dirty="0" smtClean="0"/>
          </a:p>
        </p:txBody>
      </p:sp>
      <p:sp>
        <p:nvSpPr>
          <p:cNvPr id="3" name="Rectangle 6"/>
          <p:cNvSpPr/>
          <p:nvPr/>
        </p:nvSpPr>
        <p:spPr>
          <a:xfrm>
            <a:off x="148546" y="3861048"/>
            <a:ext cx="1548822" cy="584775"/>
          </a:xfrm>
          <a:prstGeom prst="rect">
            <a:avLst/>
          </a:prstGeom>
        </p:spPr>
        <p:txBody>
          <a:bodyPr wrap="none">
            <a:spAutoFit/>
          </a:bodyPr>
          <a:lstStyle/>
          <a:p>
            <a:r>
              <a:rPr lang="en-US" sz="3200" dirty="0" smtClean="0">
                <a:latin typeface="Arial Black" pitchFamily="34" charset="0"/>
              </a:rPr>
              <a:t>CDR =</a:t>
            </a:r>
            <a:endParaRPr lang="ar-SA" sz="3200" dirty="0"/>
          </a:p>
        </p:txBody>
      </p:sp>
      <p:sp>
        <p:nvSpPr>
          <p:cNvPr id="4" name="Rectangle 2"/>
          <p:cNvSpPr/>
          <p:nvPr/>
        </p:nvSpPr>
        <p:spPr>
          <a:xfrm>
            <a:off x="2051720" y="3717032"/>
            <a:ext cx="4270143" cy="646331"/>
          </a:xfrm>
          <a:prstGeom prst="rect">
            <a:avLst/>
          </a:prstGeom>
        </p:spPr>
        <p:txBody>
          <a:bodyPr wrap="none">
            <a:spAutoFit/>
          </a:bodyPr>
          <a:lstStyle/>
          <a:p>
            <a:r>
              <a:rPr lang="en-US" sz="3600" dirty="0" smtClean="0">
                <a:latin typeface="Arial Black" pitchFamily="34" charset="0"/>
              </a:rPr>
              <a:t>Children (0 – 14)</a:t>
            </a:r>
            <a:endParaRPr lang="ar-SA" sz="3600" dirty="0"/>
          </a:p>
        </p:txBody>
      </p:sp>
      <p:cxnSp>
        <p:nvCxnSpPr>
          <p:cNvPr id="8" name="Straight Connector 5"/>
          <p:cNvCxnSpPr/>
          <p:nvPr/>
        </p:nvCxnSpPr>
        <p:spPr>
          <a:xfrm>
            <a:off x="2195736" y="4365104"/>
            <a:ext cx="385765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3"/>
          <p:cNvSpPr/>
          <p:nvPr/>
        </p:nvSpPr>
        <p:spPr>
          <a:xfrm>
            <a:off x="1403648" y="4437112"/>
            <a:ext cx="5453352" cy="646331"/>
          </a:xfrm>
          <a:prstGeom prst="rect">
            <a:avLst/>
          </a:prstGeom>
        </p:spPr>
        <p:txBody>
          <a:bodyPr wrap="none">
            <a:spAutoFit/>
          </a:bodyPr>
          <a:lstStyle/>
          <a:p>
            <a:r>
              <a:rPr lang="en-US" sz="3600" dirty="0" smtClean="0">
                <a:latin typeface="Arial Black" pitchFamily="34" charset="0"/>
              </a:rPr>
              <a:t>Working ages 15 - 64</a:t>
            </a:r>
            <a:endParaRPr lang="ar-SA" sz="3600" dirty="0"/>
          </a:p>
        </p:txBody>
      </p:sp>
      <p:sp>
        <p:nvSpPr>
          <p:cNvPr id="10" name="مستطيل 9"/>
          <p:cNvSpPr/>
          <p:nvPr/>
        </p:nvSpPr>
        <p:spPr>
          <a:xfrm>
            <a:off x="6948264" y="3933056"/>
            <a:ext cx="1553630" cy="584775"/>
          </a:xfrm>
          <a:prstGeom prst="rect">
            <a:avLst/>
          </a:prstGeom>
        </p:spPr>
        <p:txBody>
          <a:bodyPr wrap="none">
            <a:spAutoFit/>
          </a:bodyPr>
          <a:lstStyle/>
          <a:p>
            <a:r>
              <a:rPr lang="en-US" sz="3200" dirty="0" smtClean="0">
                <a:latin typeface="Arial Black" pitchFamily="34" charset="0"/>
              </a:rPr>
              <a:t>x 100 </a:t>
            </a:r>
            <a:endParaRPr lang="ar-SA"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2708434"/>
          </a:xfrm>
          <a:prstGeom prst="rect">
            <a:avLst/>
          </a:prstGeom>
        </p:spPr>
        <p:txBody>
          <a:bodyPr wrap="square">
            <a:spAutoFit/>
          </a:bodyPr>
          <a:lstStyle/>
          <a:p>
            <a:pPr algn="l" rtl="0">
              <a:lnSpc>
                <a:spcPts val="5100"/>
              </a:lnSpc>
            </a:pPr>
            <a:r>
              <a:rPr lang="en-US" sz="3600" dirty="0" smtClean="0">
                <a:latin typeface="Arial Black" pitchFamily="34" charset="0"/>
              </a:rPr>
              <a:t>Aging Index (AI):</a:t>
            </a:r>
          </a:p>
          <a:p>
            <a:pPr algn="l" rtl="0">
              <a:lnSpc>
                <a:spcPts val="5100"/>
              </a:lnSpc>
              <a:buFont typeface="Arial" pitchFamily="34" charset="0"/>
              <a:buChar char="•"/>
            </a:pPr>
            <a:r>
              <a:rPr lang="en-US" sz="3200" dirty="0" smtClean="0">
                <a:latin typeface="Arial Black" pitchFamily="34" charset="0"/>
              </a:rPr>
              <a:t> Is defined as the number aged 65+ related to the number of children aged (0 – 14 years).</a:t>
            </a:r>
            <a:endParaRPr lang="ar-SA" sz="3200" dirty="0" smtClean="0"/>
          </a:p>
        </p:txBody>
      </p:sp>
      <p:sp>
        <p:nvSpPr>
          <p:cNvPr id="3" name="Rectangle 6"/>
          <p:cNvSpPr/>
          <p:nvPr/>
        </p:nvSpPr>
        <p:spPr>
          <a:xfrm>
            <a:off x="626241" y="3861048"/>
            <a:ext cx="1071127" cy="584775"/>
          </a:xfrm>
          <a:prstGeom prst="rect">
            <a:avLst/>
          </a:prstGeom>
        </p:spPr>
        <p:txBody>
          <a:bodyPr wrap="none">
            <a:spAutoFit/>
          </a:bodyPr>
          <a:lstStyle/>
          <a:p>
            <a:r>
              <a:rPr lang="en-US" sz="3200" dirty="0" smtClean="0">
                <a:latin typeface="Arial Black" pitchFamily="34" charset="0"/>
              </a:rPr>
              <a:t>AI =</a:t>
            </a:r>
            <a:endParaRPr lang="ar-SA" sz="3200" dirty="0"/>
          </a:p>
        </p:txBody>
      </p:sp>
      <p:sp>
        <p:nvSpPr>
          <p:cNvPr id="4" name="Rectangle 2"/>
          <p:cNvSpPr/>
          <p:nvPr/>
        </p:nvSpPr>
        <p:spPr>
          <a:xfrm>
            <a:off x="1835696" y="3573016"/>
            <a:ext cx="4985083" cy="646331"/>
          </a:xfrm>
          <a:prstGeom prst="rect">
            <a:avLst/>
          </a:prstGeom>
        </p:spPr>
        <p:txBody>
          <a:bodyPr wrap="none">
            <a:spAutoFit/>
          </a:bodyPr>
          <a:lstStyle/>
          <a:p>
            <a:r>
              <a:rPr lang="en-US" sz="3600" dirty="0" smtClean="0">
                <a:latin typeface="Arial Black" pitchFamily="34" charset="0"/>
              </a:rPr>
              <a:t>number aged (65+)</a:t>
            </a:r>
            <a:endParaRPr lang="ar-SA" sz="3600" dirty="0"/>
          </a:p>
        </p:txBody>
      </p:sp>
      <p:sp>
        <p:nvSpPr>
          <p:cNvPr id="5" name="Rectangle 2"/>
          <p:cNvSpPr/>
          <p:nvPr/>
        </p:nvSpPr>
        <p:spPr>
          <a:xfrm>
            <a:off x="1691680" y="4509120"/>
            <a:ext cx="5662576" cy="646331"/>
          </a:xfrm>
          <a:prstGeom prst="rect">
            <a:avLst/>
          </a:prstGeom>
        </p:spPr>
        <p:txBody>
          <a:bodyPr wrap="none">
            <a:spAutoFit/>
          </a:bodyPr>
          <a:lstStyle/>
          <a:p>
            <a:r>
              <a:rPr lang="en-US" sz="3600" dirty="0" smtClean="0">
                <a:latin typeface="Arial Black" pitchFamily="34" charset="0"/>
              </a:rPr>
              <a:t>Children aged (0 – 14)</a:t>
            </a:r>
            <a:endParaRPr lang="ar-SA" sz="3600" dirty="0"/>
          </a:p>
        </p:txBody>
      </p:sp>
      <p:cxnSp>
        <p:nvCxnSpPr>
          <p:cNvPr id="6" name="Straight Connector 5"/>
          <p:cNvCxnSpPr/>
          <p:nvPr/>
        </p:nvCxnSpPr>
        <p:spPr>
          <a:xfrm>
            <a:off x="2195736" y="4365104"/>
            <a:ext cx="46805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7236296" y="3933056"/>
            <a:ext cx="1553630" cy="584775"/>
          </a:xfrm>
          <a:prstGeom prst="rect">
            <a:avLst/>
          </a:prstGeom>
        </p:spPr>
        <p:txBody>
          <a:bodyPr wrap="none">
            <a:spAutoFit/>
          </a:bodyPr>
          <a:lstStyle/>
          <a:p>
            <a:r>
              <a:rPr lang="en-US" sz="3200" dirty="0" smtClean="0">
                <a:latin typeface="Arial Black" pitchFamily="34" charset="0"/>
              </a:rPr>
              <a:t>x 100 </a:t>
            </a:r>
            <a:endParaRPr lang="ar-SA"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424936" cy="4324261"/>
          </a:xfrm>
          <a:prstGeom prst="rect">
            <a:avLst/>
          </a:prstGeom>
        </p:spPr>
        <p:txBody>
          <a:bodyPr wrap="square">
            <a:spAutoFit/>
          </a:bodyPr>
          <a:lstStyle/>
          <a:p>
            <a:pPr algn="l" rtl="0">
              <a:lnSpc>
                <a:spcPts val="5300"/>
              </a:lnSpc>
            </a:pPr>
            <a:r>
              <a:rPr lang="en-US" sz="3200" dirty="0" smtClean="0">
                <a:latin typeface="Arial Black" pitchFamily="34" charset="0"/>
              </a:rPr>
              <a:t>Example: </a:t>
            </a:r>
          </a:p>
          <a:p>
            <a:pPr algn="l" rtl="0">
              <a:lnSpc>
                <a:spcPts val="5300"/>
              </a:lnSpc>
            </a:pPr>
            <a:r>
              <a:rPr lang="en-US" sz="3200" dirty="0" smtClean="0">
                <a:latin typeface="Arial Black" pitchFamily="34" charset="0"/>
              </a:rPr>
              <a:t>Let </a:t>
            </a:r>
          </a:p>
          <a:p>
            <a:pPr algn="l" rtl="0">
              <a:lnSpc>
                <a:spcPts val="5600"/>
              </a:lnSpc>
            </a:pPr>
            <a:r>
              <a:rPr lang="en-US" sz="3200" dirty="0" smtClean="0">
                <a:latin typeface="Arial Black" pitchFamily="34" charset="0"/>
              </a:rPr>
              <a:t>the numbers of aged 0 – 14 = 734</a:t>
            </a:r>
          </a:p>
          <a:p>
            <a:pPr algn="l" rtl="0">
              <a:lnSpc>
                <a:spcPts val="5600"/>
              </a:lnSpc>
            </a:pPr>
            <a:r>
              <a:rPr lang="en-US" sz="3200" dirty="0" smtClean="0">
                <a:latin typeface="Arial Black" pitchFamily="34" charset="0"/>
              </a:rPr>
              <a:t>Numbers aged 15 – 64 = 2521</a:t>
            </a:r>
          </a:p>
          <a:p>
            <a:pPr algn="l" rtl="0">
              <a:lnSpc>
                <a:spcPts val="5600"/>
              </a:lnSpc>
            </a:pPr>
            <a:r>
              <a:rPr lang="en-US" sz="3200" dirty="0" smtClean="0">
                <a:latin typeface="Arial Black" pitchFamily="34" charset="0"/>
              </a:rPr>
              <a:t>Numbers aged 65+ = 457</a:t>
            </a:r>
          </a:p>
          <a:p>
            <a:pPr algn="l" rtl="0">
              <a:lnSpc>
                <a:spcPts val="5600"/>
              </a:lnSpc>
            </a:pPr>
            <a:r>
              <a:rPr lang="en-US" sz="3200" dirty="0" smtClean="0">
                <a:latin typeface="Arial Black" pitchFamily="34" charset="0"/>
              </a:rPr>
              <a:t>Then, the dependency ratio is:</a:t>
            </a:r>
            <a:endParaRPr lang="ar-SA" sz="3200" dirty="0"/>
          </a:p>
        </p:txBody>
      </p:sp>
      <p:sp>
        <p:nvSpPr>
          <p:cNvPr id="3" name="Rectangle 6"/>
          <p:cNvSpPr/>
          <p:nvPr/>
        </p:nvSpPr>
        <p:spPr>
          <a:xfrm>
            <a:off x="395536" y="5445224"/>
            <a:ext cx="1548822" cy="584775"/>
          </a:xfrm>
          <a:prstGeom prst="rect">
            <a:avLst/>
          </a:prstGeom>
        </p:spPr>
        <p:txBody>
          <a:bodyPr wrap="none">
            <a:spAutoFit/>
          </a:bodyPr>
          <a:lstStyle/>
          <a:p>
            <a:r>
              <a:rPr lang="en-US" sz="3200" dirty="0" smtClean="0">
                <a:latin typeface="Arial Black" pitchFamily="34" charset="0"/>
              </a:rPr>
              <a:t>CDR =</a:t>
            </a:r>
            <a:endParaRPr lang="ar-SA" sz="3200" dirty="0"/>
          </a:p>
        </p:txBody>
      </p:sp>
      <p:sp>
        <p:nvSpPr>
          <p:cNvPr id="4" name="Rectangle 2"/>
          <p:cNvSpPr/>
          <p:nvPr/>
        </p:nvSpPr>
        <p:spPr>
          <a:xfrm>
            <a:off x="2267744" y="5013176"/>
            <a:ext cx="1107996" cy="646331"/>
          </a:xfrm>
          <a:prstGeom prst="rect">
            <a:avLst/>
          </a:prstGeom>
        </p:spPr>
        <p:txBody>
          <a:bodyPr wrap="none">
            <a:spAutoFit/>
          </a:bodyPr>
          <a:lstStyle/>
          <a:p>
            <a:r>
              <a:rPr lang="en-US" sz="3600" dirty="0" smtClean="0">
                <a:latin typeface="Arial Black" pitchFamily="34" charset="0"/>
              </a:rPr>
              <a:t>734</a:t>
            </a:r>
            <a:endParaRPr lang="ar-SA" sz="3600" dirty="0"/>
          </a:p>
        </p:txBody>
      </p:sp>
      <p:cxnSp>
        <p:nvCxnSpPr>
          <p:cNvPr id="5" name="Straight Connector 5"/>
          <p:cNvCxnSpPr/>
          <p:nvPr/>
        </p:nvCxnSpPr>
        <p:spPr>
          <a:xfrm>
            <a:off x="2267744" y="5589240"/>
            <a:ext cx="1152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3"/>
          <p:cNvSpPr/>
          <p:nvPr/>
        </p:nvSpPr>
        <p:spPr>
          <a:xfrm>
            <a:off x="2123728" y="5661248"/>
            <a:ext cx="1415772" cy="646331"/>
          </a:xfrm>
          <a:prstGeom prst="rect">
            <a:avLst/>
          </a:prstGeom>
        </p:spPr>
        <p:txBody>
          <a:bodyPr wrap="none">
            <a:spAutoFit/>
          </a:bodyPr>
          <a:lstStyle/>
          <a:p>
            <a:r>
              <a:rPr lang="en-US" sz="3600" dirty="0" smtClean="0">
                <a:latin typeface="Arial Black" pitchFamily="34" charset="0"/>
              </a:rPr>
              <a:t>2521</a:t>
            </a:r>
            <a:endParaRPr lang="ar-SA" sz="3600" dirty="0"/>
          </a:p>
        </p:txBody>
      </p:sp>
      <p:sp>
        <p:nvSpPr>
          <p:cNvPr id="8" name="Rectangle 6"/>
          <p:cNvSpPr/>
          <p:nvPr/>
        </p:nvSpPr>
        <p:spPr>
          <a:xfrm>
            <a:off x="3923928" y="5301208"/>
            <a:ext cx="3374642" cy="584775"/>
          </a:xfrm>
          <a:prstGeom prst="rect">
            <a:avLst/>
          </a:prstGeom>
        </p:spPr>
        <p:txBody>
          <a:bodyPr wrap="none">
            <a:spAutoFit/>
          </a:bodyPr>
          <a:lstStyle/>
          <a:p>
            <a:pPr algn="l" rtl="0"/>
            <a:r>
              <a:rPr lang="en-US" sz="3200" dirty="0" smtClean="0">
                <a:latin typeface="Arial Black" pitchFamily="34" charset="0"/>
              </a:rPr>
              <a:t>X 100 = 29.1%</a:t>
            </a:r>
            <a:endParaRPr lang="ar-SA"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07904" y="1052736"/>
            <a:ext cx="1553630" cy="584775"/>
          </a:xfrm>
          <a:prstGeom prst="rect">
            <a:avLst/>
          </a:prstGeom>
        </p:spPr>
        <p:txBody>
          <a:bodyPr wrap="none">
            <a:spAutoFit/>
          </a:bodyPr>
          <a:lstStyle/>
          <a:p>
            <a:r>
              <a:rPr lang="en-US" sz="3200" dirty="0" smtClean="0">
                <a:latin typeface="Arial Black" pitchFamily="34" charset="0"/>
              </a:rPr>
              <a:t>x 100 </a:t>
            </a:r>
            <a:endParaRPr lang="ar-SA" sz="3200" dirty="0"/>
          </a:p>
        </p:txBody>
      </p:sp>
      <p:sp>
        <p:nvSpPr>
          <p:cNvPr id="3" name="Rectangle 6"/>
          <p:cNvSpPr/>
          <p:nvPr/>
        </p:nvSpPr>
        <p:spPr>
          <a:xfrm>
            <a:off x="899592" y="1268760"/>
            <a:ext cx="1071127" cy="584775"/>
          </a:xfrm>
          <a:prstGeom prst="rect">
            <a:avLst/>
          </a:prstGeom>
        </p:spPr>
        <p:txBody>
          <a:bodyPr wrap="none">
            <a:spAutoFit/>
          </a:bodyPr>
          <a:lstStyle/>
          <a:p>
            <a:r>
              <a:rPr lang="en-US" sz="3200" dirty="0" smtClean="0">
                <a:latin typeface="Arial Black" pitchFamily="34" charset="0"/>
              </a:rPr>
              <a:t>AI =</a:t>
            </a:r>
            <a:endParaRPr lang="ar-SA" sz="3200" dirty="0"/>
          </a:p>
        </p:txBody>
      </p:sp>
      <p:sp>
        <p:nvSpPr>
          <p:cNvPr id="4" name="Rectangle 6"/>
          <p:cNvSpPr/>
          <p:nvPr/>
        </p:nvSpPr>
        <p:spPr>
          <a:xfrm>
            <a:off x="2411760" y="908720"/>
            <a:ext cx="1007006" cy="584775"/>
          </a:xfrm>
          <a:prstGeom prst="rect">
            <a:avLst/>
          </a:prstGeom>
        </p:spPr>
        <p:txBody>
          <a:bodyPr wrap="none">
            <a:spAutoFit/>
          </a:bodyPr>
          <a:lstStyle/>
          <a:p>
            <a:r>
              <a:rPr lang="en-US" sz="3200" dirty="0" smtClean="0">
                <a:latin typeface="Arial Black" pitchFamily="34" charset="0"/>
              </a:rPr>
              <a:t>457</a:t>
            </a:r>
            <a:endParaRPr lang="ar-SA" sz="3200" dirty="0"/>
          </a:p>
        </p:txBody>
      </p:sp>
      <p:cxnSp>
        <p:nvCxnSpPr>
          <p:cNvPr id="5" name="Straight Connector 5"/>
          <p:cNvCxnSpPr/>
          <p:nvPr/>
        </p:nvCxnSpPr>
        <p:spPr>
          <a:xfrm>
            <a:off x="2339752" y="1412776"/>
            <a:ext cx="1152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31864" y="1556792"/>
            <a:ext cx="1007007" cy="584775"/>
          </a:xfrm>
          <a:prstGeom prst="rect">
            <a:avLst/>
          </a:prstGeom>
        </p:spPr>
        <p:txBody>
          <a:bodyPr wrap="none">
            <a:spAutoFit/>
          </a:bodyPr>
          <a:lstStyle/>
          <a:p>
            <a:r>
              <a:rPr lang="en-US" sz="3200" dirty="0" smtClean="0">
                <a:latin typeface="Arial Black" pitchFamily="34" charset="0"/>
              </a:rPr>
              <a:t>734</a:t>
            </a:r>
            <a:endParaRPr lang="ar-SA" sz="3200" dirty="0"/>
          </a:p>
        </p:txBody>
      </p:sp>
      <p:sp>
        <p:nvSpPr>
          <p:cNvPr id="8" name="Rectangle 6"/>
          <p:cNvSpPr/>
          <p:nvPr/>
        </p:nvSpPr>
        <p:spPr>
          <a:xfrm>
            <a:off x="5418464" y="1124744"/>
            <a:ext cx="1550424" cy="584775"/>
          </a:xfrm>
          <a:prstGeom prst="rect">
            <a:avLst/>
          </a:prstGeom>
        </p:spPr>
        <p:txBody>
          <a:bodyPr wrap="none">
            <a:spAutoFit/>
          </a:bodyPr>
          <a:lstStyle/>
          <a:p>
            <a:r>
              <a:rPr lang="en-US" sz="3200" dirty="0" smtClean="0">
                <a:latin typeface="Arial Black" pitchFamily="34" charset="0"/>
              </a:rPr>
              <a:t>= 62.3</a:t>
            </a:r>
            <a:endParaRPr lang="ar-SA"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8643998" cy="5688737"/>
          </a:xfrm>
          <a:prstGeom prst="rect">
            <a:avLst/>
          </a:prstGeom>
        </p:spPr>
        <p:txBody>
          <a:bodyPr wrap="square">
            <a:spAutoFit/>
          </a:bodyPr>
          <a:lstStyle/>
          <a:p>
            <a:pPr algn="l" rtl="0"/>
            <a:r>
              <a:rPr lang="en-US" sz="3600" dirty="0" smtClean="0">
                <a:latin typeface="Arial Black" pitchFamily="34" charset="0"/>
              </a:rPr>
              <a:t>Determinants of age structure</a:t>
            </a:r>
          </a:p>
          <a:p>
            <a:pPr algn="l" rtl="0"/>
            <a:endParaRPr lang="en-US" sz="3600" dirty="0" smtClean="0">
              <a:latin typeface="Arial Black" pitchFamily="34" charset="0"/>
            </a:endParaRPr>
          </a:p>
          <a:p>
            <a:pPr algn="l" rtl="0">
              <a:lnSpc>
                <a:spcPts val="5000"/>
              </a:lnSpc>
            </a:pPr>
            <a:r>
              <a:rPr lang="en-US" sz="3200" dirty="0" smtClean="0">
                <a:latin typeface="Arial Black" pitchFamily="34" charset="0"/>
              </a:rPr>
              <a:t>1- Change in the level of fertility: </a:t>
            </a:r>
          </a:p>
          <a:p>
            <a:pPr algn="l" rtl="0">
              <a:lnSpc>
                <a:spcPts val="5000"/>
              </a:lnSpc>
              <a:buFont typeface="Arial" pitchFamily="34" charset="0"/>
              <a:buChar char="•"/>
            </a:pPr>
            <a:r>
              <a:rPr lang="en-US" sz="3200" dirty="0" smtClean="0">
                <a:latin typeface="Arial Black" pitchFamily="34" charset="0"/>
              </a:rPr>
              <a:t> Affect the youngest age groups. Only over many years will it work through to affect older age.</a:t>
            </a:r>
          </a:p>
          <a:p>
            <a:pPr algn="l" rtl="0">
              <a:lnSpc>
                <a:spcPts val="5000"/>
              </a:lnSpc>
              <a:buFont typeface="Arial" pitchFamily="34" charset="0"/>
              <a:buChar char="•"/>
            </a:pPr>
            <a:r>
              <a:rPr lang="en-US" sz="3200" dirty="0" smtClean="0">
                <a:latin typeface="Arial Black" pitchFamily="34" charset="0"/>
              </a:rPr>
              <a:t> A decline in fertility has the effect of narrowing the base of the pyramid as the number of births falls.</a:t>
            </a:r>
            <a:endParaRPr lang="ar-SA"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71481"/>
            <a:ext cx="7937366" cy="681340"/>
          </a:xfrm>
          <a:prstGeom prst="rect">
            <a:avLst/>
          </a:prstGeom>
        </p:spPr>
        <p:txBody>
          <a:bodyPr wrap="square">
            <a:spAutoFit/>
          </a:bodyPr>
          <a:lstStyle/>
          <a:p>
            <a:pPr algn="l" rtl="0">
              <a:lnSpc>
                <a:spcPts val="5000"/>
              </a:lnSpc>
            </a:pPr>
            <a:r>
              <a:rPr lang="en-US" sz="3200" dirty="0" smtClean="0">
                <a:latin typeface="Arial Black" pitchFamily="34" charset="0"/>
              </a:rPr>
              <a:t>1- Change in the level of mortality:  </a:t>
            </a:r>
          </a:p>
        </p:txBody>
      </p:sp>
      <p:sp>
        <p:nvSpPr>
          <p:cNvPr id="3" name="Rectangle 2"/>
          <p:cNvSpPr/>
          <p:nvPr/>
        </p:nvSpPr>
        <p:spPr>
          <a:xfrm>
            <a:off x="357158" y="1428736"/>
            <a:ext cx="8572560" cy="5221942"/>
          </a:xfrm>
          <a:prstGeom prst="rect">
            <a:avLst/>
          </a:prstGeom>
        </p:spPr>
        <p:txBody>
          <a:bodyPr wrap="square">
            <a:spAutoFit/>
          </a:bodyPr>
          <a:lstStyle/>
          <a:p>
            <a:pPr algn="l" rtl="0">
              <a:lnSpc>
                <a:spcPts val="5000"/>
              </a:lnSpc>
              <a:buFont typeface="Arial" pitchFamily="34" charset="0"/>
              <a:buChar char="•"/>
            </a:pPr>
            <a:r>
              <a:rPr lang="en-US" sz="3200" dirty="0" smtClean="0">
                <a:latin typeface="Arial Black" pitchFamily="34" charset="0"/>
              </a:rPr>
              <a:t> Affect the youngest age groups. Only over many years will it work through to affect older age.</a:t>
            </a:r>
          </a:p>
          <a:p>
            <a:pPr algn="l" rtl="0">
              <a:lnSpc>
                <a:spcPts val="5000"/>
              </a:lnSpc>
              <a:buFont typeface="Arial" pitchFamily="34" charset="0"/>
              <a:buChar char="•"/>
            </a:pPr>
            <a:r>
              <a:rPr lang="en-US" sz="3200" dirty="0" smtClean="0">
                <a:latin typeface="Arial Black" pitchFamily="34" charset="0"/>
              </a:rPr>
              <a:t> A change in adult mortality has much less impact on the shape of the age distribution, because it is not concentrated on one age group but is spread over all adult ages. </a:t>
            </a:r>
            <a:endParaRPr lang="ar-SA"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00042"/>
            <a:ext cx="8643998" cy="5807808"/>
          </a:xfrm>
          <a:prstGeom prst="rect">
            <a:avLst/>
          </a:prstGeom>
        </p:spPr>
        <p:txBody>
          <a:bodyPr wrap="square">
            <a:spAutoFit/>
          </a:bodyPr>
          <a:lstStyle/>
          <a:p>
            <a:pPr algn="l" rtl="0">
              <a:lnSpc>
                <a:spcPts val="5000"/>
              </a:lnSpc>
            </a:pPr>
            <a:r>
              <a:rPr lang="en-US" sz="3200" dirty="0" smtClean="0">
                <a:latin typeface="Arial Black" pitchFamily="34" charset="0"/>
              </a:rPr>
              <a:t>In developing countries high mortality due to epidemics and wars affects age groups disproportionately.</a:t>
            </a:r>
          </a:p>
          <a:p>
            <a:pPr algn="l" rtl="0">
              <a:lnSpc>
                <a:spcPts val="5000"/>
              </a:lnSpc>
            </a:pPr>
            <a:endParaRPr lang="en-US" sz="3200" dirty="0" smtClean="0">
              <a:latin typeface="Arial Black" pitchFamily="34" charset="0"/>
            </a:endParaRPr>
          </a:p>
          <a:p>
            <a:pPr algn="l" rtl="0">
              <a:lnSpc>
                <a:spcPts val="5000"/>
              </a:lnSpc>
            </a:pPr>
            <a:r>
              <a:rPr lang="en-US" sz="3200" dirty="0" smtClean="0">
                <a:latin typeface="Arial Black" pitchFamily="34" charset="0"/>
              </a:rPr>
              <a:t>3- Migration can cause big distortion in age structure because it is normally concentrated among young adults, and it is sometimes also sex selective:</a:t>
            </a:r>
            <a:endParaRPr lang="ar-SA"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8715436" cy="3884205"/>
          </a:xfrm>
          <a:prstGeom prst="rect">
            <a:avLst/>
          </a:prstGeom>
        </p:spPr>
        <p:txBody>
          <a:bodyPr wrap="square">
            <a:spAutoFit/>
          </a:bodyPr>
          <a:lstStyle/>
          <a:p>
            <a:pPr algn="l" rtl="0">
              <a:lnSpc>
                <a:spcPts val="5000"/>
              </a:lnSpc>
            </a:pPr>
            <a:r>
              <a:rPr lang="en-US" sz="3200" dirty="0" smtClean="0">
                <a:latin typeface="Arial Black" pitchFamily="34" charset="0"/>
              </a:rPr>
              <a:t>Areas from which substantial number have emigrated will, in extreme cases, have top high proportion of the population in older age groups, few young adults, and few children.</a:t>
            </a:r>
          </a:p>
          <a:p>
            <a:pPr algn="l" rtl="0">
              <a:lnSpc>
                <a:spcPts val="5000"/>
              </a:lnSpc>
            </a:pPr>
            <a:endParaRPr lang="ar-SA"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42918"/>
            <a:ext cx="8643998" cy="5863144"/>
          </a:xfrm>
          <a:prstGeom prst="rect">
            <a:avLst/>
          </a:prstGeom>
        </p:spPr>
        <p:txBody>
          <a:bodyPr wrap="square">
            <a:spAutoFit/>
          </a:bodyPr>
          <a:lstStyle/>
          <a:p>
            <a:pPr algn="l" rtl="0">
              <a:lnSpc>
                <a:spcPts val="5000"/>
              </a:lnSpc>
              <a:buSzPct val="140000"/>
              <a:buFont typeface="Arial" pitchFamily="34" charset="0"/>
              <a:buChar char="•"/>
            </a:pPr>
            <a:r>
              <a:rPr lang="en-US" sz="3200" dirty="0" smtClean="0">
                <a:latin typeface="Arial Black" pitchFamily="34" charset="0"/>
              </a:rPr>
              <a:t>The age and sex structure of a population  is the distribution of the population by age and sex.</a:t>
            </a:r>
          </a:p>
          <a:p>
            <a:pPr algn="l" rtl="0">
              <a:lnSpc>
                <a:spcPts val="5000"/>
              </a:lnSpc>
              <a:buSzPct val="140000"/>
              <a:buFont typeface="Arial" pitchFamily="34" charset="0"/>
              <a:buChar char="•"/>
            </a:pPr>
            <a:r>
              <a:rPr lang="en-US" sz="3200" dirty="0">
                <a:latin typeface="Arial Black" pitchFamily="34" charset="0"/>
              </a:rPr>
              <a:t> </a:t>
            </a:r>
            <a:r>
              <a:rPr lang="en-US" sz="3200" dirty="0" smtClean="0">
                <a:latin typeface="Arial Black" pitchFamily="34" charset="0"/>
              </a:rPr>
              <a:t>For summarizing and graphing statistics on age, we use five year age groups. </a:t>
            </a:r>
          </a:p>
          <a:p>
            <a:pPr algn="l" rtl="0">
              <a:lnSpc>
                <a:spcPts val="5000"/>
              </a:lnSpc>
              <a:buSzPct val="140000"/>
              <a:buFont typeface="Arial" pitchFamily="34" charset="0"/>
              <a:buChar char="•"/>
            </a:pPr>
            <a:r>
              <a:rPr lang="en-US" sz="3200" dirty="0" smtClean="0">
                <a:latin typeface="Arial Black" pitchFamily="34" charset="0"/>
              </a:rPr>
              <a:t>Age group 20 – 24, for example is a five year age group referring to everyone 20 years and over who has</a:t>
            </a:r>
            <a:endParaRPr lang="ar-SA"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4"/>
            <a:ext cx="8643998" cy="2657138"/>
          </a:xfrm>
          <a:prstGeom prst="rect">
            <a:avLst/>
          </a:prstGeom>
        </p:spPr>
        <p:txBody>
          <a:bodyPr wrap="square">
            <a:spAutoFit/>
          </a:bodyPr>
          <a:lstStyle/>
          <a:p>
            <a:pPr algn="l" rtl="0">
              <a:lnSpc>
                <a:spcPts val="5000"/>
              </a:lnSpc>
            </a:pPr>
            <a:r>
              <a:rPr lang="en-US" sz="3200" dirty="0" smtClean="0">
                <a:latin typeface="Arial Black" pitchFamily="34" charset="0"/>
              </a:rPr>
              <a:t>Conversely, areas where substantial numbers of immigrants have settled will have a young age structure, with many children and very few elderly.</a:t>
            </a:r>
            <a:endParaRPr lang="ar-SA"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51520" y="404664"/>
            <a:ext cx="8640960" cy="4916731"/>
          </a:xfrm>
          <a:prstGeom prst="rect">
            <a:avLst/>
          </a:prstGeom>
          <a:noFill/>
          <a:ln w="9525">
            <a:noFill/>
            <a:miter lim="800000"/>
            <a:headEnd/>
            <a:tailEnd/>
          </a:ln>
          <a:effectLst/>
        </p:spPr>
        <p:txBody>
          <a:bodyPr wrap="square">
            <a:spAutoFit/>
          </a:bodyPr>
          <a:lstStyle/>
          <a:p>
            <a:pPr algn="l" rtl="0" eaLnBrk="1" hangingPunct="1">
              <a:lnSpc>
                <a:spcPts val="5100"/>
              </a:lnSpc>
              <a:spcBef>
                <a:spcPct val="50000"/>
              </a:spcBef>
            </a:pPr>
            <a:r>
              <a:rPr lang="en-US" sz="3600" dirty="0" smtClean="0">
                <a:latin typeface="Arial Black" pitchFamily="34" charset="0"/>
              </a:rPr>
              <a:t>Demographic Transition Theory</a:t>
            </a:r>
          </a:p>
          <a:p>
            <a:pPr algn="l" rtl="0" eaLnBrk="1" hangingPunct="1">
              <a:lnSpc>
                <a:spcPts val="5100"/>
              </a:lnSpc>
              <a:spcBef>
                <a:spcPct val="50000"/>
              </a:spcBef>
              <a:buFont typeface="Wingdings" pitchFamily="2" charset="2"/>
              <a:buChar char="§"/>
            </a:pPr>
            <a:r>
              <a:rPr lang="en-US" sz="3200" dirty="0" smtClean="0">
                <a:latin typeface="Arial Black" pitchFamily="34" charset="0"/>
              </a:rPr>
              <a:t> There are a series of stages during which the population moves from a situation where both fertility and mortality are high, to a position where both fertility and mortality are low.</a:t>
            </a:r>
            <a:endParaRPr lang="en-US" sz="3200" dirty="0">
              <a:latin typeface="Arial Black" pitchFamily="34" charset="0"/>
            </a:endParaRPr>
          </a:p>
        </p:txBody>
      </p:sp>
    </p:spTree>
    <p:extLst>
      <p:ext uri="{BB962C8B-B14F-4D97-AF65-F5344CB8AC3E}">
        <p14:creationId xmlns:p14="http://schemas.microsoft.com/office/powerpoint/2010/main" val="173521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23528" y="332656"/>
            <a:ext cx="8640960" cy="4861331"/>
          </a:xfrm>
          <a:prstGeom prst="rect">
            <a:avLst/>
          </a:prstGeom>
          <a:noFill/>
          <a:ln w="9525">
            <a:noFill/>
            <a:miter lim="800000"/>
            <a:headEnd/>
            <a:tailEnd/>
          </a:ln>
          <a:effectLst/>
        </p:spPr>
        <p:txBody>
          <a:bodyPr wrap="square">
            <a:spAutoFit/>
          </a:bodyPr>
          <a:lstStyle/>
          <a:p>
            <a:pPr algn="l" rtl="0" eaLnBrk="1" hangingPunct="1">
              <a:lnSpc>
                <a:spcPts val="5100"/>
              </a:lnSpc>
              <a:spcBef>
                <a:spcPct val="50000"/>
              </a:spcBef>
              <a:buFont typeface="Wingdings" pitchFamily="2" charset="2"/>
              <a:buChar char="§"/>
            </a:pPr>
            <a:r>
              <a:rPr lang="en-US" sz="3200" dirty="0" smtClean="0">
                <a:latin typeface="Arial Black" pitchFamily="34" charset="0"/>
              </a:rPr>
              <a:t> Both before and after the transition population growth is very slow. </a:t>
            </a:r>
          </a:p>
          <a:p>
            <a:pPr algn="l" rtl="0" eaLnBrk="1" hangingPunct="1">
              <a:lnSpc>
                <a:spcPts val="5100"/>
              </a:lnSpc>
              <a:spcBef>
                <a:spcPct val="50000"/>
              </a:spcBef>
              <a:buFont typeface="Wingdings" pitchFamily="2" charset="2"/>
              <a:buChar char="§"/>
            </a:pPr>
            <a:r>
              <a:rPr lang="en-US" sz="3200" dirty="0" smtClean="0">
                <a:latin typeface="Arial Black" pitchFamily="34" charset="0"/>
              </a:rPr>
              <a:t> In between, during the transition, population growth is very rapid. This is because the decline in mortality tends to occur before the decline in fertility.</a:t>
            </a:r>
            <a:endParaRPr lang="en-US" sz="3200" dirty="0">
              <a:latin typeface="Arial Black" pitchFamily="34" charset="0"/>
            </a:endParaRPr>
          </a:p>
        </p:txBody>
      </p:sp>
    </p:spTree>
    <p:extLst>
      <p:ext uri="{BB962C8B-B14F-4D97-AF65-F5344CB8AC3E}">
        <p14:creationId xmlns:p14="http://schemas.microsoft.com/office/powerpoint/2010/main" val="365632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359404" cy="584775"/>
          </a:xfrm>
          <a:prstGeom prst="rect">
            <a:avLst/>
          </a:prstGeom>
        </p:spPr>
        <p:txBody>
          <a:bodyPr wrap="none">
            <a:spAutoFit/>
          </a:bodyPr>
          <a:lstStyle/>
          <a:p>
            <a:pPr algn="l" rtl="0"/>
            <a:r>
              <a:rPr lang="en-US" sz="3200" dirty="0">
                <a:latin typeface="Arial Black" pitchFamily="34" charset="0"/>
              </a:rPr>
              <a:t>This can be divided into </a:t>
            </a:r>
            <a:r>
              <a:rPr lang="en-US" sz="3200" b="1" dirty="0">
                <a:latin typeface="Arial Black" pitchFamily="34" charset="0"/>
              </a:rPr>
              <a:t>four</a:t>
            </a:r>
            <a:r>
              <a:rPr lang="en-US" sz="3200" dirty="0">
                <a:latin typeface="Arial Black" pitchFamily="34" charset="0"/>
              </a:rPr>
              <a:t> stages:</a:t>
            </a:r>
          </a:p>
        </p:txBody>
      </p:sp>
      <p:sp>
        <p:nvSpPr>
          <p:cNvPr id="3" name="Rectangle 2"/>
          <p:cNvSpPr/>
          <p:nvPr/>
        </p:nvSpPr>
        <p:spPr>
          <a:xfrm>
            <a:off x="467544" y="1124744"/>
            <a:ext cx="8280920" cy="3939540"/>
          </a:xfrm>
          <a:prstGeom prst="rect">
            <a:avLst/>
          </a:prstGeom>
        </p:spPr>
        <p:txBody>
          <a:bodyPr wrap="square">
            <a:spAutoFit/>
          </a:bodyPr>
          <a:lstStyle/>
          <a:p>
            <a:pPr algn="l" rtl="0">
              <a:lnSpc>
                <a:spcPts val="5000"/>
              </a:lnSpc>
            </a:pPr>
            <a:r>
              <a:rPr lang="en-US" sz="3600" b="1" i="1" dirty="0">
                <a:latin typeface="Arial Black" pitchFamily="34" charset="0"/>
              </a:rPr>
              <a:t>Stage 1 - High Fluctuating</a:t>
            </a:r>
          </a:p>
          <a:p>
            <a:pPr marL="457200" indent="-457200" algn="l" rtl="0">
              <a:lnSpc>
                <a:spcPts val="5000"/>
              </a:lnSpc>
              <a:buFont typeface="Arial" pitchFamily="34" charset="0"/>
              <a:buChar char="•"/>
            </a:pPr>
            <a:r>
              <a:rPr lang="en-US" sz="3200" dirty="0">
                <a:latin typeface="Arial Black" pitchFamily="34" charset="0"/>
              </a:rPr>
              <a:t>Birth Rate and Death rate are both high. </a:t>
            </a:r>
            <a:endParaRPr lang="en-US" sz="3200" dirty="0" smtClean="0">
              <a:latin typeface="Arial Black" pitchFamily="34" charset="0"/>
            </a:endParaRPr>
          </a:p>
          <a:p>
            <a:pPr marL="457200" indent="-457200" algn="l" rtl="0">
              <a:lnSpc>
                <a:spcPts val="5000"/>
              </a:lnSpc>
              <a:buFont typeface="Arial" pitchFamily="34" charset="0"/>
              <a:buChar char="•"/>
            </a:pPr>
            <a:r>
              <a:rPr lang="en-US" sz="3200" dirty="0" smtClean="0">
                <a:latin typeface="Arial Black" pitchFamily="34" charset="0"/>
              </a:rPr>
              <a:t>Population </a:t>
            </a:r>
            <a:r>
              <a:rPr lang="en-US" sz="3200" dirty="0">
                <a:latin typeface="Arial Black" pitchFamily="34" charset="0"/>
              </a:rPr>
              <a:t>growth is slow and fluctuating.</a:t>
            </a:r>
          </a:p>
          <a:p>
            <a:pPr algn="l" rtl="0">
              <a:lnSpc>
                <a:spcPts val="5000"/>
              </a:lnSpc>
            </a:pPr>
            <a:endParaRPr lang="en-US" sz="3200" b="1" dirty="0" smtClean="0">
              <a:latin typeface="Arial Black" pitchFamily="34" charset="0"/>
            </a:endParaRPr>
          </a:p>
        </p:txBody>
      </p:sp>
    </p:spTree>
    <p:extLst>
      <p:ext uri="{BB962C8B-B14F-4D97-AF65-F5344CB8AC3E}">
        <p14:creationId xmlns:p14="http://schemas.microsoft.com/office/powerpoint/2010/main" val="154311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4580741"/>
          </a:xfrm>
          <a:prstGeom prst="rect">
            <a:avLst/>
          </a:prstGeom>
        </p:spPr>
        <p:txBody>
          <a:bodyPr wrap="square">
            <a:spAutoFit/>
          </a:bodyPr>
          <a:lstStyle/>
          <a:p>
            <a:pPr algn="l" rtl="0">
              <a:lnSpc>
                <a:spcPts val="5000"/>
              </a:lnSpc>
            </a:pPr>
            <a:r>
              <a:rPr lang="en-US" sz="3600" b="1" dirty="0" smtClean="0">
                <a:latin typeface="Arial Black" pitchFamily="34" charset="0"/>
              </a:rPr>
              <a:t>Reasons:</a:t>
            </a:r>
            <a:endParaRPr lang="en-US" sz="3600" dirty="0">
              <a:latin typeface="Arial Black" pitchFamily="34" charset="0"/>
            </a:endParaRPr>
          </a:p>
          <a:p>
            <a:pPr algn="l" rtl="0">
              <a:lnSpc>
                <a:spcPts val="5000"/>
              </a:lnSpc>
            </a:pPr>
            <a:r>
              <a:rPr lang="en-US" sz="3200" dirty="0">
                <a:latin typeface="Arial Black" pitchFamily="34" charset="0"/>
              </a:rPr>
              <a:t>Birth Rate is high as a result of:</a:t>
            </a:r>
          </a:p>
          <a:p>
            <a:pPr marL="457200" lvl="0" indent="-457200" algn="l" rtl="0">
              <a:lnSpc>
                <a:spcPts val="5000"/>
              </a:lnSpc>
              <a:buFont typeface="Arial" pitchFamily="34" charset="0"/>
              <a:buChar char="•"/>
            </a:pPr>
            <a:r>
              <a:rPr lang="en-US" sz="3200" dirty="0">
                <a:latin typeface="Arial Black" pitchFamily="34" charset="0"/>
              </a:rPr>
              <a:t>Lack of family planning</a:t>
            </a:r>
          </a:p>
          <a:p>
            <a:pPr marL="457200" lvl="0" indent="-457200" algn="l" rtl="0">
              <a:lnSpc>
                <a:spcPts val="5000"/>
              </a:lnSpc>
              <a:buFont typeface="Arial" pitchFamily="34" charset="0"/>
              <a:buChar char="•"/>
            </a:pPr>
            <a:r>
              <a:rPr lang="en-US" sz="3200" dirty="0" smtClean="0">
                <a:latin typeface="Arial Black" pitchFamily="34" charset="0"/>
              </a:rPr>
              <a:t>High </a:t>
            </a:r>
            <a:r>
              <a:rPr lang="en-US" sz="3200" dirty="0">
                <a:latin typeface="Arial Black" pitchFamily="34" charset="0"/>
              </a:rPr>
              <a:t>Infant Mortality </a:t>
            </a:r>
            <a:r>
              <a:rPr lang="en-US" sz="3200" dirty="0" smtClean="0">
                <a:latin typeface="Arial Black" pitchFamily="34" charset="0"/>
              </a:rPr>
              <a:t>Rate</a:t>
            </a:r>
            <a:endParaRPr lang="en-US" sz="3200" dirty="0">
              <a:latin typeface="Arial Black" pitchFamily="34" charset="0"/>
            </a:endParaRPr>
          </a:p>
          <a:p>
            <a:pPr marL="457200" lvl="0" indent="-457200" algn="l" rtl="0">
              <a:lnSpc>
                <a:spcPts val="5000"/>
              </a:lnSpc>
              <a:buFont typeface="Arial" pitchFamily="34" charset="0"/>
              <a:buChar char="•"/>
            </a:pPr>
            <a:r>
              <a:rPr lang="en-US" sz="3200" dirty="0">
                <a:latin typeface="Arial Black" pitchFamily="34" charset="0"/>
              </a:rPr>
              <a:t>Need for workers in agriculture</a:t>
            </a:r>
          </a:p>
          <a:p>
            <a:pPr marL="457200" lvl="0" indent="-457200" algn="l" rtl="0">
              <a:lnSpc>
                <a:spcPts val="5000"/>
              </a:lnSpc>
              <a:buFont typeface="Arial" pitchFamily="34" charset="0"/>
              <a:buChar char="•"/>
            </a:pPr>
            <a:r>
              <a:rPr lang="en-US" sz="3200" dirty="0">
                <a:latin typeface="Arial Black" pitchFamily="34" charset="0"/>
              </a:rPr>
              <a:t>Religious beliefs</a:t>
            </a:r>
          </a:p>
          <a:p>
            <a:pPr marL="457200" lvl="0" indent="-457200" algn="l" rtl="0">
              <a:lnSpc>
                <a:spcPts val="5000"/>
              </a:lnSpc>
              <a:buFont typeface="Arial" pitchFamily="34" charset="0"/>
              <a:buChar char="•"/>
            </a:pPr>
            <a:r>
              <a:rPr lang="en-US" sz="3200" dirty="0">
                <a:latin typeface="Arial Black" pitchFamily="34" charset="0"/>
              </a:rPr>
              <a:t>Children as economic assets</a:t>
            </a:r>
          </a:p>
        </p:txBody>
      </p:sp>
    </p:spTree>
    <p:extLst>
      <p:ext uri="{BB962C8B-B14F-4D97-AF65-F5344CB8AC3E}">
        <p14:creationId xmlns:p14="http://schemas.microsoft.com/office/powerpoint/2010/main" val="263482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496944" cy="5978560"/>
          </a:xfrm>
          <a:prstGeom prst="rect">
            <a:avLst/>
          </a:prstGeom>
        </p:spPr>
        <p:txBody>
          <a:bodyPr wrap="square">
            <a:spAutoFit/>
          </a:bodyPr>
          <a:lstStyle/>
          <a:p>
            <a:pPr algn="l" rtl="0">
              <a:lnSpc>
                <a:spcPts val="5100"/>
              </a:lnSpc>
            </a:pPr>
            <a:r>
              <a:rPr lang="en-US" sz="3200" dirty="0">
                <a:latin typeface="Arial Black" pitchFamily="34" charset="0"/>
              </a:rPr>
              <a:t>Death Rate is high because of:</a:t>
            </a:r>
          </a:p>
          <a:p>
            <a:pPr marL="457200" lvl="0" indent="-457200" algn="l" rtl="0">
              <a:lnSpc>
                <a:spcPts val="5100"/>
              </a:lnSpc>
              <a:buFont typeface="Arial" pitchFamily="34" charset="0"/>
              <a:buChar char="•"/>
            </a:pPr>
            <a:r>
              <a:rPr lang="en-US" sz="3200" dirty="0">
                <a:latin typeface="Arial Black" pitchFamily="34" charset="0"/>
              </a:rPr>
              <a:t>High levels of disease</a:t>
            </a:r>
          </a:p>
          <a:p>
            <a:pPr marL="457200" lvl="0" indent="-457200" algn="l" rtl="0">
              <a:lnSpc>
                <a:spcPts val="5100"/>
              </a:lnSpc>
              <a:buFont typeface="Arial" pitchFamily="34" charset="0"/>
              <a:buChar char="•"/>
            </a:pPr>
            <a:r>
              <a:rPr lang="en-US" sz="3200" dirty="0">
                <a:latin typeface="Arial Black" pitchFamily="34" charset="0"/>
              </a:rPr>
              <a:t>Famine</a:t>
            </a:r>
          </a:p>
          <a:p>
            <a:pPr marL="457200" lvl="0" indent="-457200" algn="l" rtl="0">
              <a:lnSpc>
                <a:spcPts val="5100"/>
              </a:lnSpc>
              <a:buFont typeface="Arial" pitchFamily="34" charset="0"/>
              <a:buChar char="•"/>
            </a:pPr>
            <a:r>
              <a:rPr lang="en-US" sz="3200" dirty="0">
                <a:latin typeface="Arial Black" pitchFamily="34" charset="0"/>
              </a:rPr>
              <a:t>Lack of clean water and sanitation</a:t>
            </a:r>
          </a:p>
          <a:p>
            <a:pPr marL="457200" lvl="0" indent="-457200" algn="l" rtl="0">
              <a:lnSpc>
                <a:spcPts val="5100"/>
              </a:lnSpc>
              <a:buFont typeface="Arial" pitchFamily="34" charset="0"/>
              <a:buChar char="•"/>
            </a:pPr>
            <a:r>
              <a:rPr lang="en-US" sz="3200" dirty="0">
                <a:latin typeface="Arial Black" pitchFamily="34" charset="0"/>
              </a:rPr>
              <a:t>Lack of health care</a:t>
            </a:r>
          </a:p>
          <a:p>
            <a:pPr marL="457200" lvl="0" indent="-457200" algn="l" rtl="0">
              <a:lnSpc>
                <a:spcPts val="5100"/>
              </a:lnSpc>
              <a:buFont typeface="Arial" pitchFamily="34" charset="0"/>
              <a:buChar char="•"/>
            </a:pPr>
            <a:r>
              <a:rPr lang="en-US" sz="3200" dirty="0">
                <a:latin typeface="Arial Black" pitchFamily="34" charset="0"/>
              </a:rPr>
              <a:t>War</a:t>
            </a:r>
          </a:p>
          <a:p>
            <a:pPr marL="457200" lvl="0" indent="-457200" algn="l" rtl="0">
              <a:lnSpc>
                <a:spcPts val="5100"/>
              </a:lnSpc>
              <a:buFont typeface="Arial" pitchFamily="34" charset="0"/>
              <a:buChar char="•"/>
            </a:pPr>
            <a:r>
              <a:rPr lang="en-US" sz="3200" dirty="0">
                <a:latin typeface="Arial Black" pitchFamily="34" charset="0"/>
              </a:rPr>
              <a:t>Competition for food from predators such as </a:t>
            </a:r>
            <a:r>
              <a:rPr lang="en-US" sz="3200" dirty="0" smtClean="0">
                <a:latin typeface="Arial Black" pitchFamily="34" charset="0"/>
              </a:rPr>
              <a:t>rats.</a:t>
            </a:r>
          </a:p>
          <a:p>
            <a:pPr marL="457200" indent="-457200" algn="l" rtl="0">
              <a:lnSpc>
                <a:spcPts val="5100"/>
              </a:lnSpc>
              <a:buFont typeface="Arial" pitchFamily="34" charset="0"/>
              <a:buChar char="•"/>
            </a:pPr>
            <a:r>
              <a:rPr lang="en-US" sz="3200" dirty="0">
                <a:latin typeface="Arial Black" pitchFamily="34" charset="0"/>
              </a:rPr>
              <a:t>Lack of </a:t>
            </a:r>
            <a:r>
              <a:rPr lang="en-US" sz="3200" dirty="0" smtClean="0">
                <a:latin typeface="Arial Black" pitchFamily="34" charset="0"/>
              </a:rPr>
              <a:t>education</a:t>
            </a:r>
            <a:endParaRPr lang="en-US" sz="3200" dirty="0">
              <a:latin typeface="Arial Black" pitchFamily="34" charset="0"/>
            </a:endParaRPr>
          </a:p>
        </p:txBody>
      </p:sp>
    </p:spTree>
    <p:extLst>
      <p:ext uri="{BB962C8B-B14F-4D97-AF65-F5344CB8AC3E}">
        <p14:creationId xmlns:p14="http://schemas.microsoft.com/office/powerpoint/2010/main" val="4294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496944" cy="2708434"/>
          </a:xfrm>
          <a:prstGeom prst="rect">
            <a:avLst/>
          </a:prstGeom>
        </p:spPr>
        <p:txBody>
          <a:bodyPr wrap="square">
            <a:spAutoFit/>
          </a:bodyPr>
          <a:lstStyle/>
          <a:p>
            <a:pPr algn="l" rtl="0">
              <a:lnSpc>
                <a:spcPts val="5100"/>
              </a:lnSpc>
            </a:pPr>
            <a:r>
              <a:rPr lang="en-US" sz="3200" b="1" i="1" dirty="0">
                <a:latin typeface="Arial Black" pitchFamily="34" charset="0"/>
              </a:rPr>
              <a:t>Stage 2 - Early Expanding</a:t>
            </a:r>
          </a:p>
          <a:p>
            <a:pPr marL="457200" indent="-457200" algn="l" rtl="0">
              <a:lnSpc>
                <a:spcPts val="5100"/>
              </a:lnSpc>
              <a:buFont typeface="Arial" pitchFamily="34" charset="0"/>
              <a:buChar char="•"/>
            </a:pPr>
            <a:r>
              <a:rPr lang="en-US" sz="3200" dirty="0">
                <a:latin typeface="Arial Black" pitchFamily="34" charset="0"/>
              </a:rPr>
              <a:t>Birth Rate remains high. </a:t>
            </a:r>
            <a:endParaRPr lang="en-US" sz="3200" dirty="0" smtClean="0">
              <a:latin typeface="Arial Black" pitchFamily="34" charset="0"/>
            </a:endParaRPr>
          </a:p>
          <a:p>
            <a:pPr marL="457200" indent="-457200" algn="l" rtl="0">
              <a:lnSpc>
                <a:spcPts val="5100"/>
              </a:lnSpc>
              <a:buFont typeface="Arial" pitchFamily="34" charset="0"/>
              <a:buChar char="•"/>
            </a:pPr>
            <a:r>
              <a:rPr lang="en-US" sz="3200" dirty="0" smtClean="0">
                <a:latin typeface="Arial Black" pitchFamily="34" charset="0"/>
              </a:rPr>
              <a:t>Death </a:t>
            </a:r>
            <a:r>
              <a:rPr lang="en-US" sz="3200" dirty="0">
                <a:latin typeface="Arial Black" pitchFamily="34" charset="0"/>
              </a:rPr>
              <a:t>Rate is falling. </a:t>
            </a:r>
            <a:endParaRPr lang="en-US" sz="3200" dirty="0" smtClean="0">
              <a:latin typeface="Arial Black" pitchFamily="34" charset="0"/>
            </a:endParaRPr>
          </a:p>
          <a:p>
            <a:pPr marL="457200" indent="-457200" algn="l" rtl="0">
              <a:lnSpc>
                <a:spcPts val="5100"/>
              </a:lnSpc>
              <a:buFont typeface="Arial" pitchFamily="34" charset="0"/>
              <a:buChar char="•"/>
            </a:pPr>
            <a:r>
              <a:rPr lang="en-US" sz="3200" dirty="0" smtClean="0">
                <a:latin typeface="Arial Black" pitchFamily="34" charset="0"/>
              </a:rPr>
              <a:t>Population </a:t>
            </a:r>
            <a:r>
              <a:rPr lang="en-US" sz="3200" dirty="0">
                <a:latin typeface="Arial Black" pitchFamily="34" charset="0"/>
              </a:rPr>
              <a:t>begins to rise steadily.</a:t>
            </a:r>
          </a:p>
        </p:txBody>
      </p:sp>
    </p:spTree>
    <p:extLst>
      <p:ext uri="{BB962C8B-B14F-4D97-AF65-F5344CB8AC3E}">
        <p14:creationId xmlns:p14="http://schemas.microsoft.com/office/powerpoint/2010/main" val="2378050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2555"/>
            <a:ext cx="9144000" cy="6632585"/>
          </a:xfrm>
          <a:prstGeom prst="rect">
            <a:avLst/>
          </a:prstGeom>
        </p:spPr>
        <p:txBody>
          <a:bodyPr wrap="square">
            <a:spAutoFit/>
          </a:bodyPr>
          <a:lstStyle/>
          <a:p>
            <a:pPr algn="l" rtl="0">
              <a:lnSpc>
                <a:spcPts val="5100"/>
              </a:lnSpc>
            </a:pPr>
            <a:r>
              <a:rPr lang="en-US" sz="3600" b="1" dirty="0" smtClean="0">
                <a:latin typeface="Arial Black" pitchFamily="34" charset="0"/>
              </a:rPr>
              <a:t>Reasons:</a:t>
            </a:r>
            <a:endParaRPr lang="en-US" sz="3600" dirty="0">
              <a:latin typeface="Arial Black" pitchFamily="34" charset="0"/>
            </a:endParaRPr>
          </a:p>
          <a:p>
            <a:pPr algn="l" rtl="0">
              <a:lnSpc>
                <a:spcPts val="5100"/>
              </a:lnSpc>
            </a:pPr>
            <a:r>
              <a:rPr lang="en-US" sz="3200" dirty="0">
                <a:latin typeface="Arial Black" pitchFamily="34" charset="0"/>
              </a:rPr>
              <a:t>Death Rate is falling as a result of:</a:t>
            </a:r>
          </a:p>
          <a:p>
            <a:pPr marL="457200" lvl="0" indent="-457200" algn="l" rtl="0">
              <a:lnSpc>
                <a:spcPts val="5100"/>
              </a:lnSpc>
              <a:buFont typeface="Arial" pitchFamily="34" charset="0"/>
              <a:buChar char="•"/>
            </a:pPr>
            <a:r>
              <a:rPr lang="en-US" sz="3200" dirty="0">
                <a:latin typeface="Arial Black" pitchFamily="34" charset="0"/>
              </a:rPr>
              <a:t>Improved health care (e.g. Smallpox Vaccine)</a:t>
            </a:r>
          </a:p>
          <a:p>
            <a:pPr marL="457200" lvl="0" indent="-457200" algn="l" rtl="0">
              <a:lnSpc>
                <a:spcPts val="5100"/>
              </a:lnSpc>
              <a:buFont typeface="Arial" pitchFamily="34" charset="0"/>
              <a:buChar char="•"/>
            </a:pPr>
            <a:r>
              <a:rPr lang="en-US" sz="3200" dirty="0">
                <a:latin typeface="Arial Black" pitchFamily="34" charset="0"/>
              </a:rPr>
              <a:t>Improved Hygiene (Water for drinking boiled)</a:t>
            </a:r>
          </a:p>
          <a:p>
            <a:pPr marL="457200" lvl="0" indent="-457200" algn="l" rtl="0">
              <a:lnSpc>
                <a:spcPts val="5100"/>
              </a:lnSpc>
              <a:buFont typeface="Arial" pitchFamily="34" charset="0"/>
              <a:buChar char="•"/>
            </a:pPr>
            <a:r>
              <a:rPr lang="en-US" sz="3200" dirty="0">
                <a:latin typeface="Arial Black" pitchFamily="34" charset="0"/>
              </a:rPr>
              <a:t>Improved sanitation</a:t>
            </a:r>
          </a:p>
          <a:p>
            <a:pPr marL="457200" lvl="0" indent="-457200" algn="l" rtl="0">
              <a:lnSpc>
                <a:spcPts val="5100"/>
              </a:lnSpc>
              <a:buFont typeface="Arial" pitchFamily="34" charset="0"/>
              <a:buChar char="•"/>
            </a:pPr>
            <a:r>
              <a:rPr lang="en-US" sz="3200" dirty="0">
                <a:latin typeface="Arial Black" pitchFamily="34" charset="0"/>
              </a:rPr>
              <a:t>Improved food production and </a:t>
            </a:r>
            <a:r>
              <a:rPr lang="en-US" sz="3200" dirty="0" smtClean="0">
                <a:latin typeface="Arial Black" pitchFamily="34" charset="0"/>
              </a:rPr>
              <a:t>storage</a:t>
            </a:r>
            <a:endParaRPr lang="en-US" sz="3200" dirty="0">
              <a:latin typeface="Arial Black" pitchFamily="34" charset="0"/>
            </a:endParaRPr>
          </a:p>
          <a:p>
            <a:pPr marL="457200" lvl="0" indent="-457200" algn="l" rtl="0">
              <a:lnSpc>
                <a:spcPts val="5100"/>
              </a:lnSpc>
              <a:buFont typeface="Arial" pitchFamily="34" charset="0"/>
              <a:buChar char="•"/>
            </a:pPr>
            <a:r>
              <a:rPr lang="en-US" sz="3200" dirty="0">
                <a:latin typeface="Arial Black" pitchFamily="34" charset="0"/>
              </a:rPr>
              <a:t>Improved transport for food</a:t>
            </a:r>
          </a:p>
          <a:p>
            <a:pPr marL="457200" lvl="0" indent="-457200" algn="l" rtl="0">
              <a:lnSpc>
                <a:spcPts val="5100"/>
              </a:lnSpc>
              <a:buFont typeface="Arial" pitchFamily="34" charset="0"/>
              <a:buChar char="•"/>
            </a:pPr>
            <a:r>
              <a:rPr lang="en-US" sz="3200" dirty="0">
                <a:latin typeface="Arial Black" pitchFamily="34" charset="0"/>
              </a:rPr>
              <a:t>Decreased Infant Mortality Rates</a:t>
            </a:r>
          </a:p>
        </p:txBody>
      </p:sp>
    </p:spTree>
    <p:extLst>
      <p:ext uri="{BB962C8B-B14F-4D97-AF65-F5344CB8AC3E}">
        <p14:creationId xmlns:p14="http://schemas.microsoft.com/office/powerpoint/2010/main" val="228467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2708434"/>
          </a:xfrm>
          <a:prstGeom prst="rect">
            <a:avLst/>
          </a:prstGeom>
        </p:spPr>
        <p:txBody>
          <a:bodyPr wrap="square">
            <a:spAutoFit/>
          </a:bodyPr>
          <a:lstStyle/>
          <a:p>
            <a:pPr algn="l" rtl="0">
              <a:lnSpc>
                <a:spcPts val="5100"/>
              </a:lnSpc>
            </a:pPr>
            <a:r>
              <a:rPr lang="en-US" sz="3200" b="1" i="1" dirty="0">
                <a:latin typeface="Arial Black" pitchFamily="34" charset="0"/>
              </a:rPr>
              <a:t>Stage 3 - Late Expanding</a:t>
            </a:r>
          </a:p>
          <a:p>
            <a:pPr marL="457200" indent="-457200" algn="l" rtl="0">
              <a:lnSpc>
                <a:spcPts val="5100"/>
              </a:lnSpc>
              <a:buFont typeface="Wingdings" pitchFamily="2" charset="2"/>
              <a:buChar char="§"/>
            </a:pPr>
            <a:r>
              <a:rPr lang="en-US" sz="3200" dirty="0">
                <a:latin typeface="Arial Black" pitchFamily="34" charset="0"/>
              </a:rPr>
              <a:t>Birth Rate starts to fall. </a:t>
            </a:r>
            <a:endParaRPr lang="en-US" sz="3200" dirty="0" smtClean="0">
              <a:latin typeface="Arial Black" pitchFamily="34" charset="0"/>
            </a:endParaRPr>
          </a:p>
          <a:p>
            <a:pPr marL="457200" indent="-457200" algn="l" rtl="0">
              <a:lnSpc>
                <a:spcPts val="5100"/>
              </a:lnSpc>
              <a:buFont typeface="Wingdings" pitchFamily="2" charset="2"/>
              <a:buChar char="§"/>
            </a:pPr>
            <a:r>
              <a:rPr lang="en-US" sz="3200" dirty="0" smtClean="0">
                <a:latin typeface="Arial Black" pitchFamily="34" charset="0"/>
              </a:rPr>
              <a:t>Death </a:t>
            </a:r>
            <a:r>
              <a:rPr lang="en-US" sz="3200" dirty="0">
                <a:latin typeface="Arial Black" pitchFamily="34" charset="0"/>
              </a:rPr>
              <a:t>Rate continues to </a:t>
            </a:r>
            <a:r>
              <a:rPr lang="en-US" sz="3200" dirty="0" smtClean="0">
                <a:latin typeface="Arial Black" pitchFamily="34" charset="0"/>
              </a:rPr>
              <a:t>fall.</a:t>
            </a:r>
          </a:p>
          <a:p>
            <a:pPr marL="457200" indent="-457200" algn="l" rtl="0">
              <a:lnSpc>
                <a:spcPts val="5100"/>
              </a:lnSpc>
              <a:buFont typeface="Wingdings" pitchFamily="2" charset="2"/>
              <a:buChar char="§"/>
            </a:pPr>
            <a:r>
              <a:rPr lang="en-US" sz="3200" dirty="0" smtClean="0">
                <a:latin typeface="Arial Black" pitchFamily="34" charset="0"/>
              </a:rPr>
              <a:t>Population </a:t>
            </a:r>
            <a:r>
              <a:rPr lang="en-US" sz="3200" dirty="0">
                <a:latin typeface="Arial Black" pitchFamily="34" charset="0"/>
              </a:rPr>
              <a:t>rising</a:t>
            </a:r>
            <a:r>
              <a:rPr lang="en-US" sz="3200" dirty="0" smtClean="0">
                <a:latin typeface="Arial Black" pitchFamily="34" charset="0"/>
              </a:rPr>
              <a:t>.</a:t>
            </a:r>
            <a:endParaRPr lang="en-US" sz="3200" dirty="0">
              <a:latin typeface="Arial Black" pitchFamily="34" charset="0"/>
            </a:endParaRPr>
          </a:p>
        </p:txBody>
      </p:sp>
    </p:spTree>
    <p:extLst>
      <p:ext uri="{BB962C8B-B14F-4D97-AF65-F5344CB8AC3E}">
        <p14:creationId xmlns:p14="http://schemas.microsoft.com/office/powerpoint/2010/main" val="336566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4588051"/>
          </a:xfrm>
          <a:prstGeom prst="rect">
            <a:avLst/>
          </a:prstGeom>
        </p:spPr>
        <p:txBody>
          <a:bodyPr wrap="square">
            <a:spAutoFit/>
          </a:bodyPr>
          <a:lstStyle/>
          <a:p>
            <a:pPr algn="l" rtl="0">
              <a:lnSpc>
                <a:spcPts val="5100"/>
              </a:lnSpc>
            </a:pPr>
            <a:r>
              <a:rPr lang="en-US" sz="3200" b="1" dirty="0">
                <a:latin typeface="Arial Black" pitchFamily="34" charset="0"/>
              </a:rPr>
              <a:t>Reasons:</a:t>
            </a:r>
            <a:endParaRPr lang="en-US" sz="3200" dirty="0">
              <a:latin typeface="Arial Black" pitchFamily="34" charset="0"/>
            </a:endParaRPr>
          </a:p>
          <a:p>
            <a:pPr marL="457200" lvl="0" indent="-457200" algn="l" rtl="0">
              <a:lnSpc>
                <a:spcPts val="5100"/>
              </a:lnSpc>
              <a:buFont typeface="Arial" pitchFamily="34" charset="0"/>
              <a:buChar char="•"/>
            </a:pPr>
            <a:r>
              <a:rPr lang="en-US" sz="3200" dirty="0">
                <a:latin typeface="Arial Black" pitchFamily="34" charset="0"/>
              </a:rPr>
              <a:t>Family planning available</a:t>
            </a:r>
          </a:p>
          <a:p>
            <a:pPr marL="457200" lvl="0" indent="-457200" algn="l" rtl="0">
              <a:lnSpc>
                <a:spcPts val="5100"/>
              </a:lnSpc>
              <a:buFont typeface="Arial" pitchFamily="34" charset="0"/>
              <a:buChar char="•"/>
            </a:pPr>
            <a:r>
              <a:rPr lang="en-US" sz="3200" dirty="0">
                <a:latin typeface="Arial Black" pitchFamily="34" charset="0"/>
              </a:rPr>
              <a:t>Lower Infant Mortality Rate</a:t>
            </a:r>
          </a:p>
          <a:p>
            <a:pPr marL="457200" lvl="0" indent="-457200" algn="l" rtl="0">
              <a:lnSpc>
                <a:spcPts val="5100"/>
              </a:lnSpc>
              <a:buFont typeface="Arial" pitchFamily="34" charset="0"/>
              <a:buChar char="•"/>
            </a:pPr>
            <a:r>
              <a:rPr lang="en-US" sz="3200" dirty="0">
                <a:latin typeface="Arial Black" pitchFamily="34" charset="0"/>
              </a:rPr>
              <a:t>Increased mechanization reduces need for workers</a:t>
            </a:r>
          </a:p>
          <a:p>
            <a:pPr marL="457200" lvl="0" indent="-457200" algn="l" rtl="0">
              <a:lnSpc>
                <a:spcPts val="5100"/>
              </a:lnSpc>
              <a:buFont typeface="Arial" pitchFamily="34" charset="0"/>
              <a:buChar char="•"/>
            </a:pPr>
            <a:r>
              <a:rPr lang="en-US" sz="3200" dirty="0">
                <a:latin typeface="Arial Black" pitchFamily="34" charset="0"/>
              </a:rPr>
              <a:t>Increased standard of living</a:t>
            </a:r>
          </a:p>
          <a:p>
            <a:pPr marL="457200" lvl="0" indent="-457200" algn="l" rtl="0">
              <a:lnSpc>
                <a:spcPts val="5100"/>
              </a:lnSpc>
              <a:buFont typeface="Arial" pitchFamily="34" charset="0"/>
              <a:buChar char="•"/>
            </a:pPr>
            <a:r>
              <a:rPr lang="en-US" sz="3200" dirty="0">
                <a:latin typeface="Arial Black" pitchFamily="34" charset="0"/>
              </a:rPr>
              <a:t>Changing status of women</a:t>
            </a:r>
          </a:p>
        </p:txBody>
      </p:sp>
    </p:spTree>
    <p:extLst>
      <p:ext uri="{BB962C8B-B14F-4D97-AF65-F5344CB8AC3E}">
        <p14:creationId xmlns:p14="http://schemas.microsoft.com/office/powerpoint/2010/main" val="230297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8929718" cy="6206827"/>
          </a:xfrm>
          <a:prstGeom prst="rect">
            <a:avLst/>
          </a:prstGeom>
        </p:spPr>
        <p:txBody>
          <a:bodyPr wrap="square">
            <a:spAutoFit/>
          </a:bodyPr>
          <a:lstStyle/>
          <a:p>
            <a:pPr algn="l" rtl="0"/>
            <a:r>
              <a:rPr lang="en-US" sz="3200" dirty="0" smtClean="0">
                <a:latin typeface="Arial Black" pitchFamily="34" charset="0"/>
              </a:rPr>
              <a:t>not has their 25</a:t>
            </a:r>
            <a:r>
              <a:rPr lang="en-US" sz="3200" baseline="30000" dirty="0" smtClean="0">
                <a:latin typeface="Arial Black" pitchFamily="34" charset="0"/>
              </a:rPr>
              <a:t>th</a:t>
            </a:r>
            <a:r>
              <a:rPr lang="en-US" sz="3200" dirty="0" smtClean="0">
                <a:latin typeface="Arial Black" pitchFamily="34" charset="0"/>
              </a:rPr>
              <a:t> birthday.</a:t>
            </a:r>
          </a:p>
          <a:p>
            <a:pPr algn="l" rtl="0"/>
            <a:endParaRPr lang="en-US" sz="3200" dirty="0">
              <a:latin typeface="Arial Black" pitchFamily="34" charset="0"/>
            </a:endParaRPr>
          </a:p>
          <a:p>
            <a:pPr algn="l" rtl="0">
              <a:lnSpc>
                <a:spcPts val="5000"/>
              </a:lnSpc>
            </a:pPr>
            <a:r>
              <a:rPr lang="en-US" sz="3600" dirty="0" smtClean="0">
                <a:latin typeface="Arial Black" pitchFamily="34" charset="0"/>
              </a:rPr>
              <a:t>Age misreporting: </a:t>
            </a:r>
          </a:p>
          <a:p>
            <a:pPr algn="l" rtl="0">
              <a:lnSpc>
                <a:spcPts val="5000"/>
              </a:lnSpc>
              <a:buFont typeface="Arial" pitchFamily="34" charset="0"/>
              <a:buChar char="•"/>
            </a:pPr>
            <a:r>
              <a:rPr lang="en-US" sz="3600" dirty="0">
                <a:latin typeface="Arial Black" pitchFamily="34" charset="0"/>
              </a:rPr>
              <a:t> </a:t>
            </a:r>
            <a:r>
              <a:rPr lang="en-US" sz="3200" dirty="0" smtClean="0">
                <a:latin typeface="Arial Black" pitchFamily="34" charset="0"/>
              </a:rPr>
              <a:t>Take</a:t>
            </a:r>
            <a:r>
              <a:rPr lang="en-US" sz="3600" dirty="0" smtClean="0">
                <a:latin typeface="Arial Black" pitchFamily="34" charset="0"/>
              </a:rPr>
              <a:t> two basic forms:</a:t>
            </a:r>
          </a:p>
          <a:p>
            <a:pPr algn="l" rtl="0">
              <a:lnSpc>
                <a:spcPts val="5000"/>
              </a:lnSpc>
            </a:pPr>
            <a:r>
              <a:rPr lang="en-US" sz="3600" dirty="0" smtClean="0">
                <a:latin typeface="Arial Black" pitchFamily="34" charset="0"/>
              </a:rPr>
              <a:t>a- Heaping: </a:t>
            </a:r>
          </a:p>
          <a:p>
            <a:pPr algn="l" rtl="0">
              <a:lnSpc>
                <a:spcPts val="5000"/>
              </a:lnSpc>
            </a:pPr>
            <a:r>
              <a:rPr lang="en-US" sz="3200" dirty="0" smtClean="0">
                <a:latin typeface="Arial Black" pitchFamily="34" charset="0"/>
              </a:rPr>
              <a:t>People report ages ending with 0 or 5 while relatively few gives ages ending in 9, 1, 4 or 6.</a:t>
            </a:r>
          </a:p>
          <a:p>
            <a:pPr algn="l" rtl="0">
              <a:lnSpc>
                <a:spcPts val="5000"/>
              </a:lnSpc>
            </a:pPr>
            <a:r>
              <a:rPr lang="en-US" sz="3200" dirty="0" smtClean="0">
                <a:latin typeface="Arial Black" pitchFamily="34" charset="0"/>
              </a:rPr>
              <a:t>b- </a:t>
            </a:r>
            <a:r>
              <a:rPr lang="en-US" sz="3600" dirty="0" smtClean="0">
                <a:latin typeface="Arial Black" pitchFamily="34" charset="0"/>
              </a:rPr>
              <a:t>Shifting:</a:t>
            </a:r>
          </a:p>
          <a:p>
            <a:pPr algn="l" rtl="0">
              <a:lnSpc>
                <a:spcPts val="5000"/>
              </a:lnSpc>
            </a:pPr>
            <a:r>
              <a:rPr lang="en-US" sz="3200" dirty="0" smtClean="0">
                <a:latin typeface="Arial Black" pitchFamily="34" charset="0"/>
              </a:rPr>
              <a:t>People tend not to report their exact</a:t>
            </a:r>
            <a:endParaRPr lang="ar-SA"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856984" cy="4670509"/>
          </a:xfrm>
          <a:prstGeom prst="rect">
            <a:avLst/>
          </a:prstGeom>
        </p:spPr>
        <p:txBody>
          <a:bodyPr wrap="square">
            <a:spAutoFit/>
          </a:bodyPr>
          <a:lstStyle/>
          <a:p>
            <a:pPr algn="l" rtl="0">
              <a:lnSpc>
                <a:spcPts val="5100"/>
              </a:lnSpc>
            </a:pPr>
            <a:r>
              <a:rPr lang="en-US" sz="3200" b="1" i="1" dirty="0">
                <a:latin typeface="Arial Black" pitchFamily="34" charset="0"/>
              </a:rPr>
              <a:t>Stage 4 - Low Fluctuating</a:t>
            </a:r>
          </a:p>
          <a:p>
            <a:pPr marL="457200" indent="-457200" algn="l" rtl="0">
              <a:lnSpc>
                <a:spcPts val="5100"/>
              </a:lnSpc>
              <a:buFont typeface="Arial" pitchFamily="34" charset="0"/>
              <a:buChar char="•"/>
            </a:pPr>
            <a:r>
              <a:rPr lang="en-US" sz="3200" dirty="0" smtClean="0">
                <a:latin typeface="Arial Black" pitchFamily="34" charset="0"/>
              </a:rPr>
              <a:t>Low birth </a:t>
            </a:r>
            <a:r>
              <a:rPr lang="en-US" sz="3200" dirty="0">
                <a:latin typeface="Arial Black" pitchFamily="34" charset="0"/>
              </a:rPr>
              <a:t>Rate </a:t>
            </a:r>
            <a:r>
              <a:rPr lang="en-US" sz="3200" dirty="0" smtClean="0">
                <a:latin typeface="Arial Black" pitchFamily="34" charset="0"/>
              </a:rPr>
              <a:t> </a:t>
            </a:r>
          </a:p>
          <a:p>
            <a:pPr marL="457200" indent="-457200" algn="l" rtl="0">
              <a:lnSpc>
                <a:spcPts val="5100"/>
              </a:lnSpc>
              <a:buFont typeface="Arial" pitchFamily="34" charset="0"/>
              <a:buChar char="•"/>
            </a:pPr>
            <a:r>
              <a:rPr lang="en-US" sz="3200" dirty="0" smtClean="0">
                <a:latin typeface="Arial Black" pitchFamily="34" charset="0"/>
              </a:rPr>
              <a:t>Low death </a:t>
            </a:r>
            <a:r>
              <a:rPr lang="en-US" sz="3200" dirty="0">
                <a:latin typeface="Arial Black" pitchFamily="34" charset="0"/>
              </a:rPr>
              <a:t>Rate both low. </a:t>
            </a:r>
            <a:endParaRPr lang="en-US" sz="3200" dirty="0" smtClean="0">
              <a:latin typeface="Arial Black" pitchFamily="34" charset="0"/>
            </a:endParaRPr>
          </a:p>
          <a:p>
            <a:pPr marL="457200" indent="-457200" algn="l" rtl="0">
              <a:lnSpc>
                <a:spcPts val="5100"/>
              </a:lnSpc>
              <a:buFont typeface="Arial" pitchFamily="34" charset="0"/>
              <a:buChar char="•"/>
            </a:pPr>
            <a:r>
              <a:rPr lang="en-US" sz="3200" dirty="0" smtClean="0">
                <a:latin typeface="Arial Black" pitchFamily="34" charset="0"/>
              </a:rPr>
              <a:t>Population </a:t>
            </a:r>
            <a:r>
              <a:rPr lang="en-US" sz="3200" dirty="0">
                <a:latin typeface="Arial Black" pitchFamily="34" charset="0"/>
              </a:rPr>
              <a:t>steady.</a:t>
            </a:r>
          </a:p>
          <a:p>
            <a:pPr algn="l" rtl="0">
              <a:lnSpc>
                <a:spcPts val="5100"/>
              </a:lnSpc>
            </a:pPr>
            <a:endParaRPr lang="en-US" sz="3200" dirty="0" smtClean="0">
              <a:latin typeface="Arial Black" pitchFamily="34" charset="0"/>
            </a:endParaRPr>
          </a:p>
          <a:p>
            <a:pPr algn="l" rtl="0">
              <a:lnSpc>
                <a:spcPts val="5100"/>
              </a:lnSpc>
            </a:pPr>
            <a:r>
              <a:rPr lang="en-US" sz="3200" dirty="0" smtClean="0">
                <a:latin typeface="Arial Black" pitchFamily="34" charset="0"/>
              </a:rPr>
              <a:t>Typical </a:t>
            </a:r>
            <a:r>
              <a:rPr lang="en-US" sz="3200" dirty="0">
                <a:latin typeface="Arial Black" pitchFamily="34" charset="0"/>
              </a:rPr>
              <a:t>of USA; Sweden; Japan; Britain</a:t>
            </a:r>
          </a:p>
        </p:txBody>
      </p:sp>
    </p:spTree>
    <p:extLst>
      <p:ext uri="{BB962C8B-B14F-4D97-AF65-F5344CB8AC3E}">
        <p14:creationId xmlns:p14="http://schemas.microsoft.com/office/powerpoint/2010/main" val="3905025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ages.uwc.edu/keith.montgomery/Demotrans/stagesII.gif"/>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7" cy="6336704"/>
          </a:xfrm>
          <a:prstGeom prst="rect">
            <a:avLst/>
          </a:prstGeom>
          <a:noFill/>
          <a:ln>
            <a:noFill/>
          </a:ln>
        </p:spPr>
      </p:pic>
    </p:spTree>
    <p:extLst>
      <p:ext uri="{BB962C8B-B14F-4D97-AF65-F5344CB8AC3E}">
        <p14:creationId xmlns:p14="http://schemas.microsoft.com/office/powerpoint/2010/main" val="438883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5/52/Demographic_change_in_Sweden_1735-2000.gif"/>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264695"/>
          </a:xfrm>
          <a:prstGeom prst="rect">
            <a:avLst/>
          </a:prstGeom>
          <a:noFill/>
          <a:ln>
            <a:noFill/>
          </a:ln>
        </p:spPr>
      </p:pic>
    </p:spTree>
    <p:extLst>
      <p:ext uri="{BB962C8B-B14F-4D97-AF65-F5344CB8AC3E}">
        <p14:creationId xmlns:p14="http://schemas.microsoft.com/office/powerpoint/2010/main" val="3420506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58" y="642918"/>
            <a:ext cx="8501122" cy="1470025"/>
          </a:xfrm>
        </p:spPr>
        <p:txBody>
          <a:bodyPr>
            <a:noAutofit/>
          </a:bodyPr>
          <a:lstStyle/>
          <a:p>
            <a:pPr eaLnBrk="1" hangingPunct="1"/>
            <a:r>
              <a:rPr lang="en-US" sz="5400" dirty="0" smtClean="0">
                <a:latin typeface="Arial Black" pitchFamily="34" charset="0"/>
              </a:rPr>
              <a:t>Population Pyramids</a:t>
            </a:r>
            <a:br>
              <a:rPr lang="en-US" sz="5400" dirty="0" smtClean="0">
                <a:latin typeface="Arial Black" pitchFamily="34" charset="0"/>
              </a:rPr>
            </a:br>
            <a:endParaRPr lang="en-US" sz="5400" dirty="0" smtClean="0">
              <a:latin typeface="Arial Black" pitchFamily="34" charset="0"/>
            </a:endParaRPr>
          </a:p>
        </p:txBody>
      </p:sp>
      <p:pic>
        <p:nvPicPr>
          <p:cNvPr id="5123" name="Picture 5" descr="j0090125[1]"/>
          <p:cNvPicPr>
            <a:picLocks noChangeAspect="1" noChangeArrowheads="1"/>
          </p:cNvPicPr>
          <p:nvPr/>
        </p:nvPicPr>
        <p:blipFill>
          <a:blip r:embed="rId2" cstate="print"/>
          <a:srcRect/>
          <a:stretch>
            <a:fillRect/>
          </a:stretch>
        </p:blipFill>
        <p:spPr bwMode="auto">
          <a:xfrm>
            <a:off x="1571604" y="2071678"/>
            <a:ext cx="5429288" cy="4143404"/>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4282" y="0"/>
            <a:ext cx="8643998" cy="1143000"/>
          </a:xfrm>
        </p:spPr>
        <p:txBody>
          <a:bodyPr>
            <a:normAutofit fontScale="90000"/>
          </a:bodyPr>
          <a:lstStyle/>
          <a:p>
            <a:pPr algn="l" rtl="0" eaLnBrk="1" hangingPunct="1"/>
            <a:r>
              <a:rPr lang="en-US" dirty="0" smtClean="0">
                <a:latin typeface="Arial Black" pitchFamily="34" charset="0"/>
              </a:rPr>
              <a:t>What is a population pyramid?</a:t>
            </a:r>
          </a:p>
        </p:txBody>
      </p:sp>
      <p:sp>
        <p:nvSpPr>
          <p:cNvPr id="6" name="Rectangle 5"/>
          <p:cNvSpPr/>
          <p:nvPr/>
        </p:nvSpPr>
        <p:spPr>
          <a:xfrm>
            <a:off x="214282" y="1000108"/>
            <a:ext cx="8643998" cy="5863144"/>
          </a:xfrm>
          <a:prstGeom prst="rect">
            <a:avLst/>
          </a:prstGeom>
        </p:spPr>
        <p:txBody>
          <a:bodyPr wrap="square">
            <a:spAutoFit/>
          </a:bodyPr>
          <a:lstStyle/>
          <a:p>
            <a:pPr algn="l" rtl="0">
              <a:lnSpc>
                <a:spcPts val="5000"/>
              </a:lnSpc>
              <a:buFont typeface="Arial" pitchFamily="34" charset="0"/>
              <a:buChar char="•"/>
            </a:pPr>
            <a:r>
              <a:rPr lang="en-US" sz="3200" dirty="0" smtClean="0">
                <a:latin typeface="Arial Black" pitchFamily="34" charset="0"/>
              </a:rPr>
              <a:t> Are useful way of presenting an age and sex distribution graphically.</a:t>
            </a:r>
          </a:p>
          <a:p>
            <a:pPr algn="l" rtl="0">
              <a:lnSpc>
                <a:spcPts val="5000"/>
              </a:lnSpc>
              <a:buFont typeface="Arial" pitchFamily="34" charset="0"/>
              <a:buChar char="•"/>
            </a:pPr>
            <a:r>
              <a:rPr lang="en-US" sz="3200" dirty="0" smtClean="0">
                <a:latin typeface="Arial Black" pitchFamily="34" charset="0"/>
              </a:rPr>
              <a:t> A pyramid looks like two histograms placed on their sides and back to back.</a:t>
            </a:r>
          </a:p>
          <a:p>
            <a:pPr algn="l" rtl="0">
              <a:lnSpc>
                <a:spcPts val="5000"/>
              </a:lnSpc>
              <a:buFont typeface="Arial" pitchFamily="34" charset="0"/>
              <a:buChar char="•"/>
            </a:pPr>
            <a:r>
              <a:rPr lang="en-US" sz="3200" dirty="0" smtClean="0">
                <a:latin typeface="Arial Black" pitchFamily="34" charset="0"/>
              </a:rPr>
              <a:t> Pyramids are always drawn showing the male population on the left hand side and the female population on the right.</a:t>
            </a:r>
            <a:endParaRPr lang="ar-SA" sz="3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643998" cy="3939540"/>
          </a:xfrm>
          <a:prstGeom prst="rect">
            <a:avLst/>
          </a:prstGeom>
        </p:spPr>
        <p:txBody>
          <a:bodyPr wrap="square">
            <a:spAutoFit/>
          </a:bodyPr>
          <a:lstStyle/>
          <a:p>
            <a:pPr algn="l" rtl="0">
              <a:lnSpc>
                <a:spcPts val="5000"/>
              </a:lnSpc>
              <a:buFont typeface="Arial" pitchFamily="34" charset="0"/>
              <a:buChar char="•"/>
            </a:pPr>
            <a:r>
              <a:rPr lang="en-US" sz="3200" dirty="0" smtClean="0">
                <a:latin typeface="Arial Black" pitchFamily="34" charset="0"/>
              </a:rPr>
              <a:t> The young are always at the bottom and the old at the top.</a:t>
            </a:r>
          </a:p>
          <a:p>
            <a:pPr algn="l" rtl="0">
              <a:lnSpc>
                <a:spcPts val="5000"/>
              </a:lnSpc>
              <a:buFont typeface="Arial" pitchFamily="34" charset="0"/>
              <a:buChar char="•"/>
            </a:pPr>
            <a:r>
              <a:rPr lang="en-US" sz="3200" dirty="0" smtClean="0">
                <a:latin typeface="Arial Black" pitchFamily="34" charset="0"/>
              </a:rPr>
              <a:t> Population pyramids may be drawn using  absolute numbers or percentages, and the horizontal scale should be labeled accordingly.</a:t>
            </a:r>
            <a:endParaRPr lang="ar-SA"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643998" cy="5221942"/>
          </a:xfrm>
          <a:prstGeom prst="rect">
            <a:avLst/>
          </a:prstGeom>
        </p:spPr>
        <p:txBody>
          <a:bodyPr wrap="square">
            <a:spAutoFit/>
          </a:bodyPr>
          <a:lstStyle/>
          <a:p>
            <a:pPr algn="l" rtl="0">
              <a:lnSpc>
                <a:spcPts val="5000"/>
              </a:lnSpc>
              <a:buFont typeface="Arial" pitchFamily="34" charset="0"/>
              <a:buChar char="•"/>
            </a:pPr>
            <a:r>
              <a:rPr lang="en-US" sz="3200" dirty="0" smtClean="0">
                <a:latin typeface="Arial Black" pitchFamily="34" charset="0"/>
              </a:rPr>
              <a:t> When using percentages, the base for the percentages is the total population for both sexes combined.</a:t>
            </a:r>
          </a:p>
          <a:p>
            <a:pPr algn="l" rtl="0">
              <a:lnSpc>
                <a:spcPts val="5000"/>
              </a:lnSpc>
              <a:buFont typeface="Arial" pitchFamily="34" charset="0"/>
              <a:buChar char="•"/>
            </a:pPr>
            <a:r>
              <a:rPr lang="en-US" sz="3200" dirty="0" smtClean="0">
                <a:latin typeface="Arial Black" pitchFamily="34" charset="0"/>
              </a:rPr>
              <a:t> Pyramids drawn using percentages are useful for comparing age and sex distributions, provided that the horizontal and vertical scales used in all the pyramids are the same.</a:t>
            </a:r>
            <a:endParaRPr lang="ar-SA"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4282" y="214290"/>
            <a:ext cx="8715436" cy="928694"/>
          </a:xfrm>
        </p:spPr>
        <p:txBody>
          <a:bodyPr>
            <a:normAutofit/>
          </a:bodyPr>
          <a:lstStyle/>
          <a:p>
            <a:pPr eaLnBrk="1" hangingPunct="1"/>
            <a:r>
              <a:rPr lang="en-US" sz="3200" dirty="0" smtClean="0">
                <a:latin typeface="Arial Black" pitchFamily="34" charset="0"/>
              </a:rPr>
              <a:t>How to interpret population pyramids</a:t>
            </a:r>
          </a:p>
        </p:txBody>
      </p:sp>
      <p:sp>
        <p:nvSpPr>
          <p:cNvPr id="8195" name="Rectangle 3"/>
          <p:cNvSpPr>
            <a:spLocks noGrp="1" noChangeArrowheads="1"/>
          </p:cNvSpPr>
          <p:nvPr>
            <p:ph type="body" sz="half" idx="1"/>
          </p:nvPr>
        </p:nvSpPr>
        <p:spPr>
          <a:xfrm>
            <a:off x="214282" y="1428736"/>
            <a:ext cx="4643470" cy="2257428"/>
          </a:xfrm>
        </p:spPr>
        <p:txBody>
          <a:bodyPr>
            <a:noAutofit/>
          </a:bodyPr>
          <a:lstStyle/>
          <a:p>
            <a:pPr algn="l" rtl="0" eaLnBrk="1" hangingPunct="1">
              <a:buFontTx/>
              <a:buNone/>
            </a:pPr>
            <a:r>
              <a:rPr lang="en-US" dirty="0" smtClean="0">
                <a:latin typeface="Arial Black" pitchFamily="34" charset="0"/>
              </a:rPr>
              <a:t>There main types of pyramids</a:t>
            </a:r>
          </a:p>
          <a:p>
            <a:pPr lvl="1" algn="l" rtl="0" eaLnBrk="1" hangingPunct="1"/>
            <a:r>
              <a:rPr lang="en-US" dirty="0" smtClean="0">
                <a:latin typeface="Arial Black" pitchFamily="34" charset="0"/>
              </a:rPr>
              <a:t>Rapid growth</a:t>
            </a:r>
          </a:p>
          <a:p>
            <a:pPr lvl="1" algn="l" rtl="0" eaLnBrk="1" hangingPunct="1"/>
            <a:r>
              <a:rPr lang="en-US" dirty="0" smtClean="0">
                <a:latin typeface="Arial Black" pitchFamily="34" charset="0"/>
              </a:rPr>
              <a:t>Slow growth </a:t>
            </a:r>
          </a:p>
          <a:p>
            <a:pPr lvl="1" algn="l" rtl="0" eaLnBrk="1" hangingPunct="1"/>
            <a:r>
              <a:rPr lang="en-US" dirty="0" smtClean="0">
                <a:latin typeface="Arial Black" pitchFamily="34" charset="0"/>
              </a:rPr>
              <a:t>Negative growth</a:t>
            </a:r>
          </a:p>
        </p:txBody>
      </p:sp>
      <p:pic>
        <p:nvPicPr>
          <p:cNvPr id="8196" name="Picture 4" descr="j0078708[1]"/>
          <p:cNvPicPr>
            <a:picLocks noGrp="1" noChangeAspect="1" noChangeArrowheads="1"/>
          </p:cNvPicPr>
          <p:nvPr>
            <p:ph sz="quarter" idx="2"/>
          </p:nvPr>
        </p:nvPicPr>
        <p:blipFill>
          <a:blip r:embed="rId2" cstate="print"/>
          <a:srcRect/>
          <a:stretch>
            <a:fillRect/>
          </a:stretch>
        </p:blipFill>
        <p:spPr>
          <a:xfrm>
            <a:off x="5000629" y="1285860"/>
            <a:ext cx="3857652" cy="2500328"/>
          </a:xfrm>
          <a:noFill/>
        </p:spPr>
      </p:pic>
      <p:sp>
        <p:nvSpPr>
          <p:cNvPr id="8197" name="Text Box 10"/>
          <p:cNvSpPr txBox="1">
            <a:spLocks noChangeArrowheads="1"/>
          </p:cNvSpPr>
          <p:nvPr/>
        </p:nvSpPr>
        <p:spPr bwMode="auto">
          <a:xfrm>
            <a:off x="928662" y="5786454"/>
            <a:ext cx="2027543" cy="646331"/>
          </a:xfrm>
          <a:prstGeom prst="rect">
            <a:avLst/>
          </a:prstGeom>
          <a:noFill/>
          <a:ln w="9525">
            <a:solidFill>
              <a:schemeClr val="tx2"/>
            </a:solidFill>
            <a:miter lim="800000"/>
            <a:headEnd/>
            <a:tailEnd/>
          </a:ln>
        </p:spPr>
        <p:txBody>
          <a:bodyPr wrap="none">
            <a:spAutoFit/>
          </a:bodyPr>
          <a:lstStyle/>
          <a:p>
            <a:pPr algn="ctr" rtl="0"/>
            <a:r>
              <a:rPr lang="en-US" dirty="0">
                <a:latin typeface="Arial Black" pitchFamily="34" charset="0"/>
              </a:rPr>
              <a:t>Shape of rapid</a:t>
            </a:r>
          </a:p>
          <a:p>
            <a:pPr algn="ctr" rtl="0"/>
            <a:r>
              <a:rPr lang="en-US" dirty="0">
                <a:latin typeface="Arial Black" pitchFamily="34" charset="0"/>
              </a:rPr>
              <a:t>growth </a:t>
            </a:r>
          </a:p>
        </p:txBody>
      </p:sp>
      <p:sp>
        <p:nvSpPr>
          <p:cNvPr id="8198" name="Text Box 11"/>
          <p:cNvSpPr txBox="1">
            <a:spLocks noChangeArrowheads="1"/>
          </p:cNvSpPr>
          <p:nvPr/>
        </p:nvSpPr>
        <p:spPr bwMode="auto">
          <a:xfrm>
            <a:off x="3258103" y="5715000"/>
            <a:ext cx="1761572" cy="646331"/>
          </a:xfrm>
          <a:prstGeom prst="rect">
            <a:avLst/>
          </a:prstGeom>
          <a:noFill/>
          <a:ln w="9525">
            <a:solidFill>
              <a:schemeClr val="tx1"/>
            </a:solidFill>
            <a:miter lim="800000"/>
            <a:headEnd/>
            <a:tailEnd/>
          </a:ln>
        </p:spPr>
        <p:txBody>
          <a:bodyPr wrap="none">
            <a:spAutoFit/>
          </a:bodyPr>
          <a:lstStyle/>
          <a:p>
            <a:pPr algn="ctr" rtl="0"/>
            <a:r>
              <a:rPr lang="en-US">
                <a:latin typeface="Arial Black" pitchFamily="34" charset="0"/>
              </a:rPr>
              <a:t>Shape of </a:t>
            </a:r>
          </a:p>
          <a:p>
            <a:pPr algn="ctr" rtl="0"/>
            <a:r>
              <a:rPr lang="en-US">
                <a:latin typeface="Arial Black" pitchFamily="34" charset="0"/>
              </a:rPr>
              <a:t>Slow growth</a:t>
            </a:r>
          </a:p>
        </p:txBody>
      </p:sp>
      <p:sp>
        <p:nvSpPr>
          <p:cNvPr id="8199" name="Text Box 12"/>
          <p:cNvSpPr txBox="1">
            <a:spLocks noChangeArrowheads="1"/>
          </p:cNvSpPr>
          <p:nvPr/>
        </p:nvSpPr>
        <p:spPr bwMode="auto">
          <a:xfrm>
            <a:off x="5562600" y="5715000"/>
            <a:ext cx="2581300" cy="646331"/>
          </a:xfrm>
          <a:prstGeom prst="rect">
            <a:avLst/>
          </a:prstGeom>
          <a:noFill/>
          <a:ln w="9525">
            <a:solidFill>
              <a:schemeClr val="tx1"/>
            </a:solidFill>
            <a:miter lim="800000"/>
            <a:headEnd/>
            <a:tailEnd/>
          </a:ln>
        </p:spPr>
        <p:txBody>
          <a:bodyPr wrap="square">
            <a:spAutoFit/>
          </a:bodyPr>
          <a:lstStyle/>
          <a:p>
            <a:pPr algn="ctr" rtl="0"/>
            <a:r>
              <a:rPr lang="en-US">
                <a:latin typeface="Arial Black" pitchFamily="34" charset="0"/>
              </a:rPr>
              <a:t>Shape of negative </a:t>
            </a:r>
          </a:p>
          <a:p>
            <a:pPr algn="ctr" rtl="0"/>
            <a:r>
              <a:rPr lang="en-US">
                <a:latin typeface="Arial Black" pitchFamily="34" charset="0"/>
              </a:rPr>
              <a:t>growth </a:t>
            </a:r>
          </a:p>
        </p:txBody>
      </p:sp>
      <p:sp>
        <p:nvSpPr>
          <p:cNvPr id="8200" name="AutoShape 14"/>
          <p:cNvSpPr>
            <a:spLocks noChangeArrowheads="1"/>
          </p:cNvSpPr>
          <p:nvPr/>
        </p:nvSpPr>
        <p:spPr bwMode="auto">
          <a:xfrm>
            <a:off x="1000100" y="4191000"/>
            <a:ext cx="1666900" cy="1371600"/>
          </a:xfrm>
          <a:prstGeom prst="triangle">
            <a:avLst>
              <a:gd name="adj" fmla="val 50000"/>
            </a:avLst>
          </a:prstGeom>
          <a:solidFill>
            <a:schemeClr val="accent2"/>
          </a:solidFill>
          <a:ln w="57150">
            <a:solidFill>
              <a:schemeClr val="tx1"/>
            </a:solidFill>
            <a:miter lim="800000"/>
            <a:headEnd/>
            <a:tailEnd/>
          </a:ln>
        </p:spPr>
        <p:txBody>
          <a:bodyPr wrap="none" anchor="ctr"/>
          <a:lstStyle/>
          <a:p>
            <a:endParaRPr lang="ar-SA">
              <a:ln w="76200">
                <a:solidFill>
                  <a:sysClr val="windowText" lastClr="000000"/>
                </a:solidFill>
              </a:ln>
            </a:endParaRPr>
          </a:p>
        </p:txBody>
      </p:sp>
      <p:sp>
        <p:nvSpPr>
          <p:cNvPr id="8201" name="AutoShape 16"/>
          <p:cNvSpPr>
            <a:spLocks noChangeArrowheads="1"/>
          </p:cNvSpPr>
          <p:nvPr/>
        </p:nvSpPr>
        <p:spPr bwMode="auto">
          <a:xfrm rot="10800000">
            <a:off x="5867400" y="4191000"/>
            <a:ext cx="1633558" cy="1371600"/>
          </a:xfrm>
          <a:prstGeom prst="triangle">
            <a:avLst>
              <a:gd name="adj" fmla="val 50505"/>
            </a:avLst>
          </a:prstGeom>
          <a:solidFill>
            <a:schemeClr val="bg2"/>
          </a:solidFill>
          <a:ln w="57150">
            <a:solidFill>
              <a:schemeClr val="tx1"/>
            </a:solidFill>
            <a:miter lim="800000"/>
            <a:headEnd/>
            <a:tailEnd/>
          </a:ln>
        </p:spPr>
        <p:txBody>
          <a:bodyPr wrap="none" anchor="ctr"/>
          <a:lstStyle/>
          <a:p>
            <a:endParaRPr lang="ar-SA"/>
          </a:p>
        </p:txBody>
      </p:sp>
      <p:sp>
        <p:nvSpPr>
          <p:cNvPr id="8202" name="Rectangle 17"/>
          <p:cNvSpPr>
            <a:spLocks noChangeArrowheads="1"/>
          </p:cNvSpPr>
          <p:nvPr/>
        </p:nvSpPr>
        <p:spPr bwMode="auto">
          <a:xfrm>
            <a:off x="3500430" y="4114800"/>
            <a:ext cx="1428760" cy="1447800"/>
          </a:xfrm>
          <a:prstGeom prst="rect">
            <a:avLst/>
          </a:prstGeom>
          <a:solidFill>
            <a:schemeClr val="hlink"/>
          </a:solidFill>
          <a:ln w="57150">
            <a:solidFill>
              <a:schemeClr val="tx1"/>
            </a:solidFill>
            <a:miter lim="800000"/>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596" y="214290"/>
            <a:ext cx="8229600" cy="785794"/>
          </a:xfrm>
        </p:spPr>
        <p:txBody>
          <a:bodyPr anchor="t">
            <a:noAutofit/>
          </a:bodyPr>
          <a:lstStyle/>
          <a:p>
            <a:pPr eaLnBrk="1" hangingPunct="1"/>
            <a:r>
              <a:rPr lang="en-US" sz="4000" dirty="0" smtClean="0">
                <a:latin typeface="Arial Black" pitchFamily="34" charset="0"/>
              </a:rPr>
              <a:t>Rapid growth</a:t>
            </a:r>
            <a:br>
              <a:rPr lang="en-US" sz="4000" dirty="0" smtClean="0">
                <a:latin typeface="Arial Black" pitchFamily="34" charset="0"/>
              </a:rPr>
            </a:br>
            <a:endParaRPr lang="en-US" sz="4000" dirty="0" smtClean="0">
              <a:latin typeface="Arial Black" pitchFamily="34" charset="0"/>
            </a:endParaRPr>
          </a:p>
        </p:txBody>
      </p:sp>
      <p:sp>
        <p:nvSpPr>
          <p:cNvPr id="6147" name="Rectangle 3"/>
          <p:cNvSpPr>
            <a:spLocks noGrp="1" noChangeArrowheads="1"/>
          </p:cNvSpPr>
          <p:nvPr>
            <p:ph type="body" sz="half" idx="1"/>
          </p:nvPr>
        </p:nvSpPr>
        <p:spPr/>
        <p:txBody>
          <a:bodyPr/>
          <a:lstStyle/>
          <a:p>
            <a:pPr eaLnBrk="1" hangingPunct="1"/>
            <a:endParaRPr lang="en-US" sz="2800" smtClean="0"/>
          </a:p>
          <a:p>
            <a:pPr eaLnBrk="1" hangingPunct="1"/>
            <a:endParaRPr lang="en-US" sz="2800" smtClean="0"/>
          </a:p>
        </p:txBody>
      </p:sp>
      <p:pic>
        <p:nvPicPr>
          <p:cNvPr id="9220" name="Picture 7" descr="Population Pyramid for India: 2004"/>
          <p:cNvPicPr>
            <a:picLocks noGrp="1" noChangeAspect="1" noChangeArrowheads="1"/>
          </p:cNvPicPr>
          <p:nvPr>
            <p:ph sz="half" idx="2"/>
          </p:nvPr>
        </p:nvPicPr>
        <p:blipFill>
          <a:blip r:embed="rId2" cstate="print"/>
          <a:srcRect/>
          <a:stretch>
            <a:fillRect/>
          </a:stretch>
        </p:blipFill>
        <p:spPr>
          <a:xfrm>
            <a:off x="285720" y="1171574"/>
            <a:ext cx="8643998" cy="540069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rtl="0" eaLnBrk="1" hangingPunct="1"/>
            <a:r>
              <a:rPr lang="en-US" dirty="0" smtClean="0">
                <a:latin typeface="Arial Black" pitchFamily="34" charset="0"/>
              </a:rPr>
              <a:t>Rapid growth pyramids</a:t>
            </a:r>
          </a:p>
        </p:txBody>
      </p:sp>
      <p:sp>
        <p:nvSpPr>
          <p:cNvPr id="12291" name="Rectangle 3"/>
          <p:cNvSpPr>
            <a:spLocks noGrp="1" noChangeArrowheads="1"/>
          </p:cNvSpPr>
          <p:nvPr>
            <p:ph type="body" idx="1"/>
          </p:nvPr>
        </p:nvSpPr>
        <p:spPr>
          <a:xfrm>
            <a:off x="214282" y="1600200"/>
            <a:ext cx="8715436" cy="4829196"/>
          </a:xfrm>
        </p:spPr>
        <p:txBody>
          <a:bodyPr>
            <a:noAutofit/>
          </a:bodyPr>
          <a:lstStyle/>
          <a:p>
            <a:pPr algn="l" rtl="0" eaLnBrk="1" hangingPunct="1">
              <a:lnSpc>
                <a:spcPts val="4900"/>
              </a:lnSpc>
            </a:pPr>
            <a:r>
              <a:rPr lang="en-US" dirty="0" smtClean="0">
                <a:latin typeface="Arial Black" pitchFamily="34" charset="0"/>
              </a:rPr>
              <a:t>Have a large base to show high birth rates</a:t>
            </a:r>
          </a:p>
          <a:p>
            <a:pPr algn="l" rtl="0" eaLnBrk="1" hangingPunct="1">
              <a:lnSpc>
                <a:spcPts val="4900"/>
              </a:lnSpc>
            </a:pPr>
            <a:r>
              <a:rPr lang="en-US" dirty="0" smtClean="0">
                <a:latin typeface="Arial Black" pitchFamily="34" charset="0"/>
              </a:rPr>
              <a:t>Amount of people decreases as the ages goes up indicating a lower standard of living</a:t>
            </a:r>
          </a:p>
          <a:p>
            <a:pPr algn="l" rtl="0" eaLnBrk="1" hangingPunct="1">
              <a:lnSpc>
                <a:spcPts val="4900"/>
              </a:lnSpc>
            </a:pPr>
            <a:r>
              <a:rPr lang="en-US" dirty="0" smtClean="0">
                <a:latin typeface="Arial Black" pitchFamily="34" charset="0"/>
              </a:rPr>
              <a:t>Associated with developing countries like Brazil, Uganda, China</a:t>
            </a:r>
          </a:p>
          <a:p>
            <a:pPr algn="l" rtl="0" eaLnBrk="1" hangingPunct="1">
              <a:lnSpc>
                <a:spcPts val="4900"/>
              </a:lnSpc>
            </a:pPr>
            <a:endParaRPr lang="en-US" dirty="0" smtClean="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5436" cy="4580741"/>
          </a:xfrm>
          <a:prstGeom prst="rect">
            <a:avLst/>
          </a:prstGeom>
        </p:spPr>
        <p:txBody>
          <a:bodyPr wrap="square">
            <a:spAutoFit/>
          </a:bodyPr>
          <a:lstStyle/>
          <a:p>
            <a:pPr algn="l" rtl="0">
              <a:lnSpc>
                <a:spcPts val="5000"/>
              </a:lnSpc>
            </a:pPr>
            <a:r>
              <a:rPr lang="en-US" sz="3200" dirty="0" smtClean="0">
                <a:latin typeface="Arial Black" pitchFamily="34" charset="0"/>
              </a:rPr>
              <a:t>ages. For example:</a:t>
            </a:r>
          </a:p>
          <a:p>
            <a:pPr algn="l" rtl="0">
              <a:lnSpc>
                <a:spcPts val="5000"/>
              </a:lnSpc>
              <a:buFont typeface="Arial" pitchFamily="34" charset="0"/>
              <a:buChar char="•"/>
            </a:pPr>
            <a:r>
              <a:rPr lang="en-US" sz="3200" dirty="0" smtClean="0">
                <a:latin typeface="Arial Black" pitchFamily="34" charset="0"/>
              </a:rPr>
              <a:t>Young men may understate or overstate their ages to avoid military service. </a:t>
            </a:r>
          </a:p>
          <a:p>
            <a:pPr algn="l" rtl="0">
              <a:lnSpc>
                <a:spcPts val="5000"/>
              </a:lnSpc>
              <a:buFont typeface="Arial" pitchFamily="34" charset="0"/>
              <a:buChar char="•"/>
            </a:pPr>
            <a:r>
              <a:rPr lang="en-US" sz="3200" dirty="0" smtClean="0">
                <a:latin typeface="Arial Black" pitchFamily="34" charset="0"/>
              </a:rPr>
              <a:t>Young mothers may exaggerate their age, while older, unmarried women may understate their age.</a:t>
            </a:r>
            <a:endParaRPr lang="ar-SA" sz="3200" dirty="0"/>
          </a:p>
        </p:txBody>
      </p:sp>
      <p:sp>
        <p:nvSpPr>
          <p:cNvPr id="3" name="مستطيل 2"/>
          <p:cNvSpPr/>
          <p:nvPr/>
        </p:nvSpPr>
        <p:spPr>
          <a:xfrm>
            <a:off x="179512" y="4653136"/>
            <a:ext cx="8568952" cy="2015936"/>
          </a:xfrm>
          <a:prstGeom prst="rect">
            <a:avLst/>
          </a:prstGeom>
        </p:spPr>
        <p:txBody>
          <a:bodyPr wrap="square">
            <a:spAutoFit/>
          </a:bodyPr>
          <a:lstStyle/>
          <a:p>
            <a:pPr algn="l" rtl="0">
              <a:lnSpc>
                <a:spcPts val="5000"/>
              </a:lnSpc>
              <a:buFont typeface="Wingdings" pitchFamily="2" charset="2"/>
              <a:buChar char="§"/>
            </a:pPr>
            <a:r>
              <a:rPr lang="en-US" sz="3200" dirty="0" smtClean="0">
                <a:latin typeface="Arial Black" pitchFamily="34" charset="0"/>
              </a:rPr>
              <a:t>Population censuses are the main source of statistics on the age – sex composition of populations.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634082"/>
          </a:xfrm>
        </p:spPr>
        <p:txBody>
          <a:bodyPr>
            <a:normAutofit fontScale="90000"/>
          </a:bodyPr>
          <a:lstStyle/>
          <a:p>
            <a:pPr eaLnBrk="1" hangingPunct="1"/>
            <a:r>
              <a:rPr lang="en-US" dirty="0" smtClean="0">
                <a:latin typeface="Arial Black" pitchFamily="34" charset="0"/>
              </a:rPr>
              <a:t>Slow growth pyramids</a:t>
            </a:r>
          </a:p>
        </p:txBody>
      </p:sp>
      <p:sp>
        <p:nvSpPr>
          <p:cNvPr id="13315" name="Rectangle 3"/>
          <p:cNvSpPr>
            <a:spLocks noGrp="1" noChangeArrowheads="1"/>
          </p:cNvSpPr>
          <p:nvPr>
            <p:ph type="body" idx="1"/>
          </p:nvPr>
        </p:nvSpPr>
        <p:spPr>
          <a:xfrm>
            <a:off x="107504" y="1268760"/>
            <a:ext cx="8856984" cy="5184576"/>
          </a:xfrm>
        </p:spPr>
        <p:txBody>
          <a:bodyPr>
            <a:noAutofit/>
          </a:bodyPr>
          <a:lstStyle/>
          <a:p>
            <a:pPr algn="l" rtl="0" eaLnBrk="1" hangingPunct="1">
              <a:lnSpc>
                <a:spcPts val="4800"/>
              </a:lnSpc>
            </a:pPr>
            <a:r>
              <a:rPr lang="en-US" dirty="0" smtClean="0">
                <a:latin typeface="Arial Black" pitchFamily="34" charset="0"/>
              </a:rPr>
              <a:t>Take on a more rectangular shape</a:t>
            </a:r>
          </a:p>
          <a:p>
            <a:pPr algn="l" rtl="0" eaLnBrk="1" hangingPunct="1">
              <a:lnSpc>
                <a:spcPts val="4800"/>
              </a:lnSpc>
            </a:pPr>
            <a:r>
              <a:rPr lang="en-US" dirty="0" smtClean="0">
                <a:latin typeface="Arial Black" pitchFamily="34" charset="0"/>
              </a:rPr>
              <a:t>Indicates population is remaining fairly steady</a:t>
            </a:r>
          </a:p>
          <a:p>
            <a:pPr algn="l" rtl="0" eaLnBrk="1" hangingPunct="1">
              <a:lnSpc>
                <a:spcPts val="4800"/>
              </a:lnSpc>
            </a:pPr>
            <a:r>
              <a:rPr lang="en-US" dirty="0" smtClean="0">
                <a:latin typeface="Arial Black" pitchFamily="34" charset="0"/>
              </a:rPr>
              <a:t>Birth rates and death rates are similar</a:t>
            </a:r>
          </a:p>
          <a:p>
            <a:pPr algn="l" rtl="0" eaLnBrk="1" hangingPunct="1">
              <a:lnSpc>
                <a:spcPts val="4800"/>
              </a:lnSpc>
            </a:pPr>
            <a:r>
              <a:rPr lang="en-US" dirty="0" smtClean="0">
                <a:latin typeface="Arial Black" pitchFamily="34" charset="0"/>
              </a:rPr>
              <a:t>Associated with developed countries like the UK, Germany, Canada.</a:t>
            </a:r>
          </a:p>
        </p:txBody>
      </p:sp>
    </p:spTree>
    <p:extLst>
      <p:ext uri="{BB962C8B-B14F-4D97-AF65-F5344CB8AC3E}">
        <p14:creationId xmlns:p14="http://schemas.microsoft.com/office/powerpoint/2010/main" val="2076164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28596" y="214290"/>
            <a:ext cx="8229600" cy="714380"/>
          </a:xfrm>
        </p:spPr>
        <p:txBody>
          <a:bodyPr>
            <a:normAutofit fontScale="90000"/>
          </a:bodyPr>
          <a:lstStyle/>
          <a:p>
            <a:pPr rtl="0" eaLnBrk="1" hangingPunct="1"/>
            <a:r>
              <a:rPr lang="en-US" dirty="0" smtClean="0">
                <a:latin typeface="Arial Black" pitchFamily="34" charset="0"/>
              </a:rPr>
              <a:t>Slow Growth </a:t>
            </a:r>
          </a:p>
        </p:txBody>
      </p:sp>
      <p:pic>
        <p:nvPicPr>
          <p:cNvPr id="11267" name="Picture 5" descr="Population Pyramid for Australia: 2004"/>
          <p:cNvPicPr>
            <a:picLocks noChangeAspect="1" noChangeArrowheads="1"/>
          </p:cNvPicPr>
          <p:nvPr/>
        </p:nvPicPr>
        <p:blipFill>
          <a:blip r:embed="rId2" cstate="print"/>
          <a:srcRect/>
          <a:stretch>
            <a:fillRect/>
          </a:stretch>
        </p:blipFill>
        <p:spPr bwMode="auto">
          <a:xfrm>
            <a:off x="285720" y="1071546"/>
            <a:ext cx="8643998"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rtl="0" eaLnBrk="1" hangingPunct="1"/>
            <a:r>
              <a:rPr lang="en-US" dirty="0" smtClean="0">
                <a:latin typeface="Arial Black" pitchFamily="34" charset="0"/>
              </a:rPr>
              <a:t>Negative growth pyramids</a:t>
            </a:r>
          </a:p>
        </p:txBody>
      </p:sp>
      <p:sp>
        <p:nvSpPr>
          <p:cNvPr id="14339" name="Rectangle 3"/>
          <p:cNvSpPr>
            <a:spLocks noGrp="1" noChangeArrowheads="1"/>
          </p:cNvSpPr>
          <p:nvPr>
            <p:ph type="body" idx="1"/>
          </p:nvPr>
        </p:nvSpPr>
        <p:spPr>
          <a:xfrm>
            <a:off x="214282" y="1600200"/>
            <a:ext cx="8715436" cy="4900634"/>
          </a:xfrm>
        </p:spPr>
        <p:txBody>
          <a:bodyPr>
            <a:noAutofit/>
          </a:bodyPr>
          <a:lstStyle/>
          <a:p>
            <a:pPr algn="l" rtl="0" eaLnBrk="1" hangingPunct="1">
              <a:lnSpc>
                <a:spcPts val="4900"/>
              </a:lnSpc>
            </a:pPr>
            <a:r>
              <a:rPr lang="en-US" dirty="0" smtClean="0">
                <a:latin typeface="Arial Black" pitchFamily="34" charset="0"/>
              </a:rPr>
              <a:t>Looks like  a reverse pyramid</a:t>
            </a:r>
          </a:p>
          <a:p>
            <a:pPr algn="l" rtl="0" eaLnBrk="1" hangingPunct="1">
              <a:lnSpc>
                <a:spcPts val="4900"/>
              </a:lnSpc>
            </a:pPr>
            <a:r>
              <a:rPr lang="en-US" dirty="0" smtClean="0">
                <a:latin typeface="Arial Black" pitchFamily="34" charset="0"/>
              </a:rPr>
              <a:t>Indicates the population of the country is decreasing</a:t>
            </a:r>
          </a:p>
          <a:p>
            <a:pPr algn="l" rtl="0" eaLnBrk="1" hangingPunct="1">
              <a:lnSpc>
                <a:spcPts val="4900"/>
              </a:lnSpc>
            </a:pPr>
            <a:r>
              <a:rPr lang="en-US" dirty="0" smtClean="0">
                <a:latin typeface="Arial Black" pitchFamily="34" charset="0"/>
              </a:rPr>
              <a:t>Death rates are higher than birth rates</a:t>
            </a:r>
          </a:p>
          <a:p>
            <a:pPr algn="l" rtl="0" eaLnBrk="1" hangingPunct="1">
              <a:lnSpc>
                <a:spcPts val="4900"/>
              </a:lnSpc>
            </a:pPr>
            <a:r>
              <a:rPr lang="en-US" dirty="0" smtClean="0">
                <a:latin typeface="Arial Black" pitchFamily="34" charset="0"/>
              </a:rPr>
              <a:t>Associated with  developed countries like Austria, Japan, Italy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07504" y="116632"/>
            <a:ext cx="8229600" cy="792088"/>
          </a:xfrm>
        </p:spPr>
        <p:txBody>
          <a:bodyPr/>
          <a:lstStyle/>
          <a:p>
            <a:pPr eaLnBrk="1" hangingPunct="1"/>
            <a:r>
              <a:rPr lang="en-US" dirty="0" smtClean="0">
                <a:latin typeface="Arial Black" pitchFamily="34" charset="0"/>
              </a:rPr>
              <a:t>Negative growth</a:t>
            </a:r>
          </a:p>
        </p:txBody>
      </p:sp>
      <p:pic>
        <p:nvPicPr>
          <p:cNvPr id="13315" name="Picture 5" descr="Population Pyramid for Austria: 2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8784976"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502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2844" y="0"/>
            <a:ext cx="8786874" cy="914400"/>
          </a:xfrm>
        </p:spPr>
        <p:txBody>
          <a:bodyPr/>
          <a:lstStyle/>
          <a:p>
            <a:pPr algn="l"/>
            <a:r>
              <a:rPr lang="en-US" sz="2800" dirty="0">
                <a:latin typeface="Arial Black" pitchFamily="34" charset="0"/>
              </a:rPr>
              <a:t>Population pyramid of </a:t>
            </a:r>
            <a:r>
              <a:rPr lang="en-US" sz="2800" dirty="0" smtClean="0">
                <a:latin typeface="Arial Black" pitchFamily="34" charset="0"/>
              </a:rPr>
              <a:t>less developed</a:t>
            </a:r>
            <a:endParaRPr lang="en-US" sz="2800" dirty="0">
              <a:latin typeface="Arial Black" pitchFamily="34" charset="0"/>
            </a:endParaRPr>
          </a:p>
        </p:txBody>
      </p:sp>
      <p:sp>
        <p:nvSpPr>
          <p:cNvPr id="6147" name="Text Box 3"/>
          <p:cNvSpPr txBox="1">
            <a:spLocks noChangeArrowheads="1"/>
          </p:cNvSpPr>
          <p:nvPr/>
        </p:nvSpPr>
        <p:spPr bwMode="auto">
          <a:xfrm>
            <a:off x="2819400" y="6400800"/>
            <a:ext cx="1600200" cy="457200"/>
          </a:xfrm>
          <a:prstGeom prst="rect">
            <a:avLst/>
          </a:prstGeom>
          <a:noFill/>
          <a:ln w="9525">
            <a:noFill/>
            <a:miter lim="800000"/>
            <a:headEnd/>
            <a:tailEnd/>
          </a:ln>
          <a:effectLst/>
        </p:spPr>
        <p:txBody>
          <a:bodyPr>
            <a:spAutoFit/>
          </a:bodyPr>
          <a:lstStyle/>
          <a:p>
            <a:pPr algn="l" eaLnBrk="1" hangingPunct="1">
              <a:spcBef>
                <a:spcPct val="50000"/>
              </a:spcBef>
            </a:pPr>
            <a:endParaRPr lang="en-US">
              <a:latin typeface="Tahoma" pitchFamily="34" charset="0"/>
            </a:endParaRPr>
          </a:p>
        </p:txBody>
      </p:sp>
      <p:sp>
        <p:nvSpPr>
          <p:cNvPr id="6148" name="Rectangle 4"/>
          <p:cNvSpPr>
            <a:spLocks noChangeArrowheads="1"/>
          </p:cNvSpPr>
          <p:nvPr/>
        </p:nvSpPr>
        <p:spPr bwMode="auto">
          <a:xfrm>
            <a:off x="762000" y="1676400"/>
            <a:ext cx="7772400" cy="895350"/>
          </a:xfrm>
          <a:prstGeom prst="rect">
            <a:avLst/>
          </a:prstGeom>
          <a:noFill/>
          <a:ln w="9525">
            <a:noFill/>
            <a:miter lim="800000"/>
            <a:headEnd/>
            <a:tailEnd/>
          </a:ln>
          <a:effectLst/>
        </p:spPr>
        <p:txBody>
          <a:bodyPr>
            <a:spAutoFit/>
          </a:bodyPr>
          <a:lstStyle/>
          <a:p>
            <a:pPr algn="l">
              <a:spcBef>
                <a:spcPct val="20000"/>
              </a:spcBef>
            </a:pPr>
            <a:endParaRPr lang="en-US" b="1">
              <a:latin typeface="Arial" pitchFamily="34" charset="0"/>
            </a:endParaRPr>
          </a:p>
          <a:p>
            <a:pPr algn="l">
              <a:spcBef>
                <a:spcPct val="20000"/>
              </a:spcBef>
            </a:pPr>
            <a:endParaRPr lang="en-US">
              <a:latin typeface="Arial" pitchFamily="34" charset="0"/>
            </a:endParaRPr>
          </a:p>
        </p:txBody>
      </p:sp>
      <p:pic>
        <p:nvPicPr>
          <p:cNvPr id="6149" name="Picture 5" descr="~AUT0001"/>
          <p:cNvPicPr>
            <a:picLocks noChangeAspect="1" noChangeArrowheads="1"/>
          </p:cNvPicPr>
          <p:nvPr/>
        </p:nvPicPr>
        <p:blipFill>
          <a:blip r:embed="rId2" cstate="print"/>
          <a:srcRect/>
          <a:stretch>
            <a:fillRect/>
          </a:stretch>
        </p:blipFill>
        <p:spPr bwMode="auto">
          <a:xfrm>
            <a:off x="142844" y="857232"/>
            <a:ext cx="8786874" cy="5357850"/>
          </a:xfrm>
          <a:prstGeom prst="rect">
            <a:avLst/>
          </a:prstGeom>
          <a:noFill/>
          <a:ln w="9525">
            <a:noFill/>
            <a:miter lim="800000"/>
            <a:headEnd/>
            <a:tailEnd/>
          </a:ln>
          <a:effectLst/>
        </p:spPr>
      </p:pic>
      <p:sp>
        <p:nvSpPr>
          <p:cNvPr id="6150" name="Text Box 6"/>
          <p:cNvSpPr txBox="1">
            <a:spLocks noChangeArrowheads="1"/>
          </p:cNvSpPr>
          <p:nvPr/>
        </p:nvSpPr>
        <p:spPr bwMode="auto">
          <a:xfrm>
            <a:off x="1214414" y="6396335"/>
            <a:ext cx="6858000" cy="461665"/>
          </a:xfrm>
          <a:prstGeom prst="rect">
            <a:avLst/>
          </a:prstGeom>
          <a:noFill/>
          <a:ln w="9525">
            <a:noFill/>
            <a:miter lim="800000"/>
            <a:headEnd/>
            <a:tailEnd/>
          </a:ln>
          <a:effectLst/>
        </p:spPr>
        <p:txBody>
          <a:bodyPr>
            <a:spAutoFit/>
          </a:bodyPr>
          <a:lstStyle/>
          <a:p>
            <a:pPr algn="l" rtl="0" eaLnBrk="1" hangingPunct="1">
              <a:spcBef>
                <a:spcPct val="50000"/>
              </a:spcBef>
            </a:pPr>
            <a:r>
              <a:rPr lang="en-US" sz="2400" dirty="0">
                <a:latin typeface="Arial Black" pitchFamily="34" charset="0"/>
              </a:rPr>
              <a:t>Population Pyramid of Nigeria (1995)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2/2e/Angola_population_pyramid_2005.svg/370px-Angola_population_pyramid_2005.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640959" cy="5544616"/>
          </a:xfrm>
          <a:prstGeom prst="rect">
            <a:avLst/>
          </a:prstGeom>
          <a:noFill/>
          <a:ln>
            <a:noFill/>
          </a:ln>
        </p:spPr>
      </p:pic>
      <p:sp>
        <p:nvSpPr>
          <p:cNvPr id="3" name="Rectangle 2"/>
          <p:cNvSpPr/>
          <p:nvPr/>
        </p:nvSpPr>
        <p:spPr>
          <a:xfrm>
            <a:off x="611560" y="6007536"/>
            <a:ext cx="4577215" cy="461665"/>
          </a:xfrm>
          <a:prstGeom prst="rect">
            <a:avLst/>
          </a:prstGeom>
        </p:spPr>
        <p:txBody>
          <a:bodyPr wrap="none">
            <a:spAutoFit/>
          </a:bodyPr>
          <a:lstStyle/>
          <a:p>
            <a:pPr algn="l" rtl="0"/>
            <a:r>
              <a:rPr lang="en-US" sz="2400" dirty="0">
                <a:ln>
                  <a:solidFill>
                    <a:schemeClr val="tx1"/>
                  </a:solidFill>
                </a:ln>
                <a:hlinkClick r:id="rId4" tooltip="Population pyramid"/>
              </a:rPr>
              <a:t>Population pyramid</a:t>
            </a:r>
            <a:r>
              <a:rPr lang="en-US" sz="2400" dirty="0">
                <a:ln>
                  <a:solidFill>
                    <a:schemeClr val="tx1"/>
                  </a:solidFill>
                </a:ln>
              </a:rPr>
              <a:t> of </a:t>
            </a:r>
            <a:r>
              <a:rPr lang="en-US" sz="2400" dirty="0">
                <a:ln>
                  <a:solidFill>
                    <a:schemeClr val="tx1"/>
                  </a:solidFill>
                </a:ln>
                <a:hlinkClick r:id="rId5" tooltip="Angola"/>
              </a:rPr>
              <a:t>Angola</a:t>
            </a:r>
            <a:r>
              <a:rPr lang="en-US" sz="2400" dirty="0">
                <a:ln>
                  <a:solidFill>
                    <a:schemeClr val="tx1"/>
                  </a:solidFill>
                </a:ln>
              </a:rPr>
              <a:t> 2005</a:t>
            </a:r>
          </a:p>
        </p:txBody>
      </p:sp>
    </p:spTree>
    <p:extLst>
      <p:ext uri="{BB962C8B-B14F-4D97-AF65-F5344CB8AC3E}">
        <p14:creationId xmlns:p14="http://schemas.microsoft.com/office/powerpoint/2010/main" val="3295448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20" y="285728"/>
            <a:ext cx="8429684" cy="914400"/>
          </a:xfrm>
        </p:spPr>
        <p:txBody>
          <a:bodyPr>
            <a:noAutofit/>
          </a:bodyPr>
          <a:lstStyle/>
          <a:p>
            <a:r>
              <a:rPr lang="en-US" sz="3200" dirty="0">
                <a:latin typeface="Arial Black" pitchFamily="34" charset="0"/>
              </a:rPr>
              <a:t>Importance of Population Pyramids</a:t>
            </a:r>
          </a:p>
        </p:txBody>
      </p:sp>
      <p:sp>
        <p:nvSpPr>
          <p:cNvPr id="8195" name="Text Box 3"/>
          <p:cNvSpPr txBox="1">
            <a:spLocks noChangeArrowheads="1"/>
          </p:cNvSpPr>
          <p:nvPr/>
        </p:nvSpPr>
        <p:spPr bwMode="auto">
          <a:xfrm>
            <a:off x="2819400" y="6400800"/>
            <a:ext cx="1600200" cy="457200"/>
          </a:xfrm>
          <a:prstGeom prst="rect">
            <a:avLst/>
          </a:prstGeom>
          <a:noFill/>
          <a:ln w="9525">
            <a:noFill/>
            <a:miter lim="800000"/>
            <a:headEnd/>
            <a:tailEnd/>
          </a:ln>
          <a:effectLst/>
        </p:spPr>
        <p:txBody>
          <a:bodyPr>
            <a:spAutoFit/>
          </a:bodyPr>
          <a:lstStyle/>
          <a:p>
            <a:pPr algn="l" eaLnBrk="1" hangingPunct="1">
              <a:spcBef>
                <a:spcPct val="50000"/>
              </a:spcBef>
            </a:pPr>
            <a:endParaRPr lang="en-US">
              <a:latin typeface="Tahoma" pitchFamily="34" charset="0"/>
            </a:endParaRPr>
          </a:p>
        </p:txBody>
      </p:sp>
      <p:sp>
        <p:nvSpPr>
          <p:cNvPr id="8196" name="Rectangle 4"/>
          <p:cNvSpPr>
            <a:spLocks noChangeArrowheads="1"/>
          </p:cNvSpPr>
          <p:nvPr/>
        </p:nvSpPr>
        <p:spPr bwMode="auto">
          <a:xfrm>
            <a:off x="214282" y="1214422"/>
            <a:ext cx="8715436" cy="5186035"/>
          </a:xfrm>
          <a:prstGeom prst="rect">
            <a:avLst/>
          </a:prstGeom>
          <a:noFill/>
          <a:ln w="9525">
            <a:noFill/>
            <a:miter lim="800000"/>
            <a:headEnd/>
            <a:tailEnd/>
          </a:ln>
          <a:effectLst/>
        </p:spPr>
        <p:txBody>
          <a:bodyPr wrap="square">
            <a:spAutoFit/>
          </a:bodyPr>
          <a:lstStyle/>
          <a:p>
            <a:pPr algn="l" rtl="0">
              <a:spcBef>
                <a:spcPts val="1800"/>
              </a:spcBef>
            </a:pPr>
            <a:r>
              <a:rPr lang="ar-SA" sz="3200" b="1" dirty="0" smtClean="0">
                <a:latin typeface="Arial Black" pitchFamily="34" charset="0"/>
              </a:rPr>
              <a:t> </a:t>
            </a:r>
            <a:r>
              <a:rPr lang="en-US" sz="3200" b="1" dirty="0" smtClean="0">
                <a:latin typeface="Arial Black" pitchFamily="34" charset="0"/>
              </a:rPr>
              <a:t>A broad based population pyramid</a:t>
            </a:r>
            <a:r>
              <a:rPr lang="en-US" sz="2800" b="1" dirty="0" smtClean="0">
                <a:latin typeface="Arial Black" pitchFamily="34" charset="0"/>
              </a:rPr>
              <a:t> </a:t>
            </a:r>
            <a:r>
              <a:rPr lang="en-US" sz="2400" b="1" dirty="0" smtClean="0">
                <a:latin typeface="Arial Black" pitchFamily="34" charset="0"/>
              </a:rPr>
              <a:t>:</a:t>
            </a:r>
            <a:endParaRPr lang="en-US" sz="3200" b="1" dirty="0">
              <a:latin typeface="Arial Black" pitchFamily="34" charset="0"/>
            </a:endParaRPr>
          </a:p>
          <a:p>
            <a:pPr algn="l" rtl="0">
              <a:spcBef>
                <a:spcPts val="1800"/>
              </a:spcBef>
              <a:buFont typeface="Arial" pitchFamily="34" charset="0"/>
              <a:buChar char="•"/>
            </a:pPr>
            <a:r>
              <a:rPr lang="en-US" sz="3200" dirty="0" smtClean="0">
                <a:latin typeface="Arial Black" pitchFamily="34" charset="0"/>
              </a:rPr>
              <a:t> increase </a:t>
            </a:r>
            <a:r>
              <a:rPr lang="en-US" sz="3200" dirty="0">
                <a:latin typeface="Arial Black" pitchFamily="34" charset="0"/>
              </a:rPr>
              <a:t>food </a:t>
            </a:r>
            <a:r>
              <a:rPr lang="en-US" sz="3200" dirty="0" smtClean="0">
                <a:latin typeface="Arial Black" pitchFamily="34" charset="0"/>
              </a:rPr>
              <a:t>production. </a:t>
            </a:r>
          </a:p>
          <a:p>
            <a:pPr algn="l" rtl="0">
              <a:spcBef>
                <a:spcPts val="1800"/>
              </a:spcBef>
              <a:buFont typeface="Arial" pitchFamily="34" charset="0"/>
              <a:buChar char="•"/>
            </a:pPr>
            <a:r>
              <a:rPr lang="en-US" sz="3200" dirty="0" smtClean="0">
                <a:latin typeface="Arial Black" pitchFamily="34" charset="0"/>
              </a:rPr>
              <a:t> build </a:t>
            </a:r>
            <a:r>
              <a:rPr lang="en-US" sz="3200" dirty="0">
                <a:latin typeface="Arial Black" pitchFamily="34" charset="0"/>
              </a:rPr>
              <a:t>more homes &amp; </a:t>
            </a:r>
            <a:r>
              <a:rPr lang="en-US" sz="3200" dirty="0" smtClean="0">
                <a:latin typeface="Arial Black" pitchFamily="34" charset="0"/>
              </a:rPr>
              <a:t>schools </a:t>
            </a:r>
          </a:p>
          <a:p>
            <a:pPr algn="l" rtl="0">
              <a:spcBef>
                <a:spcPts val="1800"/>
              </a:spcBef>
              <a:buFont typeface="Arial" pitchFamily="34" charset="0"/>
              <a:buChar char="•"/>
            </a:pPr>
            <a:r>
              <a:rPr lang="en-US" sz="3200" dirty="0" smtClean="0">
                <a:latin typeface="Arial Black" pitchFamily="34" charset="0"/>
              </a:rPr>
              <a:t> plan </a:t>
            </a:r>
            <a:r>
              <a:rPr lang="en-US" sz="3200" dirty="0">
                <a:latin typeface="Arial Black" pitchFamily="34" charset="0"/>
              </a:rPr>
              <a:t>for more job opportunities for the young in </a:t>
            </a:r>
            <a:r>
              <a:rPr lang="en-US" sz="3200" dirty="0" smtClean="0">
                <a:latin typeface="Arial Black" pitchFamily="34" charset="0"/>
              </a:rPr>
              <a:t>future </a:t>
            </a:r>
          </a:p>
          <a:p>
            <a:pPr algn="l" rtl="0">
              <a:spcBef>
                <a:spcPts val="1800"/>
              </a:spcBef>
              <a:buFont typeface="Arial" pitchFamily="34" charset="0"/>
              <a:buChar char="•"/>
            </a:pPr>
            <a:r>
              <a:rPr lang="en-US" sz="3200" dirty="0" smtClean="0">
                <a:latin typeface="Arial Black" pitchFamily="34" charset="0"/>
              </a:rPr>
              <a:t> implement </a:t>
            </a:r>
            <a:r>
              <a:rPr lang="en-US" sz="3200" dirty="0">
                <a:latin typeface="Arial Black" pitchFamily="34" charset="0"/>
              </a:rPr>
              <a:t>birth control </a:t>
            </a:r>
            <a:r>
              <a:rPr lang="en-US" sz="3200" dirty="0" smtClean="0">
                <a:latin typeface="Arial Black" pitchFamily="34" charset="0"/>
              </a:rPr>
              <a:t>program/ campaigns. </a:t>
            </a:r>
          </a:p>
          <a:p>
            <a:pPr algn="l" rtl="0">
              <a:spcBef>
                <a:spcPts val="1800"/>
              </a:spcBef>
            </a:pPr>
            <a:endParaRPr lang="en-US" sz="32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76672"/>
            <a:ext cx="8208912" cy="2265107"/>
          </a:xfrm>
          <a:prstGeom prst="rect">
            <a:avLst/>
          </a:prstGeom>
        </p:spPr>
        <p:txBody>
          <a:bodyPr wrap="square">
            <a:spAutoFit/>
          </a:bodyPr>
          <a:lstStyle/>
          <a:p>
            <a:pPr algn="l" rtl="0">
              <a:lnSpc>
                <a:spcPts val="5200"/>
              </a:lnSpc>
              <a:spcBef>
                <a:spcPts val="1800"/>
              </a:spcBef>
              <a:buFont typeface="Arial" pitchFamily="34" charset="0"/>
              <a:buChar char="•"/>
            </a:pPr>
            <a:r>
              <a:rPr lang="en-US" sz="3200" dirty="0" smtClean="0">
                <a:latin typeface="Arial Black" pitchFamily="34" charset="0"/>
              </a:rPr>
              <a:t>Usually agricultural with problems of overpopulation. </a:t>
            </a:r>
          </a:p>
          <a:p>
            <a:pPr algn="l" rtl="0">
              <a:lnSpc>
                <a:spcPts val="5200"/>
              </a:lnSpc>
              <a:spcBef>
                <a:spcPts val="1800"/>
              </a:spcBef>
              <a:buFont typeface="Arial" pitchFamily="34" charset="0"/>
              <a:buChar char="•"/>
            </a:pPr>
            <a:r>
              <a:rPr lang="en-US" sz="3200" dirty="0" smtClean="0">
                <a:latin typeface="Arial Black" pitchFamily="34" charset="0"/>
              </a:rPr>
              <a:t> Many Dependents. </a:t>
            </a:r>
            <a:endParaRPr lang="en-US" sz="3200" dirty="0">
              <a:latin typeface="Arial Blac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282" y="0"/>
            <a:ext cx="8643998" cy="914400"/>
          </a:xfrm>
        </p:spPr>
        <p:txBody>
          <a:bodyPr/>
          <a:lstStyle/>
          <a:p>
            <a:r>
              <a:rPr lang="en-US" sz="2800" dirty="0">
                <a:latin typeface="Arial Black" pitchFamily="34" charset="0"/>
              </a:rPr>
              <a:t>Population pyramid of a developed nation</a:t>
            </a:r>
          </a:p>
        </p:txBody>
      </p:sp>
      <p:sp>
        <p:nvSpPr>
          <p:cNvPr id="7171" name="Text Box 3"/>
          <p:cNvSpPr txBox="1">
            <a:spLocks noChangeArrowheads="1"/>
          </p:cNvSpPr>
          <p:nvPr/>
        </p:nvSpPr>
        <p:spPr bwMode="auto">
          <a:xfrm>
            <a:off x="2819400" y="6400800"/>
            <a:ext cx="1600200" cy="457200"/>
          </a:xfrm>
          <a:prstGeom prst="rect">
            <a:avLst/>
          </a:prstGeom>
          <a:noFill/>
          <a:ln w="9525">
            <a:noFill/>
            <a:miter lim="800000"/>
            <a:headEnd/>
            <a:tailEnd/>
          </a:ln>
          <a:effectLst/>
        </p:spPr>
        <p:txBody>
          <a:bodyPr>
            <a:spAutoFit/>
          </a:bodyPr>
          <a:lstStyle/>
          <a:p>
            <a:pPr algn="l" eaLnBrk="1" hangingPunct="1">
              <a:spcBef>
                <a:spcPct val="50000"/>
              </a:spcBef>
            </a:pPr>
            <a:endParaRPr lang="en-US">
              <a:latin typeface="Tahoma" pitchFamily="34" charset="0"/>
            </a:endParaRPr>
          </a:p>
        </p:txBody>
      </p:sp>
      <p:sp>
        <p:nvSpPr>
          <p:cNvPr id="7172" name="Rectangle 4"/>
          <p:cNvSpPr>
            <a:spLocks noChangeArrowheads="1"/>
          </p:cNvSpPr>
          <p:nvPr/>
        </p:nvSpPr>
        <p:spPr bwMode="auto">
          <a:xfrm>
            <a:off x="762000" y="1676400"/>
            <a:ext cx="7772400" cy="895350"/>
          </a:xfrm>
          <a:prstGeom prst="rect">
            <a:avLst/>
          </a:prstGeom>
          <a:noFill/>
          <a:ln w="9525">
            <a:noFill/>
            <a:miter lim="800000"/>
            <a:headEnd/>
            <a:tailEnd/>
          </a:ln>
          <a:effectLst/>
        </p:spPr>
        <p:txBody>
          <a:bodyPr>
            <a:spAutoFit/>
          </a:bodyPr>
          <a:lstStyle/>
          <a:p>
            <a:pPr algn="l">
              <a:spcBef>
                <a:spcPct val="20000"/>
              </a:spcBef>
            </a:pPr>
            <a:endParaRPr lang="en-US" b="1">
              <a:latin typeface="Arial" pitchFamily="34" charset="0"/>
            </a:endParaRPr>
          </a:p>
          <a:p>
            <a:pPr algn="l">
              <a:spcBef>
                <a:spcPct val="20000"/>
              </a:spcBef>
            </a:pPr>
            <a:endParaRPr lang="en-US">
              <a:latin typeface="Arial" pitchFamily="34" charset="0"/>
            </a:endParaRPr>
          </a:p>
        </p:txBody>
      </p:sp>
      <p:sp>
        <p:nvSpPr>
          <p:cNvPr id="7173" name="Text Box 5"/>
          <p:cNvSpPr txBox="1">
            <a:spLocks noChangeArrowheads="1"/>
          </p:cNvSpPr>
          <p:nvPr/>
        </p:nvSpPr>
        <p:spPr bwMode="auto">
          <a:xfrm>
            <a:off x="1071538" y="6215082"/>
            <a:ext cx="6858000" cy="461665"/>
          </a:xfrm>
          <a:prstGeom prst="rect">
            <a:avLst/>
          </a:prstGeom>
          <a:noFill/>
          <a:ln w="9525">
            <a:noFill/>
            <a:miter lim="800000"/>
            <a:headEnd/>
            <a:tailEnd/>
          </a:ln>
          <a:effectLst/>
        </p:spPr>
        <p:txBody>
          <a:bodyPr>
            <a:spAutoFit/>
          </a:bodyPr>
          <a:lstStyle/>
          <a:p>
            <a:pPr algn="l" rtl="0" eaLnBrk="1" hangingPunct="1">
              <a:spcBef>
                <a:spcPct val="50000"/>
              </a:spcBef>
            </a:pPr>
            <a:r>
              <a:rPr lang="en-US" sz="2400" dirty="0">
                <a:latin typeface="Arial Black" pitchFamily="34" charset="0"/>
              </a:rPr>
              <a:t>Population Pyramid of Sweden (1995)</a:t>
            </a:r>
          </a:p>
        </p:txBody>
      </p:sp>
      <p:pic>
        <p:nvPicPr>
          <p:cNvPr id="7174" name="Picture 6" descr="~AUT0002"/>
          <p:cNvPicPr>
            <a:picLocks noChangeAspect="1" noChangeArrowheads="1"/>
          </p:cNvPicPr>
          <p:nvPr/>
        </p:nvPicPr>
        <p:blipFill>
          <a:blip r:embed="rId2" cstate="print"/>
          <a:srcRect/>
          <a:stretch>
            <a:fillRect/>
          </a:stretch>
        </p:blipFill>
        <p:spPr bwMode="auto">
          <a:xfrm>
            <a:off x="214282" y="857232"/>
            <a:ext cx="8715436" cy="5357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819400" y="6400800"/>
            <a:ext cx="1600200" cy="457200"/>
          </a:xfrm>
          <a:prstGeom prst="rect">
            <a:avLst/>
          </a:prstGeom>
          <a:noFill/>
          <a:ln w="9525">
            <a:noFill/>
            <a:miter lim="800000"/>
            <a:headEnd/>
            <a:tailEnd/>
          </a:ln>
          <a:effectLst/>
        </p:spPr>
        <p:txBody>
          <a:bodyPr>
            <a:spAutoFit/>
          </a:bodyPr>
          <a:lstStyle/>
          <a:p>
            <a:pPr algn="l" eaLnBrk="1" hangingPunct="1">
              <a:spcBef>
                <a:spcPct val="50000"/>
              </a:spcBef>
            </a:pPr>
            <a:endParaRPr lang="en-US">
              <a:latin typeface="Tahoma" pitchFamily="34" charset="0"/>
            </a:endParaRPr>
          </a:p>
        </p:txBody>
      </p:sp>
      <p:sp>
        <p:nvSpPr>
          <p:cNvPr id="9220" name="Rectangle 4"/>
          <p:cNvSpPr>
            <a:spLocks noChangeArrowheads="1"/>
          </p:cNvSpPr>
          <p:nvPr/>
        </p:nvSpPr>
        <p:spPr bwMode="auto">
          <a:xfrm>
            <a:off x="762000" y="1676400"/>
            <a:ext cx="7772400" cy="895350"/>
          </a:xfrm>
          <a:prstGeom prst="rect">
            <a:avLst/>
          </a:prstGeom>
          <a:noFill/>
          <a:ln w="9525">
            <a:noFill/>
            <a:miter lim="800000"/>
            <a:headEnd/>
            <a:tailEnd/>
          </a:ln>
          <a:effectLst/>
        </p:spPr>
        <p:txBody>
          <a:bodyPr>
            <a:spAutoFit/>
          </a:bodyPr>
          <a:lstStyle/>
          <a:p>
            <a:pPr algn="l">
              <a:spcBef>
                <a:spcPct val="20000"/>
              </a:spcBef>
            </a:pPr>
            <a:endParaRPr lang="en-US" b="1">
              <a:latin typeface="Arial" pitchFamily="34" charset="0"/>
            </a:endParaRPr>
          </a:p>
          <a:p>
            <a:pPr algn="l">
              <a:spcBef>
                <a:spcPct val="20000"/>
              </a:spcBef>
            </a:pPr>
            <a:endParaRPr lang="en-US">
              <a:latin typeface="Arial" pitchFamily="34" charset="0"/>
            </a:endParaRPr>
          </a:p>
        </p:txBody>
      </p:sp>
      <p:sp>
        <p:nvSpPr>
          <p:cNvPr id="9221" name="Text Box 5"/>
          <p:cNvSpPr txBox="1">
            <a:spLocks noChangeArrowheads="1"/>
          </p:cNvSpPr>
          <p:nvPr/>
        </p:nvSpPr>
        <p:spPr bwMode="auto">
          <a:xfrm>
            <a:off x="214282" y="428604"/>
            <a:ext cx="8715436" cy="6132961"/>
          </a:xfrm>
          <a:prstGeom prst="rect">
            <a:avLst/>
          </a:prstGeom>
          <a:noFill/>
          <a:ln w="9525">
            <a:noFill/>
            <a:miter lim="800000"/>
            <a:headEnd/>
            <a:tailEnd/>
          </a:ln>
          <a:effectLst/>
        </p:spPr>
        <p:txBody>
          <a:bodyPr wrap="square">
            <a:spAutoFit/>
          </a:bodyPr>
          <a:lstStyle/>
          <a:p>
            <a:pPr algn="l">
              <a:lnSpc>
                <a:spcPts val="5000"/>
              </a:lnSpc>
              <a:spcBef>
                <a:spcPct val="20000"/>
              </a:spcBef>
            </a:pPr>
            <a:r>
              <a:rPr lang="en-US" sz="3200" b="1" dirty="0">
                <a:latin typeface="Arial Black" pitchFamily="34" charset="0"/>
              </a:rPr>
              <a:t>A </a:t>
            </a:r>
            <a:r>
              <a:rPr lang="en-US" sz="3200" b="1" dirty="0" smtClean="0">
                <a:latin typeface="Arial Black" pitchFamily="34" charset="0"/>
              </a:rPr>
              <a:t>narrow based population pyramid</a:t>
            </a:r>
            <a:r>
              <a:rPr lang="en-US" sz="2800" b="1" dirty="0" smtClean="0">
                <a:latin typeface="Arial Black" pitchFamily="34" charset="0"/>
              </a:rPr>
              <a:t> </a:t>
            </a:r>
            <a:r>
              <a:rPr lang="en-US" sz="3200" b="1" dirty="0" smtClean="0">
                <a:latin typeface="Arial Black" pitchFamily="34" charset="0"/>
              </a:rPr>
              <a:t>Means</a:t>
            </a:r>
            <a:r>
              <a:rPr lang="en-US" sz="2800" b="1" dirty="0" smtClean="0">
                <a:latin typeface="Arial Black" pitchFamily="34" charset="0"/>
              </a:rPr>
              <a:t>:</a:t>
            </a:r>
          </a:p>
          <a:p>
            <a:pPr algn="l">
              <a:spcBef>
                <a:spcPct val="20000"/>
              </a:spcBef>
            </a:pPr>
            <a:endParaRPr lang="en-US" sz="2800" b="1" dirty="0">
              <a:latin typeface="Arial Black" pitchFamily="34" charset="0"/>
            </a:endParaRPr>
          </a:p>
          <a:p>
            <a:pPr algn="l" rtl="0">
              <a:lnSpc>
                <a:spcPts val="5000"/>
              </a:lnSpc>
              <a:spcBef>
                <a:spcPct val="20000"/>
              </a:spcBef>
              <a:buFont typeface="Arial" pitchFamily="34" charset="0"/>
              <a:buChar char="•"/>
            </a:pPr>
            <a:r>
              <a:rPr lang="en-US" sz="3200" b="1" dirty="0">
                <a:latin typeface="Arial Black" pitchFamily="34" charset="0"/>
              </a:rPr>
              <a:t>Birth rate and Death rate low</a:t>
            </a:r>
          </a:p>
          <a:p>
            <a:pPr algn="l" rtl="0">
              <a:lnSpc>
                <a:spcPts val="5000"/>
              </a:lnSpc>
              <a:spcBef>
                <a:spcPct val="20000"/>
              </a:spcBef>
              <a:buFontTx/>
              <a:buChar char="•"/>
            </a:pPr>
            <a:r>
              <a:rPr lang="en-US" sz="3200" dirty="0" smtClean="0">
                <a:latin typeface="Arial Black" pitchFamily="34" charset="0"/>
              </a:rPr>
              <a:t>Work </a:t>
            </a:r>
            <a:r>
              <a:rPr lang="en-US" sz="3200" dirty="0">
                <a:latin typeface="Arial Black" pitchFamily="34" charset="0"/>
              </a:rPr>
              <a:t>out incentives to encourage more births</a:t>
            </a:r>
          </a:p>
          <a:p>
            <a:pPr algn="l" rtl="0">
              <a:lnSpc>
                <a:spcPts val="5000"/>
              </a:lnSpc>
              <a:spcBef>
                <a:spcPct val="20000"/>
              </a:spcBef>
              <a:buFontTx/>
              <a:buChar char="•"/>
            </a:pPr>
            <a:r>
              <a:rPr lang="en-US" sz="3200" dirty="0" smtClean="0">
                <a:latin typeface="Arial Black" pitchFamily="34" charset="0"/>
              </a:rPr>
              <a:t>hiring </a:t>
            </a:r>
            <a:r>
              <a:rPr lang="en-US" sz="3200" dirty="0">
                <a:latin typeface="Arial Black" pitchFamily="34" charset="0"/>
              </a:rPr>
              <a:t>foreign </a:t>
            </a:r>
            <a:r>
              <a:rPr lang="en-US" sz="3200" dirty="0" smtClean="0">
                <a:latin typeface="Arial Black" pitchFamily="34" charset="0"/>
              </a:rPr>
              <a:t>labor</a:t>
            </a:r>
            <a:endParaRPr lang="en-US" sz="3200" dirty="0">
              <a:latin typeface="Arial Black" pitchFamily="34" charset="0"/>
            </a:endParaRPr>
          </a:p>
          <a:p>
            <a:pPr algn="l" rtl="0">
              <a:lnSpc>
                <a:spcPts val="5000"/>
              </a:lnSpc>
              <a:spcBef>
                <a:spcPct val="20000"/>
              </a:spcBef>
              <a:buFontTx/>
              <a:buChar char="•"/>
            </a:pPr>
            <a:r>
              <a:rPr lang="en-US" sz="3200" dirty="0" smtClean="0">
                <a:latin typeface="Arial Black" pitchFamily="34" charset="0"/>
              </a:rPr>
              <a:t>proper </a:t>
            </a:r>
            <a:r>
              <a:rPr lang="en-US" sz="3200" dirty="0">
                <a:latin typeface="Arial Black" pitchFamily="34" charset="0"/>
              </a:rPr>
              <a:t>medical services &amp; health care for the </a:t>
            </a:r>
            <a:r>
              <a:rPr lang="en-US" sz="3200" dirty="0" smtClean="0">
                <a:latin typeface="Arial Black" pitchFamily="34" charset="0"/>
              </a:rPr>
              <a:t>aged.</a:t>
            </a:r>
            <a:endParaRPr lang="en-US" sz="32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2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71480"/>
            <a:ext cx="8715435" cy="5951437"/>
          </a:xfrm>
          <a:prstGeom prst="rect">
            <a:avLst/>
          </a:prstGeom>
        </p:spPr>
        <p:txBody>
          <a:bodyPr wrap="square">
            <a:spAutoFit/>
          </a:bodyPr>
          <a:lstStyle/>
          <a:p>
            <a:pPr algn="l" rtl="0"/>
            <a:r>
              <a:rPr lang="en-US" sz="3600" dirty="0" smtClean="0">
                <a:latin typeface="Arial Black" pitchFamily="34" charset="0"/>
              </a:rPr>
              <a:t>Age structure visualization:</a:t>
            </a:r>
          </a:p>
          <a:p>
            <a:pPr algn="l" rtl="0"/>
            <a:endParaRPr lang="en-US" sz="3200" dirty="0">
              <a:latin typeface="Arial Black" pitchFamily="34" charset="0"/>
            </a:endParaRPr>
          </a:p>
          <a:p>
            <a:pPr algn="l" rtl="0"/>
            <a:r>
              <a:rPr lang="en-US" sz="3600" dirty="0" smtClean="0">
                <a:latin typeface="Arial Black" pitchFamily="34" charset="0"/>
              </a:rPr>
              <a:t>1- Numerical:</a:t>
            </a:r>
          </a:p>
          <a:p>
            <a:pPr algn="l" rtl="0"/>
            <a:endParaRPr lang="en-US" sz="3600" dirty="0" smtClean="0">
              <a:latin typeface="Arial Black" pitchFamily="34" charset="0"/>
            </a:endParaRPr>
          </a:p>
          <a:p>
            <a:pPr algn="l" rtl="0"/>
            <a:r>
              <a:rPr lang="en-US" sz="3600" dirty="0" smtClean="0">
                <a:latin typeface="Arial Black" pitchFamily="34" charset="0"/>
              </a:rPr>
              <a:t>1- Sex ratio: </a:t>
            </a:r>
          </a:p>
          <a:p>
            <a:pPr algn="l" rtl="0">
              <a:lnSpc>
                <a:spcPts val="5000"/>
              </a:lnSpc>
              <a:buSzPct val="114000"/>
              <a:buFont typeface="Arial" pitchFamily="34" charset="0"/>
              <a:buChar char="•"/>
            </a:pPr>
            <a:r>
              <a:rPr lang="en-US" sz="3200" dirty="0" smtClean="0">
                <a:latin typeface="Arial Black" pitchFamily="34" charset="0"/>
              </a:rPr>
              <a:t>Is the ratio of males to females in the population. </a:t>
            </a:r>
          </a:p>
          <a:p>
            <a:pPr algn="l" rtl="0">
              <a:lnSpc>
                <a:spcPts val="5000"/>
              </a:lnSpc>
              <a:buSzPct val="114000"/>
              <a:buFont typeface="Arial" pitchFamily="34" charset="0"/>
              <a:buChar char="•"/>
            </a:pPr>
            <a:r>
              <a:rPr lang="en-US" sz="3200" dirty="0" smtClean="0">
                <a:latin typeface="Arial Black" pitchFamily="34" charset="0"/>
              </a:rPr>
              <a:t>Expressed as the number of males per 100 females.</a:t>
            </a:r>
          </a:p>
          <a:p>
            <a:pPr algn="l" rtl="0">
              <a:lnSpc>
                <a:spcPts val="5000"/>
              </a:lnSpc>
              <a:buSzPct val="114000"/>
              <a:buFont typeface="Arial" pitchFamily="34" charset="0"/>
              <a:buChar char="•"/>
            </a:pPr>
            <a:r>
              <a:rPr lang="en-US" sz="3200" dirty="0" smtClean="0">
                <a:latin typeface="Arial Black" pitchFamily="34" charset="0"/>
              </a:rPr>
              <a:t> Sex ratio at birth is around 105</a:t>
            </a:r>
            <a:endParaRPr lang="ar-SA"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179512" y="332656"/>
          <a:ext cx="8748466" cy="5976666"/>
        </p:xfrm>
        <a:graphic>
          <a:graphicData uri="http://schemas.openxmlformats.org/drawingml/2006/table">
            <a:tbl>
              <a:tblPr/>
              <a:tblGrid>
                <a:gridCol w="1296244"/>
                <a:gridCol w="1242037"/>
                <a:gridCol w="1242037"/>
                <a:gridCol w="1242037"/>
                <a:gridCol w="1242037"/>
                <a:gridCol w="1242037"/>
                <a:gridCol w="1242037"/>
              </a:tblGrid>
              <a:tr h="1074856">
                <a:tc>
                  <a:txBody>
                    <a:bodyPr/>
                    <a:lstStyle/>
                    <a:p>
                      <a:pPr algn="ctr">
                        <a:lnSpc>
                          <a:spcPts val="2000"/>
                        </a:lnSpc>
                        <a:spcAft>
                          <a:spcPts val="0"/>
                        </a:spcAft>
                      </a:pP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a:latin typeface="Arial Black" pitchFamily="34" charset="0"/>
                          <a:ea typeface="Calibri"/>
                          <a:cs typeface="Arial"/>
                        </a:rPr>
                        <a:t>Saudi </a:t>
                      </a:r>
                      <a:endParaRPr lang="en-US" sz="2800" b="1" baseline="-25000" dirty="0" smtClean="0">
                        <a:latin typeface="Arial Black" pitchFamily="34" charset="0"/>
                        <a:ea typeface="Calibri"/>
                        <a:cs typeface="Arial"/>
                      </a:endParaRPr>
                    </a:p>
                    <a:p>
                      <a:pPr algn="ctr">
                        <a:lnSpc>
                          <a:spcPts val="2000"/>
                        </a:lnSpc>
                        <a:spcAft>
                          <a:spcPts val="0"/>
                        </a:spcAft>
                      </a:pPr>
                      <a:r>
                        <a:rPr lang="en-US" sz="2800" b="1" baseline="-25000" dirty="0" smtClean="0">
                          <a:latin typeface="Arial Black" pitchFamily="34" charset="0"/>
                          <a:ea typeface="Calibri"/>
                          <a:cs typeface="Arial"/>
                        </a:rPr>
                        <a:t>Arabia</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smtClean="0">
                          <a:latin typeface="Arial Black" pitchFamily="34" charset="0"/>
                          <a:ea typeface="Calibri"/>
                          <a:cs typeface="Arial"/>
                        </a:rPr>
                        <a:t>Kuwait</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a:latin typeface="Arial Black" pitchFamily="34" charset="0"/>
                          <a:ea typeface="Calibri"/>
                          <a:cs typeface="Arial"/>
                        </a:rPr>
                        <a:t>Oman</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a:latin typeface="Arial Black" pitchFamily="34" charset="0"/>
                          <a:ea typeface="Calibri"/>
                          <a:cs typeface="Arial"/>
                        </a:rPr>
                        <a:t>Iraq</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a:latin typeface="Arial Black" pitchFamily="34" charset="0"/>
                          <a:ea typeface="Calibri"/>
                          <a:cs typeface="Arial"/>
                        </a:rPr>
                        <a:t>Bahrain</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800" b="1" baseline="-25000" dirty="0">
                          <a:latin typeface="Arial Black" pitchFamily="34" charset="0"/>
                          <a:ea typeface="Calibri"/>
                          <a:cs typeface="Arial"/>
                        </a:rPr>
                        <a:t>Qatar</a:t>
                      </a:r>
                      <a:endParaRPr lang="en-US" sz="1600" b="1" dirty="0">
                        <a:latin typeface="Arial Black" pitchFamily="34" charset="0"/>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362">
                <a:tc>
                  <a:txBody>
                    <a:bodyPr/>
                    <a:lstStyle/>
                    <a:p>
                      <a:pPr algn="ctr">
                        <a:lnSpc>
                          <a:spcPts val="2000"/>
                        </a:lnSpc>
                        <a:spcAft>
                          <a:spcPts val="0"/>
                        </a:spcAft>
                      </a:pPr>
                      <a:r>
                        <a:rPr lang="en-US" sz="3600" b="1" baseline="-25000" dirty="0">
                          <a:latin typeface="Arial Black" pitchFamily="34" charset="0"/>
                          <a:ea typeface="Calibri"/>
                          <a:cs typeface="Arial"/>
                        </a:rPr>
                        <a:t>  0 - 14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27.6</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30.4</a:t>
                      </a:r>
                      <a:endParaRPr lang="en-US" sz="16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36.7</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19.7</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12.5</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a:latin typeface="Arial Black" pitchFamily="34" charset="0"/>
                          <a:ea typeface="Calibri"/>
                          <a:cs typeface="Arial"/>
                        </a:rPr>
                        <a:t>20.7</a:t>
                      </a:r>
                      <a:endParaRPr lang="en-US" sz="1800" b="1">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362">
                <a:tc>
                  <a:txBody>
                    <a:bodyPr/>
                    <a:lstStyle/>
                    <a:p>
                      <a:pPr algn="ctr">
                        <a:lnSpc>
                          <a:spcPts val="2000"/>
                        </a:lnSpc>
                        <a:spcAft>
                          <a:spcPts val="0"/>
                        </a:spcAft>
                      </a:pPr>
                      <a:r>
                        <a:rPr lang="en-US" sz="3600" b="1" baseline="-25000" dirty="0">
                          <a:latin typeface="Arial Black" pitchFamily="34" charset="0"/>
                          <a:ea typeface="Calibri"/>
                          <a:cs typeface="Arial"/>
                        </a:rPr>
                        <a:t>15 - 24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19.3</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19.9</a:t>
                      </a:r>
                      <a:endParaRPr lang="en-US" sz="16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19.6</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15.9</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13.4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13.7</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362">
                <a:tc>
                  <a:txBody>
                    <a:bodyPr/>
                    <a:lstStyle/>
                    <a:p>
                      <a:pPr algn="ctr">
                        <a:lnSpc>
                          <a:spcPts val="2000"/>
                        </a:lnSpc>
                        <a:spcAft>
                          <a:spcPts val="0"/>
                        </a:spcAft>
                      </a:pPr>
                      <a:r>
                        <a:rPr lang="en-US" sz="3600" b="1" baseline="-25000" dirty="0">
                          <a:latin typeface="Arial Black" pitchFamily="34" charset="0"/>
                          <a:ea typeface="Calibri"/>
                          <a:cs typeface="Arial"/>
                        </a:rPr>
                        <a:t>25 - 54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45.4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42.6</a:t>
                      </a:r>
                      <a:endParaRPr lang="en-US" sz="16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a:latin typeface="Arial Black" pitchFamily="34" charset="0"/>
                          <a:ea typeface="Calibri"/>
                          <a:cs typeface="Arial"/>
                        </a:rPr>
                        <a:t>36.3</a:t>
                      </a:r>
                      <a:endParaRPr lang="en-US" sz="1800" b="1">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56.2</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69.9</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61.5</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362">
                <a:tc>
                  <a:txBody>
                    <a:bodyPr/>
                    <a:lstStyle/>
                    <a:p>
                      <a:pPr algn="ctr">
                        <a:lnSpc>
                          <a:spcPts val="2000"/>
                        </a:lnSpc>
                        <a:spcAft>
                          <a:spcPts val="0"/>
                        </a:spcAft>
                      </a:pPr>
                      <a:r>
                        <a:rPr lang="en-US" sz="3600" b="1" baseline="-25000" dirty="0">
                          <a:latin typeface="Arial Black" pitchFamily="34" charset="0"/>
                          <a:ea typeface="Calibri"/>
                          <a:cs typeface="Arial"/>
                        </a:rPr>
                        <a:t>55 - 64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4.5</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3.9</a:t>
                      </a:r>
                      <a:endParaRPr lang="en-US" sz="16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a:latin typeface="Arial Black" pitchFamily="34" charset="0"/>
                          <a:ea typeface="Calibri"/>
                          <a:cs typeface="Arial"/>
                        </a:rPr>
                        <a:t>4.2</a:t>
                      </a:r>
                      <a:endParaRPr lang="en-US" sz="1800" b="1">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a:latin typeface="Arial Black" pitchFamily="34" charset="0"/>
                          <a:ea typeface="Calibri"/>
                          <a:cs typeface="Arial"/>
                        </a:rPr>
                        <a:t>5.5</a:t>
                      </a:r>
                      <a:endParaRPr lang="en-US" sz="1800" b="1">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3.4</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3.1</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362">
                <a:tc>
                  <a:txBody>
                    <a:bodyPr/>
                    <a:lstStyle/>
                    <a:p>
                      <a:pPr algn="ctr">
                        <a:lnSpc>
                          <a:spcPts val="2000"/>
                        </a:lnSpc>
                        <a:spcAft>
                          <a:spcPts val="0"/>
                        </a:spcAft>
                      </a:pPr>
                      <a:r>
                        <a:rPr lang="en-US" sz="3600" b="1" baseline="-25000" dirty="0">
                          <a:latin typeface="Arial Black" pitchFamily="34" charset="0"/>
                          <a:ea typeface="Calibri"/>
                          <a:cs typeface="Arial"/>
                        </a:rPr>
                        <a:t>65+</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3.2</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2400" b="1" dirty="0">
                          <a:latin typeface="Arial Black" pitchFamily="34" charset="0"/>
                          <a:ea typeface="Calibri"/>
                          <a:cs typeface="Arial"/>
                        </a:rPr>
                        <a:t>3.3</a:t>
                      </a:r>
                      <a:endParaRPr lang="en-US" sz="16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3.2</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2.7</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0.9</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3600" b="1" baseline="-25000" dirty="0">
                          <a:latin typeface="Arial Black" pitchFamily="34" charset="0"/>
                          <a:ea typeface="Calibri"/>
                          <a:cs typeface="Arial"/>
                        </a:rPr>
                        <a:t>1</a:t>
                      </a:r>
                      <a:endParaRPr lang="en-US" sz="1800" b="1" dirty="0">
                        <a:latin typeface="Arial Black" pitchFamily="34" charset="0"/>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20" name="Group 116"/>
          <p:cNvGraphicFramePr>
            <a:graphicFrameLocks noGrp="1"/>
          </p:cNvGraphicFramePr>
          <p:nvPr/>
        </p:nvGraphicFramePr>
        <p:xfrm>
          <a:off x="0" y="692696"/>
          <a:ext cx="9144000" cy="5840415"/>
        </p:xfrm>
        <a:graphic>
          <a:graphicData uri="http://schemas.openxmlformats.org/drawingml/2006/table">
            <a:tbl>
              <a:tblPr rtl="1"/>
              <a:tblGrid>
                <a:gridCol w="3260035"/>
                <a:gridCol w="3374334"/>
                <a:gridCol w="2509631"/>
              </a:tblGrid>
              <a:tr h="457200">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Black" pitchFamily="34" charset="0"/>
                          <a:cs typeface="Arial" pitchFamily="34" charset="0"/>
                        </a:rPr>
                        <a:t>Developing countries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 </a:t>
                      </a:r>
                      <a:r>
                        <a:rPr kumimoji="0" lang="en-US" sz="1800" b="1" i="0" u="none" strike="noStrike" cap="none" normalizeH="0" baseline="0" smtClean="0">
                          <a:ln>
                            <a:noFill/>
                          </a:ln>
                          <a:solidFill>
                            <a:schemeClr val="tx1"/>
                          </a:solidFill>
                          <a:effectLst/>
                          <a:latin typeface="Arial Black" pitchFamily="34" charset="0"/>
                          <a:cs typeface="Arial" pitchFamily="34" charset="0"/>
                        </a:rPr>
                        <a:t>Developed countries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Black"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Wide (high BR)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Narrow ( Low BR)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Black" pitchFamily="34" charset="0"/>
                          <a:cs typeface="Arial" pitchFamily="34" charset="0"/>
                        </a:rPr>
                        <a:t>Base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       Sloping.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(high mortality)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Not sloping (Straight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(low mortality )</a:t>
                      </a: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Side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Short</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(Low life expectancy)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Tall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(high life expectancy). </a:t>
                      </a: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Height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Narrow</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(few people survive to old age)</a:t>
                      </a: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Wide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(large numbers of people &gt; 60. </a:t>
                      </a: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Apex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Low ( High births)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Times New Roman" pitchFamily="18" charset="0"/>
                        </a:rPr>
                        <a:t>High (low birth)</a:t>
                      </a: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Black"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Median 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96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Old dependency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Black" pitchFamily="34" charset="0"/>
                          <a:cs typeface="Arial" pitchFamily="34" charset="0"/>
                        </a:rPr>
                        <a:t>High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Black" pitchFamily="34" charset="0"/>
                          <a:cs typeface="Arial" pitchFamily="34"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Black" pitchFamily="34" charset="0"/>
                          <a:cs typeface="Arial" pitchFamily="34" charset="0"/>
                        </a:rPr>
                        <a:t>Young dependency ratio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52" name="Text Box 110"/>
          <p:cNvSpPr txBox="1">
            <a:spLocks noChangeArrowheads="1"/>
          </p:cNvSpPr>
          <p:nvPr/>
        </p:nvSpPr>
        <p:spPr bwMode="auto">
          <a:xfrm>
            <a:off x="0" y="152400"/>
            <a:ext cx="9144000" cy="400110"/>
          </a:xfrm>
          <a:prstGeom prst="rect">
            <a:avLst/>
          </a:prstGeom>
          <a:noFill/>
          <a:ln w="9525">
            <a:noFill/>
            <a:miter lim="800000"/>
            <a:headEnd/>
            <a:tailEnd/>
          </a:ln>
          <a:effectLst/>
        </p:spPr>
        <p:txBody>
          <a:bodyPr>
            <a:spAutoFit/>
          </a:bodyPr>
          <a:lstStyle/>
          <a:p>
            <a:pPr algn="l"/>
            <a:r>
              <a:rPr lang="en-US" sz="2000" b="1" dirty="0"/>
              <a:t>Comparison between the Pyramids of developing &amp; developed Countries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opulation_pyramid_growing"/>
          <p:cNvPicPr>
            <a:picLocks noChangeAspect="1" noChangeArrowheads="1"/>
          </p:cNvPicPr>
          <p:nvPr/>
        </p:nvPicPr>
        <p:blipFill>
          <a:blip r:embed="rId2" cstate="print"/>
          <a:srcRect/>
          <a:stretch>
            <a:fillRect/>
          </a:stretch>
        </p:blipFill>
        <p:spPr bwMode="auto">
          <a:xfrm>
            <a:off x="304800" y="0"/>
            <a:ext cx="8839200" cy="65579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32656"/>
            <a:ext cx="878497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198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fw.cachefly.net/snm/images/nm/pyramids/sa-19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428604"/>
            <a:ext cx="4320480" cy="59293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fw.cachefly.net/snm/images/nm/pyramids/sa-199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5" y="428604"/>
            <a:ext cx="4608511" cy="59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31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fw.cachefly.net/snm/images/nm/pyramids/sa-2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60648"/>
            <a:ext cx="4572000" cy="6048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fw.cachefly.net/snm/images/nm/pyramids/sa-20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2115" y="260648"/>
            <a:ext cx="425438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292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fw.cachefly.net/snm/images/nm/pyramids/sa-2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6" y="260648"/>
            <a:ext cx="4772025" cy="62646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fw.cachefly.net/snm/images/nm/pyramids/sa-20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4111" y="260648"/>
            <a:ext cx="4252385"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02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fw.cachefly.net/snm/images/nm/pyramids/sa-20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4355976" cy="61206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fw.cachefly.net/snm/images/nm/pyramids/sa-20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489" y="404664"/>
            <a:ext cx="450100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52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02" y="353655"/>
            <a:ext cx="8643998" cy="6504345"/>
          </a:xfrm>
          <a:prstGeom prst="rect">
            <a:avLst/>
          </a:prstGeom>
        </p:spPr>
        <p:txBody>
          <a:bodyPr wrap="square">
            <a:spAutoFit/>
          </a:bodyPr>
          <a:lstStyle/>
          <a:p>
            <a:pPr algn="l" rtl="0">
              <a:lnSpc>
                <a:spcPts val="5000"/>
              </a:lnSpc>
            </a:pPr>
            <a:r>
              <a:rPr lang="en-US" sz="3200" dirty="0" smtClean="0">
                <a:latin typeface="Arial Black" pitchFamily="34" charset="0"/>
              </a:rPr>
              <a:t>males per 100 females.  That is, for every 205 births, on average 100 are female.</a:t>
            </a:r>
          </a:p>
          <a:p>
            <a:pPr algn="l" rtl="0">
              <a:lnSpc>
                <a:spcPts val="5000"/>
              </a:lnSpc>
              <a:buFont typeface="Arial" pitchFamily="34" charset="0"/>
              <a:buChar char="•"/>
            </a:pPr>
            <a:r>
              <a:rPr lang="en-US" sz="3200" dirty="0">
                <a:latin typeface="Arial Black" pitchFamily="34" charset="0"/>
              </a:rPr>
              <a:t> </a:t>
            </a:r>
            <a:r>
              <a:rPr lang="en-US" sz="3200" dirty="0" smtClean="0">
                <a:latin typeface="Arial Black" pitchFamily="34" charset="0"/>
              </a:rPr>
              <a:t>In other words, the proportion who are female is thus (100/205) = 0.488.</a:t>
            </a:r>
          </a:p>
          <a:p>
            <a:pPr algn="l" rtl="0">
              <a:lnSpc>
                <a:spcPts val="5000"/>
              </a:lnSpc>
              <a:buFont typeface="Arial" pitchFamily="34" charset="0"/>
              <a:buChar char="•"/>
            </a:pPr>
            <a:r>
              <a:rPr lang="en-US" sz="3200" dirty="0">
                <a:latin typeface="Arial Black" pitchFamily="34" charset="0"/>
              </a:rPr>
              <a:t> </a:t>
            </a:r>
            <a:r>
              <a:rPr lang="en-US" sz="3200" dirty="0" smtClean="0">
                <a:latin typeface="Arial Black" pitchFamily="34" charset="0"/>
              </a:rPr>
              <a:t>Sex differences in mortality and migration cause the sex ratio to vary between ages.</a:t>
            </a:r>
          </a:p>
          <a:p>
            <a:pPr algn="l" rtl="0">
              <a:lnSpc>
                <a:spcPts val="5000"/>
              </a:lnSpc>
              <a:buFont typeface="Arial" pitchFamily="34" charset="0"/>
              <a:buChar char="•"/>
            </a:pPr>
            <a:r>
              <a:rPr lang="en-US" sz="3200" dirty="0">
                <a:latin typeface="Arial Black" pitchFamily="34" charset="0"/>
              </a:rPr>
              <a:t> </a:t>
            </a:r>
            <a:r>
              <a:rPr lang="en-US" sz="3200" dirty="0" smtClean="0">
                <a:latin typeface="Arial Black" pitchFamily="34" charset="0"/>
              </a:rPr>
              <a:t>Female mortality is lower than male mortality at all ages.</a:t>
            </a:r>
            <a:endParaRPr lang="ar-SA"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3" y="357166"/>
            <a:ext cx="8715436" cy="3298339"/>
          </a:xfrm>
          <a:prstGeom prst="rect">
            <a:avLst/>
          </a:prstGeom>
        </p:spPr>
        <p:txBody>
          <a:bodyPr wrap="square">
            <a:spAutoFit/>
          </a:bodyPr>
          <a:lstStyle/>
          <a:p>
            <a:pPr algn="l" rtl="0">
              <a:lnSpc>
                <a:spcPts val="5000"/>
              </a:lnSpc>
            </a:pPr>
            <a:r>
              <a:rPr lang="en-US" sz="3200" dirty="0" smtClean="0">
                <a:latin typeface="Arial Black" pitchFamily="34" charset="0"/>
              </a:rPr>
              <a:t>males per 100 females. Women live longer, on average, than men. Thus the sex ration tends to decline with age.</a:t>
            </a:r>
          </a:p>
          <a:p>
            <a:pPr algn="l" rtl="0">
              <a:lnSpc>
                <a:spcPts val="5000"/>
              </a:lnSpc>
            </a:pPr>
            <a:endParaRPr lang="en-US" sz="32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429684" cy="5978560"/>
          </a:xfrm>
          <a:prstGeom prst="rect">
            <a:avLst/>
          </a:prstGeom>
        </p:spPr>
        <p:txBody>
          <a:bodyPr wrap="square">
            <a:spAutoFit/>
          </a:bodyPr>
          <a:lstStyle/>
          <a:p>
            <a:pPr algn="l" rtl="0">
              <a:lnSpc>
                <a:spcPts val="5100"/>
              </a:lnSpc>
            </a:pPr>
            <a:r>
              <a:rPr lang="en-US" sz="3600" dirty="0" smtClean="0">
                <a:latin typeface="Arial Black" pitchFamily="34" charset="0"/>
              </a:rPr>
              <a:t>Dependency ratio (DR):</a:t>
            </a:r>
          </a:p>
          <a:p>
            <a:pPr algn="l" rtl="0">
              <a:lnSpc>
                <a:spcPts val="5100"/>
              </a:lnSpc>
              <a:buFont typeface="Arial" pitchFamily="34" charset="0"/>
              <a:buChar char="•"/>
            </a:pPr>
            <a:r>
              <a:rPr lang="en-US" sz="3200" dirty="0" smtClean="0">
                <a:latin typeface="Arial Black" pitchFamily="34" charset="0"/>
              </a:rPr>
              <a:t>Is the ratio of economically </a:t>
            </a:r>
            <a:r>
              <a:rPr lang="en-US" sz="3200" dirty="0">
                <a:latin typeface="Arial Black" pitchFamily="34" charset="0"/>
              </a:rPr>
              <a:t>inactive </a:t>
            </a:r>
            <a:r>
              <a:rPr lang="en-US" sz="3200" dirty="0" smtClean="0">
                <a:latin typeface="Arial Black" pitchFamily="34" charset="0"/>
              </a:rPr>
              <a:t>to economically </a:t>
            </a:r>
            <a:r>
              <a:rPr lang="en-US" sz="3200" dirty="0" smtClean="0">
                <a:latin typeface="Arial Black" pitchFamily="34" charset="0"/>
              </a:rPr>
              <a:t>active </a:t>
            </a:r>
            <a:r>
              <a:rPr lang="en-US" sz="3200" dirty="0" smtClean="0">
                <a:latin typeface="Arial Black" pitchFamily="34" charset="0"/>
              </a:rPr>
              <a:t>persons in a population.</a:t>
            </a:r>
          </a:p>
          <a:p>
            <a:pPr algn="l" rtl="0">
              <a:lnSpc>
                <a:spcPts val="5100"/>
              </a:lnSpc>
              <a:buFont typeface="Arial" pitchFamily="34" charset="0"/>
              <a:buChar char="•"/>
            </a:pPr>
            <a:r>
              <a:rPr lang="en-US" sz="3200" dirty="0" smtClean="0">
                <a:latin typeface="Arial Black" pitchFamily="34" charset="0"/>
              </a:rPr>
              <a:t>Usually defined as the sum of Children (0 – 14 years) and old ages (65 years and over ) related to working age (15 – 64 years).</a:t>
            </a:r>
            <a:endParaRPr lang="ar-SA" sz="3200" dirty="0" smtClean="0"/>
          </a:p>
          <a:p>
            <a:pPr algn="l" rtl="0">
              <a:lnSpc>
                <a:spcPts val="5100"/>
              </a:lnSpc>
            </a:pPr>
            <a:endParaRPr lang="ar-SA"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5984" y="714356"/>
            <a:ext cx="4649221" cy="646331"/>
          </a:xfrm>
          <a:prstGeom prst="rect">
            <a:avLst/>
          </a:prstGeom>
        </p:spPr>
        <p:txBody>
          <a:bodyPr wrap="none">
            <a:spAutoFit/>
          </a:bodyPr>
          <a:lstStyle/>
          <a:p>
            <a:r>
              <a:rPr lang="en-US" sz="3600" dirty="0" smtClean="0">
                <a:latin typeface="Arial Black" pitchFamily="34" charset="0"/>
              </a:rPr>
              <a:t>Children + elderly</a:t>
            </a:r>
            <a:endParaRPr lang="ar-SA" sz="3600" dirty="0"/>
          </a:p>
        </p:txBody>
      </p:sp>
      <p:sp>
        <p:nvSpPr>
          <p:cNvPr id="4" name="Rectangle 3"/>
          <p:cNvSpPr/>
          <p:nvPr/>
        </p:nvSpPr>
        <p:spPr>
          <a:xfrm>
            <a:off x="2857488" y="1357298"/>
            <a:ext cx="3606693" cy="646331"/>
          </a:xfrm>
          <a:prstGeom prst="rect">
            <a:avLst/>
          </a:prstGeom>
        </p:spPr>
        <p:txBody>
          <a:bodyPr wrap="none">
            <a:spAutoFit/>
          </a:bodyPr>
          <a:lstStyle/>
          <a:p>
            <a:r>
              <a:rPr lang="en-US" sz="3600" dirty="0" smtClean="0">
                <a:latin typeface="Arial Black" pitchFamily="34" charset="0"/>
              </a:rPr>
              <a:t>Working ages</a:t>
            </a:r>
            <a:endParaRPr lang="ar-SA" sz="3600" dirty="0"/>
          </a:p>
        </p:txBody>
      </p:sp>
      <p:cxnSp>
        <p:nvCxnSpPr>
          <p:cNvPr id="6" name="Straight Connector 5"/>
          <p:cNvCxnSpPr/>
          <p:nvPr/>
        </p:nvCxnSpPr>
        <p:spPr>
          <a:xfrm>
            <a:off x="2714612" y="1357298"/>
            <a:ext cx="385765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5786" y="1000108"/>
            <a:ext cx="1229824" cy="584775"/>
          </a:xfrm>
          <a:prstGeom prst="rect">
            <a:avLst/>
          </a:prstGeom>
        </p:spPr>
        <p:txBody>
          <a:bodyPr wrap="none">
            <a:spAutoFit/>
          </a:bodyPr>
          <a:lstStyle/>
          <a:p>
            <a:r>
              <a:rPr lang="en-US" sz="3200" dirty="0" smtClean="0">
                <a:latin typeface="Arial Black" pitchFamily="34" charset="0"/>
              </a:rPr>
              <a:t>DR =</a:t>
            </a:r>
            <a:endParaRPr lang="ar-SA" sz="3200" dirty="0"/>
          </a:p>
        </p:txBody>
      </p:sp>
      <p:sp>
        <p:nvSpPr>
          <p:cNvPr id="8" name="Rectangle 7"/>
          <p:cNvSpPr/>
          <p:nvPr/>
        </p:nvSpPr>
        <p:spPr>
          <a:xfrm>
            <a:off x="214282" y="2500306"/>
            <a:ext cx="8501122" cy="3939540"/>
          </a:xfrm>
          <a:prstGeom prst="rect">
            <a:avLst/>
          </a:prstGeom>
        </p:spPr>
        <p:txBody>
          <a:bodyPr wrap="square">
            <a:spAutoFit/>
          </a:bodyPr>
          <a:lstStyle/>
          <a:p>
            <a:pPr algn="l" rtl="0">
              <a:lnSpc>
                <a:spcPts val="5000"/>
              </a:lnSpc>
            </a:pPr>
            <a:r>
              <a:rPr lang="en-US" sz="3200" dirty="0" smtClean="0">
                <a:latin typeface="Arial Black" pitchFamily="34" charset="0"/>
              </a:rPr>
              <a:t>Example: </a:t>
            </a:r>
          </a:p>
          <a:p>
            <a:pPr algn="l" rtl="0">
              <a:lnSpc>
                <a:spcPts val="5000"/>
              </a:lnSpc>
            </a:pPr>
            <a:r>
              <a:rPr lang="en-US" sz="3200" dirty="0" smtClean="0">
                <a:latin typeface="Arial Black" pitchFamily="34" charset="0"/>
              </a:rPr>
              <a:t>Let </a:t>
            </a:r>
          </a:p>
          <a:p>
            <a:pPr algn="l" rtl="0">
              <a:lnSpc>
                <a:spcPts val="5000"/>
              </a:lnSpc>
            </a:pPr>
            <a:r>
              <a:rPr lang="en-US" sz="3200" dirty="0" smtClean="0">
                <a:latin typeface="Arial Black" pitchFamily="34" charset="0"/>
              </a:rPr>
              <a:t>the numbers of aged 0 – 14 = 734</a:t>
            </a:r>
          </a:p>
          <a:p>
            <a:pPr algn="l" rtl="0">
              <a:lnSpc>
                <a:spcPts val="5000"/>
              </a:lnSpc>
            </a:pPr>
            <a:r>
              <a:rPr lang="en-US" sz="3200" dirty="0" smtClean="0">
                <a:latin typeface="Arial Black" pitchFamily="34" charset="0"/>
              </a:rPr>
              <a:t>Numbers aged 15 – 64 = 2521</a:t>
            </a:r>
          </a:p>
          <a:p>
            <a:pPr algn="l" rtl="0">
              <a:lnSpc>
                <a:spcPts val="5000"/>
              </a:lnSpc>
            </a:pPr>
            <a:r>
              <a:rPr lang="en-US" sz="3200" dirty="0" smtClean="0">
                <a:latin typeface="Arial Black" pitchFamily="34" charset="0"/>
              </a:rPr>
              <a:t>Numbers aged 65+ = 457</a:t>
            </a:r>
          </a:p>
          <a:p>
            <a:pPr algn="l" rtl="0">
              <a:lnSpc>
                <a:spcPts val="5000"/>
              </a:lnSpc>
            </a:pPr>
            <a:r>
              <a:rPr lang="en-US" sz="3200" dirty="0" smtClean="0">
                <a:latin typeface="Arial Black" pitchFamily="34" charset="0"/>
              </a:rPr>
              <a:t>Then, the dependency ratio is:</a:t>
            </a:r>
            <a:endParaRPr lang="ar-SA" sz="3200" dirty="0"/>
          </a:p>
        </p:txBody>
      </p:sp>
      <p:sp>
        <p:nvSpPr>
          <p:cNvPr id="9" name="مستطيل 8"/>
          <p:cNvSpPr/>
          <p:nvPr/>
        </p:nvSpPr>
        <p:spPr>
          <a:xfrm>
            <a:off x="6948264" y="1124744"/>
            <a:ext cx="1553630" cy="584775"/>
          </a:xfrm>
          <a:prstGeom prst="rect">
            <a:avLst/>
          </a:prstGeom>
        </p:spPr>
        <p:txBody>
          <a:bodyPr wrap="none">
            <a:spAutoFit/>
          </a:bodyPr>
          <a:lstStyle/>
          <a:p>
            <a:r>
              <a:rPr lang="en-US" sz="3200" dirty="0" smtClean="0">
                <a:latin typeface="Arial Black" pitchFamily="34" charset="0"/>
              </a:rPr>
              <a:t>x 100 </a:t>
            </a:r>
            <a:endParaRPr lang="ar-SA"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TotalTime>
  <Words>1669</Words>
  <Application>Microsoft Office PowerPoint</Application>
  <PresentationFormat>On-screen Show (4:3)</PresentationFormat>
  <Paragraphs>270</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Age and Sex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 Pyramids </vt:lpstr>
      <vt:lpstr>What is a population pyramid?</vt:lpstr>
      <vt:lpstr>PowerPoint Presentation</vt:lpstr>
      <vt:lpstr>PowerPoint Presentation</vt:lpstr>
      <vt:lpstr>How to interpret population pyramids</vt:lpstr>
      <vt:lpstr>Rapid growth </vt:lpstr>
      <vt:lpstr>Rapid growth pyramids</vt:lpstr>
      <vt:lpstr>Slow growth pyramids</vt:lpstr>
      <vt:lpstr>Slow Growth </vt:lpstr>
      <vt:lpstr>Negative growth pyramids</vt:lpstr>
      <vt:lpstr>Negative growth</vt:lpstr>
      <vt:lpstr>Population pyramid of less developed</vt:lpstr>
      <vt:lpstr>PowerPoint Presentation</vt:lpstr>
      <vt:lpstr>Importance of Population Pyramids</vt:lpstr>
      <vt:lpstr>PowerPoint Presentation</vt:lpstr>
      <vt:lpstr>Population pyramid of a developed 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and Sex structure</dc:title>
  <dc:creator>Dell</dc:creator>
  <cp:lastModifiedBy>Basma</cp:lastModifiedBy>
  <cp:revision>65</cp:revision>
  <cp:lastPrinted>2014-09-07T08:37:02Z</cp:lastPrinted>
  <dcterms:created xsi:type="dcterms:W3CDTF">2013-11-08T15:08:41Z</dcterms:created>
  <dcterms:modified xsi:type="dcterms:W3CDTF">2018-10-15T08:24:38Z</dcterms:modified>
</cp:coreProperties>
</file>