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9" r:id="rId20"/>
    <p:sldId id="281" r:id="rId21"/>
    <p:sldId id="283" r:id="rId22"/>
    <p:sldId id="285" r:id="rId23"/>
    <p:sldId id="276" r:id="rId24"/>
    <p:sldId id="286" r:id="rId25"/>
    <p:sldId id="278" r:id="rId26"/>
    <p:sldId id="292" r:id="rId27"/>
    <p:sldId id="293" r:id="rId28"/>
    <p:sldId id="289" r:id="rId29"/>
    <p:sldId id="294" r:id="rId30"/>
    <p:sldId id="290" r:id="rId31"/>
    <p:sldId id="291" r:id="rId32"/>
    <p:sldId id="295" r:id="rId33"/>
    <p:sldId id="296" r:id="rId34"/>
    <p:sldId id="297" r:id="rId35"/>
    <p:sldId id="299" r:id="rId36"/>
    <p:sldId id="300" r:id="rId37"/>
    <p:sldId id="301" r:id="rId38"/>
    <p:sldId id="303" r:id="rId39"/>
    <p:sldId id="302" r:id="rId40"/>
    <p:sldId id="305" r:id="rId41"/>
    <p:sldId id="306" r:id="rId42"/>
    <p:sldId id="307" r:id="rId43"/>
    <p:sldId id="308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274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A833271-07CE-4A1F-926C-68DD9F8149D8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555C05D-614B-4FAD-A1B6-532C868B9EB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833271-07CE-4A1F-926C-68DD9F8149D8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55C05D-614B-4FAD-A1B6-532C868B9E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A833271-07CE-4A1F-926C-68DD9F8149D8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555C05D-614B-4FAD-A1B6-532C868B9E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833271-07CE-4A1F-926C-68DD9F8149D8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55C05D-614B-4FAD-A1B6-532C868B9E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A833271-07CE-4A1F-926C-68DD9F8149D8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555C05D-614B-4FAD-A1B6-532C868B9EB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833271-07CE-4A1F-926C-68DD9F8149D8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55C05D-614B-4FAD-A1B6-532C868B9E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833271-07CE-4A1F-926C-68DD9F8149D8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55C05D-614B-4FAD-A1B6-532C868B9E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833271-07CE-4A1F-926C-68DD9F8149D8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55C05D-614B-4FAD-A1B6-532C868B9E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A833271-07CE-4A1F-926C-68DD9F8149D8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55C05D-614B-4FAD-A1B6-532C868B9E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833271-07CE-4A1F-926C-68DD9F8149D8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55C05D-614B-4FAD-A1B6-532C868B9E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833271-07CE-4A1F-926C-68DD9F8149D8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55C05D-614B-4FAD-A1B6-532C868B9EB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A833271-07CE-4A1F-926C-68DD9F8149D8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555C05D-614B-4FAD-A1B6-532C868B9EB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Adverb clauses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2839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7239000" cy="6150936"/>
          </a:xfrm>
        </p:spPr>
        <p:txBody>
          <a:bodyPr>
            <a:normAutofit fontScale="92500"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800" b="1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When</a:t>
            </a:r>
            <a:endParaRPr lang="en-US" sz="2800" b="1" dirty="0">
              <a:solidFill>
                <a:srgbClr val="0070C0"/>
              </a:solidFill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i="1" dirty="0">
                <a:latin typeface="Calibri"/>
                <a:ea typeface="Calibri"/>
                <a:cs typeface="Arial"/>
              </a:rPr>
              <a:t> </a:t>
            </a:r>
            <a:r>
              <a:rPr lang="en-US" sz="2800" dirty="0">
                <a:latin typeface="Calibri"/>
                <a:ea typeface="Calibri"/>
                <a:cs typeface="Arial"/>
              </a:rPr>
              <a:t>( e ) </a:t>
            </a:r>
            <a:r>
              <a:rPr lang="en-US" sz="2800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When I arrived</a:t>
            </a:r>
            <a:r>
              <a:rPr lang="en-US" sz="2800" i="1" dirty="0">
                <a:latin typeface="Calibri"/>
                <a:ea typeface="Calibri"/>
                <a:cs typeface="Arial"/>
              </a:rPr>
              <a:t>, </a:t>
            </a:r>
            <a:r>
              <a:rPr lang="en-US" sz="2800" dirty="0">
                <a:latin typeface="Calibri"/>
                <a:ea typeface="Calibri"/>
                <a:cs typeface="Arial"/>
              </a:rPr>
              <a:t>he </a:t>
            </a:r>
            <a:r>
              <a:rPr lang="en-US" sz="2800" i="1" dirty="0">
                <a:latin typeface="Calibri"/>
                <a:ea typeface="Calibri"/>
                <a:cs typeface="Arial"/>
              </a:rPr>
              <a:t>was talking </a:t>
            </a:r>
            <a:r>
              <a:rPr lang="en-US" sz="2800" dirty="0">
                <a:latin typeface="Calibri"/>
                <a:ea typeface="Calibri"/>
                <a:cs typeface="Arial"/>
              </a:rPr>
              <a:t>on the phone.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latin typeface="Calibri"/>
                <a:ea typeface="Calibri"/>
                <a:cs typeface="Arial"/>
              </a:rPr>
              <a:t>( f ) </a:t>
            </a:r>
            <a:r>
              <a:rPr lang="en-US" sz="2800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When I got there</a:t>
            </a:r>
            <a:r>
              <a:rPr lang="en-US" sz="2800" i="1" dirty="0">
                <a:latin typeface="Calibri"/>
                <a:ea typeface="Calibri"/>
                <a:cs typeface="Arial"/>
              </a:rPr>
              <a:t>, </a:t>
            </a:r>
            <a:r>
              <a:rPr lang="en-US" sz="2800" dirty="0">
                <a:latin typeface="Calibri"/>
                <a:ea typeface="Calibri"/>
                <a:cs typeface="Arial"/>
              </a:rPr>
              <a:t>he </a:t>
            </a:r>
            <a:r>
              <a:rPr lang="en-US" sz="2800" i="1" dirty="0">
                <a:latin typeface="Calibri"/>
                <a:ea typeface="Calibri"/>
                <a:cs typeface="Arial"/>
              </a:rPr>
              <a:t>had </a:t>
            </a:r>
            <a:r>
              <a:rPr lang="en-US" sz="2800" dirty="0">
                <a:latin typeface="Calibri"/>
                <a:ea typeface="Calibri"/>
                <a:cs typeface="Arial"/>
              </a:rPr>
              <a:t>already </a:t>
            </a:r>
            <a:r>
              <a:rPr lang="en-US" sz="2800" i="1" dirty="0">
                <a:latin typeface="Calibri"/>
                <a:ea typeface="Calibri"/>
                <a:cs typeface="Arial"/>
              </a:rPr>
              <a:t>left.</a:t>
            </a:r>
            <a:endParaRPr lang="en-US" sz="2800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latin typeface="Calibri"/>
                <a:ea typeface="Calibri"/>
                <a:cs typeface="Arial"/>
              </a:rPr>
              <a:t>( g ) </a:t>
            </a:r>
            <a:r>
              <a:rPr lang="en-US" sz="2800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When it began to rain</a:t>
            </a:r>
            <a:r>
              <a:rPr lang="en-US" sz="2800" dirty="0">
                <a:latin typeface="Calibri"/>
                <a:ea typeface="Calibri"/>
                <a:cs typeface="Arial"/>
              </a:rPr>
              <a:t>, I </a:t>
            </a:r>
            <a:r>
              <a:rPr lang="en-US" sz="2800" i="1" dirty="0">
                <a:latin typeface="Calibri"/>
                <a:ea typeface="Calibri"/>
                <a:cs typeface="Arial"/>
              </a:rPr>
              <a:t>stood </a:t>
            </a:r>
            <a:r>
              <a:rPr lang="en-US" sz="2800" dirty="0">
                <a:latin typeface="Calibri"/>
                <a:ea typeface="Calibri"/>
                <a:cs typeface="Arial"/>
              </a:rPr>
              <a:t>under a tree.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latin typeface="Calibri"/>
                <a:ea typeface="Calibri"/>
                <a:cs typeface="Arial"/>
              </a:rPr>
              <a:t>(h ) </a:t>
            </a:r>
            <a:r>
              <a:rPr lang="en-US" sz="2800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When I was in Chicago</a:t>
            </a:r>
            <a:r>
              <a:rPr lang="en-US" sz="2800" i="1" dirty="0">
                <a:latin typeface="Calibri"/>
                <a:ea typeface="Calibri"/>
                <a:cs typeface="Arial"/>
              </a:rPr>
              <a:t>, </a:t>
            </a:r>
            <a:r>
              <a:rPr lang="en-US" sz="2800" dirty="0">
                <a:latin typeface="Calibri"/>
                <a:ea typeface="Calibri"/>
                <a:cs typeface="Arial"/>
              </a:rPr>
              <a:t>I </a:t>
            </a:r>
            <a:r>
              <a:rPr lang="en-US" sz="2800" i="1" dirty="0">
                <a:latin typeface="Calibri"/>
                <a:ea typeface="Calibri"/>
                <a:cs typeface="Arial"/>
              </a:rPr>
              <a:t>visited the </a:t>
            </a:r>
            <a:r>
              <a:rPr lang="en-US" sz="2800" dirty="0">
                <a:latin typeface="Calibri"/>
                <a:ea typeface="Calibri"/>
                <a:cs typeface="Arial"/>
              </a:rPr>
              <a:t>museums.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latin typeface="Calibri"/>
                <a:ea typeface="Calibri"/>
                <a:cs typeface="Arial"/>
              </a:rPr>
              <a:t>( i ) </a:t>
            </a:r>
            <a:r>
              <a:rPr lang="en-US" sz="2800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When I see him </a:t>
            </a:r>
            <a:r>
              <a:rPr lang="en-US" sz="2800" i="1" dirty="0" smtClean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tomorrow</a:t>
            </a:r>
            <a:r>
              <a:rPr lang="en-US" sz="2800" i="1" dirty="0" smtClean="0">
                <a:latin typeface="Calibri"/>
                <a:ea typeface="Calibri"/>
                <a:cs typeface="Arial"/>
              </a:rPr>
              <a:t>, </a:t>
            </a:r>
            <a:r>
              <a:rPr lang="en-US" sz="2800" dirty="0">
                <a:latin typeface="Calibri"/>
                <a:ea typeface="Calibri"/>
                <a:cs typeface="Arial"/>
              </a:rPr>
              <a:t>I </a:t>
            </a:r>
            <a:r>
              <a:rPr lang="en-US" sz="2800" i="1" dirty="0">
                <a:latin typeface="Calibri"/>
                <a:ea typeface="Calibri"/>
                <a:cs typeface="Arial"/>
              </a:rPr>
              <a:t>will ask </a:t>
            </a:r>
            <a:r>
              <a:rPr lang="en-US" sz="2800" dirty="0">
                <a:latin typeface="Calibri"/>
                <a:ea typeface="Calibri"/>
                <a:cs typeface="Arial"/>
              </a:rPr>
              <a:t>him.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2800" i="1" dirty="0" smtClean="0">
              <a:latin typeface="Calibri"/>
              <a:ea typeface="Calibri"/>
              <a:cs typeface="Arial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800" b="1" i="1" dirty="0" smtClean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when</a:t>
            </a:r>
            <a:r>
              <a:rPr lang="en-US" sz="2800" i="1" dirty="0" smtClean="0">
                <a:latin typeface="Calibri"/>
                <a:ea typeface="Calibri"/>
                <a:cs typeface="Arial"/>
              </a:rPr>
              <a:t> </a:t>
            </a:r>
            <a:r>
              <a:rPr lang="en-US" sz="2800" dirty="0">
                <a:latin typeface="Calibri"/>
                <a:ea typeface="Calibri"/>
                <a:cs typeface="Arial"/>
              </a:rPr>
              <a:t>= </a:t>
            </a:r>
            <a:r>
              <a:rPr lang="en-US" sz="2800" i="1" dirty="0">
                <a:latin typeface="Calibri"/>
                <a:ea typeface="Calibri"/>
                <a:cs typeface="Arial"/>
              </a:rPr>
              <a:t>at that time</a:t>
            </a:r>
            <a:endParaRPr lang="en-US" sz="2800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latin typeface="Calibri"/>
                <a:ea typeface="Calibri"/>
                <a:cs typeface="Arial"/>
              </a:rPr>
              <a:t>Notice the different time relationships expressed by the tenses.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2731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7239000" cy="6324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While /  as</a:t>
            </a:r>
          </a:p>
          <a:p>
            <a:r>
              <a:rPr lang="en-US" dirty="0"/>
              <a:t>( j ) </a:t>
            </a:r>
            <a:r>
              <a:rPr lang="en-US" i="1" dirty="0">
                <a:solidFill>
                  <a:srgbClr val="FF0000"/>
                </a:solidFill>
              </a:rPr>
              <a:t>While I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</a:rPr>
              <a:t>was walking home</a:t>
            </a:r>
            <a:r>
              <a:rPr lang="en-US" dirty="0"/>
              <a:t>, it began to rain.</a:t>
            </a:r>
          </a:p>
          <a:p>
            <a:r>
              <a:rPr lang="en-US" dirty="0"/>
              <a:t>( k ) </a:t>
            </a:r>
            <a:r>
              <a:rPr lang="en-US" i="1" dirty="0">
                <a:solidFill>
                  <a:srgbClr val="FF0000"/>
                </a:solidFill>
              </a:rPr>
              <a:t>As </a:t>
            </a:r>
            <a:r>
              <a:rPr lang="en-US" i="1" dirty="0" smtClean="0">
                <a:solidFill>
                  <a:srgbClr val="FF0000"/>
                </a:solidFill>
              </a:rPr>
              <a:t>I </a:t>
            </a:r>
            <a:r>
              <a:rPr lang="en-US" i="1" dirty="0">
                <a:solidFill>
                  <a:srgbClr val="FF0000"/>
                </a:solidFill>
              </a:rPr>
              <a:t>was walking home</a:t>
            </a:r>
            <a:r>
              <a:rPr lang="en-US" dirty="0"/>
              <a:t>, it began to rain.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while</a:t>
            </a:r>
            <a:r>
              <a:rPr lang="en-US" dirty="0">
                <a:solidFill>
                  <a:srgbClr val="FF0000"/>
                </a:solidFill>
              </a:rPr>
              <a:t>, as </a:t>
            </a:r>
            <a:r>
              <a:rPr lang="en-US" dirty="0"/>
              <a:t>= during that </a:t>
            </a:r>
            <a:r>
              <a:rPr lang="en-US" dirty="0" smtClean="0"/>
              <a:t>time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by the time</a:t>
            </a:r>
          </a:p>
          <a:p>
            <a:r>
              <a:rPr lang="en-US" dirty="0"/>
              <a:t> ( I ) </a:t>
            </a:r>
            <a:r>
              <a:rPr lang="en-US" i="1" dirty="0">
                <a:solidFill>
                  <a:srgbClr val="FF0000"/>
                </a:solidFill>
              </a:rPr>
              <a:t>By the time he arrived</a:t>
            </a:r>
            <a:r>
              <a:rPr lang="en-US" dirty="0"/>
              <a:t>, we had already left.</a:t>
            </a:r>
          </a:p>
          <a:p>
            <a:r>
              <a:rPr lang="en-US" dirty="0"/>
              <a:t>(m) </a:t>
            </a:r>
            <a:r>
              <a:rPr lang="en-US" i="1" dirty="0">
                <a:solidFill>
                  <a:srgbClr val="FF0000"/>
                </a:solidFill>
              </a:rPr>
              <a:t>By the time he comes</a:t>
            </a:r>
            <a:r>
              <a:rPr lang="en-US" dirty="0"/>
              <a:t>, we will have already left.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by the time </a:t>
            </a:r>
            <a:r>
              <a:rPr lang="en-US" dirty="0"/>
              <a:t>= one event is completed </a:t>
            </a:r>
            <a:r>
              <a:rPr lang="en-US" dirty="0" smtClean="0"/>
              <a:t>before another </a:t>
            </a:r>
            <a:r>
              <a:rPr lang="en-US" dirty="0"/>
              <a:t>event</a:t>
            </a:r>
          </a:p>
          <a:p>
            <a:r>
              <a:rPr lang="en-US" dirty="0"/>
              <a:t>Notice the use of the </a:t>
            </a:r>
            <a:r>
              <a:rPr lang="en-US" dirty="0">
                <a:solidFill>
                  <a:srgbClr val="FF0000"/>
                </a:solidFill>
              </a:rPr>
              <a:t>past perfect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future perfect</a:t>
            </a:r>
            <a:r>
              <a:rPr lang="en-US" dirty="0"/>
              <a:t> in the </a:t>
            </a:r>
            <a:r>
              <a:rPr lang="en-US" u="sng" dirty="0"/>
              <a:t>main clause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7615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7239000" cy="5922336"/>
          </a:xfrm>
        </p:spPr>
        <p:txBody>
          <a:bodyPr/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800" b="1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Since</a:t>
            </a:r>
            <a:endParaRPr lang="en-US" sz="2800" b="1" dirty="0">
              <a:solidFill>
                <a:srgbClr val="0070C0"/>
              </a:solidFill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i="1" dirty="0">
                <a:latin typeface="Calibri"/>
                <a:ea typeface="Calibri"/>
                <a:cs typeface="Arial"/>
              </a:rPr>
              <a:t> </a:t>
            </a:r>
            <a:r>
              <a:rPr lang="en-US" sz="2800" b="1" dirty="0">
                <a:latin typeface="Calibri"/>
                <a:ea typeface="Calibri"/>
                <a:cs typeface="Arial"/>
              </a:rPr>
              <a:t>( n ) I </a:t>
            </a:r>
            <a:r>
              <a:rPr lang="en-US" sz="2800" b="1" i="1" dirty="0">
                <a:latin typeface="Calibri"/>
                <a:ea typeface="Calibri"/>
                <a:cs typeface="Arial"/>
              </a:rPr>
              <a:t>haven't seen </a:t>
            </a:r>
            <a:r>
              <a:rPr lang="en-US" sz="2800" b="1" dirty="0">
                <a:latin typeface="Calibri"/>
                <a:ea typeface="Calibri"/>
                <a:cs typeface="Arial"/>
              </a:rPr>
              <a:t>him </a:t>
            </a:r>
            <a:r>
              <a:rPr lang="en-US" sz="2800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since he left this morning.</a:t>
            </a:r>
            <a:endParaRPr lang="en-US" sz="2800" b="1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latin typeface="Calibri"/>
                <a:ea typeface="Calibri"/>
                <a:cs typeface="Arial"/>
              </a:rPr>
              <a:t>( o ) </a:t>
            </a:r>
            <a:r>
              <a:rPr lang="en-US" sz="2800" b="1" i="1" dirty="0">
                <a:latin typeface="Calibri"/>
                <a:ea typeface="Calibri"/>
                <a:cs typeface="Arial"/>
              </a:rPr>
              <a:t>I’ve known </a:t>
            </a:r>
            <a:r>
              <a:rPr lang="en-US" sz="2800" b="1" dirty="0">
                <a:latin typeface="Calibri"/>
                <a:ea typeface="Calibri"/>
                <a:cs typeface="Arial"/>
              </a:rPr>
              <a:t>her </a:t>
            </a:r>
            <a:r>
              <a:rPr lang="en-US" sz="2800" b="1" i="1" dirty="0">
                <a:latin typeface="Calibri"/>
                <a:ea typeface="Calibri"/>
                <a:cs typeface="Arial"/>
              </a:rPr>
              <a:t>ever </a:t>
            </a:r>
            <a:r>
              <a:rPr lang="en-US" sz="2800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since I was a child</a:t>
            </a:r>
            <a:r>
              <a:rPr lang="en-US" sz="2800" b="1" i="1" dirty="0" smtClean="0">
                <a:latin typeface="Calibri"/>
                <a:ea typeface="Calibri"/>
                <a:cs typeface="Arial"/>
              </a:rPr>
              <a:t>.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2800" b="1" dirty="0">
              <a:latin typeface="Calibri"/>
              <a:ea typeface="Calibri"/>
              <a:cs typeface="Arial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800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since</a:t>
            </a:r>
            <a:r>
              <a:rPr lang="en-US" sz="2800" b="1" i="1" dirty="0">
                <a:latin typeface="Calibri"/>
                <a:ea typeface="Calibri"/>
                <a:cs typeface="Arial"/>
              </a:rPr>
              <a:t> = from that time to the present</a:t>
            </a:r>
            <a:endParaRPr lang="en-US" sz="2800" b="1" dirty="0">
              <a:latin typeface="Calibri"/>
              <a:ea typeface="Calibri"/>
              <a:cs typeface="Arial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800" b="1" dirty="0">
                <a:latin typeface="Calibri"/>
                <a:ea typeface="Calibri"/>
                <a:cs typeface="Arial"/>
              </a:rPr>
              <a:t>In (o): </a:t>
            </a:r>
            <a:r>
              <a:rPr lang="en-US" sz="28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ever</a:t>
            </a:r>
            <a:r>
              <a:rPr lang="en-US" sz="2800" b="1" dirty="0">
                <a:latin typeface="Calibri"/>
                <a:ea typeface="Calibri"/>
                <a:cs typeface="Arial"/>
              </a:rPr>
              <a:t> adds emphasis.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latin typeface="Calibri"/>
                <a:ea typeface="Calibri"/>
                <a:cs typeface="Arial"/>
              </a:rPr>
              <a:t>NOTE: The </a:t>
            </a:r>
            <a:r>
              <a:rPr lang="en-US" sz="28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present perfect </a:t>
            </a:r>
            <a:r>
              <a:rPr lang="en-US" sz="2800" b="1" dirty="0">
                <a:latin typeface="Calibri"/>
                <a:ea typeface="Calibri"/>
                <a:cs typeface="Arial"/>
              </a:rPr>
              <a:t>is used in the main clause.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5202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7239000" cy="5562600"/>
          </a:xfrm>
        </p:spPr>
        <p:txBody>
          <a:bodyPr/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800" b="1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Until/ till</a:t>
            </a:r>
            <a:endParaRPr lang="en-US" sz="2800" b="1" dirty="0">
              <a:solidFill>
                <a:srgbClr val="0070C0"/>
              </a:solidFill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latin typeface="Calibri"/>
                <a:ea typeface="Calibri"/>
                <a:cs typeface="Arial"/>
              </a:rPr>
              <a:t>( p ) We stayed there </a:t>
            </a:r>
            <a:r>
              <a:rPr lang="en-US" sz="2800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until we finished our work.</a:t>
            </a:r>
            <a:endParaRPr lang="en-US" sz="2800" b="1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latin typeface="Calibri"/>
                <a:ea typeface="Calibri"/>
                <a:cs typeface="Arial"/>
              </a:rPr>
              <a:t>( q ) We stayed there </a:t>
            </a:r>
            <a:r>
              <a:rPr lang="en-US" sz="2800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till we finished our work</a:t>
            </a:r>
            <a:r>
              <a:rPr lang="en-US" sz="2800" b="1" i="1" dirty="0" smtClean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.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2800" b="1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800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until, till </a:t>
            </a:r>
            <a:r>
              <a:rPr lang="en-US" sz="2800" b="1" i="1" dirty="0">
                <a:latin typeface="Calibri"/>
                <a:ea typeface="Calibri"/>
                <a:cs typeface="Arial"/>
              </a:rPr>
              <a:t>= to that time and then no longer</a:t>
            </a:r>
            <a:endParaRPr lang="en-US" sz="2800" b="1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i="1" dirty="0">
                <a:latin typeface="Calibri"/>
                <a:ea typeface="Calibri"/>
                <a:cs typeface="Arial"/>
              </a:rPr>
              <a:t>(</a:t>
            </a:r>
            <a:r>
              <a:rPr lang="en-US" sz="2800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Till</a:t>
            </a:r>
            <a:r>
              <a:rPr lang="en-US" sz="2800" b="1" i="1" dirty="0">
                <a:latin typeface="Calibri"/>
                <a:ea typeface="Calibri"/>
                <a:cs typeface="Arial"/>
              </a:rPr>
              <a:t> </a:t>
            </a:r>
            <a:r>
              <a:rPr lang="en-US" sz="2800" b="1" dirty="0">
                <a:latin typeface="Calibri"/>
                <a:ea typeface="Calibri"/>
                <a:cs typeface="Arial"/>
              </a:rPr>
              <a:t>is used more in speaking than in writing; it is generally not used in formal English.)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3599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7239000" cy="6553200"/>
          </a:xfrm>
        </p:spPr>
        <p:txBody>
          <a:bodyPr>
            <a:normAutofit fontScale="77500" lnSpcReduction="20000"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3200" b="1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as soon as/ once</a:t>
            </a:r>
            <a:endParaRPr lang="en-US" sz="3200" b="1" dirty="0">
              <a:solidFill>
                <a:srgbClr val="0070C0"/>
              </a:solidFill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200" b="1" dirty="0">
                <a:latin typeface="Calibri"/>
                <a:ea typeface="Calibri"/>
                <a:cs typeface="Arial"/>
              </a:rPr>
              <a:t>( r ) </a:t>
            </a:r>
            <a:r>
              <a:rPr lang="en-US" sz="32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A</a:t>
            </a:r>
            <a:r>
              <a:rPr lang="en-US" sz="3200" b="1" dirty="0" smtClean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s </a:t>
            </a:r>
            <a:r>
              <a:rPr lang="en-US" sz="3200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soon as it stops raining</a:t>
            </a:r>
            <a:r>
              <a:rPr lang="en-US" sz="3200" b="1" i="1" dirty="0">
                <a:latin typeface="Calibri"/>
                <a:ea typeface="Calibri"/>
                <a:cs typeface="Arial"/>
              </a:rPr>
              <a:t>, </a:t>
            </a:r>
            <a:r>
              <a:rPr lang="en-US" sz="3200" b="1" dirty="0">
                <a:latin typeface="Calibri"/>
                <a:ea typeface="Calibri"/>
                <a:cs typeface="Arial"/>
              </a:rPr>
              <a:t>we will leave.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200" b="1" dirty="0">
                <a:latin typeface="Calibri"/>
                <a:ea typeface="Calibri"/>
                <a:cs typeface="Arial"/>
              </a:rPr>
              <a:t>( s ) </a:t>
            </a:r>
            <a:r>
              <a:rPr lang="en-US" sz="3200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Once it stops raining</a:t>
            </a:r>
            <a:r>
              <a:rPr lang="en-US" sz="3200" b="1" i="1" dirty="0">
                <a:latin typeface="Calibri"/>
                <a:ea typeface="Calibri"/>
                <a:cs typeface="Arial"/>
              </a:rPr>
              <a:t>, </a:t>
            </a:r>
            <a:r>
              <a:rPr lang="en-US" sz="3200" b="1" dirty="0">
                <a:latin typeface="Calibri"/>
                <a:ea typeface="Calibri"/>
                <a:cs typeface="Arial"/>
              </a:rPr>
              <a:t>we will leave</a:t>
            </a:r>
            <a:r>
              <a:rPr lang="en-US" sz="3200" b="1" dirty="0" smtClean="0">
                <a:latin typeface="Calibri"/>
                <a:ea typeface="Calibri"/>
                <a:cs typeface="Arial"/>
              </a:rPr>
              <a:t>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3200" b="1" i="1" dirty="0" smtClean="0">
              <a:latin typeface="Calibri"/>
              <a:ea typeface="Calibri"/>
              <a:cs typeface="Arial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3200" b="1" i="1" dirty="0" smtClean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as </a:t>
            </a:r>
            <a:r>
              <a:rPr lang="en-US" sz="3200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soon as, once </a:t>
            </a:r>
            <a:r>
              <a:rPr lang="en-US" sz="3200" b="1" dirty="0">
                <a:latin typeface="Calibri"/>
                <a:ea typeface="Calibri"/>
                <a:cs typeface="Arial"/>
              </a:rPr>
              <a:t>= </a:t>
            </a:r>
            <a:r>
              <a:rPr lang="en-US" sz="3200" b="1" i="1" dirty="0">
                <a:latin typeface="Calibri"/>
                <a:ea typeface="Calibri"/>
                <a:cs typeface="Arial"/>
              </a:rPr>
              <a:t>when one event happens, another event happens soon </a:t>
            </a:r>
            <a:r>
              <a:rPr lang="en-US" sz="3200" b="1" i="1" dirty="0" smtClean="0">
                <a:latin typeface="Calibri"/>
                <a:ea typeface="Calibri"/>
                <a:cs typeface="Arial"/>
              </a:rPr>
              <a:t>afterward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3200" b="1" dirty="0">
              <a:latin typeface="Calibri"/>
              <a:ea typeface="Calibri"/>
              <a:cs typeface="Arial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3200" b="1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as long as/ so long as</a:t>
            </a:r>
            <a:endParaRPr lang="en-US" sz="3200" b="1" dirty="0">
              <a:solidFill>
                <a:srgbClr val="0070C0"/>
              </a:solidFill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200" b="1" dirty="0">
                <a:latin typeface="Calibri"/>
                <a:ea typeface="Calibri"/>
                <a:cs typeface="Arial"/>
              </a:rPr>
              <a:t>( t ) I will never speak to him again </a:t>
            </a:r>
            <a:r>
              <a:rPr lang="en-US" sz="3200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as long as I live</a:t>
            </a:r>
            <a:r>
              <a:rPr lang="en-US" sz="3200" b="1" i="1" dirty="0">
                <a:latin typeface="Calibri"/>
                <a:ea typeface="Calibri"/>
                <a:cs typeface="Arial"/>
              </a:rPr>
              <a:t>.</a:t>
            </a:r>
            <a:endParaRPr lang="en-US" sz="3200" b="1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200" b="1" dirty="0">
                <a:latin typeface="Calibri"/>
                <a:ea typeface="Calibri"/>
                <a:cs typeface="Arial"/>
              </a:rPr>
              <a:t>( u ) I will never speak to him again </a:t>
            </a:r>
            <a:r>
              <a:rPr lang="en-US" sz="3200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so long as I live</a:t>
            </a:r>
            <a:r>
              <a:rPr lang="en-US" sz="3200" b="1" i="1" dirty="0">
                <a:latin typeface="Calibri"/>
                <a:ea typeface="Calibri"/>
                <a:cs typeface="Arial"/>
              </a:rPr>
              <a:t>.</a:t>
            </a:r>
            <a:endParaRPr lang="en-US" sz="3200" b="1" dirty="0">
              <a:latin typeface="Calibri"/>
              <a:ea typeface="Calibri"/>
              <a:cs typeface="Arial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3200" b="1" i="1" dirty="0" smtClean="0">
              <a:latin typeface="Calibri"/>
              <a:ea typeface="Calibri"/>
              <a:cs typeface="Arial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3200" b="1" i="1" dirty="0" smtClean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as </a:t>
            </a:r>
            <a:r>
              <a:rPr lang="en-US" sz="3200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long as, so long as </a:t>
            </a:r>
            <a:r>
              <a:rPr lang="en-US" sz="3200" b="1" i="1" dirty="0">
                <a:latin typeface="Calibri"/>
                <a:ea typeface="Calibri"/>
                <a:cs typeface="Arial"/>
              </a:rPr>
              <a:t>= during all that time, from beginning to end</a:t>
            </a:r>
            <a:endParaRPr lang="en-US" sz="3200" b="1" dirty="0">
              <a:latin typeface="Calibri"/>
              <a:ea typeface="Calibri"/>
              <a:cs typeface="Arial"/>
            </a:endParaRP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00589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7239000" cy="6150936"/>
          </a:xfrm>
        </p:spPr>
        <p:txBody>
          <a:bodyPr>
            <a:normAutofit fontScale="92500" lnSpcReduction="10000"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800" b="1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Whenever/ every time</a:t>
            </a:r>
            <a:endParaRPr lang="en-US" sz="2800" b="1" dirty="0">
              <a:solidFill>
                <a:srgbClr val="0070C0"/>
              </a:solidFill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latin typeface="Calibri"/>
                <a:ea typeface="Calibri"/>
                <a:cs typeface="Arial"/>
              </a:rPr>
              <a:t>( v </a:t>
            </a:r>
            <a:r>
              <a:rPr lang="en-US" sz="28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) </a:t>
            </a:r>
            <a:r>
              <a:rPr lang="en-US" sz="2800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Whenever I see </a:t>
            </a:r>
            <a:r>
              <a:rPr lang="en-US" sz="2800" b="1" i="1" dirty="0" smtClean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her</a:t>
            </a:r>
            <a:r>
              <a:rPr lang="en-US" sz="2800" b="1" i="1" dirty="0" smtClean="0">
                <a:latin typeface="Calibri"/>
                <a:ea typeface="Calibri"/>
                <a:cs typeface="Arial"/>
              </a:rPr>
              <a:t>, </a:t>
            </a:r>
            <a:r>
              <a:rPr lang="en-US" sz="2800" b="1" dirty="0">
                <a:latin typeface="Calibri"/>
                <a:ea typeface="Calibri"/>
                <a:cs typeface="Arial"/>
              </a:rPr>
              <a:t>I say hello,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latin typeface="Calibri"/>
                <a:ea typeface="Calibri"/>
                <a:cs typeface="Arial"/>
              </a:rPr>
              <a:t>(w) </a:t>
            </a:r>
            <a:r>
              <a:rPr lang="en-US" sz="2800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Every time I see her</a:t>
            </a:r>
            <a:r>
              <a:rPr lang="en-US" sz="2800" b="1" i="1" dirty="0">
                <a:latin typeface="Calibri"/>
                <a:ea typeface="Calibri"/>
                <a:cs typeface="Arial"/>
              </a:rPr>
              <a:t>, </a:t>
            </a:r>
            <a:r>
              <a:rPr lang="en-US" sz="2800" b="1" dirty="0">
                <a:latin typeface="Calibri"/>
                <a:ea typeface="Calibri"/>
                <a:cs typeface="Arial"/>
              </a:rPr>
              <a:t>I say hello.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2800" b="1" i="1" dirty="0" smtClean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800" b="1" i="1" dirty="0" smtClean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whenever</a:t>
            </a:r>
            <a:r>
              <a:rPr lang="en-US" sz="2800" b="1" i="1" dirty="0" smtClean="0">
                <a:latin typeface="Calibri"/>
                <a:ea typeface="Calibri"/>
                <a:cs typeface="Arial"/>
              </a:rPr>
              <a:t> </a:t>
            </a:r>
            <a:r>
              <a:rPr lang="en-US" sz="2800" b="1" i="1" dirty="0">
                <a:latin typeface="Calibri"/>
                <a:ea typeface="Calibri"/>
                <a:cs typeface="Arial"/>
              </a:rPr>
              <a:t>= every time</a:t>
            </a:r>
            <a:endParaRPr lang="en-US" sz="2800" b="1" dirty="0">
              <a:latin typeface="Calibri"/>
              <a:ea typeface="Calibri"/>
              <a:cs typeface="Arial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B13F9A"/>
              </a:buClr>
              <a:buNone/>
            </a:pPr>
            <a:r>
              <a:rPr lang="en-US" sz="2800" b="1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the first time/the last time/ the next time</a:t>
            </a:r>
            <a:endParaRPr lang="en-US" sz="2800" b="1" dirty="0">
              <a:solidFill>
                <a:srgbClr val="0070C0"/>
              </a:solidFill>
              <a:latin typeface="Calibri"/>
              <a:ea typeface="Calibri"/>
              <a:cs typeface="Arial"/>
            </a:endParaRPr>
          </a:p>
          <a:p>
            <a:pPr marL="0"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B13F9A"/>
              </a:buClr>
            </a:pPr>
            <a:r>
              <a:rPr lang="en-US" sz="2800" b="1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( x ) </a:t>
            </a:r>
            <a:r>
              <a:rPr lang="en-US" sz="2800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The first time (that) I went to New York</a:t>
            </a:r>
            <a:r>
              <a:rPr lang="en-US" sz="2800" b="1" i="1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, </a:t>
            </a:r>
            <a:r>
              <a:rPr lang="en-US" sz="2800" b="1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I went to an opera.</a:t>
            </a:r>
          </a:p>
          <a:p>
            <a:pPr marL="0"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B13F9A"/>
              </a:buClr>
            </a:pPr>
            <a:r>
              <a:rPr lang="en-US" sz="2800" b="1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( y ) </a:t>
            </a:r>
            <a:r>
              <a:rPr lang="en-US" sz="28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I saw two plays </a:t>
            </a:r>
            <a:r>
              <a:rPr lang="en-US" sz="2800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the last time (that) </a:t>
            </a:r>
            <a:r>
              <a:rPr lang="en-US" sz="2800" b="1" i="1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I went to New York.</a:t>
            </a:r>
            <a:endParaRPr lang="en-US" sz="2800" b="1" dirty="0">
              <a:solidFill>
                <a:prstClr val="black"/>
              </a:solidFill>
              <a:latin typeface="Calibri"/>
              <a:ea typeface="Calibri"/>
              <a:cs typeface="Arial"/>
            </a:endParaRPr>
          </a:p>
          <a:p>
            <a:pPr marL="0"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B13F9A"/>
              </a:buClr>
            </a:pPr>
            <a:r>
              <a:rPr lang="en-US" sz="2800" b="1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( z ) </a:t>
            </a:r>
            <a:r>
              <a:rPr lang="en-US" sz="2800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The next time (that) I go to New York</a:t>
            </a:r>
            <a:r>
              <a:rPr lang="en-US" sz="2800" b="1" i="1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, </a:t>
            </a:r>
            <a:r>
              <a:rPr lang="en-US" sz="2800" b="1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I’m going to see a ballet.</a:t>
            </a:r>
          </a:p>
        </p:txBody>
      </p:sp>
    </p:spTree>
    <p:extLst>
      <p:ext uri="{BB962C8B-B14F-4D97-AF65-F5344CB8AC3E}">
        <p14:creationId xmlns:p14="http://schemas.microsoft.com/office/powerpoint/2010/main" val="41916580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7239000" cy="6150936"/>
          </a:xfrm>
        </p:spPr>
        <p:txBody>
          <a:bodyPr/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800" b="1" dirty="0" smtClean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Adverb </a:t>
            </a:r>
            <a:r>
              <a:rPr lang="en-US" sz="2800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clauses can be introduced by:</a:t>
            </a:r>
          </a:p>
          <a:p>
            <a:pPr marL="45720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800" i="1" dirty="0" smtClean="0">
                <a:latin typeface="Calibri"/>
                <a:ea typeface="Calibri"/>
                <a:cs typeface="Arial"/>
              </a:rPr>
              <a:t>	first</a:t>
            </a:r>
            <a:endParaRPr lang="en-US" sz="2800" dirty="0">
              <a:latin typeface="Calibri"/>
              <a:ea typeface="Calibri"/>
              <a:cs typeface="Arial"/>
            </a:endParaRPr>
          </a:p>
          <a:p>
            <a:pPr marL="45720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800" i="1" dirty="0" smtClean="0">
                <a:latin typeface="Calibri"/>
                <a:ea typeface="Calibri"/>
                <a:cs typeface="Arial"/>
              </a:rPr>
              <a:t>	second</a:t>
            </a:r>
            <a:endParaRPr lang="en-US" sz="2800" dirty="0">
              <a:latin typeface="Calibri"/>
              <a:ea typeface="Calibri"/>
              <a:cs typeface="Arial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800" b="1" i="1" dirty="0">
                <a:latin typeface="Calibri"/>
                <a:ea typeface="Calibri"/>
                <a:cs typeface="Arial"/>
              </a:rPr>
              <a:t>the</a:t>
            </a:r>
            <a:r>
              <a:rPr lang="en-US" sz="2800" i="1" dirty="0">
                <a:latin typeface="Calibri"/>
                <a:ea typeface="Calibri"/>
                <a:cs typeface="Arial"/>
              </a:rPr>
              <a:t> 	third, etc.	</a:t>
            </a:r>
            <a:r>
              <a:rPr lang="en-US" sz="2800" b="1" i="1" dirty="0">
                <a:latin typeface="Calibri"/>
                <a:ea typeface="Calibri"/>
                <a:cs typeface="Arial"/>
              </a:rPr>
              <a:t>time (that)</a:t>
            </a:r>
            <a:endParaRPr lang="en-US" sz="2800" b="1" dirty="0">
              <a:latin typeface="Calibri"/>
              <a:ea typeface="Calibri"/>
              <a:cs typeface="Arial"/>
            </a:endParaRPr>
          </a:p>
          <a:p>
            <a:pPr marL="45720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800" i="1" dirty="0" smtClean="0">
                <a:latin typeface="Calibri"/>
                <a:ea typeface="Calibri"/>
                <a:cs typeface="Arial"/>
              </a:rPr>
              <a:t>	last</a:t>
            </a:r>
            <a:endParaRPr lang="en-US" sz="2800" dirty="0">
              <a:latin typeface="Calibri"/>
              <a:ea typeface="Calibri"/>
              <a:cs typeface="Arial"/>
            </a:endParaRPr>
          </a:p>
          <a:p>
            <a:pPr marL="45720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800" i="1" dirty="0" smtClean="0">
                <a:latin typeface="Calibri"/>
                <a:ea typeface="Calibri"/>
                <a:cs typeface="Arial"/>
              </a:rPr>
              <a:t>	next</a:t>
            </a:r>
            <a:endParaRPr lang="en-US" sz="2800" dirty="0">
              <a:latin typeface="Calibri"/>
              <a:ea typeface="Calibri"/>
              <a:cs typeface="Arial"/>
            </a:endParaRPr>
          </a:p>
          <a:p>
            <a:pPr marL="45720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800" i="1" dirty="0" smtClean="0">
                <a:latin typeface="Calibri"/>
                <a:ea typeface="Calibri"/>
                <a:cs typeface="Arial"/>
              </a:rPr>
              <a:t>	etc</a:t>
            </a:r>
            <a:r>
              <a:rPr lang="en-US" sz="2800" i="1" dirty="0">
                <a:latin typeface="Calibri"/>
                <a:ea typeface="Calibri"/>
                <a:cs typeface="Arial"/>
              </a:rPr>
              <a:t>.</a:t>
            </a:r>
            <a:endParaRPr lang="en-US" sz="2800" dirty="0">
              <a:latin typeface="Calibri"/>
              <a:ea typeface="Calibri"/>
              <a:cs typeface="Arial"/>
            </a:endParaRPr>
          </a:p>
          <a:p>
            <a:endParaRPr lang="en-US" b="1" dirty="0"/>
          </a:p>
        </p:txBody>
      </p:sp>
      <p:sp>
        <p:nvSpPr>
          <p:cNvPr id="4" name="Left Bracket 3"/>
          <p:cNvSpPr/>
          <p:nvPr/>
        </p:nvSpPr>
        <p:spPr>
          <a:xfrm>
            <a:off x="1066800" y="1143000"/>
            <a:ext cx="325867" cy="365760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Bracket 4"/>
          <p:cNvSpPr/>
          <p:nvPr/>
        </p:nvSpPr>
        <p:spPr>
          <a:xfrm>
            <a:off x="2743200" y="1143000"/>
            <a:ext cx="228600" cy="36576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6924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7239000" cy="6227136"/>
          </a:xfrm>
        </p:spPr>
        <p:txBody>
          <a:bodyPr>
            <a:normAutofit fontScale="55000" lnSpcReduction="200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Exercise 7, p. 369.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 smtClean="0">
                <a:latin typeface="Calibri"/>
                <a:ea typeface="Calibri"/>
                <a:cs typeface="Arial"/>
              </a:rPr>
              <a:t>2</a:t>
            </a:r>
            <a:r>
              <a:rPr lang="en-US" sz="2800" dirty="0">
                <a:latin typeface="Calibri"/>
                <a:ea typeface="Calibri"/>
                <a:cs typeface="Arial"/>
              </a:rPr>
              <a:t>. I left the room after I turned off the lights.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latin typeface="Calibri"/>
                <a:ea typeface="Calibri"/>
                <a:cs typeface="Arial"/>
              </a:rPr>
              <a:t>3. Before I left the room, I turned off the lights.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latin typeface="Calibri"/>
                <a:ea typeface="Calibri"/>
                <a:cs typeface="Arial"/>
              </a:rPr>
              <a:t>4. Whenever </a:t>
            </a:r>
            <a:r>
              <a:rPr lang="en-US" sz="2800" dirty="0" err="1">
                <a:latin typeface="Calibri"/>
                <a:ea typeface="Calibri"/>
                <a:cs typeface="Arial"/>
              </a:rPr>
              <a:t>Suki</a:t>
            </a:r>
            <a:r>
              <a:rPr lang="en-US" sz="2800" dirty="0">
                <a:latin typeface="Calibri"/>
                <a:ea typeface="Calibri"/>
                <a:cs typeface="Arial"/>
              </a:rPr>
              <a:t> feels nervous, she bites her nails.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latin typeface="Calibri"/>
                <a:ea typeface="Calibri"/>
                <a:cs typeface="Arial"/>
              </a:rPr>
              <a:t>5. The frying pan caught on fire while I was making dinner.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latin typeface="Calibri"/>
                <a:ea typeface="Calibri"/>
                <a:cs typeface="Arial"/>
              </a:rPr>
              <a:t>6. Just as we were sitting down to eat, someone knocked on the door.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latin typeface="Calibri"/>
                <a:ea typeface="Calibri"/>
                <a:cs typeface="Arial"/>
              </a:rPr>
              <a:t>7. The audience burst into applause as soon as the singer finished her song.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latin typeface="Calibri"/>
                <a:ea typeface="Calibri"/>
                <a:cs typeface="Arial"/>
              </a:rPr>
              <a:t>8. We have to wait here until Nancy comes.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latin typeface="Calibri"/>
                <a:ea typeface="Calibri"/>
                <a:cs typeface="Arial"/>
              </a:rPr>
              <a:t>9. As soon as Julia comes, we can leave for the theater.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latin typeface="Calibri"/>
                <a:ea typeface="Calibri"/>
                <a:cs typeface="Arial"/>
              </a:rPr>
              <a:t>10. Just as soon as my roommate walked into the room, I knew something was wrong.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latin typeface="Calibri"/>
                <a:ea typeface="Calibri"/>
                <a:cs typeface="Arial"/>
              </a:rPr>
              <a:t>11. Just before I stood up to give my speech, I got butterflies in my stomach.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latin typeface="Calibri"/>
                <a:ea typeface="Calibri"/>
                <a:cs typeface="Arial"/>
              </a:rPr>
              <a:t>12. The first time I saw the great pyramids of Egypt in the moonlight, I was speechless.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latin typeface="Calibri"/>
                <a:ea typeface="Calibri"/>
                <a:cs typeface="Arial"/>
              </a:rPr>
              <a:t>13. Since Lori started working at this company six months ago, she has gotten three promotions.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latin typeface="Calibri"/>
                <a:ea typeface="Calibri"/>
                <a:cs typeface="Arial"/>
              </a:rPr>
              <a:t>14. Once the weather gets warmer, we can start spending more time outside.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latin typeface="Calibri"/>
                <a:ea typeface="Calibri"/>
                <a:cs typeface="Arial"/>
              </a:rPr>
              <a:t>15. By the time Shakespeare died in 1616, he had written more than 37 plays.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latin typeface="Calibri"/>
                <a:ea typeface="Calibri"/>
                <a:cs typeface="Arial"/>
              </a:rPr>
              <a:t>16. The next time Sam goes to get his driver’s license, he’ll remember to take his glasses.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1719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7239000" cy="5846136"/>
          </a:xfrm>
        </p:spPr>
        <p:txBody>
          <a:bodyPr>
            <a:normAutofit fontScale="62500" lnSpcReduction="200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7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Exercise 9, p. 371.</a:t>
            </a:r>
            <a:endParaRPr lang="en-US" sz="3700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700" i="1" dirty="0">
                <a:latin typeface="Calibri"/>
                <a:ea typeface="Calibri"/>
                <a:cs typeface="Arial"/>
              </a:rPr>
              <a:t>Sample answers:</a:t>
            </a:r>
            <a:endParaRPr lang="en-US" sz="3700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700" dirty="0">
                <a:latin typeface="Calibri"/>
                <a:ea typeface="Calibri"/>
                <a:cs typeface="Arial"/>
              </a:rPr>
              <a:t>1. Just after Judy returned to her car, she called the police.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700" dirty="0">
                <a:latin typeface="Calibri"/>
                <a:ea typeface="Calibri"/>
                <a:cs typeface="Arial"/>
              </a:rPr>
              <a:t>2. Just as the police arrived, Judy began crying in frustration.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700" dirty="0">
                <a:latin typeface="Calibri"/>
                <a:ea typeface="Calibri"/>
                <a:cs typeface="Arial"/>
              </a:rPr>
              <a:t>3. When Judy returned to her car, she discovered that her car had been broken into.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700" dirty="0">
                <a:latin typeface="Calibri"/>
                <a:ea typeface="Calibri"/>
                <a:cs typeface="Arial"/>
              </a:rPr>
              <a:t>4. While Judy was buying jeans, a thief broke into her car.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700" dirty="0">
                <a:latin typeface="Calibri"/>
                <a:ea typeface="Calibri"/>
                <a:cs typeface="Arial"/>
              </a:rPr>
              <a:t>5. By the time Judy returned to her car, the thief was gone.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700" dirty="0">
                <a:latin typeface="Calibri"/>
                <a:ea typeface="Calibri"/>
                <a:cs typeface="Arial"/>
              </a:rPr>
              <a:t>6. As soon as Judy got back to her car, she called the police.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1039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Using Adverb Clauses to Show Cause and Effect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800" b="1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Because</a:t>
            </a:r>
            <a:endParaRPr lang="en-US" sz="2800" b="1" dirty="0">
              <a:solidFill>
                <a:srgbClr val="0070C0"/>
              </a:solidFill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i="1" dirty="0">
                <a:latin typeface="Calibri"/>
                <a:ea typeface="Calibri"/>
                <a:cs typeface="Arial"/>
              </a:rPr>
              <a:t> (a) </a:t>
            </a:r>
            <a:r>
              <a:rPr lang="en-US" sz="2800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Because he was sleepy, </a:t>
            </a:r>
            <a:r>
              <a:rPr lang="en-US" sz="2800" b="1" dirty="0">
                <a:latin typeface="Calibri"/>
                <a:ea typeface="Calibri"/>
                <a:cs typeface="Arial"/>
              </a:rPr>
              <a:t>he went to bed.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latin typeface="Calibri"/>
                <a:ea typeface="Calibri"/>
                <a:cs typeface="Arial"/>
              </a:rPr>
              <a:t>(b) He went to bed </a:t>
            </a:r>
            <a:r>
              <a:rPr lang="en-US" sz="2800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because he was sleepy.</a:t>
            </a:r>
            <a:endParaRPr lang="en-US" sz="2800" b="1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2800" b="1" dirty="0" smtClean="0">
              <a:latin typeface="Calibri"/>
              <a:ea typeface="Calibri"/>
              <a:cs typeface="Arial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800" b="1" dirty="0" smtClean="0">
                <a:latin typeface="Calibri"/>
                <a:ea typeface="Calibri"/>
                <a:cs typeface="Arial"/>
              </a:rPr>
              <a:t>An </a:t>
            </a:r>
            <a:r>
              <a:rPr lang="en-US" sz="2800" b="1" dirty="0">
                <a:latin typeface="Calibri"/>
                <a:ea typeface="Calibri"/>
                <a:cs typeface="Arial"/>
              </a:rPr>
              <a:t>adverb clause </a:t>
            </a:r>
            <a:r>
              <a:rPr lang="en-US" sz="28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may precede or follow </a:t>
            </a:r>
            <a:r>
              <a:rPr lang="en-US" sz="2800" b="1" dirty="0">
                <a:latin typeface="Calibri"/>
                <a:ea typeface="Calibri"/>
                <a:cs typeface="Arial"/>
              </a:rPr>
              <a:t>the </a:t>
            </a:r>
            <a:r>
              <a:rPr lang="en-US" sz="2800" b="1" u="sng" dirty="0">
                <a:latin typeface="Calibri"/>
                <a:ea typeface="Calibri"/>
                <a:cs typeface="Arial"/>
              </a:rPr>
              <a:t>independent</a:t>
            </a:r>
            <a:r>
              <a:rPr lang="en-US" sz="2800" b="1" dirty="0">
                <a:latin typeface="Calibri"/>
                <a:ea typeface="Calibri"/>
                <a:cs typeface="Arial"/>
              </a:rPr>
              <a:t> clause. Notice the punctuation in (a) and (b).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30677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60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001000" cy="5334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Adverb clauses are used to show relationships between ideas. They show relationships of </a:t>
            </a:r>
            <a:r>
              <a:rPr lang="en-US" dirty="0">
                <a:solidFill>
                  <a:srgbClr val="FF0000"/>
                </a:solidFill>
              </a:rPr>
              <a:t>time</a:t>
            </a:r>
            <a:r>
              <a:rPr lang="en-US" dirty="0"/>
              <a:t>, </a:t>
            </a:r>
            <a:r>
              <a:rPr lang="en-US" dirty="0" smtClean="0">
                <a:solidFill>
                  <a:srgbClr val="FF0000"/>
                </a:solidFill>
              </a:rPr>
              <a:t>cause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effect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contrast</a:t>
            </a:r>
            <a:r>
              <a:rPr lang="en-US" dirty="0"/>
              <a:t>, </a:t>
            </a:r>
            <a:r>
              <a:rPr lang="en-US" dirty="0" smtClean="0"/>
              <a:t>and </a:t>
            </a:r>
            <a:r>
              <a:rPr lang="en-US" dirty="0">
                <a:solidFill>
                  <a:srgbClr val="FF0000"/>
                </a:solidFill>
              </a:rPr>
              <a:t>condition</a:t>
            </a:r>
            <a:r>
              <a:rPr lang="en-US" dirty="0" smtClean="0"/>
              <a:t>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b="1" dirty="0" smtClean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adverb </a:t>
            </a:r>
            <a:r>
              <a:rPr lang="en-US" b="1" dirty="0">
                <a:solidFill>
                  <a:srgbClr val="FF0000"/>
                </a:solidFill>
              </a:rPr>
              <a:t>clause </a:t>
            </a:r>
            <a:r>
              <a:rPr lang="en-US" b="1" dirty="0"/>
              <a:t>		</a:t>
            </a:r>
            <a:r>
              <a:rPr lang="en-US" b="1" dirty="0">
                <a:solidFill>
                  <a:srgbClr val="0070C0"/>
                </a:solidFill>
              </a:rPr>
              <a:t>main clause 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(a) </a:t>
            </a:r>
            <a:r>
              <a:rPr lang="en-US" dirty="0">
                <a:solidFill>
                  <a:srgbClr val="FF0000"/>
                </a:solidFill>
              </a:rPr>
              <a:t>When the phone rang</a:t>
            </a:r>
            <a:r>
              <a:rPr lang="en-US" dirty="0"/>
              <a:t>, </a:t>
            </a:r>
            <a:r>
              <a:rPr lang="en-US" dirty="0">
                <a:solidFill>
                  <a:srgbClr val="0070C0"/>
                </a:solidFill>
              </a:rPr>
              <a:t>the baby woke up</a:t>
            </a:r>
          </a:p>
          <a:p>
            <a:r>
              <a:rPr lang="en-US" dirty="0"/>
              <a:t>(b) </a:t>
            </a:r>
            <a:r>
              <a:rPr lang="en-US" dirty="0">
                <a:solidFill>
                  <a:srgbClr val="0070C0"/>
                </a:solidFill>
              </a:rPr>
              <a:t>The baby woke up </a:t>
            </a:r>
            <a:r>
              <a:rPr lang="en-US" dirty="0">
                <a:solidFill>
                  <a:srgbClr val="FF0000"/>
                </a:solidFill>
              </a:rPr>
              <a:t>when the phone rang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In (a) and (b): </a:t>
            </a:r>
            <a:r>
              <a:rPr lang="en-US" i="1" dirty="0">
                <a:solidFill>
                  <a:srgbClr val="FF0000"/>
                </a:solidFill>
              </a:rPr>
              <a:t>when the phone rang </a:t>
            </a:r>
            <a:r>
              <a:rPr lang="en-US" dirty="0"/>
              <a:t>is an </a:t>
            </a:r>
            <a:r>
              <a:rPr lang="en-US" u="sng" dirty="0"/>
              <a:t>adverb</a:t>
            </a:r>
            <a:r>
              <a:rPr lang="en-US" dirty="0"/>
              <a:t> </a:t>
            </a:r>
            <a:r>
              <a:rPr lang="en-US" u="sng" dirty="0"/>
              <a:t>clause of time</a:t>
            </a:r>
            <a:r>
              <a:rPr lang="en-US" dirty="0"/>
              <a:t>. Examples (a) and (b) have the </a:t>
            </a:r>
            <a:r>
              <a:rPr lang="en-US" dirty="0">
                <a:solidFill>
                  <a:srgbClr val="FF0000"/>
                </a:solidFill>
              </a:rPr>
              <a:t>same</a:t>
            </a:r>
            <a:r>
              <a:rPr lang="en-US" dirty="0"/>
              <a:t> meaning.</a:t>
            </a:r>
          </a:p>
        </p:txBody>
      </p:sp>
      <p:sp>
        <p:nvSpPr>
          <p:cNvPr id="4" name="Down Arrow 3"/>
          <p:cNvSpPr/>
          <p:nvPr/>
        </p:nvSpPr>
        <p:spPr>
          <a:xfrm>
            <a:off x="2110292" y="3276600"/>
            <a:ext cx="3810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5952565" y="3276600"/>
            <a:ext cx="3048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5109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7239000" cy="5769936"/>
          </a:xfrm>
        </p:spPr>
        <p:txBody>
          <a:bodyPr/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800" b="1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now that</a:t>
            </a:r>
            <a:endParaRPr lang="en-US" sz="2800" b="1" dirty="0">
              <a:solidFill>
                <a:srgbClr val="0070C0"/>
              </a:solidFill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i="1" dirty="0">
                <a:latin typeface="Calibri"/>
                <a:ea typeface="Calibri"/>
                <a:cs typeface="Arial"/>
              </a:rPr>
              <a:t> </a:t>
            </a:r>
            <a:r>
              <a:rPr lang="en-US" sz="2800" b="1" dirty="0">
                <a:latin typeface="Calibri"/>
                <a:ea typeface="Calibri"/>
                <a:cs typeface="Arial"/>
              </a:rPr>
              <a:t>(c) </a:t>
            </a:r>
            <a:r>
              <a:rPr lang="en-US" sz="2800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Now that I ’ve  finished the semester, </a:t>
            </a:r>
            <a:r>
              <a:rPr lang="en-US" sz="2800" b="1" dirty="0">
                <a:latin typeface="Calibri"/>
                <a:ea typeface="Calibri"/>
                <a:cs typeface="Arial"/>
              </a:rPr>
              <a:t>I’m going to rest </a:t>
            </a:r>
            <a:r>
              <a:rPr lang="en-US" sz="2800" b="1" i="1" dirty="0">
                <a:latin typeface="Calibri"/>
                <a:ea typeface="Calibri"/>
                <a:cs typeface="Arial"/>
              </a:rPr>
              <a:t>a </a:t>
            </a:r>
            <a:r>
              <a:rPr lang="en-US" sz="2800" b="1" dirty="0">
                <a:latin typeface="Calibri"/>
                <a:ea typeface="Calibri"/>
                <a:cs typeface="Arial"/>
              </a:rPr>
              <a:t>few days and then take a trip.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latin typeface="Calibri"/>
                <a:ea typeface="Calibri"/>
                <a:cs typeface="Arial"/>
              </a:rPr>
              <a:t>(d) Jack lost his job. </a:t>
            </a:r>
            <a:r>
              <a:rPr lang="en-US" sz="2800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Now that he's unemployed,</a:t>
            </a:r>
            <a:r>
              <a:rPr lang="en-US" sz="2800" b="1" i="1" dirty="0">
                <a:latin typeface="Calibri"/>
                <a:ea typeface="Calibri"/>
                <a:cs typeface="Arial"/>
              </a:rPr>
              <a:t> </a:t>
            </a:r>
            <a:r>
              <a:rPr lang="en-US" sz="2800" b="1" dirty="0">
                <a:latin typeface="Calibri"/>
                <a:ea typeface="Calibri"/>
                <a:cs typeface="Arial"/>
              </a:rPr>
              <a:t>he can’t pay his bills.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800" b="1" i="1" dirty="0">
                <a:latin typeface="Calibri"/>
                <a:ea typeface="Calibri"/>
                <a:cs typeface="Arial"/>
              </a:rPr>
              <a:t>Now that </a:t>
            </a:r>
            <a:r>
              <a:rPr lang="en-US" sz="2800" b="1" dirty="0">
                <a:latin typeface="Calibri"/>
                <a:ea typeface="Calibri"/>
                <a:cs typeface="Arial"/>
              </a:rPr>
              <a:t>means “</a:t>
            </a:r>
            <a:r>
              <a:rPr lang="en-US" sz="2800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because now</a:t>
            </a:r>
            <a:r>
              <a:rPr lang="en-US" sz="2800" b="1" dirty="0">
                <a:latin typeface="Calibri"/>
                <a:ea typeface="Calibri"/>
                <a:cs typeface="Arial"/>
              </a:rPr>
              <a:t>." In (c): </a:t>
            </a:r>
            <a:r>
              <a:rPr lang="en-US" sz="2800" b="1" i="1" dirty="0">
                <a:latin typeface="Calibri"/>
                <a:ea typeface="Calibri"/>
                <a:cs typeface="Arial"/>
              </a:rPr>
              <a:t>Now that I ’ve finished the semester </a:t>
            </a:r>
            <a:r>
              <a:rPr lang="en-US" sz="2800" b="1" dirty="0">
                <a:latin typeface="Calibri"/>
                <a:ea typeface="Calibri"/>
                <a:cs typeface="Arial"/>
              </a:rPr>
              <a:t>means “because the</a:t>
            </a:r>
            <a:r>
              <a:rPr lang="en-US" sz="2800" b="1" i="1" dirty="0">
                <a:latin typeface="Calibri"/>
                <a:ea typeface="Calibri"/>
                <a:cs typeface="Arial"/>
              </a:rPr>
              <a:t> </a:t>
            </a:r>
            <a:r>
              <a:rPr lang="en-US" sz="2800" b="1" dirty="0">
                <a:latin typeface="Calibri"/>
                <a:ea typeface="Calibri"/>
                <a:cs typeface="Arial"/>
              </a:rPr>
              <a:t>semester is now over.” </a:t>
            </a:r>
            <a:r>
              <a:rPr lang="en-US" sz="2800" b="1" i="1" dirty="0">
                <a:latin typeface="Calibri"/>
                <a:ea typeface="Calibri"/>
                <a:cs typeface="Arial"/>
              </a:rPr>
              <a:t>Now that </a:t>
            </a:r>
            <a:r>
              <a:rPr lang="en-US" sz="2800" b="1" dirty="0">
                <a:latin typeface="Calibri"/>
                <a:ea typeface="Calibri"/>
                <a:cs typeface="Arial"/>
              </a:rPr>
              <a:t>is used for </a:t>
            </a:r>
            <a:r>
              <a:rPr lang="en-US" sz="2800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present</a:t>
            </a:r>
            <a:r>
              <a:rPr lang="en-US" sz="2800" b="1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 </a:t>
            </a:r>
            <a:r>
              <a:rPr lang="en-US" sz="2800" b="1" dirty="0">
                <a:latin typeface="Calibri"/>
                <a:ea typeface="Calibri"/>
                <a:cs typeface="Arial"/>
              </a:rPr>
              <a:t>causes of </a:t>
            </a:r>
            <a:r>
              <a:rPr lang="en-US" sz="28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present or future situations.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744498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7239000" cy="6400800"/>
          </a:xfrm>
        </p:spPr>
        <p:txBody>
          <a:bodyPr>
            <a:normAutofit lnSpcReduction="10000"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800" b="1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since </a:t>
            </a:r>
            <a:endParaRPr lang="en-US" sz="2800" b="1" dirty="0">
              <a:solidFill>
                <a:srgbClr val="0070C0"/>
              </a:solidFill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latin typeface="Calibri"/>
                <a:ea typeface="Calibri"/>
                <a:cs typeface="Arial"/>
              </a:rPr>
              <a:t>(e) </a:t>
            </a:r>
            <a:r>
              <a:rPr lang="en-US" sz="2800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Since Monday is a holiday, </a:t>
            </a:r>
            <a:r>
              <a:rPr lang="en-US" sz="2800" b="1" dirty="0">
                <a:latin typeface="Calibri"/>
                <a:ea typeface="Calibri"/>
                <a:cs typeface="Arial"/>
              </a:rPr>
              <a:t>we don’t have to go to work.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latin typeface="Calibri"/>
                <a:ea typeface="Calibri"/>
                <a:cs typeface="Arial"/>
              </a:rPr>
              <a:t>( f ) </a:t>
            </a:r>
            <a:r>
              <a:rPr lang="en-US" sz="2800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Since you’re a good cook and I’m </a:t>
            </a:r>
            <a:r>
              <a:rPr lang="en-US" sz="2800" b="1" i="1" dirty="0" smtClean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not, </a:t>
            </a:r>
            <a:r>
              <a:rPr lang="en-US" sz="2800" b="1" dirty="0">
                <a:latin typeface="Calibri"/>
                <a:ea typeface="Calibri"/>
                <a:cs typeface="Arial"/>
              </a:rPr>
              <a:t>You should cook the dinner.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800" b="1" dirty="0">
                <a:latin typeface="Calibri"/>
                <a:ea typeface="Calibri"/>
                <a:cs typeface="Arial"/>
              </a:rPr>
              <a:t>When </a:t>
            </a:r>
            <a:r>
              <a:rPr lang="en-US" sz="2800" b="1" i="1" dirty="0">
                <a:latin typeface="Calibri"/>
                <a:ea typeface="Calibri"/>
                <a:cs typeface="Arial"/>
              </a:rPr>
              <a:t>since </a:t>
            </a:r>
            <a:r>
              <a:rPr lang="en-US" sz="2800" b="1" dirty="0">
                <a:latin typeface="Calibri"/>
                <a:ea typeface="Calibri"/>
                <a:cs typeface="Arial"/>
              </a:rPr>
              <a:t>is used to mean “</a:t>
            </a:r>
            <a:r>
              <a:rPr lang="en-US" sz="2800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because</a:t>
            </a:r>
            <a:r>
              <a:rPr lang="en-US" sz="2800" b="1" dirty="0">
                <a:latin typeface="Calibri"/>
                <a:ea typeface="Calibri"/>
                <a:cs typeface="Arial"/>
              </a:rPr>
              <a:t>,” it expresses a known </a:t>
            </a:r>
            <a:r>
              <a:rPr lang="en-US" sz="28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cause</a:t>
            </a:r>
            <a:r>
              <a:rPr lang="en-US" sz="2800" b="1" dirty="0">
                <a:latin typeface="Calibri"/>
                <a:ea typeface="Calibri"/>
                <a:cs typeface="Arial"/>
              </a:rPr>
              <a:t>; it means “because it is a fact that” or “given that it is true that.” </a:t>
            </a:r>
            <a:r>
              <a:rPr lang="en-US" sz="28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Cause-and-effect</a:t>
            </a:r>
            <a:r>
              <a:rPr lang="en-US" sz="2800" b="1" dirty="0">
                <a:latin typeface="Calibri"/>
                <a:ea typeface="Calibri"/>
                <a:cs typeface="Arial"/>
              </a:rPr>
              <a:t> sentences with </a:t>
            </a:r>
            <a:r>
              <a:rPr lang="en-US" sz="2800" b="1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since</a:t>
            </a:r>
            <a:r>
              <a:rPr lang="en-US" sz="2800" b="1" i="1" dirty="0">
                <a:latin typeface="Calibri"/>
                <a:ea typeface="Calibri"/>
                <a:cs typeface="Arial"/>
              </a:rPr>
              <a:t> </a:t>
            </a:r>
            <a:r>
              <a:rPr lang="en-US" sz="2800" b="1" dirty="0">
                <a:latin typeface="Calibri"/>
                <a:ea typeface="Calibri"/>
                <a:cs typeface="Arial"/>
              </a:rPr>
              <a:t>say, “Given the fact that </a:t>
            </a:r>
            <a:r>
              <a:rPr lang="en-US" sz="2800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X</a:t>
            </a:r>
            <a:r>
              <a:rPr lang="en-US" sz="2800" b="1" dirty="0">
                <a:latin typeface="Calibri"/>
                <a:ea typeface="Calibri"/>
                <a:cs typeface="Arial"/>
              </a:rPr>
              <a:t> is </a:t>
            </a:r>
            <a:r>
              <a:rPr lang="en-US" sz="28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true</a:t>
            </a:r>
            <a:r>
              <a:rPr lang="en-US" sz="2800" b="1" dirty="0">
                <a:latin typeface="Calibri"/>
                <a:ea typeface="Calibri"/>
                <a:cs typeface="Arial"/>
              </a:rPr>
              <a:t>, </a:t>
            </a:r>
            <a:r>
              <a:rPr lang="en-US" sz="2800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Y</a:t>
            </a:r>
            <a:r>
              <a:rPr lang="en-US" sz="2800" b="1" dirty="0">
                <a:latin typeface="Calibri"/>
                <a:ea typeface="Calibri"/>
                <a:cs typeface="Arial"/>
              </a:rPr>
              <a:t> is the </a:t>
            </a:r>
            <a:r>
              <a:rPr lang="en-US" sz="28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result</a:t>
            </a:r>
            <a:r>
              <a:rPr lang="en-US" sz="2800" b="1" dirty="0">
                <a:latin typeface="Calibri"/>
                <a:ea typeface="Calibri"/>
                <a:cs typeface="Arial"/>
              </a:rPr>
              <a:t>." In (e): “Given the fact that Monday is a holiday, we don’t have to go to work."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648141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latin typeface="Calibri"/>
                <a:ea typeface="Calibri"/>
                <a:cs typeface="Arial"/>
              </a:rPr>
              <a:t> (g) </a:t>
            </a:r>
            <a:r>
              <a:rPr lang="en-US" sz="2800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Since I came here</a:t>
            </a:r>
            <a:r>
              <a:rPr lang="en-US" sz="2800" b="1" i="1" dirty="0">
                <a:latin typeface="Calibri"/>
                <a:ea typeface="Calibri"/>
                <a:cs typeface="Arial"/>
              </a:rPr>
              <a:t>, </a:t>
            </a:r>
            <a:r>
              <a:rPr lang="en-US" sz="2800" b="1" dirty="0">
                <a:latin typeface="Calibri"/>
                <a:ea typeface="Calibri"/>
                <a:cs typeface="Arial"/>
              </a:rPr>
              <a:t>I have met many people. 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2800" b="1" dirty="0" smtClean="0">
              <a:latin typeface="Calibri"/>
              <a:ea typeface="Calibri"/>
              <a:cs typeface="Arial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NOTE</a:t>
            </a:r>
            <a:r>
              <a:rPr lang="en-US" sz="2800" b="1" dirty="0" smtClean="0">
                <a:latin typeface="Calibri"/>
                <a:ea typeface="Calibri"/>
                <a:cs typeface="Arial"/>
              </a:rPr>
              <a:t>: </a:t>
            </a:r>
            <a:r>
              <a:rPr lang="en-US" sz="2800" b="1" i="1" dirty="0">
                <a:latin typeface="Calibri"/>
                <a:ea typeface="Calibri"/>
                <a:cs typeface="Arial"/>
              </a:rPr>
              <a:t>Since </a:t>
            </a:r>
            <a:r>
              <a:rPr lang="en-US" sz="2800" b="1" dirty="0">
                <a:latin typeface="Calibri"/>
                <a:ea typeface="Calibri"/>
                <a:cs typeface="Arial"/>
              </a:rPr>
              <a:t>has </a:t>
            </a:r>
            <a:r>
              <a:rPr lang="en-US" sz="28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two</a:t>
            </a:r>
            <a:r>
              <a:rPr lang="en-US" sz="2800" b="1" dirty="0">
                <a:latin typeface="Calibri"/>
                <a:ea typeface="Calibri"/>
                <a:cs typeface="Arial"/>
              </a:rPr>
              <a:t> meanings. One is “</a:t>
            </a:r>
            <a:r>
              <a:rPr lang="en-US" sz="28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because</a:t>
            </a:r>
            <a:r>
              <a:rPr lang="en-US" sz="2800" b="1" dirty="0" smtClean="0">
                <a:latin typeface="Calibri"/>
                <a:ea typeface="Calibri"/>
                <a:cs typeface="Arial"/>
              </a:rPr>
              <a:t>.” It </a:t>
            </a:r>
            <a:r>
              <a:rPr lang="en-US" sz="2800" b="1" dirty="0">
                <a:latin typeface="Calibri"/>
                <a:ea typeface="Calibri"/>
                <a:cs typeface="Arial"/>
              </a:rPr>
              <a:t>is also used in </a:t>
            </a:r>
            <a:r>
              <a:rPr lang="en-US" sz="28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time clauses</a:t>
            </a:r>
            <a:r>
              <a:rPr lang="en-US" sz="2800" b="1" dirty="0">
                <a:latin typeface="Calibri"/>
                <a:ea typeface="Calibri"/>
                <a:cs typeface="Arial"/>
              </a:rPr>
              <a:t>, as in (g). See Chart 17-2.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276128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7239000" cy="5769936"/>
          </a:xfrm>
        </p:spPr>
        <p:txBody>
          <a:bodyPr>
            <a:normAutofit fontScale="70000" lnSpcReduction="200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Exercise 13, p. 373.</a:t>
            </a:r>
            <a:endParaRPr lang="en-US" sz="2800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latin typeface="Calibri"/>
                <a:ea typeface="Calibri"/>
                <a:cs typeface="Arial"/>
              </a:rPr>
              <a:t>3. Cold air hovers near the earth because it is heavier than hot air.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latin typeface="Calibri"/>
                <a:ea typeface="Calibri"/>
                <a:cs typeface="Arial"/>
              </a:rPr>
              <a:t>4. Since you paid for the theater tickets, please let me pay for our dinner.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latin typeface="Calibri"/>
                <a:ea typeface="Calibri"/>
                <a:cs typeface="Arial"/>
              </a:rPr>
              <a:t>5. Do you want to go for a walk now that the rain has stopped?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latin typeface="Calibri"/>
                <a:ea typeface="Calibri"/>
                <a:cs typeface="Arial"/>
              </a:rPr>
              <a:t>6. Because our TV set was broken, we listened to the news on the radio.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latin typeface="Calibri"/>
                <a:ea typeface="Calibri"/>
                <a:cs typeface="Arial"/>
              </a:rPr>
              <a:t>7. Many young people move to the cities in search of employment since there are few jobs available in the rural areas.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latin typeface="Calibri"/>
                <a:ea typeface="Calibri"/>
                <a:cs typeface="Arial"/>
              </a:rPr>
              <a:t>8. Now that the civil war has ended, a new government is being formed.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latin typeface="Calibri"/>
                <a:ea typeface="Calibri"/>
                <a:cs typeface="Arial"/>
              </a:rPr>
              <a:t>9. Since ninety-two thousand people already have reservations with an airline company for a trip to the moon, I doubt that I’ll get the chance to go on one of the first tourist flights.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3663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239000" cy="1310640"/>
          </a:xfrm>
        </p:spPr>
        <p:txBody>
          <a:bodyPr>
            <a:normAutofit/>
          </a:bodyPr>
          <a:lstStyle/>
          <a:p>
            <a:r>
              <a:rPr lang="en-US" sz="2800" dirty="0"/>
              <a:t>Expressing </a:t>
            </a:r>
            <a:r>
              <a:rPr lang="en-US" sz="2800" dirty="0" smtClean="0"/>
              <a:t>Contrast (Unexpected </a:t>
            </a:r>
            <a:r>
              <a:rPr lang="en-US" sz="2800" dirty="0"/>
              <a:t>Result): Using Even Though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5248584"/>
          </a:xfrm>
        </p:spPr>
        <p:txBody>
          <a:bodyPr>
            <a:normAutofit fontScale="77500" lnSpcReduction="200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latin typeface="Calibri"/>
                <a:ea typeface="Calibri"/>
                <a:cs typeface="Arial"/>
              </a:rPr>
              <a:t> (a) </a:t>
            </a:r>
            <a:r>
              <a:rPr lang="en-US" sz="2800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Because </a:t>
            </a:r>
            <a:r>
              <a:rPr lang="en-US" sz="28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the weather was cold, </a:t>
            </a:r>
            <a:r>
              <a:rPr lang="en-US" sz="2800" b="1" dirty="0">
                <a:latin typeface="Calibri"/>
                <a:ea typeface="Calibri"/>
                <a:cs typeface="Arial"/>
              </a:rPr>
              <a:t>I </a:t>
            </a:r>
            <a:r>
              <a:rPr lang="en-US" sz="2800" b="1" i="1" dirty="0">
                <a:latin typeface="Calibri"/>
                <a:ea typeface="Calibri"/>
                <a:cs typeface="Arial"/>
              </a:rPr>
              <a:t>didn't go </a:t>
            </a:r>
            <a:r>
              <a:rPr lang="en-US" sz="2800" b="1" dirty="0">
                <a:latin typeface="Calibri"/>
                <a:ea typeface="Calibri"/>
                <a:cs typeface="Arial"/>
              </a:rPr>
              <a:t>swimming.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latin typeface="Calibri"/>
                <a:ea typeface="Calibri"/>
                <a:cs typeface="Arial"/>
              </a:rPr>
              <a:t>(b) </a:t>
            </a:r>
            <a:r>
              <a:rPr lang="en-US" sz="2800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Even though </a:t>
            </a:r>
            <a:r>
              <a:rPr lang="en-US" sz="28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the weather was cold, </a:t>
            </a:r>
            <a:r>
              <a:rPr lang="en-US" sz="2800" b="1" dirty="0">
                <a:latin typeface="Calibri"/>
                <a:ea typeface="Calibri"/>
                <a:cs typeface="Arial"/>
              </a:rPr>
              <a:t>I </a:t>
            </a:r>
            <a:r>
              <a:rPr lang="en-US" sz="2800" b="1" i="1" dirty="0">
                <a:latin typeface="Calibri"/>
                <a:ea typeface="Calibri"/>
                <a:cs typeface="Arial"/>
              </a:rPr>
              <a:t>went </a:t>
            </a:r>
            <a:r>
              <a:rPr lang="en-US" sz="2800" b="1" dirty="0">
                <a:latin typeface="Calibri"/>
                <a:ea typeface="Calibri"/>
                <a:cs typeface="Arial"/>
              </a:rPr>
              <a:t>swimming.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latin typeface="Calibri"/>
                <a:ea typeface="Calibri"/>
                <a:cs typeface="Arial"/>
              </a:rPr>
              <a:t>(c) </a:t>
            </a:r>
            <a:r>
              <a:rPr lang="en-US" sz="2800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Because </a:t>
            </a:r>
            <a:r>
              <a:rPr lang="en-US" sz="28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I wasn’t tired, </a:t>
            </a:r>
            <a:r>
              <a:rPr lang="en-US" sz="2800" b="1" dirty="0">
                <a:latin typeface="Calibri"/>
                <a:ea typeface="Calibri"/>
                <a:cs typeface="Arial"/>
              </a:rPr>
              <a:t>I </a:t>
            </a:r>
            <a:r>
              <a:rPr lang="en-US" sz="2800" b="1" i="1" dirty="0">
                <a:latin typeface="Calibri"/>
                <a:ea typeface="Calibri"/>
                <a:cs typeface="Arial"/>
              </a:rPr>
              <a:t>didn’t go </a:t>
            </a:r>
            <a:r>
              <a:rPr lang="en-US" sz="2800" b="1" dirty="0">
                <a:latin typeface="Calibri"/>
                <a:ea typeface="Calibri"/>
                <a:cs typeface="Arial"/>
              </a:rPr>
              <a:t>to bed.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latin typeface="Calibri"/>
                <a:ea typeface="Calibri"/>
                <a:cs typeface="Arial"/>
              </a:rPr>
              <a:t>(d) </a:t>
            </a:r>
            <a:r>
              <a:rPr lang="en-US" sz="2800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Even though </a:t>
            </a:r>
            <a:r>
              <a:rPr lang="en-US" sz="28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I wasn’t tired, </a:t>
            </a:r>
            <a:r>
              <a:rPr lang="en-US" sz="2800" b="1" dirty="0">
                <a:latin typeface="Calibri"/>
                <a:ea typeface="Calibri"/>
                <a:cs typeface="Arial"/>
              </a:rPr>
              <a:t>I </a:t>
            </a:r>
            <a:r>
              <a:rPr lang="en-US" sz="2800" b="1" i="1" dirty="0">
                <a:latin typeface="Calibri"/>
                <a:ea typeface="Calibri"/>
                <a:cs typeface="Arial"/>
              </a:rPr>
              <a:t>went </a:t>
            </a:r>
            <a:r>
              <a:rPr lang="en-US" sz="2800" b="1" dirty="0">
                <a:latin typeface="Calibri"/>
                <a:ea typeface="Calibri"/>
                <a:cs typeface="Arial"/>
              </a:rPr>
              <a:t>to bed</a:t>
            </a:r>
            <a:r>
              <a:rPr lang="en-US" sz="2800" b="1" dirty="0" smtClean="0">
                <a:latin typeface="Calibri"/>
                <a:ea typeface="Calibri"/>
                <a:cs typeface="Arial"/>
              </a:rPr>
              <a:t>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2800" b="1" dirty="0">
              <a:latin typeface="Calibri"/>
              <a:ea typeface="Calibri"/>
              <a:cs typeface="Arial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800" b="1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Because</a:t>
            </a:r>
            <a:r>
              <a:rPr lang="en-US" sz="2800" i="1" dirty="0">
                <a:latin typeface="Calibri"/>
                <a:ea typeface="Calibri"/>
                <a:cs typeface="Arial"/>
              </a:rPr>
              <a:t> </a:t>
            </a:r>
            <a:r>
              <a:rPr lang="en-US" sz="2800" b="1" dirty="0">
                <a:latin typeface="Calibri"/>
                <a:ea typeface="Calibri"/>
                <a:cs typeface="Arial"/>
              </a:rPr>
              <a:t>is used to express </a:t>
            </a:r>
            <a:r>
              <a:rPr lang="en-US" sz="28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expected results.</a:t>
            </a:r>
            <a:endParaRPr lang="en-US" sz="2800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800" b="1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Even though </a:t>
            </a:r>
            <a:r>
              <a:rPr lang="en-US" sz="2800" b="1" dirty="0">
                <a:latin typeface="Calibri"/>
                <a:ea typeface="Calibri"/>
                <a:cs typeface="Arial"/>
              </a:rPr>
              <a:t>is used to express </a:t>
            </a:r>
            <a:r>
              <a:rPr lang="en-US" sz="28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unexpected results</a:t>
            </a:r>
            <a:r>
              <a:rPr lang="en-US" sz="2800" b="1" dirty="0">
                <a:latin typeface="Calibri"/>
                <a:ea typeface="Calibri"/>
                <a:cs typeface="Arial"/>
              </a:rPr>
              <a:t>.*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NOTE: </a:t>
            </a:r>
            <a:r>
              <a:rPr lang="en-US" sz="2800" b="1" dirty="0">
                <a:latin typeface="Calibri"/>
                <a:ea typeface="Calibri"/>
                <a:cs typeface="Arial"/>
              </a:rPr>
              <a:t>Like </a:t>
            </a:r>
            <a:r>
              <a:rPr lang="en-US" sz="2800" b="1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because</a:t>
            </a:r>
            <a:r>
              <a:rPr lang="en-US" sz="2800" b="1" i="1" dirty="0">
                <a:latin typeface="Calibri"/>
                <a:ea typeface="Calibri"/>
                <a:cs typeface="Arial"/>
              </a:rPr>
              <a:t>, even </a:t>
            </a:r>
            <a:r>
              <a:rPr lang="en-US" sz="2800" b="1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though</a:t>
            </a:r>
            <a:r>
              <a:rPr lang="en-US" sz="2800" b="1" i="1" dirty="0">
                <a:latin typeface="Calibri"/>
                <a:ea typeface="Calibri"/>
                <a:cs typeface="Arial"/>
              </a:rPr>
              <a:t> </a:t>
            </a:r>
            <a:r>
              <a:rPr lang="en-US" sz="2800" b="1" dirty="0">
                <a:latin typeface="Calibri"/>
                <a:ea typeface="Calibri"/>
                <a:cs typeface="Arial"/>
              </a:rPr>
              <a:t>introduces an adverb clause</a:t>
            </a:r>
            <a:r>
              <a:rPr lang="en-US" sz="2800" b="1" dirty="0" smtClean="0">
                <a:latin typeface="Calibri"/>
                <a:ea typeface="Calibri"/>
                <a:cs typeface="Arial"/>
              </a:rPr>
              <a:t>.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2800" b="1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i="1" dirty="0">
                <a:latin typeface="Calibri"/>
                <a:ea typeface="Calibri"/>
                <a:cs typeface="Arial"/>
              </a:rPr>
              <a:t>*</a:t>
            </a:r>
            <a:r>
              <a:rPr lang="en-US" sz="2800" b="1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Although</a:t>
            </a:r>
            <a:r>
              <a:rPr lang="en-US" sz="2800" b="1" i="1" dirty="0">
                <a:latin typeface="Calibri"/>
                <a:ea typeface="Calibri"/>
                <a:cs typeface="Arial"/>
              </a:rPr>
              <a:t> </a:t>
            </a:r>
            <a:r>
              <a:rPr lang="en-US" sz="2800" b="1" dirty="0">
                <a:latin typeface="Calibri"/>
                <a:ea typeface="Calibri"/>
                <a:cs typeface="Arial"/>
              </a:rPr>
              <a:t>and </a:t>
            </a:r>
            <a:r>
              <a:rPr lang="en-US" sz="2800" b="1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though</a:t>
            </a:r>
            <a:r>
              <a:rPr lang="en-US" sz="2800" b="1" i="1" dirty="0">
                <a:latin typeface="Calibri"/>
                <a:ea typeface="Calibri"/>
                <a:cs typeface="Arial"/>
              </a:rPr>
              <a:t> </a:t>
            </a:r>
            <a:r>
              <a:rPr lang="en-US" sz="2800" b="1" dirty="0">
                <a:latin typeface="Calibri"/>
                <a:ea typeface="Calibri"/>
                <a:cs typeface="Arial"/>
              </a:rPr>
              <a:t>have basically the </a:t>
            </a:r>
            <a:r>
              <a:rPr lang="en-US" sz="28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same</a:t>
            </a:r>
            <a:r>
              <a:rPr lang="en-US" sz="2800" b="1" dirty="0">
                <a:latin typeface="Calibri"/>
                <a:ea typeface="Calibri"/>
                <a:cs typeface="Arial"/>
              </a:rPr>
              <a:t> </a:t>
            </a:r>
            <a:r>
              <a:rPr lang="en-US" sz="2800" b="1" u="sng" dirty="0">
                <a:latin typeface="Calibri"/>
                <a:ea typeface="Calibri"/>
                <a:cs typeface="Arial"/>
              </a:rPr>
              <a:t>meaning</a:t>
            </a:r>
            <a:r>
              <a:rPr lang="en-US" sz="2800" b="1" dirty="0">
                <a:latin typeface="Calibri"/>
                <a:ea typeface="Calibri"/>
                <a:cs typeface="Arial"/>
              </a:rPr>
              <a:t> and </a:t>
            </a:r>
            <a:r>
              <a:rPr lang="en-US" sz="2800" b="1" u="sng" dirty="0">
                <a:latin typeface="Calibri"/>
                <a:ea typeface="Calibri"/>
                <a:cs typeface="Arial"/>
              </a:rPr>
              <a:t>use</a:t>
            </a:r>
            <a:r>
              <a:rPr lang="en-US" sz="2800" b="1" dirty="0">
                <a:latin typeface="Calibri"/>
                <a:ea typeface="Calibri"/>
                <a:cs typeface="Arial"/>
              </a:rPr>
              <a:t> as </a:t>
            </a:r>
            <a:r>
              <a:rPr lang="en-US" sz="2800" b="1" i="1" dirty="0">
                <a:latin typeface="Calibri"/>
                <a:ea typeface="Calibri"/>
                <a:cs typeface="Arial"/>
              </a:rPr>
              <a:t>even though. </a:t>
            </a:r>
            <a:endParaRPr lang="en-US" sz="2800" b="1" dirty="0">
              <a:latin typeface="Calibri"/>
              <a:ea typeface="Calibri"/>
              <a:cs typeface="Arial"/>
            </a:endParaRP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511296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7239000" cy="5943600"/>
          </a:xfrm>
        </p:spPr>
        <p:txBody>
          <a:bodyPr>
            <a:normAutofit fontScale="47500" lnSpcReduction="200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Exercise 18, p. 375.</a:t>
            </a:r>
            <a:endParaRPr lang="en-US" sz="2800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300" dirty="0">
                <a:latin typeface="Calibri"/>
                <a:ea typeface="Calibri"/>
                <a:cs typeface="Arial"/>
              </a:rPr>
              <a:t>1. Yes. Even though I wasn’t tired, I went to bed anyway.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300" dirty="0">
                <a:latin typeface="Calibri"/>
                <a:ea typeface="Calibri"/>
                <a:cs typeface="Arial"/>
              </a:rPr>
              <a:t>2. No. Even though the phone rang many times,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300" dirty="0">
                <a:latin typeface="Calibri"/>
                <a:ea typeface="Calibri"/>
                <a:cs typeface="Arial"/>
              </a:rPr>
              <a:t>I didn’t wake up.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300" dirty="0">
                <a:latin typeface="Calibri"/>
                <a:ea typeface="Calibri"/>
                <a:cs typeface="Arial"/>
              </a:rPr>
              <a:t>3. Yes. Even though the food was terrible, I ate it anyway.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300" dirty="0">
                <a:latin typeface="Calibri"/>
                <a:ea typeface="Calibri"/>
                <a:cs typeface="Arial"/>
              </a:rPr>
              <a:t>4. Yes. Even though I didn’t study, I passed the test anyway.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300" dirty="0">
                <a:latin typeface="Calibri"/>
                <a:ea typeface="Calibri"/>
                <a:cs typeface="Arial"/>
              </a:rPr>
              <a:t>5. No. Even though the weather is terrible today, I didn’t stay home.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300" dirty="0">
                <a:latin typeface="Calibri"/>
                <a:ea typeface="Calibri"/>
                <a:cs typeface="Arial"/>
              </a:rPr>
              <a:t>6. No. Even though I fell down the stairs, I didn’t get hurt.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300" dirty="0">
                <a:latin typeface="Calibri"/>
                <a:ea typeface="Calibri"/>
                <a:cs typeface="Arial"/>
              </a:rPr>
              <a:t>7. No. Even though I told the truth, no one believed me.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300" dirty="0">
                <a:latin typeface="Calibri"/>
                <a:ea typeface="Calibri"/>
                <a:cs typeface="Arial"/>
              </a:rPr>
              <a:t>8. Yes. Even though I turned on the air conditioner, it’s still hot in here.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300" dirty="0">
                <a:latin typeface="Calibri"/>
                <a:ea typeface="Calibri"/>
                <a:cs typeface="Arial"/>
              </a:rPr>
              <a:t>9. No. Even though I mailed the letter a week ago, it hasn’t arrived yet.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300" dirty="0">
                <a:latin typeface="Calibri"/>
                <a:ea typeface="Calibri"/>
                <a:cs typeface="Arial"/>
              </a:rPr>
              <a:t>10. No. Even though I have a lot of money, I can’t afford to buy an airplane.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300" dirty="0">
                <a:latin typeface="Calibri"/>
                <a:ea typeface="Calibri"/>
                <a:cs typeface="Arial"/>
              </a:rPr>
              <a:t>11. Yes. Even though my grandmother is ninety years old, she is still young at heart.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300" dirty="0">
                <a:latin typeface="Calibri"/>
                <a:ea typeface="Calibri"/>
                <a:cs typeface="Arial"/>
              </a:rPr>
              <a:t>12. Yes. Even though I didn’t understand the joke, I laughed anyway.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8405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Showing Direct Contrast: While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239000" cy="5410200"/>
          </a:xfrm>
        </p:spPr>
        <p:txBody>
          <a:bodyPr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b="1" dirty="0">
                <a:latin typeface="Calibri"/>
                <a:ea typeface="Calibri"/>
                <a:cs typeface="Arial"/>
              </a:rPr>
              <a:t> (a) Mary is rich, </a:t>
            </a:r>
            <a:r>
              <a:rPr lang="en-US" sz="2400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while</a:t>
            </a:r>
            <a:r>
              <a:rPr lang="en-US" sz="2400" b="1" i="1" dirty="0">
                <a:latin typeface="Calibri"/>
                <a:ea typeface="Calibri"/>
                <a:cs typeface="Arial"/>
              </a:rPr>
              <a:t> John is poor.</a:t>
            </a:r>
            <a:endParaRPr lang="en-US" sz="2400" b="1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b="1" dirty="0">
                <a:latin typeface="Calibri"/>
                <a:ea typeface="Calibri"/>
                <a:cs typeface="Arial"/>
              </a:rPr>
              <a:t>(b) John is poor, </a:t>
            </a:r>
            <a:r>
              <a:rPr lang="en-US" sz="2400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while</a:t>
            </a:r>
            <a:r>
              <a:rPr lang="en-US" sz="2400" b="1" i="1" dirty="0">
                <a:latin typeface="Calibri"/>
                <a:ea typeface="Calibri"/>
                <a:cs typeface="Arial"/>
              </a:rPr>
              <a:t> Mary is rich.</a:t>
            </a:r>
            <a:endParaRPr lang="en-US" sz="2400" b="1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b="1" dirty="0">
                <a:latin typeface="Calibri"/>
                <a:ea typeface="Calibri"/>
                <a:cs typeface="Arial"/>
              </a:rPr>
              <a:t>(c) </a:t>
            </a:r>
            <a:r>
              <a:rPr lang="en-US" sz="2400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While</a:t>
            </a:r>
            <a:r>
              <a:rPr lang="en-US" sz="2400" b="1" i="1" dirty="0">
                <a:latin typeface="Calibri"/>
                <a:ea typeface="Calibri"/>
                <a:cs typeface="Arial"/>
              </a:rPr>
              <a:t> John </a:t>
            </a:r>
            <a:r>
              <a:rPr lang="en-US" sz="2400" b="1" i="1">
                <a:latin typeface="Calibri"/>
                <a:ea typeface="Calibri"/>
                <a:cs typeface="Arial"/>
              </a:rPr>
              <a:t>is </a:t>
            </a:r>
            <a:r>
              <a:rPr lang="en-US" sz="2400" b="1" i="1" smtClean="0">
                <a:latin typeface="Calibri"/>
                <a:ea typeface="Calibri"/>
                <a:cs typeface="Arial"/>
              </a:rPr>
              <a:t>poor, </a:t>
            </a:r>
            <a:r>
              <a:rPr lang="en-US" sz="2400" b="1" dirty="0">
                <a:latin typeface="Calibri"/>
                <a:ea typeface="Calibri"/>
                <a:cs typeface="Arial"/>
              </a:rPr>
              <a:t>Mary is rich.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b="1" dirty="0">
                <a:latin typeface="Calibri"/>
                <a:ea typeface="Calibri"/>
                <a:cs typeface="Arial"/>
              </a:rPr>
              <a:t>(d) </a:t>
            </a:r>
            <a:r>
              <a:rPr lang="en-US" sz="2400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While</a:t>
            </a:r>
            <a:r>
              <a:rPr lang="en-US" sz="2400" b="1" i="1" dirty="0">
                <a:latin typeface="Calibri"/>
                <a:ea typeface="Calibri"/>
                <a:cs typeface="Arial"/>
              </a:rPr>
              <a:t> Mary is rich, </a:t>
            </a:r>
            <a:r>
              <a:rPr lang="en-US" sz="2400" b="1" dirty="0">
                <a:latin typeface="Calibri"/>
                <a:ea typeface="Calibri"/>
                <a:cs typeface="Arial"/>
              </a:rPr>
              <a:t>John is poor</a:t>
            </a:r>
            <a:r>
              <a:rPr lang="en-US" sz="2400" b="1" dirty="0" smtClean="0">
                <a:latin typeface="Calibri"/>
                <a:ea typeface="Calibri"/>
                <a:cs typeface="Arial"/>
              </a:rPr>
              <a:t>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2400" b="1" i="1" dirty="0" smtClean="0">
              <a:latin typeface="Calibri"/>
              <a:ea typeface="Calibri"/>
              <a:cs typeface="Arial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b="1" i="1" dirty="0" smtClean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While</a:t>
            </a:r>
            <a:r>
              <a:rPr lang="en-US" sz="2400" b="1" i="1" dirty="0" smtClean="0">
                <a:latin typeface="Calibri"/>
                <a:ea typeface="Calibri"/>
                <a:cs typeface="Arial"/>
              </a:rPr>
              <a:t> </a:t>
            </a:r>
            <a:r>
              <a:rPr lang="en-US" sz="2400" b="1" dirty="0">
                <a:latin typeface="Calibri"/>
                <a:ea typeface="Calibri"/>
                <a:cs typeface="Arial"/>
              </a:rPr>
              <a:t>is used to show </a:t>
            </a:r>
            <a:r>
              <a:rPr lang="en-US" sz="24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direct</a:t>
            </a:r>
            <a:r>
              <a:rPr lang="en-US" sz="2400" b="1" dirty="0">
                <a:latin typeface="Calibri"/>
                <a:ea typeface="Calibri"/>
                <a:cs typeface="Arial"/>
              </a:rPr>
              <a:t> contrast: “this” is exactly the opposite of “that</a:t>
            </a:r>
            <a:r>
              <a:rPr lang="en-US" sz="2400" b="1" dirty="0" smtClean="0">
                <a:latin typeface="Calibri"/>
                <a:ea typeface="Calibri"/>
                <a:cs typeface="Arial"/>
              </a:rPr>
              <a:t>.”*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b="1" dirty="0">
                <a:latin typeface="Calibri"/>
                <a:ea typeface="Calibri"/>
                <a:cs typeface="Arial"/>
              </a:rPr>
              <a:t>* </a:t>
            </a:r>
            <a:r>
              <a:rPr lang="en-US" sz="2400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Whereas</a:t>
            </a:r>
            <a:r>
              <a:rPr lang="en-US" sz="2400" b="1" i="1" dirty="0">
                <a:latin typeface="Calibri"/>
                <a:ea typeface="Calibri"/>
                <a:cs typeface="Arial"/>
              </a:rPr>
              <a:t> </a:t>
            </a:r>
            <a:r>
              <a:rPr lang="en-US" sz="2400" b="1" dirty="0" smtClean="0">
                <a:latin typeface="Calibri"/>
                <a:ea typeface="Calibri"/>
                <a:cs typeface="Arial"/>
              </a:rPr>
              <a:t>can </a:t>
            </a:r>
            <a:r>
              <a:rPr lang="en-US" sz="2400" b="1" dirty="0">
                <a:latin typeface="Calibri"/>
                <a:ea typeface="Calibri"/>
                <a:cs typeface="Arial"/>
              </a:rPr>
              <a:t>have the same meaning and use as </a:t>
            </a:r>
            <a:r>
              <a:rPr lang="en-US" sz="2400" b="1" i="1" dirty="0">
                <a:latin typeface="Calibri"/>
                <a:ea typeface="Calibri"/>
                <a:cs typeface="Arial"/>
              </a:rPr>
              <a:t>while , </a:t>
            </a:r>
            <a:r>
              <a:rPr lang="en-US" sz="2400" b="1" dirty="0">
                <a:latin typeface="Calibri"/>
                <a:ea typeface="Calibri"/>
                <a:cs typeface="Arial"/>
              </a:rPr>
              <a:t>but it occurs mostly in </a:t>
            </a:r>
            <a:r>
              <a:rPr lang="en-US" sz="24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formal</a:t>
            </a:r>
            <a:r>
              <a:rPr lang="en-US" sz="2400" b="1" dirty="0">
                <a:latin typeface="Calibri"/>
                <a:ea typeface="Calibri"/>
                <a:cs typeface="Arial"/>
              </a:rPr>
              <a:t> written English and occurs with considerably less frequency than </a:t>
            </a:r>
            <a:r>
              <a:rPr lang="en-US" sz="2400" b="1" i="1" dirty="0">
                <a:latin typeface="Calibri"/>
                <a:ea typeface="Calibri"/>
                <a:cs typeface="Arial"/>
              </a:rPr>
              <a:t>while: Alary is rich, </a:t>
            </a:r>
            <a:r>
              <a:rPr lang="en-US" sz="2400" b="1" i="1" dirty="0" smtClean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whereas</a:t>
            </a:r>
            <a:r>
              <a:rPr lang="en-US" sz="2400" b="1" i="1" dirty="0" smtClean="0">
                <a:latin typeface="Calibri"/>
                <a:ea typeface="Calibri"/>
                <a:cs typeface="Arial"/>
              </a:rPr>
              <a:t> </a:t>
            </a:r>
            <a:r>
              <a:rPr lang="en-US" sz="2400" b="1" i="1" dirty="0">
                <a:latin typeface="Calibri"/>
                <a:ea typeface="Calibri"/>
                <a:cs typeface="Arial"/>
              </a:rPr>
              <a:t>John is poor.</a:t>
            </a:r>
            <a:endParaRPr lang="en-US" sz="2400" b="1" dirty="0">
              <a:latin typeface="Calibri"/>
              <a:ea typeface="Calibri"/>
              <a:cs typeface="Arial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2400" b="1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b="1" dirty="0">
                <a:latin typeface="Calibri"/>
                <a:ea typeface="Calibri"/>
                <a:cs typeface="Arial"/>
              </a:rPr>
              <a:t>Examples (a), (b), (c), and (d) all have the same meaning.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8466644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7239000" cy="5769936"/>
          </a:xfrm>
        </p:spPr>
        <p:txBody>
          <a:bodyPr>
            <a:normAutofit/>
          </a:bodyPr>
          <a:lstStyle/>
          <a:p>
            <a:pPr lvl="0"/>
            <a:r>
              <a:rPr lang="en-US" sz="28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Note</a:t>
            </a:r>
            <a:r>
              <a:rPr lang="en-US" sz="2800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 the use of the </a:t>
            </a:r>
            <a:r>
              <a:rPr lang="en-US" sz="2800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comma</a:t>
            </a:r>
            <a:r>
              <a:rPr lang="en-US" sz="2800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 in (a) and (b): In using </a:t>
            </a:r>
            <a:r>
              <a:rPr lang="en-US" sz="2800" b="1" i="1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while </a:t>
            </a:r>
            <a:r>
              <a:rPr lang="en-US" sz="2800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for direct contrast, a comma is </a:t>
            </a:r>
            <a:r>
              <a:rPr lang="en-US" sz="2800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often used </a:t>
            </a:r>
            <a:r>
              <a:rPr lang="en-US" sz="2800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even if the </a:t>
            </a:r>
            <a:r>
              <a:rPr lang="en-US" sz="2800" b="1" i="1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while-clause </a:t>
            </a:r>
            <a:r>
              <a:rPr lang="en-US" sz="2800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comes </a:t>
            </a:r>
            <a:r>
              <a:rPr lang="en-US" sz="2800" u="sng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second</a:t>
            </a:r>
            <a:r>
              <a:rPr lang="en-US" sz="2800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(</a:t>
            </a:r>
            <a:r>
              <a:rPr lang="en-US" sz="2800" u="sng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unlike</a:t>
            </a:r>
            <a:r>
              <a:rPr lang="en-US" sz="2800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 the punctuation of most </a:t>
            </a:r>
            <a:r>
              <a:rPr lang="en-US" sz="2800" u="sng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other</a:t>
            </a:r>
            <a:r>
              <a:rPr lang="en-US" sz="2800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 adverb clauses</a:t>
            </a:r>
            <a:r>
              <a:rPr lang="en-US" sz="2800" dirty="0" smtClean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).</a:t>
            </a:r>
          </a:p>
          <a:p>
            <a:pPr lvl="0"/>
            <a:endParaRPr lang="en-US" sz="2800" dirty="0">
              <a:solidFill>
                <a:prstClr val="black"/>
              </a:solidFill>
              <a:latin typeface="Calibri"/>
              <a:ea typeface="Calibri"/>
              <a:cs typeface="Arial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8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COMPARE: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latin typeface="Calibri"/>
                <a:ea typeface="Calibri"/>
                <a:cs typeface="Arial"/>
              </a:rPr>
              <a:t>(e) The phone rang </a:t>
            </a:r>
            <a:r>
              <a:rPr lang="en-US" sz="2800" b="1" i="1" dirty="0">
                <a:latin typeface="Calibri"/>
                <a:ea typeface="Calibri"/>
                <a:cs typeface="Arial"/>
              </a:rPr>
              <a:t>while </a:t>
            </a:r>
            <a:r>
              <a:rPr lang="en-US" sz="2800" i="1" dirty="0">
                <a:latin typeface="Calibri"/>
                <a:ea typeface="Calibri"/>
                <a:cs typeface="Arial"/>
              </a:rPr>
              <a:t>I was studying.</a:t>
            </a:r>
            <a:endParaRPr lang="en-US" sz="2800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REMINDER</a:t>
            </a:r>
            <a:r>
              <a:rPr lang="en-US" sz="2800" dirty="0">
                <a:latin typeface="Calibri"/>
                <a:ea typeface="Calibri"/>
                <a:cs typeface="Arial"/>
              </a:rPr>
              <a:t>: </a:t>
            </a:r>
            <a:r>
              <a:rPr lang="en-US" sz="2800" b="1" i="1" dirty="0">
                <a:latin typeface="Calibri"/>
                <a:ea typeface="Calibri"/>
                <a:cs typeface="Arial"/>
              </a:rPr>
              <a:t>While </a:t>
            </a:r>
            <a:r>
              <a:rPr lang="en-US" sz="2800" dirty="0">
                <a:latin typeface="Calibri"/>
                <a:ea typeface="Calibri"/>
                <a:cs typeface="Arial"/>
              </a:rPr>
              <a:t>is also used in </a:t>
            </a:r>
            <a:r>
              <a:rPr lang="en-US" sz="2800" u="sng" dirty="0">
                <a:latin typeface="Calibri"/>
                <a:ea typeface="Calibri"/>
                <a:cs typeface="Arial"/>
              </a:rPr>
              <a:t>time clauses </a:t>
            </a:r>
            <a:r>
              <a:rPr lang="en-US" sz="2800" dirty="0">
                <a:latin typeface="Calibri"/>
                <a:ea typeface="Calibri"/>
                <a:cs typeface="Arial"/>
              </a:rPr>
              <a:t>and means “during that time,” as in (e).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9559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Expressing </a:t>
            </a:r>
            <a:r>
              <a:rPr lang="en-US" dirty="0"/>
              <a:t>Conditions in Adverb Clauses: If-Clauses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5096184"/>
          </a:xfrm>
        </p:spPr>
        <p:txBody>
          <a:bodyPr>
            <a:normAutofit fontScale="92500" lnSpcReduction="20000"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2000" dirty="0">
              <a:latin typeface="Calibri"/>
              <a:ea typeface="Calibri"/>
              <a:cs typeface="Arial"/>
            </a:endParaRPr>
          </a:p>
          <a:p>
            <a:pPr marL="0" marR="0" lvl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800" i="1" dirty="0" smtClean="0">
                <a:latin typeface="Calibri"/>
                <a:ea typeface="Calibri"/>
                <a:cs typeface="Arial"/>
              </a:rPr>
              <a:t>a) </a:t>
            </a:r>
            <a:r>
              <a:rPr lang="en-US" sz="2800" i="1" dirty="0" smtClean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If </a:t>
            </a:r>
            <a:r>
              <a:rPr lang="en-US" sz="2800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it rains tomorrow</a:t>
            </a:r>
            <a:r>
              <a:rPr lang="en-US" sz="2800" i="1" dirty="0">
                <a:latin typeface="Calibri"/>
                <a:ea typeface="Calibri"/>
                <a:cs typeface="Arial"/>
              </a:rPr>
              <a:t>, </a:t>
            </a:r>
            <a:r>
              <a:rPr lang="en-US" sz="2800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I </a:t>
            </a:r>
            <a:r>
              <a:rPr lang="en-US" sz="2800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will take </a:t>
            </a:r>
            <a:r>
              <a:rPr lang="en-US" sz="2800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my umbrella.</a:t>
            </a:r>
            <a:endParaRPr lang="en-US" sz="2000" dirty="0">
              <a:solidFill>
                <a:srgbClr val="0070C0"/>
              </a:solidFill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latin typeface="Calibri"/>
                <a:ea typeface="Calibri"/>
                <a:cs typeface="Arial"/>
              </a:rPr>
              <a:t> </a:t>
            </a:r>
            <a:r>
              <a:rPr lang="en-US" sz="2800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If</a:t>
            </a:r>
            <a:r>
              <a:rPr lang="en-US" sz="2800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-clauses</a:t>
            </a:r>
            <a:r>
              <a:rPr lang="en-US" sz="2800" dirty="0">
                <a:latin typeface="Calibri"/>
                <a:ea typeface="Calibri"/>
                <a:cs typeface="Arial"/>
              </a:rPr>
              <a:t> (also called “adverb clauses of condition”) present </a:t>
            </a:r>
            <a:r>
              <a:rPr lang="en-US" sz="2800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possible conditions</a:t>
            </a:r>
            <a:r>
              <a:rPr lang="en-US" sz="2800" dirty="0">
                <a:latin typeface="Calibri"/>
                <a:ea typeface="Calibri"/>
                <a:cs typeface="Arial"/>
              </a:rPr>
              <a:t>. The main clause expresses </a:t>
            </a:r>
            <a:r>
              <a:rPr lang="en-US" sz="2800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RESULTS</a:t>
            </a:r>
            <a:r>
              <a:rPr lang="en-US" sz="2800" dirty="0">
                <a:latin typeface="Calibri"/>
                <a:ea typeface="Calibri"/>
                <a:cs typeface="Arial"/>
              </a:rPr>
              <a:t> .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latin typeface="Calibri"/>
                <a:ea typeface="Calibri"/>
                <a:cs typeface="Arial"/>
              </a:rPr>
              <a:t>In (a): </a:t>
            </a:r>
            <a:r>
              <a:rPr lang="en-US" sz="2800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POSSIBLE CONDITION </a:t>
            </a:r>
            <a:r>
              <a:rPr lang="en-US" sz="2800" dirty="0">
                <a:latin typeface="Calibri"/>
                <a:ea typeface="Calibri"/>
                <a:cs typeface="Arial"/>
              </a:rPr>
              <a:t>= </a:t>
            </a:r>
            <a:r>
              <a:rPr lang="en-US" sz="2800" i="1" dirty="0">
                <a:latin typeface="Calibri"/>
                <a:ea typeface="Calibri"/>
                <a:cs typeface="Arial"/>
              </a:rPr>
              <a:t>it may rain tomorrow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RESULT</a:t>
            </a:r>
            <a:r>
              <a:rPr lang="en-US" sz="2800" dirty="0">
                <a:latin typeface="Calibri"/>
                <a:ea typeface="Calibri"/>
                <a:cs typeface="Arial"/>
              </a:rPr>
              <a:t>= </a:t>
            </a:r>
            <a:r>
              <a:rPr lang="en-US" sz="2800" i="1" dirty="0">
                <a:latin typeface="Calibri"/>
                <a:ea typeface="Calibri"/>
                <a:cs typeface="Arial"/>
              </a:rPr>
              <a:t>I will take my umbrella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800" dirty="0">
                <a:latin typeface="Calibri"/>
                <a:ea typeface="Calibri"/>
                <a:cs typeface="Arial"/>
              </a:rPr>
              <a:t>A </a:t>
            </a:r>
            <a:r>
              <a:rPr lang="en-US" sz="2800" u="sng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present tense</a:t>
            </a:r>
            <a:r>
              <a:rPr lang="en-US" sz="2800" dirty="0">
                <a:latin typeface="Calibri"/>
                <a:ea typeface="Calibri"/>
                <a:cs typeface="Arial"/>
              </a:rPr>
              <a:t>, not a future tense, is used in an if-clause even though the verb in the if-clause may refer to a future event or situation, as in (a).*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5597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239000" cy="5236536"/>
          </a:xfrm>
        </p:spPr>
        <p:txBody>
          <a:bodyPr>
            <a:normAutofit/>
          </a:bodyPr>
          <a:lstStyle/>
          <a:p>
            <a:pPr marL="0"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B13F9A"/>
              </a:buClr>
            </a:pPr>
            <a:r>
              <a:rPr lang="en-US" sz="2800" b="1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Words that introduce adverb clauses of condition (</a:t>
            </a:r>
            <a:r>
              <a:rPr lang="en-US" sz="2800" b="1" dirty="0" smtClean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if-clauses)</a:t>
            </a:r>
            <a:endParaRPr lang="en-US" sz="2800" dirty="0" smtClean="0">
              <a:solidFill>
                <a:prstClr val="black"/>
              </a:solidFill>
              <a:latin typeface="Calibri"/>
              <a:ea typeface="Calibri"/>
              <a:cs typeface="Arial"/>
            </a:endParaRPr>
          </a:p>
          <a:p>
            <a:pPr marL="0"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B13F9A"/>
              </a:buClr>
            </a:pPr>
            <a:r>
              <a:rPr lang="en-US" sz="2800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if 	</a:t>
            </a:r>
            <a:r>
              <a:rPr lang="en-US" sz="2800" dirty="0" smtClean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		even </a:t>
            </a:r>
            <a:r>
              <a:rPr lang="en-US" sz="2800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if 	</a:t>
            </a:r>
            <a:r>
              <a:rPr lang="en-US" sz="2800" dirty="0" smtClean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	unless</a:t>
            </a:r>
            <a:endParaRPr lang="en-US" sz="2800" dirty="0">
              <a:solidFill>
                <a:prstClr val="black"/>
              </a:solidFill>
              <a:latin typeface="Calibri"/>
              <a:ea typeface="Calibri"/>
              <a:cs typeface="Arial"/>
            </a:endParaRPr>
          </a:p>
          <a:p>
            <a:pPr marL="0"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B13F9A"/>
              </a:buClr>
            </a:pPr>
            <a:r>
              <a:rPr lang="en-US" sz="2800" dirty="0" smtClean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whether </a:t>
            </a:r>
            <a:r>
              <a:rPr lang="en-US" sz="2800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or not	 in case 	</a:t>
            </a:r>
            <a:r>
              <a:rPr lang="en-US" sz="2800" dirty="0" smtClean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	only if</a:t>
            </a:r>
            <a:endParaRPr lang="en-US" sz="2800" dirty="0">
              <a:solidFill>
                <a:prstClr val="black"/>
              </a:solidFill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40053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7239000" cy="5922336"/>
          </a:xfrm>
        </p:spPr>
        <p:txBody>
          <a:bodyPr/>
          <a:lstStyle/>
          <a:p>
            <a:r>
              <a:rPr lang="en-US" sz="3200" dirty="0">
                <a:solidFill>
                  <a:srgbClr val="FF0000"/>
                </a:solidFill>
              </a:rPr>
              <a:t>PUNCTUATION</a:t>
            </a:r>
            <a:r>
              <a:rPr lang="en-US" sz="3200" dirty="0" smtClean="0">
                <a:solidFill>
                  <a:srgbClr val="FF0000"/>
                </a:solidFill>
              </a:rPr>
              <a:t>:</a:t>
            </a:r>
          </a:p>
          <a:p>
            <a:endParaRPr lang="en-US" sz="3200" dirty="0">
              <a:solidFill>
                <a:srgbClr val="FF0000"/>
              </a:solidFill>
            </a:endParaRPr>
          </a:p>
          <a:p>
            <a:r>
              <a:rPr lang="en-US" sz="3200" dirty="0"/>
              <a:t>When an adverb clause </a:t>
            </a:r>
            <a:r>
              <a:rPr lang="en-US" sz="3200" dirty="0">
                <a:solidFill>
                  <a:srgbClr val="FF0000"/>
                </a:solidFill>
              </a:rPr>
              <a:t>precedes</a:t>
            </a:r>
            <a:r>
              <a:rPr lang="en-US" sz="3200" dirty="0"/>
              <a:t> a main clause, as in (a), a </a:t>
            </a:r>
            <a:r>
              <a:rPr lang="en-US" sz="3200" dirty="0">
                <a:solidFill>
                  <a:srgbClr val="FF0000"/>
                </a:solidFill>
              </a:rPr>
              <a:t>comma</a:t>
            </a:r>
            <a:r>
              <a:rPr lang="en-US" sz="3200" dirty="0"/>
              <a:t> is used to separate the clauses</a:t>
            </a:r>
            <a:r>
              <a:rPr lang="en-US" sz="3200" dirty="0" smtClean="0"/>
              <a:t>.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When the adverb clause </a:t>
            </a:r>
            <a:r>
              <a:rPr lang="en-US" sz="3200" dirty="0">
                <a:solidFill>
                  <a:srgbClr val="FF0000"/>
                </a:solidFill>
              </a:rPr>
              <a:t>follows</a:t>
            </a:r>
            <a:r>
              <a:rPr lang="en-US" sz="3200" dirty="0"/>
              <a:t>, as in (b), usually </a:t>
            </a:r>
            <a:r>
              <a:rPr lang="en-US" sz="3200" dirty="0">
                <a:solidFill>
                  <a:srgbClr val="FF0000"/>
                </a:solidFill>
              </a:rPr>
              <a:t>no comma </a:t>
            </a:r>
            <a:r>
              <a:rPr lang="en-US" sz="3200" dirty="0"/>
              <a:t>is used.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3331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46760"/>
          </a:xfrm>
        </p:spPr>
        <p:txBody>
          <a:bodyPr>
            <a:normAutofit fontScale="90000"/>
          </a:bodyPr>
          <a:lstStyle/>
          <a:p>
            <a:r>
              <a:rPr lang="en-US" dirty="0"/>
              <a:t> Shortened If-Clauses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239000" cy="5943600"/>
          </a:xfrm>
        </p:spPr>
        <p:txBody>
          <a:bodyPr>
            <a:normAutofit fontScale="70000" lnSpcReduction="200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 smtClean="0">
                <a:latin typeface="Calibri"/>
                <a:ea typeface="Calibri"/>
                <a:cs typeface="Arial"/>
              </a:rPr>
              <a:t>(</a:t>
            </a:r>
            <a:r>
              <a:rPr lang="en-US" sz="2800" b="1" dirty="0">
                <a:latin typeface="Calibri"/>
                <a:ea typeface="Calibri"/>
                <a:cs typeface="Arial"/>
              </a:rPr>
              <a:t>a) Are you a student?</a:t>
            </a:r>
            <a:endParaRPr lang="en-US" sz="2000" b="1" dirty="0">
              <a:latin typeface="Calibri"/>
              <a:ea typeface="Calibri"/>
              <a:cs typeface="Arial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800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If so </a:t>
            </a:r>
            <a:r>
              <a:rPr lang="en-US" sz="2800" b="1" dirty="0">
                <a:latin typeface="Calibri"/>
                <a:ea typeface="Calibri"/>
                <a:cs typeface="Arial"/>
              </a:rPr>
              <a:t>/ </a:t>
            </a:r>
            <a:r>
              <a:rPr lang="en-US" sz="2800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If you are</a:t>
            </a:r>
            <a:r>
              <a:rPr lang="en-US" sz="2800" b="1" i="1" dirty="0">
                <a:latin typeface="Calibri"/>
                <a:ea typeface="Calibri"/>
                <a:cs typeface="Arial"/>
              </a:rPr>
              <a:t>, </a:t>
            </a:r>
            <a:r>
              <a:rPr lang="en-US" sz="2800" b="1" dirty="0">
                <a:latin typeface="Calibri"/>
                <a:ea typeface="Calibri"/>
                <a:cs typeface="Arial"/>
              </a:rPr>
              <a:t>the ticket is half-price.</a:t>
            </a:r>
            <a:endParaRPr lang="en-US" sz="2000" b="1" dirty="0">
              <a:latin typeface="Calibri"/>
              <a:ea typeface="Calibri"/>
              <a:cs typeface="Arial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800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If not </a:t>
            </a:r>
            <a:r>
              <a:rPr lang="en-US" sz="2800" b="1" dirty="0">
                <a:latin typeface="Calibri"/>
                <a:ea typeface="Calibri"/>
                <a:cs typeface="Arial"/>
              </a:rPr>
              <a:t>/ </a:t>
            </a:r>
            <a:r>
              <a:rPr lang="en-US" sz="2800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if you aren't</a:t>
            </a:r>
            <a:r>
              <a:rPr lang="en-US" sz="2800" b="1" dirty="0">
                <a:latin typeface="Calibri"/>
                <a:ea typeface="Calibri"/>
                <a:cs typeface="Arial"/>
              </a:rPr>
              <a:t>, the ticket is full price.</a:t>
            </a:r>
            <a:endParaRPr lang="en-US" sz="2000" b="1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latin typeface="Calibri"/>
                <a:ea typeface="Calibri"/>
                <a:cs typeface="Arial"/>
              </a:rPr>
              <a:t>(b) It’s a popular concert. Do you have a ticket?</a:t>
            </a:r>
            <a:endParaRPr lang="en-US" sz="2000" b="1" dirty="0">
              <a:latin typeface="Calibri"/>
              <a:ea typeface="Calibri"/>
              <a:cs typeface="Arial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800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If so</a:t>
            </a:r>
            <a:r>
              <a:rPr lang="en-US" sz="2800" b="1" dirty="0">
                <a:latin typeface="Calibri"/>
                <a:ea typeface="Calibri"/>
                <a:cs typeface="Arial"/>
              </a:rPr>
              <a:t>/ </a:t>
            </a:r>
            <a:r>
              <a:rPr lang="en-US" sz="2800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If you do</a:t>
            </a:r>
            <a:r>
              <a:rPr lang="en-US" sz="2800" b="1" i="1" dirty="0">
                <a:latin typeface="Calibri"/>
                <a:ea typeface="Calibri"/>
                <a:cs typeface="Arial"/>
              </a:rPr>
              <a:t>, </a:t>
            </a:r>
            <a:r>
              <a:rPr lang="en-US" sz="2800" b="1" dirty="0">
                <a:latin typeface="Calibri"/>
                <a:ea typeface="Calibri"/>
                <a:cs typeface="Arial"/>
              </a:rPr>
              <a:t>you’re lucky.</a:t>
            </a:r>
            <a:endParaRPr lang="en-US" sz="2000" b="1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If not </a:t>
            </a:r>
            <a:r>
              <a:rPr lang="en-US" sz="2800" b="1" i="1" dirty="0">
                <a:latin typeface="Calibri"/>
                <a:ea typeface="Calibri"/>
                <a:cs typeface="Arial"/>
              </a:rPr>
              <a:t>/ </a:t>
            </a:r>
            <a:r>
              <a:rPr lang="en-US" sz="2800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If you don't</a:t>
            </a:r>
            <a:r>
              <a:rPr lang="en-US" sz="2800" b="1" i="1" dirty="0">
                <a:latin typeface="Calibri"/>
                <a:ea typeface="Calibri"/>
                <a:cs typeface="Arial"/>
              </a:rPr>
              <a:t>, </a:t>
            </a:r>
            <a:r>
              <a:rPr lang="en-US" sz="2800" b="1" dirty="0">
                <a:latin typeface="Calibri"/>
                <a:ea typeface="Calibri"/>
                <a:cs typeface="Arial"/>
              </a:rPr>
              <a:t>you’re out of luck</a:t>
            </a:r>
            <a:r>
              <a:rPr lang="en-US" sz="2800" b="1" dirty="0" smtClean="0">
                <a:latin typeface="Calibri"/>
                <a:ea typeface="Calibri"/>
                <a:cs typeface="Arial"/>
              </a:rPr>
              <a:t>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2000" b="1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When an </a:t>
            </a:r>
            <a:r>
              <a:rPr lang="en-US" sz="2800" b="1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if-</a:t>
            </a:r>
            <a:r>
              <a:rPr lang="en-US" sz="2800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clause refers to the idea in the sentence </a:t>
            </a:r>
            <a:r>
              <a:rPr lang="en-US" sz="28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immediately before </a:t>
            </a:r>
            <a:r>
              <a:rPr lang="en-US" sz="2800" b="1" dirty="0">
                <a:latin typeface="Calibri"/>
                <a:ea typeface="Calibri"/>
                <a:cs typeface="Arial"/>
              </a:rPr>
              <a:t>it, it is sometimes </a:t>
            </a:r>
            <a:r>
              <a:rPr lang="en-US" sz="2800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shortened</a:t>
            </a:r>
            <a:r>
              <a:rPr lang="en-US" sz="2800" b="1" dirty="0" smtClean="0">
                <a:latin typeface="Calibri"/>
                <a:ea typeface="Calibri"/>
                <a:cs typeface="Arial"/>
              </a:rPr>
              <a:t>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2000" b="1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latin typeface="Calibri"/>
                <a:ea typeface="Calibri"/>
                <a:cs typeface="Arial"/>
              </a:rPr>
              <a:t>In (a): </a:t>
            </a:r>
            <a:r>
              <a:rPr lang="en-US" sz="2800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If so / If you are </a:t>
            </a:r>
            <a:r>
              <a:rPr lang="en-US" sz="2800" b="1" dirty="0">
                <a:latin typeface="Calibri"/>
                <a:ea typeface="Calibri"/>
                <a:cs typeface="Arial"/>
              </a:rPr>
              <a:t>= </a:t>
            </a:r>
            <a:r>
              <a:rPr lang="en-US" sz="2800" b="1" i="1" dirty="0">
                <a:latin typeface="Calibri"/>
                <a:ea typeface="Calibri"/>
                <a:cs typeface="Arial"/>
              </a:rPr>
              <a:t>If you are a </a:t>
            </a:r>
            <a:r>
              <a:rPr lang="en-US" sz="2800" b="1" i="1" dirty="0" smtClean="0">
                <a:latin typeface="Calibri"/>
                <a:ea typeface="Calibri"/>
                <a:cs typeface="Arial"/>
              </a:rPr>
              <a:t>student</a:t>
            </a:r>
            <a:endParaRPr lang="en-US" sz="2000" b="1" dirty="0" smtClean="0">
              <a:latin typeface="Calibri"/>
              <a:ea typeface="Calibri"/>
              <a:cs typeface="Arial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800" b="1" i="1" dirty="0" smtClean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If </a:t>
            </a:r>
            <a:r>
              <a:rPr lang="en-US" sz="2800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not </a:t>
            </a:r>
            <a:r>
              <a:rPr lang="en-US" sz="28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/ </a:t>
            </a:r>
            <a:r>
              <a:rPr lang="en-US" sz="2800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If you aren’t </a:t>
            </a:r>
            <a:r>
              <a:rPr lang="en-US" sz="2800" b="1" i="1" dirty="0">
                <a:latin typeface="Calibri"/>
                <a:ea typeface="Calibri"/>
                <a:cs typeface="Arial"/>
              </a:rPr>
              <a:t>= If you aren’t a student</a:t>
            </a:r>
            <a:endParaRPr lang="en-US" sz="2000" b="1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latin typeface="Calibri"/>
                <a:ea typeface="Calibri"/>
                <a:cs typeface="Arial"/>
              </a:rPr>
              <a:t>In (b): </a:t>
            </a:r>
            <a:r>
              <a:rPr lang="en-US" sz="2800" b="1" i="1" dirty="0" smtClean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If so </a:t>
            </a:r>
            <a:r>
              <a:rPr lang="en-US" sz="2800" b="1" dirty="0" smtClean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/ </a:t>
            </a:r>
            <a:r>
              <a:rPr lang="en-US" sz="2800" b="1" i="1" dirty="0" smtClean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If you do </a:t>
            </a:r>
            <a:r>
              <a:rPr lang="en-US" sz="2800" b="1" dirty="0">
                <a:latin typeface="Calibri"/>
                <a:ea typeface="Calibri"/>
                <a:cs typeface="Arial"/>
              </a:rPr>
              <a:t>= </a:t>
            </a:r>
            <a:r>
              <a:rPr lang="en-US" sz="2800" b="1" i="1" dirty="0">
                <a:latin typeface="Calibri"/>
                <a:ea typeface="Calibri"/>
                <a:cs typeface="Arial"/>
              </a:rPr>
              <a:t>If you have a ticket</a:t>
            </a:r>
            <a:endParaRPr lang="en-US" sz="2000" b="1" dirty="0">
              <a:latin typeface="Calibri"/>
              <a:ea typeface="Calibri"/>
              <a:cs typeface="Arial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800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If not </a:t>
            </a:r>
            <a:r>
              <a:rPr lang="en-US" sz="28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/ </a:t>
            </a:r>
            <a:r>
              <a:rPr lang="en-US" sz="2800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If you don’t </a:t>
            </a:r>
            <a:r>
              <a:rPr lang="en-US" sz="2800" b="1" i="1" dirty="0">
                <a:latin typeface="Calibri"/>
                <a:ea typeface="Calibri"/>
                <a:cs typeface="Arial"/>
              </a:rPr>
              <a:t>= If you don’t have a ticket</a:t>
            </a:r>
            <a:endParaRPr lang="en-US" sz="2000" b="1" dirty="0">
              <a:latin typeface="Calibri"/>
              <a:ea typeface="Calibri"/>
              <a:cs typeface="Arial"/>
            </a:endParaRP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882756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 Adverb Clauses of Condition: Using </a:t>
            </a:r>
            <a:r>
              <a:rPr lang="en-US" sz="2800" i="1" dirty="0"/>
              <a:t>Whether Or Not </a:t>
            </a:r>
            <a:r>
              <a:rPr lang="en-US" sz="2800" dirty="0"/>
              <a:t>and </a:t>
            </a:r>
            <a:r>
              <a:rPr lang="en-US" sz="2800" i="1" dirty="0"/>
              <a:t>Even If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800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Whether or not</a:t>
            </a:r>
            <a:endParaRPr lang="en-US" sz="2000" b="1" i="1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latin typeface="Calibri"/>
                <a:ea typeface="Calibri"/>
                <a:cs typeface="Arial"/>
              </a:rPr>
              <a:t>(a) I’m going to go swimming tomorrow</a:t>
            </a:r>
            <a:endParaRPr lang="en-US" sz="2000" b="1" dirty="0">
              <a:latin typeface="Calibri"/>
              <a:ea typeface="Calibri"/>
              <a:cs typeface="Arial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800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whether or not it is </a:t>
            </a:r>
            <a:r>
              <a:rPr lang="en-US" sz="2800" b="1" i="1" dirty="0" smtClean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cold</a:t>
            </a:r>
            <a:r>
              <a:rPr lang="en-US" sz="2800" b="1" i="1" dirty="0" smtClean="0">
                <a:latin typeface="Calibri"/>
                <a:ea typeface="Calibri"/>
                <a:cs typeface="Arial"/>
              </a:rPr>
              <a:t>. </a:t>
            </a:r>
            <a:r>
              <a:rPr lang="en-US" sz="2800" b="1" dirty="0" smtClean="0">
                <a:latin typeface="Calibri"/>
                <a:ea typeface="Calibri"/>
                <a:cs typeface="Arial"/>
              </a:rPr>
              <a:t>OR</a:t>
            </a:r>
            <a:endParaRPr lang="en-US" sz="2000" b="1" dirty="0">
              <a:latin typeface="Calibri"/>
              <a:ea typeface="Calibri"/>
              <a:cs typeface="Arial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800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whether it is cold or not.</a:t>
            </a:r>
            <a:endParaRPr lang="en-US" sz="2000" b="1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Whether or not </a:t>
            </a:r>
            <a:r>
              <a:rPr lang="en-US" sz="2800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expresses </a:t>
            </a:r>
            <a:r>
              <a:rPr lang="en-US" sz="2800" b="1" dirty="0">
                <a:latin typeface="Calibri"/>
                <a:ea typeface="Calibri"/>
                <a:cs typeface="Arial"/>
              </a:rPr>
              <a:t>the idea that neither this condition nor that condition matters; </a:t>
            </a:r>
            <a:r>
              <a:rPr lang="en-US" sz="28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the result will be the same.</a:t>
            </a:r>
            <a:endParaRPr lang="en-US" sz="2000" b="1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latin typeface="Calibri"/>
                <a:ea typeface="Calibri"/>
                <a:cs typeface="Arial"/>
              </a:rPr>
              <a:t>In (a): “If it is cold, I’m going swimming. If it is not cold, I'm going swimming. I don’t </a:t>
            </a:r>
            <a:r>
              <a:rPr lang="en-US" sz="2800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care</a:t>
            </a:r>
            <a:r>
              <a:rPr lang="en-US" sz="2800" b="1" dirty="0">
                <a:latin typeface="Calibri"/>
                <a:ea typeface="Calibri"/>
                <a:cs typeface="Arial"/>
              </a:rPr>
              <a:t> about the temperature. It doesn’t matter.”</a:t>
            </a:r>
            <a:endParaRPr lang="en-US" sz="2000" b="1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355259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239000" cy="5541336"/>
          </a:xfrm>
        </p:spPr>
        <p:txBody>
          <a:bodyPr>
            <a:normAutofit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800" b="1" i="1" dirty="0" smtClean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Even </a:t>
            </a:r>
            <a:r>
              <a:rPr lang="en-US" sz="2800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if</a:t>
            </a:r>
            <a:endParaRPr lang="en-US" sz="2000" i="1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latin typeface="Calibri"/>
                <a:ea typeface="Calibri"/>
                <a:cs typeface="Arial"/>
              </a:rPr>
              <a:t>(b) I have decided to go swimming tomorrow.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800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Even if the weather is cold. </a:t>
            </a:r>
            <a:r>
              <a:rPr lang="en-US" sz="2800" b="1" dirty="0">
                <a:latin typeface="Calibri"/>
                <a:ea typeface="Calibri"/>
                <a:cs typeface="Arial"/>
              </a:rPr>
              <a:t>I’m going to go</a:t>
            </a:r>
            <a:r>
              <a:rPr lang="en-US" sz="2000" dirty="0">
                <a:latin typeface="Calibri"/>
                <a:ea typeface="Calibri"/>
                <a:cs typeface="Arial"/>
              </a:rPr>
              <a:t> </a:t>
            </a:r>
            <a:r>
              <a:rPr lang="en-US" sz="2800" b="1" dirty="0">
                <a:latin typeface="Calibri"/>
                <a:ea typeface="Calibri"/>
                <a:cs typeface="Arial"/>
              </a:rPr>
              <a:t>swimming.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latin typeface="Calibri"/>
                <a:ea typeface="Calibri"/>
                <a:cs typeface="Arial"/>
              </a:rPr>
              <a:t>Sentences with </a:t>
            </a:r>
            <a:r>
              <a:rPr lang="en-US" sz="2800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even if </a:t>
            </a:r>
            <a:r>
              <a:rPr lang="en-US" sz="2800" b="1" dirty="0">
                <a:latin typeface="Calibri"/>
                <a:ea typeface="Calibri"/>
                <a:cs typeface="Arial"/>
              </a:rPr>
              <a:t>are </a:t>
            </a:r>
            <a:r>
              <a:rPr lang="en-US" sz="2800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close in meaning </a:t>
            </a:r>
            <a:r>
              <a:rPr lang="en-US" sz="2800" b="1" dirty="0">
                <a:latin typeface="Calibri"/>
                <a:ea typeface="Calibri"/>
                <a:cs typeface="Arial"/>
              </a:rPr>
              <a:t>to those with </a:t>
            </a:r>
            <a:r>
              <a:rPr lang="en-US" sz="2800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whether or not</a:t>
            </a:r>
            <a:r>
              <a:rPr lang="en-US" sz="2800" i="1" dirty="0">
                <a:latin typeface="Calibri"/>
                <a:ea typeface="Calibri"/>
                <a:cs typeface="Arial"/>
              </a:rPr>
              <a:t>.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Even if </a:t>
            </a:r>
            <a:r>
              <a:rPr lang="en-US" sz="2800" b="1" dirty="0">
                <a:latin typeface="Calibri"/>
                <a:ea typeface="Calibri"/>
                <a:cs typeface="Arial"/>
              </a:rPr>
              <a:t>gives the idea that a </a:t>
            </a:r>
            <a:r>
              <a:rPr lang="en-US" sz="28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particular</a:t>
            </a:r>
            <a:r>
              <a:rPr lang="en-US" sz="2800" b="1" dirty="0">
                <a:latin typeface="Calibri"/>
                <a:ea typeface="Calibri"/>
                <a:cs typeface="Arial"/>
              </a:rPr>
              <a:t> condition does </a:t>
            </a:r>
            <a:r>
              <a:rPr lang="en-US" sz="2800" b="1" u="sng" dirty="0">
                <a:latin typeface="Calibri"/>
                <a:ea typeface="Calibri"/>
                <a:cs typeface="Arial"/>
              </a:rPr>
              <a:t>not matter</a:t>
            </a:r>
            <a:r>
              <a:rPr lang="en-US" sz="2800" b="1" dirty="0">
                <a:latin typeface="Calibri"/>
                <a:ea typeface="Calibri"/>
                <a:cs typeface="Arial"/>
              </a:rPr>
              <a:t>. The result will not change.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5372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Adverb </a:t>
            </a:r>
            <a:r>
              <a:rPr lang="en-US" dirty="0"/>
              <a:t>Clauses of Condition: Using In 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5019984"/>
          </a:xfrm>
        </p:spPr>
        <p:txBody>
          <a:bodyPr>
            <a:normAutofit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800" b="1" dirty="0" smtClean="0">
                <a:latin typeface="Calibri"/>
                <a:ea typeface="Calibri"/>
                <a:cs typeface="Arial"/>
              </a:rPr>
              <a:t> </a:t>
            </a:r>
            <a:r>
              <a:rPr lang="en-US" sz="2800" b="1" dirty="0">
                <a:latin typeface="Calibri"/>
                <a:ea typeface="Calibri"/>
                <a:cs typeface="Arial"/>
              </a:rPr>
              <a:t>(a) I’ll be at my uncle’s house </a:t>
            </a:r>
            <a:r>
              <a:rPr lang="en-US" sz="28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in case </a:t>
            </a:r>
            <a:r>
              <a:rPr lang="en-US" sz="2800" b="1" dirty="0" smtClean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you </a:t>
            </a:r>
            <a:r>
              <a:rPr lang="en-US" sz="2800" b="1" dirty="0" smtClean="0">
                <a:latin typeface="Calibri"/>
                <a:ea typeface="Calibri"/>
                <a:cs typeface="Arial"/>
              </a:rPr>
              <a:t>(should</a:t>
            </a:r>
            <a:r>
              <a:rPr lang="en-US" sz="2800" b="1" dirty="0">
                <a:latin typeface="Calibri"/>
                <a:ea typeface="Calibri"/>
                <a:cs typeface="Arial"/>
              </a:rPr>
              <a:t>) need to reach me.</a:t>
            </a:r>
            <a:endParaRPr lang="en-US" sz="2000" b="1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In case </a:t>
            </a:r>
            <a:r>
              <a:rPr lang="en-US" sz="2800" b="1" dirty="0">
                <a:latin typeface="Calibri"/>
                <a:ea typeface="Calibri"/>
                <a:cs typeface="Arial"/>
              </a:rPr>
              <a:t>expresses the idea that something probably won't happen, but it might. </a:t>
            </a:r>
            <a:r>
              <a:rPr lang="en-US" sz="28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In case </a:t>
            </a:r>
            <a:r>
              <a:rPr lang="en-US" sz="2800" b="1" dirty="0">
                <a:latin typeface="Calibri"/>
                <a:ea typeface="Calibri"/>
                <a:cs typeface="Arial"/>
              </a:rPr>
              <a:t>means “if by chance this should happen.”</a:t>
            </a:r>
            <a:endParaRPr lang="en-US" sz="2000" b="1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latin typeface="Calibri"/>
                <a:ea typeface="Calibri"/>
                <a:cs typeface="Arial"/>
              </a:rPr>
              <a:t>NOTE: Using </a:t>
            </a:r>
            <a:r>
              <a:rPr lang="en-US" sz="28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should</a:t>
            </a:r>
            <a:r>
              <a:rPr lang="en-US" sz="2800" b="1" dirty="0">
                <a:latin typeface="Calibri"/>
                <a:ea typeface="Calibri"/>
                <a:cs typeface="Arial"/>
              </a:rPr>
              <a:t> in an adverb clause emphasizes the speaker’s </a:t>
            </a:r>
            <a:r>
              <a:rPr lang="en-US" sz="28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uncertainty</a:t>
            </a:r>
            <a:r>
              <a:rPr lang="en-US" sz="2800" b="1" dirty="0">
                <a:latin typeface="Calibri"/>
                <a:ea typeface="Calibri"/>
                <a:cs typeface="Arial"/>
              </a:rPr>
              <a:t> that something will happen.</a:t>
            </a:r>
            <a:endParaRPr lang="en-US" sz="2000" b="1" dirty="0">
              <a:latin typeface="Calibri"/>
              <a:ea typeface="Calibri"/>
              <a:cs typeface="Arial"/>
            </a:endParaRP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0115044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7239000" cy="5998536"/>
          </a:xfrm>
        </p:spPr>
        <p:txBody>
          <a:bodyPr>
            <a:normAutofit lnSpcReduction="10000"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8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Exercise 30, p. 381.</a:t>
            </a:r>
            <a:endParaRPr lang="en-US" sz="2000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latin typeface="Calibri"/>
                <a:ea typeface="Calibri"/>
                <a:cs typeface="Arial"/>
              </a:rPr>
              <a:t>2. In case you (should) need to see me, I’ll be in my office tomorrow morning around ten.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latin typeface="Calibri"/>
                <a:ea typeface="Calibri"/>
                <a:cs typeface="Arial"/>
              </a:rPr>
              <a:t>3. In case you (should) need any more information, you can call me.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latin typeface="Calibri"/>
                <a:ea typeface="Calibri"/>
                <a:cs typeface="Arial"/>
              </a:rPr>
              <a:t>4. In case you (should) have any more questions, ask Dr. Smith.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latin typeface="Calibri"/>
                <a:ea typeface="Calibri"/>
                <a:cs typeface="Arial"/>
              </a:rPr>
              <a:t>5. In case Russ calls (should call), please tell him that I’m at the library.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latin typeface="Calibri"/>
                <a:ea typeface="Calibri"/>
                <a:cs typeface="Arial"/>
              </a:rPr>
              <a:t>6. In case you aren’t satisfied with your purchase, you can return it to the store.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2000" dirty="0">
              <a:latin typeface="Calibri"/>
              <a:ea typeface="Calibri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09090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latin typeface="Calibri"/>
                <a:ea typeface="Calibri"/>
                <a:cs typeface="Arial"/>
              </a:rPr>
              <a:t>Adverb Clauses of Condition: Using Unless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latin typeface="Calibri"/>
                <a:ea typeface="Calibri"/>
                <a:cs typeface="Arial"/>
              </a:rPr>
              <a:t>(a) I’ll go swimming tomorrow </a:t>
            </a:r>
            <a:r>
              <a:rPr lang="en-US" sz="2800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unless It's cold</a:t>
            </a:r>
            <a:r>
              <a:rPr lang="en-US" sz="2800" b="1" i="1" dirty="0">
                <a:latin typeface="Calibri"/>
                <a:ea typeface="Calibri"/>
                <a:cs typeface="Arial"/>
              </a:rPr>
              <a:t>.</a:t>
            </a:r>
            <a:endParaRPr lang="en-US" sz="2800" b="1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latin typeface="Calibri"/>
                <a:ea typeface="Calibri"/>
                <a:cs typeface="Arial"/>
              </a:rPr>
              <a:t>(b) I’ll go swimming tomorrow </a:t>
            </a:r>
            <a:r>
              <a:rPr lang="en-US" sz="2800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if it isn’t cold</a:t>
            </a:r>
            <a:r>
              <a:rPr lang="en-US" sz="2800" b="1" i="1" dirty="0" smtClean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2800" b="1" i="1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unless = if . . . not</a:t>
            </a:r>
            <a:endParaRPr lang="en-US" sz="2800" b="1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800" b="1" dirty="0">
                <a:latin typeface="Calibri"/>
                <a:ea typeface="Calibri"/>
                <a:cs typeface="Arial"/>
              </a:rPr>
              <a:t>In (a): </a:t>
            </a:r>
            <a:r>
              <a:rPr lang="en-US" sz="2800" b="1" i="1" dirty="0">
                <a:latin typeface="Calibri"/>
                <a:ea typeface="Calibri"/>
                <a:cs typeface="Arial"/>
              </a:rPr>
              <a:t>unless it’s cold </a:t>
            </a:r>
            <a:r>
              <a:rPr lang="en-US" sz="2800" b="1" dirty="0">
                <a:latin typeface="Calibri"/>
                <a:ea typeface="Calibri"/>
                <a:cs typeface="Arial"/>
              </a:rPr>
              <a:t>means “if it isn't cold.”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800" b="1" dirty="0">
                <a:latin typeface="Calibri"/>
                <a:ea typeface="Calibri"/>
                <a:cs typeface="Arial"/>
              </a:rPr>
              <a:t>Examples (a) and (b) have the </a:t>
            </a:r>
            <a:r>
              <a:rPr lang="en-US" sz="28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same</a:t>
            </a:r>
            <a:r>
              <a:rPr lang="en-US" sz="2800" b="1" dirty="0">
                <a:latin typeface="Calibri"/>
                <a:ea typeface="Calibri"/>
                <a:cs typeface="Arial"/>
              </a:rPr>
              <a:t> meaning.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2800" b="1" dirty="0" smtClean="0">
              <a:latin typeface="Calibri"/>
              <a:ea typeface="Calibri"/>
              <a:cs typeface="Arial"/>
            </a:endParaRPr>
          </a:p>
          <a:p>
            <a:pPr marL="0" indent="0">
              <a:buNone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3980487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7239000" cy="5998536"/>
          </a:xfrm>
        </p:spPr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Exercise 33, p. 382.</a:t>
            </a:r>
            <a:endParaRPr lang="en-US" sz="2000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latin typeface="Calibri"/>
                <a:ea typeface="Calibri"/>
                <a:cs typeface="Arial"/>
              </a:rPr>
              <a:t>2. You can’t travel abroad unless you have a passport.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latin typeface="Calibri"/>
                <a:ea typeface="Calibri"/>
                <a:cs typeface="Arial"/>
              </a:rPr>
              <a:t>3. You can’t get a driver’s license unless you are at least sixteen years old.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latin typeface="Calibri"/>
                <a:ea typeface="Calibri"/>
                <a:cs typeface="Arial"/>
              </a:rPr>
              <a:t>4. Unless I get some new batteries for my camera, I won’t be able to take pictures when Laura and Rob get here.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latin typeface="Calibri"/>
                <a:ea typeface="Calibri"/>
                <a:cs typeface="Arial"/>
              </a:rPr>
              <a:t>5. You’ll get hungry during class unless you eat breakfast.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82788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Adverb Clauses of Condition: Using </a:t>
            </a:r>
            <a:r>
              <a:rPr lang="en-US" i="1" dirty="0"/>
              <a:t>Only If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5096184"/>
          </a:xfrm>
        </p:spPr>
        <p:txBody>
          <a:bodyPr>
            <a:norm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latin typeface="Calibri"/>
                <a:ea typeface="Calibri"/>
                <a:cs typeface="Arial"/>
              </a:rPr>
              <a:t> (a) The picnic will be canceled </a:t>
            </a:r>
            <a:r>
              <a:rPr lang="en-US" sz="2800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only if </a:t>
            </a:r>
            <a:r>
              <a:rPr lang="en-US" sz="2800" i="1" dirty="0">
                <a:latin typeface="Calibri"/>
                <a:ea typeface="Calibri"/>
                <a:cs typeface="Arial"/>
              </a:rPr>
              <a:t>it rains.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If</a:t>
            </a:r>
            <a:r>
              <a:rPr lang="en-US" sz="2800" dirty="0">
                <a:latin typeface="Calibri"/>
                <a:ea typeface="Calibri"/>
                <a:cs typeface="Arial"/>
              </a:rPr>
              <a:t> it’s windy, we’ll go on the picnic.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If</a:t>
            </a:r>
            <a:r>
              <a:rPr lang="en-US" sz="2800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 </a:t>
            </a:r>
            <a:r>
              <a:rPr lang="en-US" sz="2800" dirty="0">
                <a:latin typeface="Calibri"/>
                <a:ea typeface="Calibri"/>
                <a:cs typeface="Arial"/>
              </a:rPr>
              <a:t>it's cold, we’ll go on the picnic.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If</a:t>
            </a:r>
            <a:r>
              <a:rPr lang="en-US" sz="2800" dirty="0">
                <a:latin typeface="Calibri"/>
                <a:ea typeface="Calibri"/>
                <a:cs typeface="Arial"/>
              </a:rPr>
              <a:t> it’s damp and foggy, we’ll go on the picnic.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If</a:t>
            </a:r>
            <a:r>
              <a:rPr lang="en-US" sz="2800" dirty="0">
                <a:latin typeface="Calibri"/>
                <a:ea typeface="Calibri"/>
                <a:cs typeface="Arial"/>
              </a:rPr>
              <a:t> it’s unbearably hot, we’ll go on the picnic.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800" i="1" dirty="0">
                <a:latin typeface="Calibri"/>
                <a:ea typeface="Calibri"/>
                <a:cs typeface="Arial"/>
              </a:rPr>
              <a:t>Only if </a:t>
            </a:r>
            <a:r>
              <a:rPr lang="en-US" sz="2800" dirty="0">
                <a:latin typeface="Calibri"/>
                <a:ea typeface="Calibri"/>
                <a:cs typeface="Arial"/>
              </a:rPr>
              <a:t>expresses the idea that there is only one condition that will cause a particular result</a:t>
            </a:r>
            <a:r>
              <a:rPr lang="en-US" sz="2800" dirty="0" smtClean="0">
                <a:latin typeface="Calibri"/>
                <a:ea typeface="Calibri"/>
                <a:cs typeface="Arial"/>
              </a:rPr>
              <a:t>.</a:t>
            </a:r>
            <a:endParaRPr lang="en-US" sz="2000" dirty="0"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6550950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B13F9A"/>
              </a:buClr>
            </a:pPr>
            <a:r>
              <a:rPr lang="en-US" b="1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(b) </a:t>
            </a:r>
            <a:r>
              <a:rPr lang="en-US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Only if </a:t>
            </a:r>
            <a:r>
              <a:rPr lang="en-US" b="1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it rains </a:t>
            </a:r>
            <a:r>
              <a:rPr lang="en-US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will</a:t>
            </a:r>
            <a:r>
              <a:rPr lang="en-US" b="1" i="1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 the picnic be canceled. </a:t>
            </a:r>
            <a:endParaRPr lang="en-US" b="1" i="1" dirty="0" smtClean="0">
              <a:solidFill>
                <a:prstClr val="black"/>
              </a:solidFill>
              <a:latin typeface="Calibri"/>
              <a:ea typeface="Calibri"/>
              <a:cs typeface="Arial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B13F9A"/>
              </a:buClr>
              <a:buNone/>
            </a:pPr>
            <a:r>
              <a:rPr lang="en-US" b="1" dirty="0" smtClean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When </a:t>
            </a:r>
            <a:r>
              <a:rPr lang="en-US" b="1" i="1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only if </a:t>
            </a:r>
            <a:r>
              <a:rPr lang="en-US" b="1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begins a sentence, the </a:t>
            </a:r>
            <a:r>
              <a:rPr lang="en-US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subject</a:t>
            </a:r>
            <a:r>
              <a:rPr lang="en-US" b="1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 and </a:t>
            </a:r>
            <a:r>
              <a:rPr lang="en-US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verb</a:t>
            </a:r>
            <a:r>
              <a:rPr lang="en-US" b="1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 of the </a:t>
            </a:r>
            <a:r>
              <a:rPr lang="en-US" b="1" u="sng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main</a:t>
            </a:r>
            <a:r>
              <a:rPr lang="en-US" b="1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 clause are </a:t>
            </a:r>
            <a:r>
              <a:rPr lang="en-US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inverted</a:t>
            </a:r>
            <a:r>
              <a:rPr lang="en-US" b="1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, as in (b).*  </a:t>
            </a:r>
            <a:r>
              <a:rPr lang="en-US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No commas</a:t>
            </a:r>
            <a:r>
              <a:rPr lang="en-US" b="1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 are used.</a:t>
            </a:r>
            <a:endParaRPr lang="en-US" sz="1900" b="1" dirty="0">
              <a:solidFill>
                <a:prstClr val="black"/>
              </a:solidFill>
              <a:latin typeface="Calibri"/>
              <a:ea typeface="Calibri"/>
              <a:cs typeface="Arial"/>
            </a:endParaRP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8122499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7239000" cy="5617536"/>
          </a:xfrm>
        </p:spPr>
        <p:txBody>
          <a:bodyPr>
            <a:normAutofit/>
          </a:bodyPr>
          <a:lstStyle/>
          <a:p>
            <a:pPr marL="342900" lvl="0" indent="-342900">
              <a:tabLst>
                <a:tab pos="457200" algn="l"/>
              </a:tabLst>
            </a:pPr>
            <a:r>
              <a:rPr lang="en-US" sz="2800" b="1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*Other </a:t>
            </a:r>
            <a:r>
              <a:rPr lang="en-US" sz="2800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subordinating conjunctions </a:t>
            </a:r>
            <a:r>
              <a:rPr lang="en-US" sz="2800" b="1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and </a:t>
            </a:r>
            <a:r>
              <a:rPr lang="en-US" sz="2800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prepositional phrases </a:t>
            </a:r>
            <a:r>
              <a:rPr lang="en-US" sz="28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preceded</a:t>
            </a:r>
            <a:r>
              <a:rPr lang="en-US" sz="2800" b="1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 by </a:t>
            </a:r>
            <a:r>
              <a:rPr lang="en-US" sz="2800" b="1" u="sng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only</a:t>
            </a:r>
            <a:r>
              <a:rPr lang="en-US" sz="2800" b="1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 at the </a:t>
            </a:r>
            <a:r>
              <a:rPr lang="en-US" sz="28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beginning</a:t>
            </a:r>
            <a:r>
              <a:rPr lang="en-US" sz="2800" b="1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 of a sentence require </a:t>
            </a:r>
            <a:r>
              <a:rPr lang="en-US" sz="2800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subject-verb</a:t>
            </a:r>
            <a:r>
              <a:rPr lang="en-US" sz="2800" b="1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inversion</a:t>
            </a:r>
            <a:r>
              <a:rPr lang="en-US" sz="2800" b="1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 in the main clause</a:t>
            </a:r>
            <a:r>
              <a:rPr lang="en-US" sz="2800" b="1" dirty="0" smtClean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:</a:t>
            </a:r>
          </a:p>
          <a:p>
            <a:pPr marL="0" lvl="0" indent="0">
              <a:buNone/>
              <a:tabLst>
                <a:tab pos="457200" algn="l"/>
              </a:tabLst>
            </a:pPr>
            <a:endParaRPr lang="en-US" dirty="0"/>
          </a:p>
          <a:p>
            <a:pPr marL="342900" lvl="0" indent="-342900">
              <a:tabLst>
                <a:tab pos="457200" algn="l"/>
              </a:tabLst>
            </a:pPr>
            <a:r>
              <a:rPr lang="en-US" sz="2800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Only</a:t>
            </a:r>
            <a:r>
              <a:rPr lang="en-US" sz="2800" b="1" i="1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 </a:t>
            </a:r>
            <a:r>
              <a:rPr lang="en-US" sz="2800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when</a:t>
            </a:r>
            <a:r>
              <a:rPr lang="en-US" sz="2800" b="1" i="1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 the teacher dismisses us </a:t>
            </a:r>
            <a:r>
              <a:rPr lang="en-US" sz="2800" b="1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can we </a:t>
            </a:r>
            <a:r>
              <a:rPr lang="en-US" sz="2800" b="1" i="1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stand and leave the room.</a:t>
            </a:r>
            <a:endParaRPr lang="en-US" dirty="0"/>
          </a:p>
          <a:p>
            <a:pPr marL="342900" lvl="0" indent="-342900">
              <a:tabLst>
                <a:tab pos="457200" algn="l"/>
              </a:tabLst>
            </a:pPr>
            <a:r>
              <a:rPr lang="en-US" sz="2800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Only after </a:t>
            </a:r>
            <a:r>
              <a:rPr lang="en-US" sz="2800" b="1" i="1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the phone rang </a:t>
            </a:r>
            <a:r>
              <a:rPr lang="en-US" sz="2800" b="1" i="1" dirty="0" smtClean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did </a:t>
            </a:r>
            <a:r>
              <a:rPr lang="en-US" sz="2800" b="1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I </a:t>
            </a:r>
            <a:r>
              <a:rPr lang="en-US" sz="2800" b="1" i="1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realize that I had fallen asleep in my chair.</a:t>
            </a:r>
            <a:endParaRPr lang="en-US" dirty="0"/>
          </a:p>
          <a:p>
            <a:pPr marL="342900" lvl="0" indent="-342900">
              <a:tabLst>
                <a:tab pos="457200" algn="l"/>
              </a:tabLst>
            </a:pPr>
            <a:r>
              <a:rPr lang="en-US" sz="2800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Only in </a:t>
            </a:r>
            <a:r>
              <a:rPr lang="en-US" sz="2800" b="1" i="1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my hometown </a:t>
            </a:r>
            <a:r>
              <a:rPr lang="en-US" sz="2800" b="1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do I </a:t>
            </a:r>
            <a:r>
              <a:rPr lang="en-US" sz="2800" b="1" i="1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feel at ease</a:t>
            </a:r>
            <a:r>
              <a:rPr lang="en-US" sz="2800" b="1" i="1" dirty="0" smtClean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.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677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7239000" cy="5922336"/>
          </a:xfrm>
        </p:spPr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200" dirty="0">
                <a:latin typeface="Calibri"/>
                <a:ea typeface="Calibri"/>
                <a:cs typeface="Arial"/>
              </a:rPr>
              <a:t>(c) </a:t>
            </a:r>
            <a:r>
              <a:rPr lang="en-US" sz="3200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Because he was sleepy</a:t>
            </a:r>
            <a:r>
              <a:rPr lang="en-US" sz="3200" i="1" dirty="0">
                <a:latin typeface="Calibri"/>
                <a:ea typeface="Calibri"/>
                <a:cs typeface="Arial"/>
              </a:rPr>
              <a:t>, </a:t>
            </a:r>
            <a:r>
              <a:rPr lang="en-US" sz="3200" dirty="0">
                <a:latin typeface="Calibri"/>
                <a:ea typeface="Calibri"/>
                <a:cs typeface="Arial"/>
              </a:rPr>
              <a:t>he went to bed.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200" dirty="0">
                <a:latin typeface="Calibri"/>
                <a:ea typeface="Calibri"/>
                <a:cs typeface="Arial"/>
              </a:rPr>
              <a:t>(d) He went to bed </a:t>
            </a:r>
            <a:r>
              <a:rPr lang="en-US" sz="3200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because he was sleepy.</a:t>
            </a:r>
            <a:endParaRPr lang="en-US" sz="3200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r>
              <a:rPr lang="en-US" dirty="0"/>
              <a:t>In (c) and (d), </a:t>
            </a:r>
            <a:r>
              <a:rPr lang="en-US" i="1" dirty="0">
                <a:solidFill>
                  <a:srgbClr val="FF0000"/>
                </a:solidFill>
              </a:rPr>
              <a:t>because</a:t>
            </a:r>
            <a:r>
              <a:rPr lang="en-US" dirty="0"/>
              <a:t> introduces an </a:t>
            </a:r>
            <a:r>
              <a:rPr lang="en-US" u="sng" dirty="0"/>
              <a:t>adverb clause</a:t>
            </a:r>
            <a:r>
              <a:rPr lang="en-US" dirty="0"/>
              <a:t> that shows a </a:t>
            </a:r>
            <a:r>
              <a:rPr lang="en-US" dirty="0">
                <a:solidFill>
                  <a:srgbClr val="0070C0"/>
                </a:solidFill>
              </a:rPr>
              <a:t>cause-and-effect</a:t>
            </a:r>
            <a:r>
              <a:rPr lang="en-US" dirty="0"/>
              <a:t> relationship.</a:t>
            </a:r>
          </a:p>
        </p:txBody>
      </p:sp>
    </p:spTree>
    <p:extLst>
      <p:ext uri="{BB962C8B-B14F-4D97-AF65-F5344CB8AC3E}">
        <p14:creationId xmlns:p14="http://schemas.microsoft.com/office/powerpoint/2010/main" val="66899746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7239000" cy="6096000"/>
          </a:xfrm>
        </p:spPr>
        <p:txBody>
          <a:bodyPr>
            <a:normAutofit fontScale="92500" lnSpcReduction="200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Exercise 37, p. 384.</a:t>
            </a:r>
            <a:endParaRPr lang="en-US" sz="2000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Part I.</a:t>
            </a:r>
            <a:endParaRPr lang="en-US" sz="2000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latin typeface="Calibri"/>
                <a:ea typeface="Calibri"/>
                <a:cs typeface="Arial"/>
              </a:rPr>
              <a:t>2. you have an invitation.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latin typeface="Calibri"/>
                <a:ea typeface="Calibri"/>
                <a:cs typeface="Arial"/>
              </a:rPr>
              <a:t>3. you have a student visa.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latin typeface="Calibri"/>
                <a:ea typeface="Calibri"/>
                <a:cs typeface="Arial"/>
              </a:rPr>
              <a:t>4. chews gum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latin typeface="Calibri"/>
                <a:ea typeface="Calibri"/>
                <a:cs typeface="Arial"/>
              </a:rPr>
              <a:t>5. will go to the movie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latin typeface="Calibri"/>
                <a:ea typeface="Calibri"/>
                <a:cs typeface="Arial"/>
              </a:rPr>
              <a:t>6. the temperature reaches 32°F / 0°C.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latin typeface="Calibri"/>
                <a:ea typeface="Calibri"/>
                <a:cs typeface="Arial"/>
              </a:rPr>
              <a:t>7. will you pass the exam.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latin typeface="Calibri"/>
                <a:ea typeface="Calibri"/>
                <a:cs typeface="Arial"/>
              </a:rPr>
              <a:t>8. can you get into the soccer stadium.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latin typeface="Calibri"/>
                <a:ea typeface="Calibri"/>
                <a:cs typeface="Arial"/>
              </a:rPr>
              <a:t>9. can he watch TV in the evening.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latin typeface="Calibri"/>
                <a:ea typeface="Calibri"/>
                <a:cs typeface="Arial"/>
              </a:rPr>
              <a:t>10. will I have enough money to go to </a:t>
            </a:r>
            <a:r>
              <a:rPr lang="en-US" sz="2800" dirty="0" smtClean="0">
                <a:latin typeface="Calibri"/>
                <a:ea typeface="Calibri"/>
                <a:cs typeface="Arial"/>
              </a:rPr>
              <a:t>school.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Part </a:t>
            </a:r>
            <a:r>
              <a:rPr lang="en-US" sz="2000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II. </a:t>
            </a:r>
            <a:r>
              <a:rPr lang="en-US" sz="20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(Answers will vary.)</a:t>
            </a:r>
            <a:endParaRPr lang="en-US" sz="1600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2000" dirty="0">
              <a:latin typeface="Calibri"/>
              <a:ea typeface="Calibri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17936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239000" cy="5465136"/>
          </a:xfrm>
        </p:spPr>
        <p:txBody>
          <a:bodyPr>
            <a:normAutofit fontScale="92500" lnSpcReduction="10000"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Exercise </a:t>
            </a:r>
            <a:r>
              <a:rPr lang="en-US" sz="28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38, p. 385.</a:t>
            </a:r>
            <a:endParaRPr lang="en-US" sz="2000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latin typeface="Calibri"/>
                <a:ea typeface="Calibri"/>
                <a:cs typeface="Arial"/>
              </a:rPr>
              <a:t>2. I can pay my bills only if I get a job.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800" dirty="0">
                <a:latin typeface="Calibri"/>
                <a:ea typeface="Calibri"/>
                <a:cs typeface="Arial"/>
              </a:rPr>
              <a:t>I can’t pay my bills unless I get a job.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latin typeface="Calibri"/>
                <a:ea typeface="Calibri"/>
                <a:cs typeface="Arial"/>
              </a:rPr>
              <a:t>3. Your clothes will get clean only if you use soap.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800" dirty="0">
                <a:latin typeface="Calibri"/>
                <a:ea typeface="Calibri"/>
                <a:cs typeface="Arial"/>
              </a:rPr>
              <a:t>Your clothes won’t get clean unless you use soap.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latin typeface="Calibri"/>
                <a:ea typeface="Calibri"/>
                <a:cs typeface="Arial"/>
              </a:rPr>
              <a:t>4. I can take (some) pictures only if the flash works.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800" dirty="0">
                <a:latin typeface="Calibri"/>
                <a:ea typeface="Calibri"/>
                <a:cs typeface="Arial"/>
              </a:rPr>
              <a:t>I can’t take any pictures unless the flash works.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latin typeface="Calibri"/>
                <a:ea typeface="Calibri"/>
                <a:cs typeface="Arial"/>
              </a:rPr>
              <a:t>5. I wake up only if the alarm clock </a:t>
            </a:r>
            <a:r>
              <a:rPr lang="en-US" sz="2800" dirty="0" smtClean="0">
                <a:latin typeface="Calibri"/>
                <a:ea typeface="Calibri"/>
                <a:cs typeface="Arial"/>
              </a:rPr>
              <a:t>rings.</a:t>
            </a:r>
            <a:endParaRPr lang="en-US" sz="2000" dirty="0" smtClean="0">
              <a:latin typeface="Calibri"/>
              <a:ea typeface="Calibri"/>
              <a:cs typeface="Arial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800" dirty="0" smtClean="0">
                <a:latin typeface="Calibri"/>
                <a:ea typeface="Calibri"/>
                <a:cs typeface="Arial"/>
              </a:rPr>
              <a:t>I </a:t>
            </a:r>
            <a:r>
              <a:rPr lang="en-US" sz="2800" dirty="0">
                <a:latin typeface="Calibri"/>
                <a:ea typeface="Calibri"/>
                <a:cs typeface="Arial"/>
              </a:rPr>
              <a:t>don’t wake up unless the alarm clock rings.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35248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239000" cy="5638800"/>
          </a:xfrm>
        </p:spPr>
        <p:txBody>
          <a:bodyPr>
            <a:normAutofit fontScale="85000" lnSpcReduction="20000"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2000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latin typeface="Calibri"/>
                <a:ea typeface="Calibri"/>
                <a:cs typeface="Arial"/>
              </a:rPr>
              <a:t>6. Eggs will hatch only if they are kept at the proper temperature.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800" dirty="0">
                <a:latin typeface="Calibri"/>
                <a:ea typeface="Calibri"/>
                <a:cs typeface="Arial"/>
              </a:rPr>
              <a:t>Eggs won’t hatch unless they are kept at the proper temperature.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latin typeface="Calibri"/>
                <a:ea typeface="Calibri"/>
                <a:cs typeface="Arial"/>
              </a:rPr>
              <a:t>7. Borrow money from friends only if you absolutely have to.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800" dirty="0">
                <a:latin typeface="Calibri"/>
                <a:ea typeface="Calibri"/>
                <a:cs typeface="Arial"/>
              </a:rPr>
              <a:t>Don’t borrow money from friends unless you absolutely have to.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latin typeface="Calibri"/>
                <a:ea typeface="Calibri"/>
                <a:cs typeface="Arial"/>
              </a:rPr>
              <a:t>8. Anita talks in class only if the teacher asks her specific questions.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800" dirty="0">
                <a:latin typeface="Calibri"/>
                <a:ea typeface="Calibri"/>
                <a:cs typeface="Arial"/>
              </a:rPr>
              <a:t>Anita doesn’t talk in class unless the teacher asks her specific questions.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07344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239000" cy="5541336"/>
          </a:xfrm>
        </p:spPr>
        <p:txBody>
          <a:bodyPr>
            <a:normAutofit fontScale="925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Exercise 39, p. 385.</a:t>
            </a:r>
            <a:endParaRPr lang="en-US" sz="2000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latin typeface="Calibri"/>
                <a:ea typeface="Calibri"/>
                <a:cs typeface="Arial"/>
              </a:rPr>
              <a:t>1. Whether or not it rains, the party will be held outside/inside.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latin typeface="Calibri"/>
                <a:ea typeface="Calibri"/>
                <a:cs typeface="Arial"/>
              </a:rPr>
              <a:t>2. Even if it rains, the party will be held outside.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800" dirty="0" smtClean="0">
                <a:latin typeface="Calibri"/>
                <a:ea typeface="Calibri"/>
                <a:cs typeface="Arial"/>
              </a:rPr>
              <a:t>Even </a:t>
            </a:r>
            <a:r>
              <a:rPr lang="en-US" sz="2800" dirty="0">
                <a:latin typeface="Calibri"/>
                <a:ea typeface="Calibri"/>
                <a:cs typeface="Arial"/>
              </a:rPr>
              <a:t>if it doesn’t rain, the party will be held inside.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latin typeface="Calibri"/>
                <a:ea typeface="Calibri"/>
                <a:cs typeface="Arial"/>
              </a:rPr>
              <a:t>3. In case it rains, the party will be held inside.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latin typeface="Calibri"/>
                <a:ea typeface="Calibri"/>
                <a:cs typeface="Arial"/>
              </a:rPr>
              <a:t>4. Unless it rains, the party will be held outside.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latin typeface="Calibri"/>
                <a:ea typeface="Calibri"/>
                <a:cs typeface="Arial"/>
              </a:rPr>
              <a:t>5. Only if it rains will be party be held inside.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800" dirty="0">
                <a:latin typeface="Calibri"/>
                <a:ea typeface="Calibri"/>
                <a:cs typeface="Arial"/>
              </a:rPr>
              <a:t>Only if it doesn’t rain will the party be held outside.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465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7239000" cy="5998536"/>
          </a:xfrm>
        </p:spPr>
        <p:txBody>
          <a:bodyPr>
            <a:normAutofit/>
          </a:bodyPr>
          <a:lstStyle/>
          <a:p>
            <a:r>
              <a:rPr lang="en-US" sz="3200" cap="all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srgbClr val="FF0000"/>
                </a:solidFill>
                <a:ea typeface="+mj-ea"/>
                <a:cs typeface="+mj-cs"/>
              </a:rPr>
              <a:t> </a:t>
            </a:r>
            <a:r>
              <a:rPr lang="en-US" sz="3200" cap="all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srgbClr val="FF0000"/>
                </a:solidFill>
                <a:ea typeface="+mj-ea"/>
                <a:cs typeface="+mj-cs"/>
              </a:rPr>
              <a:t>incorrect punctuation:</a:t>
            </a:r>
          </a:p>
          <a:p>
            <a:pPr marL="0" indent="0">
              <a:buNone/>
            </a:pPr>
            <a:endParaRPr lang="en-US" sz="3200" cap="all" dirty="0">
              <a:ln w="500">
                <a:solidFill>
                  <a:srgbClr val="B13F9A">
                    <a:shade val="20000"/>
                    <a:satMod val="120000"/>
                  </a:srgbClr>
                </a:solidFill>
              </a:ln>
              <a:solidFill>
                <a:srgbClr val="FF0000"/>
              </a:solidFill>
              <a:ea typeface="+mj-ea"/>
              <a:cs typeface="+mj-cs"/>
            </a:endParaRPr>
          </a:p>
          <a:p>
            <a:r>
              <a:rPr lang="en-US" sz="3200" dirty="0">
                <a:latin typeface="Calibri" pitchFamily="34" charset="0"/>
                <a:cs typeface="Calibri" pitchFamily="34" charset="0"/>
              </a:rPr>
              <a:t>(e) When we were in New York</a:t>
            </a:r>
            <a:r>
              <a:rPr lang="en-US" sz="32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 We saw several plays.</a:t>
            </a:r>
          </a:p>
          <a:p>
            <a:r>
              <a:rPr lang="en-US" sz="3200" dirty="0">
                <a:latin typeface="Calibri" pitchFamily="34" charset="0"/>
                <a:cs typeface="Calibri" pitchFamily="34" charset="0"/>
              </a:rPr>
              <a:t>( f ) He went to bed</a:t>
            </a:r>
            <a:r>
              <a:rPr lang="en-US" sz="32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 Because he was sleepy.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200" dirty="0">
                <a:latin typeface="Calibri"/>
                <a:ea typeface="Calibri"/>
                <a:cs typeface="Arial"/>
              </a:rPr>
              <a:t>Adverb clauses are </a:t>
            </a:r>
            <a:r>
              <a:rPr lang="en-US" sz="3200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dependent</a:t>
            </a:r>
            <a:r>
              <a:rPr lang="en-US" sz="3200" dirty="0">
                <a:latin typeface="Calibri"/>
                <a:ea typeface="Calibri"/>
                <a:cs typeface="Arial"/>
              </a:rPr>
              <a:t> clauses. They </a:t>
            </a:r>
            <a:r>
              <a:rPr lang="en-US" sz="3200" u="sng" dirty="0">
                <a:latin typeface="Calibri"/>
                <a:ea typeface="Calibri"/>
                <a:cs typeface="Arial"/>
              </a:rPr>
              <a:t>cannot stand alone </a:t>
            </a:r>
            <a:r>
              <a:rPr lang="en-US" sz="3200" dirty="0">
                <a:latin typeface="Calibri"/>
                <a:ea typeface="Calibri"/>
                <a:cs typeface="Arial"/>
              </a:rPr>
              <a:t>as a sentence in written English. They </a:t>
            </a:r>
            <a:r>
              <a:rPr lang="en-US" sz="3200" u="sng" dirty="0">
                <a:latin typeface="Calibri"/>
                <a:ea typeface="Calibri"/>
                <a:cs typeface="Arial"/>
              </a:rPr>
              <a:t>must</a:t>
            </a:r>
            <a:r>
              <a:rPr lang="en-US" sz="3200" dirty="0">
                <a:latin typeface="Calibri"/>
                <a:ea typeface="Calibri"/>
                <a:cs typeface="Arial"/>
              </a:rPr>
              <a:t> be </a:t>
            </a:r>
            <a:r>
              <a:rPr lang="en-US" sz="3200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connected</a:t>
            </a:r>
            <a:r>
              <a:rPr lang="en-US" sz="3200" dirty="0">
                <a:latin typeface="Calibri"/>
                <a:ea typeface="Calibri"/>
                <a:cs typeface="Arial"/>
              </a:rPr>
              <a:t> to a main (or independent) clause</a:t>
            </a:r>
            <a:r>
              <a:rPr lang="en-US" sz="3200" dirty="0" smtClean="0">
                <a:latin typeface="Calibri"/>
                <a:ea typeface="Calibri"/>
                <a:cs typeface="Arial"/>
              </a:rPr>
              <a:t>.</a:t>
            </a:r>
            <a:endParaRPr lang="en-US" sz="3200" dirty="0">
              <a:latin typeface="Calibri"/>
              <a:ea typeface="Calibri"/>
              <a:cs typeface="Arial"/>
            </a:endParaRPr>
          </a:p>
          <a:p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628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7239000" cy="6074736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Summary list of words used to introduce adverb </a:t>
            </a:r>
            <a:r>
              <a:rPr lang="en-US" sz="28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clauses which are called “subordinating conjunctions.”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TIME</a:t>
            </a:r>
            <a:endParaRPr lang="en-US" sz="28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After 		by 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the time (that)	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	before </a:t>
            </a:r>
          </a:p>
          <a:p>
            <a:pPr marL="0" indent="0">
              <a:buNone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once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		when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	as/so long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as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en-US" sz="2800" dirty="0">
                <a:latin typeface="Calibri" pitchFamily="34" charset="0"/>
                <a:cs typeface="Calibri" pitchFamily="34" charset="0"/>
              </a:rPr>
              <a:t>while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	whenever 	as	 every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time(that) as 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soon as 	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	the 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first time (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that)           since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		 the last time (that)	until 	</a:t>
            </a:r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the 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next time (that)</a:t>
            </a:r>
          </a:p>
          <a:p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09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7239000" cy="5998536"/>
          </a:xfrm>
        </p:spPr>
        <p:txBody>
          <a:bodyPr/>
          <a:lstStyle/>
          <a:p>
            <a:pPr marL="292608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CAUSE AND EFFECT</a:t>
            </a:r>
          </a:p>
          <a:p>
            <a:pPr marL="292608" lvl="1" indent="0">
              <a:buNone/>
            </a:pPr>
            <a:r>
              <a:rPr lang="en-US" dirty="0" smtClean="0"/>
              <a:t>Because	now that 	since</a:t>
            </a:r>
          </a:p>
          <a:p>
            <a:pPr marL="292608" lvl="1" indent="0">
              <a:buNone/>
            </a:pPr>
            <a:endParaRPr lang="en-US" dirty="0"/>
          </a:p>
          <a:p>
            <a:pPr marL="292608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CONTRAST</a:t>
            </a:r>
          </a:p>
          <a:p>
            <a:pPr marL="292608" lvl="1" indent="0">
              <a:buNone/>
            </a:pPr>
            <a:r>
              <a:rPr lang="en-US" dirty="0" smtClean="0"/>
              <a:t>Even though	although	 though</a:t>
            </a:r>
          </a:p>
          <a:p>
            <a:pPr marL="292608" lvl="1" indent="0">
              <a:buNone/>
            </a:pPr>
            <a:endParaRPr lang="en-US" dirty="0"/>
          </a:p>
          <a:p>
            <a:pPr marL="292608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DIRECT CONTRAST</a:t>
            </a:r>
          </a:p>
          <a:p>
            <a:pPr marL="292608" lvl="1" indent="0">
              <a:buNone/>
            </a:pPr>
            <a:r>
              <a:rPr lang="en-US" dirty="0" smtClean="0"/>
              <a:t>While</a:t>
            </a:r>
          </a:p>
          <a:p>
            <a:pPr marL="292608" lvl="1" indent="0">
              <a:buNone/>
            </a:pPr>
            <a:endParaRPr lang="en-US" dirty="0"/>
          </a:p>
          <a:p>
            <a:pPr marL="292608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CONDITION </a:t>
            </a:r>
          </a:p>
          <a:p>
            <a:pPr marL="292608" lvl="1" indent="0">
              <a:buNone/>
            </a:pPr>
            <a:r>
              <a:rPr lang="en-US" dirty="0" smtClean="0"/>
              <a:t>If	unless		only if		whether or not </a:t>
            </a:r>
          </a:p>
          <a:p>
            <a:pPr marL="292608" lvl="1" indent="0">
              <a:buNone/>
            </a:pPr>
            <a:r>
              <a:rPr lang="en-US" dirty="0" smtClean="0"/>
              <a:t>Even if 	in case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36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Using Adverb Clauses to Show Time Relationships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>
                <a:solidFill>
                  <a:srgbClr val="0070C0"/>
                </a:solidFill>
              </a:rPr>
              <a:t>after</a:t>
            </a:r>
            <a:r>
              <a:rPr lang="en-US" dirty="0">
                <a:solidFill>
                  <a:srgbClr val="0070C0"/>
                </a:solidFill>
              </a:rPr>
              <a:t>*</a:t>
            </a:r>
          </a:p>
          <a:p>
            <a:r>
              <a:rPr lang="en-US" dirty="0"/>
              <a:t> ( a ) </a:t>
            </a:r>
            <a:r>
              <a:rPr lang="en-US" dirty="0">
                <a:solidFill>
                  <a:srgbClr val="FF0000"/>
                </a:solidFill>
              </a:rPr>
              <a:t>After she graduates</a:t>
            </a:r>
            <a:r>
              <a:rPr lang="en-US" dirty="0"/>
              <a:t>, she will get a job.</a:t>
            </a:r>
          </a:p>
          <a:p>
            <a:r>
              <a:rPr lang="en-US" dirty="0"/>
              <a:t>( b </a:t>
            </a:r>
            <a:r>
              <a:rPr lang="en-US" dirty="0">
                <a:solidFill>
                  <a:srgbClr val="FF0000"/>
                </a:solidFill>
              </a:rPr>
              <a:t>) After she (had) graduated</a:t>
            </a:r>
            <a:r>
              <a:rPr lang="en-US" dirty="0"/>
              <a:t>, she got a job.</a:t>
            </a:r>
          </a:p>
          <a:p>
            <a:pPr marL="0" indent="0">
              <a:buNone/>
            </a:pPr>
            <a:r>
              <a:rPr lang="en-US" i="1" dirty="0">
                <a:solidFill>
                  <a:srgbClr val="0070C0"/>
                </a:solidFill>
              </a:rPr>
              <a:t>before* </a:t>
            </a:r>
          </a:p>
          <a:p>
            <a:r>
              <a:rPr lang="en-US" dirty="0"/>
              <a:t>( c ) I will leave </a:t>
            </a:r>
            <a:r>
              <a:rPr lang="en-US" dirty="0">
                <a:solidFill>
                  <a:srgbClr val="FF0000"/>
                </a:solidFill>
              </a:rPr>
              <a:t>before he comes</a:t>
            </a:r>
            <a:r>
              <a:rPr lang="en-US" dirty="0"/>
              <a:t>. </a:t>
            </a:r>
          </a:p>
          <a:p>
            <a:r>
              <a:rPr lang="en-US" dirty="0"/>
              <a:t>( d ) I (had) left </a:t>
            </a:r>
            <a:r>
              <a:rPr lang="en-US" dirty="0">
                <a:solidFill>
                  <a:srgbClr val="FF0000"/>
                </a:solidFill>
              </a:rPr>
              <a:t>before he came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A present tense, not a future tense, is used in an adverb clause of time, as in (a) and (c)</a:t>
            </a:r>
          </a:p>
        </p:txBody>
      </p:sp>
    </p:spTree>
    <p:extLst>
      <p:ext uri="{BB962C8B-B14F-4D97-AF65-F5344CB8AC3E}">
        <p14:creationId xmlns:p14="http://schemas.microsoft.com/office/powerpoint/2010/main" val="3426503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* </a:t>
            </a:r>
            <a:r>
              <a:rPr lang="en-US" i="1" dirty="0">
                <a:solidFill>
                  <a:srgbClr val="0070C0"/>
                </a:solidFill>
              </a:rPr>
              <a:t>After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and </a:t>
            </a:r>
            <a:r>
              <a:rPr lang="en-US" i="1" dirty="0">
                <a:solidFill>
                  <a:srgbClr val="0070C0"/>
                </a:solidFill>
              </a:rPr>
              <a:t>before</a:t>
            </a:r>
            <a:r>
              <a:rPr lang="en-US" i="1" dirty="0"/>
              <a:t> </a:t>
            </a:r>
            <a:r>
              <a:rPr lang="en-US" dirty="0"/>
              <a:t>are commonly used in the following expressions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shortly</a:t>
            </a:r>
            <a:r>
              <a:rPr lang="en-US" dirty="0" smtClean="0"/>
              <a:t> after		</a:t>
            </a:r>
            <a:r>
              <a:rPr lang="en-US" i="1" dirty="0" smtClean="0"/>
              <a:t>shortly</a:t>
            </a:r>
            <a:r>
              <a:rPr lang="en-US" dirty="0" smtClean="0"/>
              <a:t> before</a:t>
            </a:r>
          </a:p>
          <a:p>
            <a:pPr marL="0" indent="0">
              <a:buNone/>
            </a:pPr>
            <a:r>
              <a:rPr lang="en-US" i="1" dirty="0" smtClean="0"/>
              <a:t>A short time </a:t>
            </a:r>
            <a:r>
              <a:rPr lang="en-US" dirty="0" smtClean="0"/>
              <a:t>after		</a:t>
            </a:r>
            <a:r>
              <a:rPr lang="en-US" i="1" dirty="0">
                <a:solidFill>
                  <a:prstClr val="black"/>
                </a:solidFill>
              </a:rPr>
              <a:t> A short time </a:t>
            </a:r>
            <a:r>
              <a:rPr lang="en-US" dirty="0" smtClean="0">
                <a:solidFill>
                  <a:prstClr val="black"/>
                </a:solidFill>
              </a:rPr>
              <a:t>before </a:t>
            </a:r>
          </a:p>
          <a:p>
            <a:pPr marL="0" indent="0">
              <a:buNone/>
            </a:pPr>
            <a:r>
              <a:rPr lang="en-US" i="1" dirty="0" smtClean="0">
                <a:solidFill>
                  <a:prstClr val="black"/>
                </a:solidFill>
              </a:rPr>
              <a:t>A little while </a:t>
            </a:r>
            <a:r>
              <a:rPr lang="en-US" dirty="0" smtClean="0">
                <a:solidFill>
                  <a:prstClr val="black"/>
                </a:solidFill>
              </a:rPr>
              <a:t>after	</a:t>
            </a:r>
            <a:r>
              <a:rPr lang="en-US" i="1" dirty="0" smtClean="0">
                <a:solidFill>
                  <a:prstClr val="black"/>
                </a:solidFill>
              </a:rPr>
              <a:t> </a:t>
            </a:r>
            <a:r>
              <a:rPr lang="en-US" i="1" dirty="0">
                <a:solidFill>
                  <a:prstClr val="black"/>
                </a:solidFill>
              </a:rPr>
              <a:t>A little </a:t>
            </a:r>
            <a:r>
              <a:rPr lang="en-US" i="1" dirty="0" smtClean="0">
                <a:solidFill>
                  <a:prstClr val="black"/>
                </a:solidFill>
              </a:rPr>
              <a:t>while </a:t>
            </a:r>
            <a:r>
              <a:rPr lang="en-US" dirty="0" smtClean="0">
                <a:solidFill>
                  <a:prstClr val="black"/>
                </a:solidFill>
              </a:rPr>
              <a:t>before</a:t>
            </a:r>
          </a:p>
          <a:p>
            <a:pPr marL="0" indent="0">
              <a:buNone/>
            </a:pPr>
            <a:r>
              <a:rPr lang="en-US" i="1" dirty="0" smtClean="0">
                <a:solidFill>
                  <a:prstClr val="black"/>
                </a:solidFill>
              </a:rPr>
              <a:t>Not long </a:t>
            </a:r>
            <a:r>
              <a:rPr lang="en-US" dirty="0" smtClean="0">
                <a:solidFill>
                  <a:prstClr val="black"/>
                </a:solidFill>
              </a:rPr>
              <a:t>after		</a:t>
            </a:r>
            <a:r>
              <a:rPr lang="en-US" i="1" dirty="0">
                <a:solidFill>
                  <a:prstClr val="black"/>
                </a:solidFill>
              </a:rPr>
              <a:t> Not long </a:t>
            </a:r>
            <a:r>
              <a:rPr lang="en-US" dirty="0" smtClean="0">
                <a:solidFill>
                  <a:prstClr val="black"/>
                </a:solidFill>
              </a:rPr>
              <a:t>before</a:t>
            </a:r>
          </a:p>
          <a:p>
            <a:pPr marL="0" indent="0">
              <a:buNone/>
            </a:pPr>
            <a:r>
              <a:rPr lang="en-US" i="1" dirty="0" smtClean="0">
                <a:solidFill>
                  <a:prstClr val="black"/>
                </a:solidFill>
              </a:rPr>
              <a:t>Soon </a:t>
            </a:r>
            <a:r>
              <a:rPr lang="en-US" dirty="0" smtClean="0">
                <a:solidFill>
                  <a:prstClr val="black"/>
                </a:solidFill>
              </a:rPr>
              <a:t>after</a:t>
            </a:r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9916534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6293</TotalTime>
  <Words>3445</Words>
  <Application>Microsoft Office PowerPoint</Application>
  <PresentationFormat>On-screen Show (4:3)</PresentationFormat>
  <Paragraphs>314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Opulent</vt:lpstr>
      <vt:lpstr>Adverb clauses</vt:lpstr>
      <vt:lpstr>Introduction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Using Adverb Clauses to Show Time Relationships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Using Adverb Clauses to Show Cause and Effect</vt:lpstr>
      <vt:lpstr>PowerPoint Presentation</vt:lpstr>
      <vt:lpstr>PowerPoint Presentation</vt:lpstr>
      <vt:lpstr>PowerPoint Presentation</vt:lpstr>
      <vt:lpstr>PowerPoint Presentation</vt:lpstr>
      <vt:lpstr>Expressing Contrast (Unexpected Result): Using Even Though</vt:lpstr>
      <vt:lpstr>PowerPoint Presentation</vt:lpstr>
      <vt:lpstr>Showing Direct Contrast: While</vt:lpstr>
      <vt:lpstr>PowerPoint Presentation</vt:lpstr>
      <vt:lpstr>Expressing Conditions in Adverb Clauses: If-Clauses</vt:lpstr>
      <vt:lpstr>PowerPoint Presentation</vt:lpstr>
      <vt:lpstr> Shortened If-Clauses </vt:lpstr>
      <vt:lpstr> Adverb Clauses of Condition: Using Whether Or Not and Even If</vt:lpstr>
      <vt:lpstr>PowerPoint Presentation</vt:lpstr>
      <vt:lpstr>Adverb Clauses of Condition: Using In Case</vt:lpstr>
      <vt:lpstr>PowerPoint Presentation</vt:lpstr>
      <vt:lpstr>Adverb Clauses of Condition: Using Unless</vt:lpstr>
      <vt:lpstr>PowerPoint Presentation</vt:lpstr>
      <vt:lpstr>Adverb Clauses of Condition: Using Only If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Adverb clauses</dc:title>
  <dc:creator>Sarah A Aldawood</dc:creator>
  <cp:lastModifiedBy>Sarah A Aldawood</cp:lastModifiedBy>
  <cp:revision>35</cp:revision>
  <dcterms:created xsi:type="dcterms:W3CDTF">2018-10-09T07:32:39Z</dcterms:created>
  <dcterms:modified xsi:type="dcterms:W3CDTF">2018-10-29T08:41:52Z</dcterms:modified>
</cp:coreProperties>
</file>