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sldIdLst>
    <p:sldId id="256" r:id="rId2"/>
    <p:sldId id="297" r:id="rId3"/>
    <p:sldId id="258" r:id="rId4"/>
    <p:sldId id="259" r:id="rId5"/>
    <p:sldId id="260" r:id="rId6"/>
    <p:sldId id="275" r:id="rId7"/>
    <p:sldId id="261" r:id="rId8"/>
    <p:sldId id="262" r:id="rId9"/>
    <p:sldId id="263" r:id="rId10"/>
    <p:sldId id="276" r:id="rId11"/>
    <p:sldId id="264" r:id="rId12"/>
    <p:sldId id="265" r:id="rId13"/>
    <p:sldId id="266" r:id="rId14"/>
    <p:sldId id="277" r:id="rId15"/>
    <p:sldId id="278" r:id="rId16"/>
    <p:sldId id="279" r:id="rId17"/>
    <p:sldId id="321" r:id="rId18"/>
    <p:sldId id="267" r:id="rId19"/>
    <p:sldId id="268" r:id="rId20"/>
    <p:sldId id="269" r:id="rId21"/>
    <p:sldId id="270" r:id="rId22"/>
    <p:sldId id="280" r:id="rId23"/>
    <p:sldId id="271" r:id="rId24"/>
    <p:sldId id="272" r:id="rId25"/>
    <p:sldId id="281" r:id="rId26"/>
    <p:sldId id="273" r:id="rId27"/>
    <p:sldId id="274" r:id="rId28"/>
    <p:sldId id="282" r:id="rId29"/>
    <p:sldId id="283" r:id="rId30"/>
    <p:sldId id="284" r:id="rId31"/>
    <p:sldId id="285" r:id="rId32"/>
    <p:sldId id="286" r:id="rId33"/>
    <p:sldId id="287" r:id="rId34"/>
    <p:sldId id="288" r:id="rId35"/>
    <p:sldId id="289" r:id="rId36"/>
    <p:sldId id="290" r:id="rId37"/>
    <p:sldId id="291" r:id="rId38"/>
    <p:sldId id="292" r:id="rId39"/>
    <p:sldId id="299" r:id="rId40"/>
    <p:sldId id="300" r:id="rId41"/>
    <p:sldId id="301" r:id="rId42"/>
    <p:sldId id="302" r:id="rId43"/>
    <p:sldId id="293" r:id="rId44"/>
    <p:sldId id="294" r:id="rId45"/>
    <p:sldId id="295" r:id="rId46"/>
    <p:sldId id="315" r:id="rId47"/>
    <p:sldId id="316" r:id="rId48"/>
    <p:sldId id="317" r:id="rId49"/>
    <p:sldId id="319" r:id="rId50"/>
    <p:sldId id="320" r:id="rId51"/>
    <p:sldId id="296" r:id="rId52"/>
    <p:sldId id="304" r:id="rId53"/>
    <p:sldId id="305" r:id="rId54"/>
    <p:sldId id="306" r:id="rId55"/>
    <p:sldId id="307" r:id="rId56"/>
    <p:sldId id="308" r:id="rId57"/>
    <p:sldId id="309" r:id="rId58"/>
    <p:sldId id="310" r:id="rId59"/>
    <p:sldId id="311" r:id="rId60"/>
    <p:sldId id="312" r:id="rId61"/>
    <p:sldId id="313" r:id="rId62"/>
    <p:sldId id="314"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7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EF700FA-D553-4CE9-97C2-0A8CB0160B4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F700FA-D553-4CE9-97C2-0A8CB0160B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F700FA-D553-4CE9-97C2-0A8CB0160B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F700FA-D553-4CE9-97C2-0A8CB0160B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F700FA-D553-4CE9-97C2-0A8CB0160B4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F700FA-D553-4CE9-97C2-0A8CB0160B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F700FA-D553-4CE9-97C2-0A8CB0160B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F700FA-D553-4CE9-97C2-0A8CB0160B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F700FA-D553-4CE9-97C2-0A8CB0160B4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F700FA-D553-4CE9-97C2-0A8CB0160B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5BAC2E8-004A-44BC-B64C-7209191FB212}" type="datetimeFigureOut">
              <a:rPr lang="en-US" smtClean="0"/>
              <a:t>10/3/2018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F700FA-D553-4CE9-97C2-0A8CB0160B4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5BAC2E8-004A-44BC-B64C-7209191FB212}" type="datetimeFigureOut">
              <a:rPr lang="en-US" smtClean="0"/>
              <a:t>10/3/2018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F700FA-D553-4CE9-97C2-0A8CB0160B4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992902"/>
          </a:xfrm>
        </p:spPr>
        <p:txBody>
          <a:bodyPr>
            <a:normAutofit/>
          </a:bodyPr>
          <a:lstStyle/>
          <a:p>
            <a:r>
              <a:rPr lang="en-US" sz="4800" b="1" dirty="0"/>
              <a:t>Adjective Clauses</a:t>
            </a:r>
          </a:p>
        </p:txBody>
      </p:sp>
    </p:spTree>
    <p:extLst>
      <p:ext uri="{BB962C8B-B14F-4D97-AF65-F5344CB8AC3E}">
        <p14:creationId xmlns:p14="http://schemas.microsoft.com/office/powerpoint/2010/main" val="3901182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92500" lnSpcReduction="10000"/>
          </a:bodyPr>
          <a:lstStyle/>
          <a:p>
            <a:r>
              <a:rPr lang="en-US" sz="3600" b="1" dirty="0">
                <a:solidFill>
                  <a:srgbClr val="FF0000"/>
                </a:solidFill>
                <a:latin typeface="Palatino Linotype"/>
              </a:rPr>
              <a:t>Exercise 8, p. 273.</a:t>
            </a:r>
          </a:p>
          <a:p>
            <a:r>
              <a:rPr lang="en-US" dirty="0">
                <a:latin typeface="Calibri" pitchFamily="34" charset="0"/>
                <a:cs typeface="Calibri" pitchFamily="34" charset="0"/>
              </a:rPr>
              <a:t>2. I liked the woman who/that/whom/Ø I met at </a:t>
            </a:r>
            <a:r>
              <a:rPr lang="en-US" dirty="0" smtClean="0">
                <a:latin typeface="Calibri" pitchFamily="34" charset="0"/>
                <a:cs typeface="Calibri" pitchFamily="34" charset="0"/>
              </a:rPr>
              <a:t>the party </a:t>
            </a:r>
            <a:r>
              <a:rPr lang="en-US" dirty="0">
                <a:latin typeface="Calibri" pitchFamily="34" charset="0"/>
                <a:cs typeface="Calibri" pitchFamily="34" charset="0"/>
              </a:rPr>
              <a:t>last night</a:t>
            </a:r>
            <a:r>
              <a:rPr lang="en-US" dirty="0" smtClean="0">
                <a:latin typeface="Calibri" pitchFamily="34" charset="0"/>
                <a:cs typeface="Calibri" pitchFamily="34" charset="0"/>
              </a:rPr>
              <a:t>.</a:t>
            </a:r>
          </a:p>
          <a:p>
            <a:endParaRPr lang="en-US" dirty="0">
              <a:latin typeface="Calibri" pitchFamily="34" charset="0"/>
              <a:cs typeface="Calibri" pitchFamily="34" charset="0"/>
            </a:endParaRPr>
          </a:p>
          <a:p>
            <a:r>
              <a:rPr lang="en-US" dirty="0">
                <a:latin typeface="Calibri" pitchFamily="34" charset="0"/>
                <a:cs typeface="Calibri" pitchFamily="34" charset="0"/>
              </a:rPr>
              <a:t>3. I liked the composition that/which/Ø you wrote</a:t>
            </a:r>
            <a:r>
              <a:rPr lang="en-US" dirty="0" smtClean="0">
                <a:latin typeface="Calibri" pitchFamily="34" charset="0"/>
                <a:cs typeface="Calibri" pitchFamily="34" charset="0"/>
              </a:rPr>
              <a:t>.</a:t>
            </a:r>
          </a:p>
          <a:p>
            <a:endParaRPr lang="en-US" dirty="0" smtClean="0">
              <a:latin typeface="Calibri" pitchFamily="34" charset="0"/>
              <a:cs typeface="Calibri" pitchFamily="34" charset="0"/>
            </a:endParaRPr>
          </a:p>
          <a:p>
            <a:r>
              <a:rPr lang="en-US" sz="2400" b="1" dirty="0" smtClean="0">
                <a:latin typeface="Calibri" pitchFamily="34" charset="0"/>
                <a:cs typeface="Calibri" pitchFamily="34" charset="0"/>
              </a:rPr>
              <a:t>4. </a:t>
            </a:r>
            <a:r>
              <a:rPr lang="en-US" sz="800" b="1" dirty="0" smtClean="0">
                <a:latin typeface="Calibri" pitchFamily="34" charset="0"/>
                <a:cs typeface="Calibri" pitchFamily="34" charset="0"/>
              </a:rPr>
              <a:t> </a:t>
            </a:r>
            <a:r>
              <a:rPr lang="en-US" dirty="0">
                <a:latin typeface="Calibri" pitchFamily="34" charset="0"/>
                <a:cs typeface="Calibri" pitchFamily="34" charset="0"/>
              </a:rPr>
              <a:t>The people </a:t>
            </a:r>
            <a:r>
              <a:rPr lang="en-US" dirty="0" smtClean="0">
                <a:latin typeface="Calibri" pitchFamily="34" charset="0"/>
                <a:cs typeface="Calibri" pitchFamily="34" charset="0"/>
              </a:rPr>
              <a:t>who/that/whom/Ø </a:t>
            </a:r>
            <a:r>
              <a:rPr lang="en-US" dirty="0">
                <a:latin typeface="Calibri" pitchFamily="34" charset="0"/>
                <a:cs typeface="Calibri" pitchFamily="34" charset="0"/>
              </a:rPr>
              <a:t>we visited </a:t>
            </a:r>
            <a:r>
              <a:rPr lang="en-US" dirty="0" smtClean="0">
                <a:latin typeface="Calibri" pitchFamily="34" charset="0"/>
                <a:cs typeface="Calibri" pitchFamily="34" charset="0"/>
              </a:rPr>
              <a:t>yesterday were </a:t>
            </a:r>
            <a:r>
              <a:rPr lang="en-US" dirty="0">
                <a:latin typeface="Calibri" pitchFamily="34" charset="0"/>
                <a:cs typeface="Calibri" pitchFamily="34" charset="0"/>
              </a:rPr>
              <a:t>very nice</a:t>
            </a:r>
            <a:r>
              <a:rPr lang="en-US" dirty="0" smtClean="0">
                <a:latin typeface="Calibri" pitchFamily="34" charset="0"/>
                <a:cs typeface="Calibri" pitchFamily="34" charset="0"/>
              </a:rPr>
              <a:t>.</a:t>
            </a:r>
          </a:p>
          <a:p>
            <a:endParaRPr lang="en-US" dirty="0">
              <a:latin typeface="Calibri" pitchFamily="34" charset="0"/>
              <a:cs typeface="Calibri" pitchFamily="34" charset="0"/>
            </a:endParaRPr>
          </a:p>
          <a:p>
            <a:r>
              <a:rPr lang="en-US" dirty="0">
                <a:latin typeface="Calibri" pitchFamily="34" charset="0"/>
                <a:cs typeface="Calibri" pitchFamily="34" charset="0"/>
              </a:rPr>
              <a:t>5. The man who/that/whom/Ø Ann brought to </a:t>
            </a:r>
            <a:r>
              <a:rPr lang="en-US" dirty="0" smtClean="0">
                <a:latin typeface="Calibri" pitchFamily="34" charset="0"/>
                <a:cs typeface="Calibri" pitchFamily="34" charset="0"/>
              </a:rPr>
              <a:t>the party </a:t>
            </a:r>
            <a:r>
              <a:rPr lang="en-US" dirty="0">
                <a:latin typeface="Calibri" pitchFamily="34" charset="0"/>
                <a:cs typeface="Calibri" pitchFamily="34" charset="0"/>
              </a:rPr>
              <a:t>is standing over there.</a:t>
            </a:r>
          </a:p>
        </p:txBody>
      </p:sp>
    </p:spTree>
    <p:extLst>
      <p:ext uri="{BB962C8B-B14F-4D97-AF65-F5344CB8AC3E}">
        <p14:creationId xmlns:p14="http://schemas.microsoft.com/office/powerpoint/2010/main" val="93316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Autofit/>
          </a:bodyPr>
          <a:lstStyle/>
          <a:p>
            <a:r>
              <a:rPr lang="en-US" sz="3600" dirty="0"/>
              <a:t>Adjective Clause Pronouns Used as the Object of a Preposition</a:t>
            </a:r>
          </a:p>
        </p:txBody>
      </p:sp>
      <p:sp>
        <p:nvSpPr>
          <p:cNvPr id="3" name="Content Placeholder 2"/>
          <p:cNvSpPr>
            <a:spLocks noGrp="1"/>
          </p:cNvSpPr>
          <p:nvPr>
            <p:ph idx="1"/>
          </p:nvPr>
        </p:nvSpPr>
        <p:spPr>
          <a:xfrm>
            <a:off x="1435608" y="1295400"/>
            <a:ext cx="7498080" cy="5562600"/>
          </a:xfrm>
        </p:spPr>
        <p:txBody>
          <a:bodyPr>
            <a:noAutofit/>
          </a:bodyPr>
          <a:lstStyle/>
          <a:p>
            <a:pPr marL="0" marR="0" indent="0">
              <a:lnSpc>
                <a:spcPct val="115000"/>
              </a:lnSpc>
              <a:spcBef>
                <a:spcPts val="0"/>
              </a:spcBef>
              <a:spcAft>
                <a:spcPts val="1000"/>
              </a:spcAft>
              <a:buNone/>
            </a:pPr>
            <a:r>
              <a:rPr lang="en-US" sz="2200" dirty="0" smtClean="0">
                <a:latin typeface="Calibri"/>
                <a:ea typeface="Calibri"/>
                <a:cs typeface="Arial"/>
              </a:rPr>
              <a:t>		She </a:t>
            </a:r>
            <a:r>
              <a:rPr lang="en-US" sz="2200" dirty="0">
                <a:latin typeface="Calibri"/>
                <a:ea typeface="Calibri"/>
                <a:cs typeface="Arial"/>
              </a:rPr>
              <a:t>is the woman.</a:t>
            </a:r>
          </a:p>
          <a:p>
            <a:pPr marL="0" marR="0" indent="0">
              <a:lnSpc>
                <a:spcPct val="115000"/>
              </a:lnSpc>
              <a:spcBef>
                <a:spcPts val="0"/>
              </a:spcBef>
              <a:spcAft>
                <a:spcPts val="1000"/>
              </a:spcAft>
              <a:buNone/>
            </a:pPr>
            <a:r>
              <a:rPr lang="en-US" sz="2200" dirty="0" smtClean="0">
                <a:latin typeface="Calibri"/>
                <a:ea typeface="Calibri"/>
                <a:cs typeface="Arial"/>
              </a:rPr>
              <a:t>		I </a:t>
            </a:r>
            <a:r>
              <a:rPr lang="en-US" sz="2200" dirty="0">
                <a:latin typeface="Calibri"/>
                <a:ea typeface="Calibri"/>
                <a:cs typeface="Arial"/>
              </a:rPr>
              <a:t>told you </a:t>
            </a:r>
            <a:r>
              <a:rPr lang="en-US" sz="2200" i="1" dirty="0">
                <a:solidFill>
                  <a:srgbClr val="FF0000"/>
                </a:solidFill>
                <a:effectLst>
                  <a:outerShdw blurRad="38100" dist="38100" dir="2700000" algn="tl">
                    <a:srgbClr val="000000">
                      <a:alpha val="43137"/>
                    </a:srgbClr>
                  </a:outerShdw>
                </a:effectLst>
                <a:latin typeface="Calibri"/>
                <a:ea typeface="Calibri"/>
                <a:cs typeface="Arial"/>
              </a:rPr>
              <a:t>about her</a:t>
            </a:r>
            <a:r>
              <a:rPr lang="en-US" sz="2200" i="1" dirty="0" smtClean="0">
                <a:latin typeface="Calibri"/>
                <a:ea typeface="Calibri"/>
                <a:cs typeface="Arial"/>
              </a:rPr>
              <a:t>.</a:t>
            </a:r>
          </a:p>
          <a:p>
            <a:pPr marL="0" marR="0" indent="0">
              <a:lnSpc>
                <a:spcPct val="115000"/>
              </a:lnSpc>
              <a:spcBef>
                <a:spcPts val="0"/>
              </a:spcBef>
              <a:spcAft>
                <a:spcPts val="1000"/>
              </a:spcAft>
              <a:buNone/>
            </a:pPr>
            <a:r>
              <a:rPr lang="en-US" sz="2200" dirty="0" smtClean="0">
                <a:latin typeface="Calibri"/>
                <a:ea typeface="Calibri"/>
                <a:cs typeface="Arial"/>
                <a:sym typeface="Symbol"/>
              </a:rPr>
              <a:t>				</a:t>
            </a:r>
            <a:endParaRPr lang="en-US" sz="2200" dirty="0" smtClean="0">
              <a:latin typeface="Calibri"/>
              <a:ea typeface="Calibri"/>
              <a:cs typeface="Arial"/>
            </a:endParaRPr>
          </a:p>
          <a:p>
            <a:pPr marL="0" lvl="0" indent="0">
              <a:lnSpc>
                <a:spcPct val="115000"/>
              </a:lnSpc>
              <a:spcBef>
                <a:spcPts val="0"/>
              </a:spcBef>
              <a:spcAft>
                <a:spcPts val="1000"/>
              </a:spcAft>
              <a:buClr>
                <a:srgbClr val="3891A7"/>
              </a:buClr>
              <a:buNone/>
            </a:pPr>
            <a:r>
              <a:rPr lang="en-US" sz="2200" dirty="0" smtClean="0">
                <a:latin typeface="Calibri"/>
                <a:ea typeface="Calibri"/>
                <a:cs typeface="Arial"/>
              </a:rPr>
              <a:t>a) She is the woman</a:t>
            </a:r>
            <a:r>
              <a:rPr lang="en-US" sz="2200" i="1" dirty="0" smtClean="0">
                <a:latin typeface="Calibri"/>
                <a:ea typeface="Calibri"/>
                <a:cs typeface="Arial"/>
              </a:rPr>
              <a:t> </a:t>
            </a:r>
            <a:r>
              <a:rPr lang="en-US" sz="2200" i="1" dirty="0" smtClean="0">
                <a:solidFill>
                  <a:srgbClr val="FF0000"/>
                </a:solidFill>
                <a:effectLst>
                  <a:outerShdw blurRad="38100" dist="38100" dir="2700000" algn="tl">
                    <a:srgbClr val="000000">
                      <a:alpha val="43137"/>
                    </a:srgbClr>
                  </a:outerShdw>
                </a:effectLst>
                <a:latin typeface="Calibri"/>
                <a:ea typeface="Calibri"/>
                <a:cs typeface="Arial"/>
              </a:rPr>
              <a:t>about whom</a:t>
            </a:r>
            <a:r>
              <a:rPr lang="en-US" sz="2200" dirty="0" smtClean="0">
                <a:latin typeface="Calibri"/>
                <a:ea typeface="Calibri"/>
                <a:cs typeface="Arial"/>
              </a:rPr>
              <a:t>	</a:t>
            </a:r>
            <a:r>
              <a:rPr lang="en-US" sz="2200" i="1" dirty="0" smtClean="0">
                <a:solidFill>
                  <a:prstClr val="black"/>
                </a:solidFill>
                <a:latin typeface="Calibri"/>
                <a:ea typeface="Calibri"/>
                <a:cs typeface="Arial"/>
              </a:rPr>
              <a:t>I told you.</a:t>
            </a:r>
            <a:endParaRPr lang="en-US" sz="2200" dirty="0" smtClean="0">
              <a:latin typeface="Calibri"/>
              <a:ea typeface="Calibri"/>
              <a:cs typeface="Arial"/>
            </a:endParaRPr>
          </a:p>
          <a:p>
            <a:pPr marL="0" marR="0" indent="0">
              <a:lnSpc>
                <a:spcPct val="115000"/>
              </a:lnSpc>
              <a:spcBef>
                <a:spcPts val="0"/>
              </a:spcBef>
              <a:spcAft>
                <a:spcPts val="1000"/>
              </a:spcAft>
              <a:buNone/>
            </a:pPr>
            <a:r>
              <a:rPr lang="en-US" sz="2200" dirty="0" smtClean="0">
                <a:latin typeface="Calibri"/>
                <a:ea typeface="Calibri"/>
                <a:cs typeface="Arial"/>
              </a:rPr>
              <a:t>b) She </a:t>
            </a:r>
            <a:r>
              <a:rPr lang="en-US" sz="2200" dirty="0">
                <a:latin typeface="Calibri"/>
                <a:ea typeface="Calibri"/>
                <a:cs typeface="Arial"/>
              </a:rPr>
              <a:t>is the woman</a:t>
            </a:r>
            <a:r>
              <a:rPr lang="en-US" sz="2200" i="1" dirty="0">
                <a:latin typeface="Calibri"/>
                <a:ea typeface="Calibri"/>
                <a:cs typeface="Arial"/>
              </a:rPr>
              <a:t> </a:t>
            </a:r>
            <a:r>
              <a:rPr lang="en-US" sz="2200" i="1" dirty="0">
                <a:solidFill>
                  <a:srgbClr val="FF0000"/>
                </a:solidFill>
                <a:effectLst>
                  <a:outerShdw blurRad="38100" dist="38100" dir="2700000" algn="tl">
                    <a:srgbClr val="000000">
                      <a:alpha val="43137"/>
                    </a:srgbClr>
                  </a:outerShdw>
                </a:effectLst>
                <a:latin typeface="Calibri"/>
                <a:ea typeface="Calibri"/>
                <a:cs typeface="Arial"/>
              </a:rPr>
              <a:t>who(m)</a:t>
            </a:r>
            <a:r>
              <a:rPr lang="en-US" sz="2200" dirty="0">
                <a:solidFill>
                  <a:srgbClr val="FF0000"/>
                </a:solidFill>
                <a:effectLst>
                  <a:outerShdw blurRad="38100" dist="38100" dir="2700000" algn="tl">
                    <a:srgbClr val="000000">
                      <a:alpha val="43137"/>
                    </a:srgbClr>
                  </a:outerShdw>
                </a:effectLst>
                <a:latin typeface="Calibri"/>
                <a:ea typeface="Calibri"/>
                <a:cs typeface="Arial"/>
              </a:rPr>
              <a:t> </a:t>
            </a:r>
            <a:r>
              <a:rPr lang="en-US" sz="2200" i="1" dirty="0">
                <a:latin typeface="Calibri"/>
                <a:ea typeface="Calibri"/>
                <a:cs typeface="Arial"/>
              </a:rPr>
              <a:t>I told </a:t>
            </a:r>
            <a:r>
              <a:rPr lang="en-US" sz="2200" i="1" dirty="0" smtClean="0">
                <a:latin typeface="Calibri"/>
                <a:ea typeface="Calibri"/>
                <a:cs typeface="Arial"/>
              </a:rPr>
              <a:t>you </a:t>
            </a:r>
            <a:r>
              <a:rPr lang="en-US" sz="2200" i="1" dirty="0" smtClean="0">
                <a:solidFill>
                  <a:srgbClr val="FF0000"/>
                </a:solidFill>
                <a:effectLst>
                  <a:outerShdw blurRad="38100" dist="38100" dir="2700000" algn="tl">
                    <a:srgbClr val="000000">
                      <a:alpha val="43137"/>
                    </a:srgbClr>
                  </a:outerShdw>
                </a:effectLst>
                <a:latin typeface="Calibri"/>
                <a:ea typeface="Calibri"/>
                <a:cs typeface="Arial"/>
              </a:rPr>
              <a:t>about</a:t>
            </a:r>
            <a:r>
              <a:rPr lang="en-US" sz="2200" i="1" dirty="0" smtClean="0">
                <a:latin typeface="Calibri"/>
                <a:ea typeface="Calibri"/>
                <a:cs typeface="Arial"/>
              </a:rPr>
              <a:t>.</a:t>
            </a:r>
            <a:endParaRPr lang="en-US" sz="2200" dirty="0">
              <a:latin typeface="Calibri"/>
              <a:ea typeface="Calibri"/>
              <a:cs typeface="Arial"/>
            </a:endParaRPr>
          </a:p>
          <a:p>
            <a:pPr marL="0" marR="0" indent="0">
              <a:lnSpc>
                <a:spcPct val="115000"/>
              </a:lnSpc>
              <a:spcBef>
                <a:spcPts val="0"/>
              </a:spcBef>
              <a:spcAft>
                <a:spcPts val="1000"/>
              </a:spcAft>
              <a:buNone/>
            </a:pPr>
            <a:r>
              <a:rPr lang="en-US" sz="2200" dirty="0" smtClean="0">
                <a:latin typeface="Calibri"/>
                <a:ea typeface="Calibri"/>
                <a:cs typeface="Arial"/>
              </a:rPr>
              <a:t>c) She </a:t>
            </a:r>
            <a:r>
              <a:rPr lang="en-US" sz="2200" dirty="0">
                <a:latin typeface="Calibri"/>
                <a:ea typeface="Calibri"/>
                <a:cs typeface="Arial"/>
              </a:rPr>
              <a:t>is the </a:t>
            </a:r>
            <a:r>
              <a:rPr lang="en-US" sz="2200" dirty="0" smtClean="0">
                <a:latin typeface="Calibri"/>
                <a:ea typeface="Calibri"/>
                <a:cs typeface="Arial"/>
              </a:rPr>
              <a:t>woman	</a:t>
            </a:r>
            <a:r>
              <a:rPr lang="en-US" sz="2200" i="1" dirty="0" smtClean="0">
                <a:solidFill>
                  <a:srgbClr val="FF0000"/>
                </a:solidFill>
                <a:effectLst>
                  <a:outerShdw blurRad="38100" dist="38100" dir="2700000" algn="tl">
                    <a:srgbClr val="000000">
                      <a:alpha val="43137"/>
                    </a:srgbClr>
                  </a:outerShdw>
                </a:effectLst>
                <a:latin typeface="Calibri"/>
                <a:ea typeface="Calibri"/>
                <a:cs typeface="Arial"/>
              </a:rPr>
              <a:t>that</a:t>
            </a:r>
            <a:r>
              <a:rPr lang="en-US" sz="2200" dirty="0" smtClean="0">
                <a:latin typeface="Calibri"/>
                <a:ea typeface="Calibri"/>
                <a:cs typeface="Arial"/>
              </a:rPr>
              <a:t> </a:t>
            </a:r>
            <a:r>
              <a:rPr lang="en-US" sz="2200" i="1" dirty="0">
                <a:latin typeface="Calibri"/>
                <a:ea typeface="Calibri"/>
                <a:cs typeface="Arial"/>
              </a:rPr>
              <a:t>I told you </a:t>
            </a:r>
            <a:r>
              <a:rPr lang="en-US" sz="2200" i="1" dirty="0">
                <a:solidFill>
                  <a:srgbClr val="FF0000"/>
                </a:solidFill>
                <a:effectLst>
                  <a:outerShdw blurRad="38100" dist="38100" dir="2700000" algn="tl">
                    <a:srgbClr val="000000">
                      <a:alpha val="43137"/>
                    </a:srgbClr>
                  </a:outerShdw>
                </a:effectLst>
                <a:latin typeface="Calibri"/>
                <a:ea typeface="Calibri"/>
                <a:cs typeface="Arial"/>
              </a:rPr>
              <a:t>about</a:t>
            </a:r>
            <a:r>
              <a:rPr lang="en-US" sz="2200" i="1" dirty="0" smtClean="0">
                <a:latin typeface="Calibri"/>
                <a:ea typeface="Calibri"/>
                <a:cs typeface="Arial"/>
              </a:rPr>
              <a:t>.</a:t>
            </a:r>
            <a:endParaRPr lang="en-US" sz="2200" dirty="0">
              <a:latin typeface="Calibri"/>
              <a:ea typeface="Calibri"/>
              <a:cs typeface="Arial"/>
            </a:endParaRPr>
          </a:p>
          <a:p>
            <a:pPr marL="0" marR="0" indent="0">
              <a:lnSpc>
                <a:spcPct val="115000"/>
              </a:lnSpc>
              <a:spcBef>
                <a:spcPts val="0"/>
              </a:spcBef>
              <a:spcAft>
                <a:spcPts val="1000"/>
              </a:spcAft>
              <a:buNone/>
            </a:pPr>
            <a:r>
              <a:rPr lang="en-US" sz="2200" dirty="0" smtClean="0">
                <a:latin typeface="Calibri"/>
                <a:ea typeface="Calibri"/>
                <a:cs typeface="Arial"/>
              </a:rPr>
              <a:t>d) She </a:t>
            </a:r>
            <a:r>
              <a:rPr lang="en-US" sz="2200" dirty="0">
                <a:latin typeface="Calibri"/>
                <a:ea typeface="Calibri"/>
                <a:cs typeface="Arial"/>
              </a:rPr>
              <a:t>is the woman	</a:t>
            </a:r>
            <a:r>
              <a:rPr lang="en-US" sz="2200" dirty="0">
                <a:solidFill>
                  <a:srgbClr val="FF0000"/>
                </a:solidFill>
                <a:effectLst>
                  <a:outerShdw blurRad="38100" dist="38100" dir="2700000" algn="tl">
                    <a:srgbClr val="000000">
                      <a:alpha val="43137"/>
                    </a:srgbClr>
                  </a:outerShdw>
                </a:effectLst>
                <a:latin typeface="Calibri"/>
                <a:ea typeface="Calibri"/>
                <a:cs typeface="Calibri"/>
              </a:rPr>
              <a:t>Ø</a:t>
            </a:r>
            <a:r>
              <a:rPr lang="en-US" sz="2200" i="1" dirty="0">
                <a:solidFill>
                  <a:srgbClr val="FF0000"/>
                </a:solidFill>
                <a:effectLst>
                  <a:outerShdw blurRad="38100" dist="38100" dir="2700000" algn="tl">
                    <a:srgbClr val="000000">
                      <a:alpha val="43137"/>
                    </a:srgbClr>
                  </a:outerShdw>
                </a:effectLst>
                <a:latin typeface="Calibri"/>
                <a:ea typeface="Calibri"/>
                <a:cs typeface="Arial"/>
              </a:rPr>
              <a:t> </a:t>
            </a:r>
            <a:r>
              <a:rPr lang="en-US" sz="2200" i="1" dirty="0">
                <a:latin typeface="Calibri"/>
                <a:ea typeface="Calibri"/>
                <a:cs typeface="Arial"/>
              </a:rPr>
              <a:t>I told you </a:t>
            </a:r>
            <a:r>
              <a:rPr lang="en-US" sz="2200" i="1" dirty="0">
                <a:solidFill>
                  <a:srgbClr val="FF0000"/>
                </a:solidFill>
                <a:effectLst>
                  <a:outerShdw blurRad="38100" dist="38100" dir="2700000" algn="tl">
                    <a:srgbClr val="000000">
                      <a:alpha val="43137"/>
                    </a:srgbClr>
                  </a:outerShdw>
                </a:effectLst>
                <a:latin typeface="Calibri"/>
                <a:ea typeface="Calibri"/>
                <a:cs typeface="Arial"/>
              </a:rPr>
              <a:t>about</a:t>
            </a:r>
            <a:r>
              <a:rPr lang="en-US" sz="2200" i="1" dirty="0" smtClean="0">
                <a:latin typeface="Calibri"/>
                <a:ea typeface="Calibri"/>
                <a:cs typeface="Arial"/>
              </a:rPr>
              <a:t>.</a:t>
            </a:r>
          </a:p>
          <a:p>
            <a:pPr marL="0" marR="0" indent="0">
              <a:lnSpc>
                <a:spcPct val="115000"/>
              </a:lnSpc>
              <a:spcBef>
                <a:spcPts val="0"/>
              </a:spcBef>
              <a:spcAft>
                <a:spcPts val="1000"/>
              </a:spcAft>
              <a:buNone/>
            </a:pPr>
            <a:r>
              <a:rPr lang="en-US" sz="2200" b="1" dirty="0">
                <a:latin typeface="Calibri"/>
                <a:ea typeface="Calibri"/>
                <a:cs typeface="Arial"/>
              </a:rPr>
              <a:t>In very </a:t>
            </a:r>
            <a:r>
              <a:rPr lang="en-US" sz="2200" b="1" dirty="0">
                <a:solidFill>
                  <a:srgbClr val="FF0000"/>
                </a:solidFill>
                <a:latin typeface="Calibri"/>
                <a:ea typeface="Calibri"/>
                <a:cs typeface="Arial"/>
              </a:rPr>
              <a:t>formal </a:t>
            </a:r>
            <a:r>
              <a:rPr lang="en-US" sz="2200" b="1" dirty="0">
                <a:latin typeface="Calibri"/>
                <a:ea typeface="Calibri"/>
                <a:cs typeface="Arial"/>
              </a:rPr>
              <a:t>English, the preposition comes at the </a:t>
            </a:r>
            <a:r>
              <a:rPr lang="en-US" sz="2200" b="1" dirty="0">
                <a:solidFill>
                  <a:srgbClr val="FF0000"/>
                </a:solidFill>
                <a:latin typeface="Calibri"/>
                <a:ea typeface="Calibri"/>
                <a:cs typeface="Arial"/>
              </a:rPr>
              <a:t>beginning</a:t>
            </a:r>
            <a:r>
              <a:rPr lang="en-US" sz="2200" b="1" dirty="0">
                <a:latin typeface="Calibri"/>
                <a:ea typeface="Calibri"/>
                <a:cs typeface="Arial"/>
              </a:rPr>
              <a:t> of the adjective clause, as in (a) and (e). </a:t>
            </a:r>
            <a:r>
              <a:rPr lang="en-US" sz="2200" b="1" dirty="0">
                <a:solidFill>
                  <a:srgbClr val="FF0000"/>
                </a:solidFill>
                <a:latin typeface="Calibri"/>
                <a:ea typeface="Calibri"/>
                <a:cs typeface="Arial"/>
              </a:rPr>
              <a:t>Usually</a:t>
            </a:r>
            <a:r>
              <a:rPr lang="en-US" sz="2200" b="1" dirty="0">
                <a:latin typeface="Calibri"/>
                <a:ea typeface="Calibri"/>
                <a:cs typeface="Arial"/>
              </a:rPr>
              <a:t>, however, in </a:t>
            </a:r>
            <a:r>
              <a:rPr lang="en-US" sz="2200" b="1" dirty="0">
                <a:solidFill>
                  <a:srgbClr val="FF0000"/>
                </a:solidFill>
                <a:latin typeface="Calibri"/>
                <a:ea typeface="Calibri"/>
                <a:cs typeface="Arial"/>
              </a:rPr>
              <a:t>everyday</a:t>
            </a:r>
            <a:r>
              <a:rPr lang="en-US" sz="2200" b="1" dirty="0">
                <a:latin typeface="Calibri"/>
                <a:ea typeface="Calibri"/>
                <a:cs typeface="Arial"/>
              </a:rPr>
              <a:t> usage, the preposition comes </a:t>
            </a:r>
            <a:r>
              <a:rPr lang="en-US" sz="2200" b="1" dirty="0">
                <a:solidFill>
                  <a:srgbClr val="FF0000"/>
                </a:solidFill>
                <a:latin typeface="Calibri"/>
                <a:ea typeface="Calibri"/>
                <a:cs typeface="Arial"/>
              </a:rPr>
              <a:t>after</a:t>
            </a:r>
            <a:r>
              <a:rPr lang="en-US" sz="2200" b="1" dirty="0">
                <a:latin typeface="Calibri"/>
                <a:ea typeface="Calibri"/>
                <a:cs typeface="Arial"/>
              </a:rPr>
              <a:t> the </a:t>
            </a:r>
            <a:r>
              <a:rPr lang="en-US" sz="2200" b="1" u="sng" dirty="0">
                <a:latin typeface="Calibri"/>
                <a:ea typeface="Calibri"/>
                <a:cs typeface="Arial"/>
              </a:rPr>
              <a:t>subject</a:t>
            </a:r>
            <a:r>
              <a:rPr lang="en-US" sz="2200" b="1" dirty="0">
                <a:latin typeface="Calibri"/>
                <a:ea typeface="Calibri"/>
                <a:cs typeface="Arial"/>
              </a:rPr>
              <a:t> and </a:t>
            </a:r>
            <a:r>
              <a:rPr lang="en-US" sz="2200" b="1" u="sng" dirty="0">
                <a:latin typeface="Calibri"/>
                <a:ea typeface="Calibri"/>
                <a:cs typeface="Arial"/>
              </a:rPr>
              <a:t>verb</a:t>
            </a:r>
            <a:r>
              <a:rPr lang="en-US" sz="2200" b="1" dirty="0">
                <a:latin typeface="Calibri"/>
                <a:ea typeface="Calibri"/>
                <a:cs typeface="Arial"/>
              </a:rPr>
              <a:t> of the adjective clause, as in the other examples.</a:t>
            </a:r>
          </a:p>
          <a:p>
            <a:pPr marL="0" marR="0" indent="0">
              <a:lnSpc>
                <a:spcPct val="115000"/>
              </a:lnSpc>
              <a:spcBef>
                <a:spcPts val="0"/>
              </a:spcBef>
              <a:spcAft>
                <a:spcPts val="1000"/>
              </a:spcAft>
              <a:buNone/>
            </a:pPr>
            <a:endParaRPr lang="en-US" sz="2200" dirty="0">
              <a:latin typeface="Calibri"/>
              <a:ea typeface="Calibri"/>
              <a:cs typeface="Arial"/>
            </a:endParaRPr>
          </a:p>
          <a:p>
            <a:endParaRPr lang="en-US" sz="2200" dirty="0"/>
          </a:p>
        </p:txBody>
      </p:sp>
    </p:spTree>
    <p:extLst>
      <p:ext uri="{BB962C8B-B14F-4D97-AF65-F5344CB8AC3E}">
        <p14:creationId xmlns:p14="http://schemas.microsoft.com/office/powerpoint/2010/main" val="625527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6096000"/>
          </a:xfrm>
        </p:spPr>
        <p:txBody>
          <a:bodyPr>
            <a:normAutofit fontScale="92500" lnSpcReduction="20000"/>
          </a:bodyPr>
          <a:lstStyle/>
          <a:p>
            <a:pPr marL="0" marR="0" indent="0">
              <a:lnSpc>
                <a:spcPct val="115000"/>
              </a:lnSpc>
              <a:spcBef>
                <a:spcPts val="0"/>
              </a:spcBef>
              <a:spcAft>
                <a:spcPts val="1000"/>
              </a:spcAft>
              <a:buNone/>
            </a:pPr>
            <a:r>
              <a:rPr lang="en-US" dirty="0" smtClean="0">
                <a:latin typeface="Calibri"/>
                <a:ea typeface="Calibri"/>
                <a:cs typeface="Arial"/>
              </a:rPr>
              <a:t>	The </a:t>
            </a:r>
            <a:r>
              <a:rPr lang="en-US" dirty="0">
                <a:latin typeface="Calibri"/>
                <a:ea typeface="Calibri"/>
                <a:cs typeface="Arial"/>
              </a:rPr>
              <a:t>music was good.</a:t>
            </a:r>
          </a:p>
          <a:p>
            <a:pPr marL="0" marR="0" indent="0">
              <a:lnSpc>
                <a:spcPct val="115000"/>
              </a:lnSpc>
              <a:spcBef>
                <a:spcPts val="0"/>
              </a:spcBef>
              <a:spcAft>
                <a:spcPts val="1000"/>
              </a:spcAft>
              <a:buNone/>
            </a:pPr>
            <a:r>
              <a:rPr lang="en-US" dirty="0" smtClean="0">
                <a:latin typeface="Calibri"/>
                <a:ea typeface="Calibri"/>
                <a:cs typeface="Arial"/>
              </a:rPr>
              <a:t>	We </a:t>
            </a:r>
            <a:r>
              <a:rPr lang="en-US" dirty="0">
                <a:latin typeface="Calibri"/>
                <a:ea typeface="Calibri"/>
                <a:cs typeface="Arial"/>
              </a:rPr>
              <a:t>listened </a:t>
            </a:r>
            <a:r>
              <a:rPr lang="en-US" b="1" i="1" dirty="0">
                <a:solidFill>
                  <a:srgbClr val="FF0000"/>
                </a:solidFill>
                <a:effectLst>
                  <a:outerShdw blurRad="38100" dist="38100" dir="2700000" algn="tl">
                    <a:srgbClr val="000000">
                      <a:alpha val="43137"/>
                    </a:srgbClr>
                  </a:outerShdw>
                </a:effectLst>
                <a:latin typeface="Calibri"/>
                <a:ea typeface="Calibri"/>
                <a:cs typeface="Arial"/>
              </a:rPr>
              <a:t>to it </a:t>
            </a:r>
            <a:r>
              <a:rPr lang="en-US" dirty="0">
                <a:latin typeface="Calibri"/>
                <a:ea typeface="Calibri"/>
                <a:cs typeface="Arial"/>
              </a:rPr>
              <a:t>last night.</a:t>
            </a:r>
          </a:p>
          <a:p>
            <a:pPr marL="0" marR="0" indent="0">
              <a:lnSpc>
                <a:spcPct val="115000"/>
              </a:lnSpc>
              <a:spcBef>
                <a:spcPts val="0"/>
              </a:spcBef>
              <a:spcAft>
                <a:spcPts val="1000"/>
              </a:spcAft>
              <a:buNone/>
            </a:pPr>
            <a:r>
              <a:rPr lang="en-US" dirty="0" smtClean="0">
                <a:latin typeface="Calibri"/>
                <a:ea typeface="Calibri"/>
                <a:cs typeface="Arial"/>
                <a:sym typeface="Symbol"/>
              </a:rPr>
              <a:t>			</a:t>
            </a:r>
            <a:endParaRPr lang="en-US" dirty="0">
              <a:latin typeface="Calibri"/>
              <a:ea typeface="Calibri"/>
              <a:cs typeface="Arial"/>
            </a:endParaRPr>
          </a:p>
          <a:p>
            <a:pPr marL="0" marR="0" indent="0">
              <a:lnSpc>
                <a:spcPct val="115000"/>
              </a:lnSpc>
              <a:spcBef>
                <a:spcPts val="0"/>
              </a:spcBef>
              <a:spcAft>
                <a:spcPts val="1000"/>
              </a:spcAft>
              <a:buNone/>
            </a:pPr>
            <a:r>
              <a:rPr lang="en-US" dirty="0" smtClean="0">
                <a:latin typeface="Calibri"/>
                <a:ea typeface="Calibri"/>
                <a:cs typeface="Arial"/>
              </a:rPr>
              <a:t>e) The </a:t>
            </a:r>
            <a:r>
              <a:rPr lang="en-US" dirty="0">
                <a:latin typeface="Calibri"/>
                <a:ea typeface="Calibri"/>
                <a:cs typeface="Arial"/>
              </a:rPr>
              <a:t>music</a:t>
            </a:r>
            <a:r>
              <a:rPr lang="en-US" i="1" dirty="0">
                <a:latin typeface="Calibri"/>
                <a:ea typeface="Calibri"/>
                <a:cs typeface="Arial"/>
              </a:rPr>
              <a:t> </a:t>
            </a:r>
            <a:r>
              <a:rPr lang="en-US" i="1" dirty="0">
                <a:solidFill>
                  <a:srgbClr val="FF0000"/>
                </a:solidFill>
                <a:effectLst>
                  <a:outerShdw blurRad="38100" dist="38100" dir="2700000" algn="tl">
                    <a:srgbClr val="000000">
                      <a:alpha val="43137"/>
                    </a:srgbClr>
                  </a:outerShdw>
                </a:effectLst>
                <a:latin typeface="Calibri"/>
                <a:ea typeface="Calibri"/>
                <a:cs typeface="Arial"/>
              </a:rPr>
              <a:t>to which </a:t>
            </a:r>
            <a:r>
              <a:rPr lang="en-US" i="1" dirty="0">
                <a:latin typeface="Calibri"/>
                <a:ea typeface="Calibri"/>
                <a:cs typeface="Arial"/>
              </a:rPr>
              <a:t>we listened last night </a:t>
            </a:r>
            <a:r>
              <a:rPr lang="en-US" dirty="0">
                <a:latin typeface="Calibri"/>
                <a:ea typeface="Calibri"/>
                <a:cs typeface="Arial"/>
              </a:rPr>
              <a:t>was good</a:t>
            </a:r>
            <a:r>
              <a:rPr lang="en-US" dirty="0" smtClean="0">
                <a:latin typeface="Calibri"/>
                <a:ea typeface="Calibri"/>
                <a:cs typeface="Arial"/>
              </a:rPr>
              <a:t>.</a:t>
            </a:r>
            <a:r>
              <a:rPr lang="en-US" dirty="0">
                <a:latin typeface="Calibri"/>
                <a:ea typeface="Calibri"/>
                <a:cs typeface="Arial"/>
              </a:rPr>
              <a:t> </a:t>
            </a:r>
          </a:p>
          <a:p>
            <a:pPr marL="0" marR="0" indent="0">
              <a:lnSpc>
                <a:spcPct val="115000"/>
              </a:lnSpc>
              <a:spcBef>
                <a:spcPts val="0"/>
              </a:spcBef>
              <a:spcAft>
                <a:spcPts val="1000"/>
              </a:spcAft>
              <a:buNone/>
            </a:pPr>
            <a:r>
              <a:rPr lang="en-US" dirty="0" smtClean="0">
                <a:latin typeface="Calibri"/>
                <a:ea typeface="Calibri"/>
                <a:cs typeface="Arial"/>
              </a:rPr>
              <a:t>f) The </a:t>
            </a:r>
            <a:r>
              <a:rPr lang="en-US" dirty="0">
                <a:latin typeface="Calibri"/>
                <a:ea typeface="Calibri"/>
                <a:cs typeface="Arial"/>
              </a:rPr>
              <a:t>music</a:t>
            </a:r>
            <a:r>
              <a:rPr lang="en-US" i="1" dirty="0">
                <a:latin typeface="Calibri"/>
                <a:ea typeface="Calibri"/>
                <a:cs typeface="Arial"/>
              </a:rPr>
              <a:t> </a:t>
            </a:r>
            <a:r>
              <a:rPr lang="en-US" i="1" dirty="0">
                <a:solidFill>
                  <a:srgbClr val="FF0000"/>
                </a:solidFill>
                <a:effectLst>
                  <a:outerShdw blurRad="38100" dist="38100" dir="2700000" algn="tl">
                    <a:srgbClr val="000000">
                      <a:alpha val="43137"/>
                    </a:srgbClr>
                  </a:outerShdw>
                </a:effectLst>
                <a:latin typeface="Calibri"/>
                <a:ea typeface="Calibri"/>
                <a:cs typeface="Arial"/>
              </a:rPr>
              <a:t>which</a:t>
            </a:r>
            <a:r>
              <a:rPr lang="en-US" i="1" dirty="0">
                <a:latin typeface="Calibri"/>
                <a:ea typeface="Calibri"/>
                <a:cs typeface="Arial"/>
              </a:rPr>
              <a:t> we listened </a:t>
            </a:r>
            <a:r>
              <a:rPr lang="en-US" i="1" dirty="0">
                <a:solidFill>
                  <a:srgbClr val="FF0000"/>
                </a:solidFill>
                <a:effectLst>
                  <a:outerShdw blurRad="38100" dist="38100" dir="2700000" algn="tl">
                    <a:srgbClr val="000000">
                      <a:alpha val="43137"/>
                    </a:srgbClr>
                  </a:outerShdw>
                </a:effectLst>
                <a:latin typeface="Calibri"/>
                <a:ea typeface="Calibri"/>
                <a:cs typeface="Arial"/>
              </a:rPr>
              <a:t>to</a:t>
            </a:r>
            <a:r>
              <a:rPr lang="en-US" i="1" dirty="0">
                <a:effectLst>
                  <a:outerShdw blurRad="38100" dist="38100" dir="2700000" algn="tl">
                    <a:srgbClr val="000000">
                      <a:alpha val="43137"/>
                    </a:srgbClr>
                  </a:outerShdw>
                </a:effectLst>
                <a:latin typeface="Calibri"/>
                <a:ea typeface="Calibri"/>
                <a:cs typeface="Arial"/>
              </a:rPr>
              <a:t> </a:t>
            </a:r>
            <a:r>
              <a:rPr lang="en-US" i="1" dirty="0">
                <a:latin typeface="Calibri"/>
                <a:ea typeface="Calibri"/>
                <a:cs typeface="Arial"/>
              </a:rPr>
              <a:t>last night </a:t>
            </a:r>
            <a:r>
              <a:rPr lang="en-US" dirty="0">
                <a:latin typeface="Calibri"/>
                <a:ea typeface="Calibri"/>
                <a:cs typeface="Arial"/>
              </a:rPr>
              <a:t>was good.</a:t>
            </a:r>
          </a:p>
          <a:p>
            <a:pPr marL="0" marR="0" indent="0">
              <a:lnSpc>
                <a:spcPct val="115000"/>
              </a:lnSpc>
              <a:spcBef>
                <a:spcPts val="0"/>
              </a:spcBef>
              <a:spcAft>
                <a:spcPts val="1000"/>
              </a:spcAft>
              <a:buNone/>
            </a:pPr>
            <a:r>
              <a:rPr lang="en-US" dirty="0" smtClean="0">
                <a:latin typeface="Calibri"/>
                <a:ea typeface="Calibri"/>
                <a:cs typeface="Arial"/>
              </a:rPr>
              <a:t>g) The </a:t>
            </a:r>
            <a:r>
              <a:rPr lang="en-US" dirty="0">
                <a:latin typeface="Calibri"/>
                <a:ea typeface="Calibri"/>
                <a:cs typeface="Arial"/>
              </a:rPr>
              <a:t>music</a:t>
            </a:r>
            <a:r>
              <a:rPr lang="en-US" i="1" dirty="0">
                <a:latin typeface="Calibri"/>
                <a:ea typeface="Calibri"/>
                <a:cs typeface="Arial"/>
              </a:rPr>
              <a:t> </a:t>
            </a:r>
            <a:r>
              <a:rPr lang="en-US" b="1" i="1" dirty="0">
                <a:solidFill>
                  <a:srgbClr val="FF0000"/>
                </a:solidFill>
                <a:effectLst>
                  <a:outerShdw blurRad="38100" dist="38100" dir="2700000" algn="tl">
                    <a:srgbClr val="000000">
                      <a:alpha val="43137"/>
                    </a:srgbClr>
                  </a:outerShdw>
                </a:effectLst>
                <a:latin typeface="Calibri"/>
                <a:ea typeface="Calibri"/>
                <a:cs typeface="Arial"/>
              </a:rPr>
              <a:t>that</a:t>
            </a:r>
            <a:r>
              <a:rPr lang="en-US" i="1" dirty="0">
                <a:effectLst>
                  <a:outerShdw blurRad="38100" dist="38100" dir="2700000" algn="tl">
                    <a:srgbClr val="000000">
                      <a:alpha val="43137"/>
                    </a:srgbClr>
                  </a:outerShdw>
                </a:effectLst>
                <a:latin typeface="Calibri"/>
                <a:ea typeface="Calibri"/>
                <a:cs typeface="Arial"/>
              </a:rPr>
              <a:t> </a:t>
            </a:r>
            <a:r>
              <a:rPr lang="en-US" i="1" dirty="0">
                <a:latin typeface="Calibri"/>
                <a:ea typeface="Calibri"/>
                <a:cs typeface="Arial"/>
              </a:rPr>
              <a:t>we listened </a:t>
            </a:r>
            <a:r>
              <a:rPr lang="en-US" i="1" dirty="0">
                <a:solidFill>
                  <a:srgbClr val="FF0000"/>
                </a:solidFill>
                <a:effectLst>
                  <a:outerShdw blurRad="38100" dist="38100" dir="2700000" algn="tl">
                    <a:srgbClr val="000000">
                      <a:alpha val="43137"/>
                    </a:srgbClr>
                  </a:outerShdw>
                </a:effectLst>
                <a:latin typeface="Calibri"/>
                <a:ea typeface="Calibri"/>
                <a:cs typeface="Arial"/>
              </a:rPr>
              <a:t>to</a:t>
            </a:r>
            <a:r>
              <a:rPr lang="en-US" i="1" dirty="0">
                <a:solidFill>
                  <a:prstClr val="black"/>
                </a:solidFill>
                <a:effectLst>
                  <a:outerShdw blurRad="38100" dist="38100" dir="2700000" algn="tl">
                    <a:srgbClr val="000000">
                      <a:alpha val="43137"/>
                    </a:srgbClr>
                  </a:outerShdw>
                </a:effectLst>
                <a:latin typeface="Calibri"/>
                <a:ea typeface="Calibri"/>
                <a:cs typeface="Arial"/>
              </a:rPr>
              <a:t> </a:t>
            </a:r>
            <a:r>
              <a:rPr lang="en-US" i="1" dirty="0" smtClean="0">
                <a:latin typeface="Calibri"/>
                <a:ea typeface="Calibri"/>
                <a:cs typeface="Arial"/>
              </a:rPr>
              <a:t>last </a:t>
            </a:r>
            <a:r>
              <a:rPr lang="en-US" i="1" dirty="0">
                <a:latin typeface="Calibri"/>
                <a:ea typeface="Calibri"/>
                <a:cs typeface="Arial"/>
              </a:rPr>
              <a:t>night </a:t>
            </a:r>
            <a:r>
              <a:rPr lang="en-US" dirty="0">
                <a:latin typeface="Calibri"/>
                <a:ea typeface="Calibri"/>
                <a:cs typeface="Arial"/>
              </a:rPr>
              <a:t>was good.</a:t>
            </a:r>
          </a:p>
          <a:p>
            <a:pPr marL="0" marR="0" indent="0">
              <a:lnSpc>
                <a:spcPct val="115000"/>
              </a:lnSpc>
              <a:spcBef>
                <a:spcPts val="0"/>
              </a:spcBef>
              <a:spcAft>
                <a:spcPts val="1000"/>
              </a:spcAft>
              <a:buNone/>
            </a:pPr>
            <a:r>
              <a:rPr lang="en-US" dirty="0" smtClean="0">
                <a:latin typeface="Calibri"/>
                <a:ea typeface="Calibri"/>
                <a:cs typeface="Arial"/>
              </a:rPr>
              <a:t>h) The </a:t>
            </a:r>
            <a:r>
              <a:rPr lang="en-US" dirty="0">
                <a:latin typeface="Calibri"/>
                <a:ea typeface="Calibri"/>
                <a:cs typeface="Arial"/>
              </a:rPr>
              <a:t>music </a:t>
            </a:r>
            <a:r>
              <a:rPr lang="en-US" b="1" dirty="0">
                <a:solidFill>
                  <a:srgbClr val="FF0000"/>
                </a:solidFill>
                <a:effectLst>
                  <a:outerShdw blurRad="38100" dist="38100" dir="2700000" algn="tl">
                    <a:srgbClr val="000000">
                      <a:alpha val="43137"/>
                    </a:srgbClr>
                  </a:outerShdw>
                </a:effectLst>
                <a:latin typeface="Calibri"/>
                <a:ea typeface="Calibri"/>
                <a:cs typeface="Calibri"/>
              </a:rPr>
              <a:t>Ø</a:t>
            </a:r>
            <a:r>
              <a:rPr lang="en-US" dirty="0">
                <a:latin typeface="Calibri"/>
                <a:ea typeface="Calibri"/>
                <a:cs typeface="Calibri"/>
              </a:rPr>
              <a:t>	</a:t>
            </a:r>
            <a:r>
              <a:rPr lang="en-US" i="1" dirty="0">
                <a:latin typeface="Calibri"/>
                <a:ea typeface="Calibri"/>
                <a:cs typeface="Arial"/>
              </a:rPr>
              <a:t>we listened </a:t>
            </a:r>
            <a:r>
              <a:rPr lang="en-US" i="1" dirty="0">
                <a:solidFill>
                  <a:srgbClr val="FF0000"/>
                </a:solidFill>
                <a:effectLst>
                  <a:outerShdw blurRad="38100" dist="38100" dir="2700000" algn="tl">
                    <a:srgbClr val="000000">
                      <a:alpha val="43137"/>
                    </a:srgbClr>
                  </a:outerShdw>
                </a:effectLst>
                <a:latin typeface="Calibri"/>
                <a:ea typeface="Calibri"/>
                <a:cs typeface="Arial"/>
              </a:rPr>
              <a:t>to</a:t>
            </a:r>
            <a:r>
              <a:rPr lang="en-US" i="1" dirty="0">
                <a:solidFill>
                  <a:prstClr val="black"/>
                </a:solidFill>
                <a:effectLst>
                  <a:outerShdw blurRad="38100" dist="38100" dir="2700000" algn="tl">
                    <a:srgbClr val="000000">
                      <a:alpha val="43137"/>
                    </a:srgbClr>
                  </a:outerShdw>
                </a:effectLst>
                <a:latin typeface="Calibri"/>
                <a:ea typeface="Calibri"/>
                <a:cs typeface="Arial"/>
              </a:rPr>
              <a:t> </a:t>
            </a:r>
            <a:r>
              <a:rPr lang="en-US" i="1" dirty="0" smtClean="0">
                <a:latin typeface="Calibri"/>
                <a:ea typeface="Calibri"/>
                <a:cs typeface="Arial"/>
              </a:rPr>
              <a:t>last </a:t>
            </a:r>
            <a:r>
              <a:rPr lang="en-US" i="1" dirty="0">
                <a:latin typeface="Calibri"/>
                <a:ea typeface="Calibri"/>
                <a:cs typeface="Arial"/>
              </a:rPr>
              <a:t>night </a:t>
            </a:r>
            <a:r>
              <a:rPr lang="en-US" dirty="0">
                <a:latin typeface="Calibri"/>
                <a:ea typeface="Calibri"/>
                <a:cs typeface="Arial"/>
              </a:rPr>
              <a:t>was good</a:t>
            </a:r>
            <a:r>
              <a:rPr lang="en-US" dirty="0" smtClean="0">
                <a:latin typeface="Calibri"/>
                <a:ea typeface="Calibri"/>
                <a:cs typeface="Arial"/>
              </a:rPr>
              <a: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123380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pPr marL="0" marR="0">
              <a:lnSpc>
                <a:spcPct val="115000"/>
              </a:lnSpc>
              <a:spcBef>
                <a:spcPts val="0"/>
              </a:spcBef>
              <a:spcAft>
                <a:spcPts val="1000"/>
              </a:spcAft>
            </a:pPr>
            <a:r>
              <a:rPr lang="en-US" dirty="0">
                <a:solidFill>
                  <a:srgbClr val="FF0000"/>
                </a:solidFill>
                <a:latin typeface="Calibri"/>
                <a:ea typeface="Calibri"/>
                <a:cs typeface="Arial"/>
              </a:rPr>
              <a:t>NOTE</a:t>
            </a:r>
            <a:r>
              <a:rPr lang="en-US" dirty="0">
                <a:latin typeface="Calibri"/>
                <a:ea typeface="Calibri"/>
                <a:cs typeface="Arial"/>
              </a:rPr>
              <a:t>: If the preposition comes at the beginning of the adjective clause, only </a:t>
            </a:r>
            <a:r>
              <a:rPr lang="en-US" i="1" dirty="0">
                <a:solidFill>
                  <a:srgbClr val="FF0000"/>
                </a:solidFill>
                <a:effectLst>
                  <a:outerShdw blurRad="38100" dist="38100" dir="2700000" algn="tl">
                    <a:srgbClr val="000000">
                      <a:alpha val="43137"/>
                    </a:srgbClr>
                  </a:outerShdw>
                </a:effectLst>
                <a:latin typeface="Calibri"/>
                <a:ea typeface="Calibri"/>
                <a:cs typeface="Arial"/>
              </a:rPr>
              <a:t>whom</a:t>
            </a:r>
            <a:r>
              <a:rPr lang="en-US" i="1" dirty="0">
                <a:effectLst>
                  <a:outerShdw blurRad="38100" dist="38100" dir="2700000" algn="tl">
                    <a:srgbClr val="000000">
                      <a:alpha val="43137"/>
                    </a:srgbClr>
                  </a:outerShdw>
                </a:effectLst>
                <a:latin typeface="Calibri"/>
                <a:ea typeface="Calibri"/>
                <a:cs typeface="Arial"/>
              </a:rPr>
              <a:t> </a:t>
            </a:r>
            <a:r>
              <a:rPr lang="en-US" dirty="0">
                <a:latin typeface="Calibri"/>
                <a:ea typeface="Calibri"/>
                <a:cs typeface="Arial"/>
              </a:rPr>
              <a:t>or </a:t>
            </a:r>
            <a:r>
              <a:rPr lang="en-US" i="1" dirty="0">
                <a:solidFill>
                  <a:srgbClr val="FF0000"/>
                </a:solidFill>
                <a:effectLst>
                  <a:outerShdw blurRad="38100" dist="38100" dir="2700000" algn="tl">
                    <a:srgbClr val="000000">
                      <a:alpha val="43137"/>
                    </a:srgbClr>
                  </a:outerShdw>
                </a:effectLst>
                <a:latin typeface="Calibri"/>
                <a:ea typeface="Calibri"/>
                <a:cs typeface="Arial"/>
              </a:rPr>
              <a:t>which</a:t>
            </a:r>
            <a:r>
              <a:rPr lang="en-US" dirty="0">
                <a:solidFill>
                  <a:srgbClr val="FF0000"/>
                </a:solidFill>
                <a:effectLst>
                  <a:outerShdw blurRad="38100" dist="38100" dir="2700000" algn="tl">
                    <a:srgbClr val="000000">
                      <a:alpha val="43137"/>
                    </a:srgbClr>
                  </a:outerShdw>
                </a:effectLst>
                <a:latin typeface="Calibri"/>
                <a:ea typeface="Calibri"/>
                <a:cs typeface="Arial"/>
              </a:rPr>
              <a:t> </a:t>
            </a:r>
            <a:r>
              <a:rPr lang="en-US" dirty="0">
                <a:latin typeface="Calibri"/>
                <a:ea typeface="Calibri"/>
                <a:cs typeface="Arial"/>
              </a:rPr>
              <a:t>may be used. A preposition is </a:t>
            </a:r>
            <a:r>
              <a:rPr lang="en-US" dirty="0">
                <a:solidFill>
                  <a:srgbClr val="FF0000"/>
                </a:solidFill>
                <a:latin typeface="Calibri"/>
                <a:ea typeface="Calibri"/>
                <a:cs typeface="Arial"/>
              </a:rPr>
              <a:t>never</a:t>
            </a:r>
            <a:r>
              <a:rPr lang="en-US" dirty="0">
                <a:latin typeface="Calibri"/>
                <a:ea typeface="Calibri"/>
                <a:cs typeface="Arial"/>
              </a:rPr>
              <a:t> </a:t>
            </a:r>
            <a:r>
              <a:rPr lang="en-US" u="sng" dirty="0">
                <a:latin typeface="Calibri"/>
                <a:ea typeface="Calibri"/>
                <a:cs typeface="Arial"/>
              </a:rPr>
              <a:t>immediately</a:t>
            </a:r>
            <a:r>
              <a:rPr lang="en-US" dirty="0">
                <a:latin typeface="Calibri"/>
                <a:ea typeface="Calibri"/>
                <a:cs typeface="Arial"/>
              </a:rPr>
              <a:t> followed by </a:t>
            </a:r>
            <a:r>
              <a:rPr lang="en-US" i="1" dirty="0">
                <a:solidFill>
                  <a:srgbClr val="0070C0"/>
                </a:solidFill>
                <a:effectLst>
                  <a:outerShdw blurRad="38100" dist="38100" dir="2700000" algn="tl">
                    <a:srgbClr val="000000">
                      <a:alpha val="43137"/>
                    </a:srgbClr>
                  </a:outerShdw>
                </a:effectLst>
                <a:latin typeface="Calibri"/>
                <a:ea typeface="Calibri"/>
                <a:cs typeface="Arial"/>
              </a:rPr>
              <a:t>that</a:t>
            </a:r>
            <a:r>
              <a:rPr lang="en-US" i="1" dirty="0">
                <a:solidFill>
                  <a:srgbClr val="0070C0"/>
                </a:solidFill>
                <a:latin typeface="Calibri"/>
                <a:ea typeface="Calibri"/>
                <a:cs typeface="Arial"/>
              </a:rPr>
              <a:t> </a:t>
            </a:r>
            <a:r>
              <a:rPr lang="en-US" i="1" dirty="0">
                <a:latin typeface="Calibri"/>
                <a:ea typeface="Calibri"/>
                <a:cs typeface="Arial"/>
              </a:rPr>
              <a:t>or </a:t>
            </a:r>
            <a:r>
              <a:rPr lang="en-US" i="1" dirty="0">
                <a:solidFill>
                  <a:srgbClr val="0070C0"/>
                </a:solidFill>
                <a:effectLst>
                  <a:outerShdw blurRad="38100" dist="38100" dir="2700000" algn="tl">
                    <a:srgbClr val="000000">
                      <a:alpha val="43137"/>
                    </a:srgbClr>
                  </a:outerShdw>
                </a:effectLst>
                <a:latin typeface="Calibri"/>
                <a:ea typeface="Calibri"/>
                <a:cs typeface="Arial"/>
              </a:rPr>
              <a:t>who</a:t>
            </a:r>
            <a:r>
              <a:rPr lang="en-US" i="1" dirty="0">
                <a:latin typeface="Calibri"/>
                <a:ea typeface="Calibri"/>
                <a:cs typeface="Arial"/>
              </a:rPr>
              <a:t>.</a:t>
            </a:r>
            <a:endParaRPr lang="en-US" dirty="0">
              <a:latin typeface="Calibri"/>
              <a:ea typeface="Calibri"/>
              <a:cs typeface="Arial"/>
            </a:endParaRPr>
          </a:p>
          <a:p>
            <a:pPr marL="0" marR="0">
              <a:lnSpc>
                <a:spcPct val="115000"/>
              </a:lnSpc>
              <a:spcBef>
                <a:spcPts val="0"/>
              </a:spcBef>
              <a:spcAft>
                <a:spcPts val="1000"/>
              </a:spcAft>
            </a:pPr>
            <a:r>
              <a:rPr lang="en-US" b="1" i="1" dirty="0">
                <a:solidFill>
                  <a:srgbClr val="FF0000"/>
                </a:solidFill>
                <a:latin typeface="Calibri"/>
                <a:ea typeface="Calibri"/>
                <a:cs typeface="Arial"/>
              </a:rPr>
              <a:t>INCORRECT</a:t>
            </a:r>
            <a:r>
              <a:rPr lang="en-US" i="1" dirty="0">
                <a:latin typeface="Calibri"/>
                <a:ea typeface="Calibri"/>
                <a:cs typeface="Arial"/>
              </a:rPr>
              <a:t>:  </a:t>
            </a:r>
            <a:r>
              <a:rPr lang="en-US" dirty="0">
                <a:latin typeface="Calibri"/>
                <a:ea typeface="Calibri"/>
                <a:cs typeface="Arial"/>
              </a:rPr>
              <a:t>She is the woman </a:t>
            </a:r>
            <a:r>
              <a:rPr lang="en-US" strike="sngStrike" dirty="0">
                <a:latin typeface="Calibri"/>
                <a:ea typeface="Calibri"/>
                <a:cs typeface="Arial"/>
              </a:rPr>
              <a:t>about who</a:t>
            </a:r>
            <a:r>
              <a:rPr lang="en-US" dirty="0">
                <a:latin typeface="Calibri"/>
                <a:ea typeface="Calibri"/>
                <a:cs typeface="Arial"/>
              </a:rPr>
              <a:t> I told you.</a:t>
            </a:r>
          </a:p>
          <a:p>
            <a:pPr marL="0" marR="0">
              <a:lnSpc>
                <a:spcPct val="115000"/>
              </a:lnSpc>
              <a:spcBef>
                <a:spcPts val="0"/>
              </a:spcBef>
              <a:spcAft>
                <a:spcPts val="1000"/>
              </a:spcAft>
            </a:pPr>
            <a:r>
              <a:rPr lang="en-US" b="1" i="1" dirty="0">
                <a:solidFill>
                  <a:srgbClr val="FF0000"/>
                </a:solidFill>
                <a:latin typeface="Calibri"/>
                <a:ea typeface="Calibri"/>
                <a:cs typeface="Arial"/>
              </a:rPr>
              <a:t>INCORRECT</a:t>
            </a:r>
            <a:r>
              <a:rPr lang="en-US" b="1" dirty="0">
                <a:solidFill>
                  <a:srgbClr val="FF0000"/>
                </a:solidFill>
                <a:latin typeface="Calibri"/>
                <a:ea typeface="Calibri"/>
                <a:cs typeface="Arial"/>
              </a:rPr>
              <a:t> </a:t>
            </a:r>
            <a:r>
              <a:rPr lang="en-US" dirty="0">
                <a:latin typeface="Calibri"/>
                <a:ea typeface="Calibri"/>
                <a:cs typeface="Arial"/>
              </a:rPr>
              <a:t>: The music </a:t>
            </a:r>
            <a:r>
              <a:rPr lang="en-US" strike="sngStrike" dirty="0">
                <a:latin typeface="Calibri"/>
                <a:ea typeface="Calibri"/>
                <a:cs typeface="Arial"/>
              </a:rPr>
              <a:t>to that</a:t>
            </a:r>
            <a:r>
              <a:rPr lang="en-US" dirty="0">
                <a:latin typeface="Calibri"/>
                <a:ea typeface="Calibri"/>
                <a:cs typeface="Arial"/>
              </a:rPr>
              <a:t> we listened last night was good.</a:t>
            </a:r>
          </a:p>
          <a:p>
            <a:endParaRPr lang="en-US" dirty="0"/>
          </a:p>
        </p:txBody>
      </p:sp>
    </p:spTree>
    <p:extLst>
      <p:ext uri="{BB962C8B-B14F-4D97-AF65-F5344CB8AC3E}">
        <p14:creationId xmlns:p14="http://schemas.microsoft.com/office/powerpoint/2010/main" val="8018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715000"/>
          </a:xfrm>
        </p:spPr>
        <p:txBody>
          <a:bodyPr>
            <a:normAutofit fontScale="62500" lnSpcReduction="20000"/>
          </a:bodyPr>
          <a:lstStyle/>
          <a:p>
            <a:r>
              <a:rPr lang="en-US" sz="3600" b="1" dirty="0">
                <a:solidFill>
                  <a:srgbClr val="FF0000"/>
                </a:solidFill>
                <a:latin typeface="Palatino Linotype"/>
              </a:rPr>
              <a:t>Exercise 11, p. 274.</a:t>
            </a:r>
          </a:p>
          <a:p>
            <a:r>
              <a:rPr lang="en-US" dirty="0">
                <a:latin typeface="Garamond"/>
              </a:rPr>
              <a:t>1. The man who I was telling you about is </a:t>
            </a:r>
            <a:r>
              <a:rPr lang="en-US" dirty="0" smtClean="0">
                <a:latin typeface="Garamond"/>
              </a:rPr>
              <a:t>standing over </a:t>
            </a:r>
            <a:r>
              <a:rPr lang="en-US" dirty="0">
                <a:latin typeface="Garamond"/>
              </a:rPr>
              <a:t>there.</a:t>
            </a:r>
          </a:p>
          <a:p>
            <a:r>
              <a:rPr lang="en-US" dirty="0">
                <a:latin typeface="Garamond"/>
              </a:rPr>
              <a:t>The man whom I was telling </a:t>
            </a:r>
            <a:r>
              <a:rPr lang="en-US" sz="3600" dirty="0">
                <a:latin typeface="Georgia"/>
              </a:rPr>
              <a:t>5</a:t>
            </a:r>
            <a:r>
              <a:rPr lang="en-US" dirty="0">
                <a:latin typeface="Garamond"/>
              </a:rPr>
              <a:t>'ou about is </a:t>
            </a:r>
            <a:r>
              <a:rPr lang="en-US" dirty="0" smtClean="0">
                <a:latin typeface="Garamond"/>
              </a:rPr>
              <a:t>standing over </a:t>
            </a:r>
            <a:r>
              <a:rPr lang="en-US" dirty="0">
                <a:latin typeface="Garamond"/>
              </a:rPr>
              <a:t>there.</a:t>
            </a:r>
          </a:p>
          <a:p>
            <a:r>
              <a:rPr lang="en-US" dirty="0">
                <a:latin typeface="Garamond"/>
              </a:rPr>
              <a:t>The man that I was telling you about is </a:t>
            </a:r>
            <a:r>
              <a:rPr lang="en-US" dirty="0" smtClean="0">
                <a:latin typeface="Garamond"/>
              </a:rPr>
              <a:t>standing over </a:t>
            </a:r>
            <a:r>
              <a:rPr lang="en-US" dirty="0">
                <a:latin typeface="Garamond"/>
              </a:rPr>
              <a:t>there.</a:t>
            </a:r>
          </a:p>
          <a:p>
            <a:r>
              <a:rPr lang="en-US" dirty="0">
                <a:latin typeface="Garamond"/>
              </a:rPr>
              <a:t>The man I was telling you about is standing </a:t>
            </a:r>
            <a:r>
              <a:rPr lang="en-US" dirty="0" smtClean="0">
                <a:latin typeface="Garamond"/>
              </a:rPr>
              <a:t>over there</a:t>
            </a:r>
            <a:r>
              <a:rPr lang="en-US" dirty="0">
                <a:latin typeface="Garamond"/>
              </a:rPr>
              <a:t>.</a:t>
            </a:r>
          </a:p>
          <a:p>
            <a:r>
              <a:rPr lang="en-US" dirty="0">
                <a:latin typeface="Garamond"/>
              </a:rPr>
              <a:t>The man about whom I was telling you is </a:t>
            </a:r>
            <a:r>
              <a:rPr lang="en-US" dirty="0" smtClean="0">
                <a:latin typeface="Garamond"/>
              </a:rPr>
              <a:t>standing over </a:t>
            </a:r>
            <a:r>
              <a:rPr lang="en-US" dirty="0">
                <a:latin typeface="Garamond"/>
              </a:rPr>
              <a:t>there</a:t>
            </a:r>
            <a:r>
              <a:rPr lang="en-US" dirty="0" smtClean="0">
                <a:latin typeface="Garamond"/>
              </a:rPr>
              <a:t>.</a:t>
            </a:r>
          </a:p>
          <a:p>
            <a:endParaRPr lang="en-US" dirty="0">
              <a:latin typeface="Garamond"/>
            </a:endParaRPr>
          </a:p>
          <a:p>
            <a:r>
              <a:rPr lang="en-US" dirty="0">
                <a:latin typeface="Garamond"/>
              </a:rPr>
              <a:t>2. I must thank the people who I got a present from.</a:t>
            </a:r>
          </a:p>
          <a:p>
            <a:r>
              <a:rPr lang="en-US" dirty="0">
                <a:latin typeface="Garamond"/>
              </a:rPr>
              <a:t>I must thank the people whom I got a present from.</a:t>
            </a:r>
          </a:p>
          <a:p>
            <a:r>
              <a:rPr lang="en-US" dirty="0">
                <a:latin typeface="Garamond"/>
              </a:rPr>
              <a:t>I must thank the people that I got a present from.</a:t>
            </a:r>
          </a:p>
          <a:p>
            <a:r>
              <a:rPr lang="en-US" dirty="0">
                <a:latin typeface="Garamond"/>
              </a:rPr>
              <a:t>I must thank the people I got a present from.</a:t>
            </a:r>
          </a:p>
          <a:p>
            <a:r>
              <a:rPr lang="en-US" dirty="0">
                <a:latin typeface="Garamond"/>
              </a:rPr>
              <a:t>I must thank the people from whom I got a present</a:t>
            </a:r>
            <a:r>
              <a:rPr lang="en-US" dirty="0" smtClean="0">
                <a:latin typeface="Garamond"/>
              </a:rPr>
              <a:t>.</a:t>
            </a:r>
          </a:p>
          <a:p>
            <a:endParaRPr lang="en-US" dirty="0">
              <a:latin typeface="Garamond"/>
            </a:endParaRPr>
          </a:p>
          <a:p>
            <a:r>
              <a:rPr lang="en-US" dirty="0">
                <a:latin typeface="Garamond"/>
              </a:rPr>
              <a:t>3. The meeting that Omar went to was interesting.</a:t>
            </a:r>
          </a:p>
          <a:p>
            <a:r>
              <a:rPr lang="en-US" dirty="0">
                <a:latin typeface="Garamond"/>
              </a:rPr>
              <a:t>The meeting which Omar went to was interesting.</a:t>
            </a:r>
          </a:p>
          <a:p>
            <a:r>
              <a:rPr lang="en-US" dirty="0">
                <a:latin typeface="Garamond"/>
              </a:rPr>
              <a:t>The meeting Omar went to was interesting.</a:t>
            </a:r>
          </a:p>
          <a:p>
            <a:r>
              <a:rPr lang="en-US" dirty="0">
                <a:latin typeface="Garamond"/>
              </a:rPr>
              <a:t>The meeting to which Omar went was interesting.</a:t>
            </a:r>
            <a:endParaRPr lang="en-US" dirty="0"/>
          </a:p>
        </p:txBody>
      </p:sp>
    </p:spTree>
    <p:extLst>
      <p:ext uri="{BB962C8B-B14F-4D97-AF65-F5344CB8AC3E}">
        <p14:creationId xmlns:p14="http://schemas.microsoft.com/office/powerpoint/2010/main" val="2315474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92500" lnSpcReduction="20000"/>
          </a:bodyPr>
          <a:lstStyle/>
          <a:p>
            <a:r>
              <a:rPr lang="en-US" sz="2400" b="1" dirty="0">
                <a:solidFill>
                  <a:srgbClr val="FF0000"/>
                </a:solidFill>
                <a:latin typeface="Arial" pitchFamily="34" charset="0"/>
                <a:cs typeface="Arial" pitchFamily="34" charset="0"/>
              </a:rPr>
              <a:t>Exercise 13, p. 275.</a:t>
            </a:r>
          </a:p>
          <a:p>
            <a:r>
              <a:rPr lang="en-US" sz="2400" dirty="0" smtClean="0">
                <a:latin typeface="Arial" pitchFamily="34" charset="0"/>
                <a:cs typeface="Arial" pitchFamily="34" charset="0"/>
              </a:rPr>
              <a:t>2</a:t>
            </a:r>
            <a:r>
              <a:rPr lang="en-US" sz="2400" dirty="0">
                <a:latin typeface="Arial" pitchFamily="34" charset="0"/>
                <a:cs typeface="Arial" pitchFamily="34" charset="0"/>
              </a:rPr>
              <a:t>. which I had borrowed from my roommate</a:t>
            </a:r>
          </a:p>
          <a:p>
            <a:r>
              <a:rPr lang="en-US" sz="2400" dirty="0">
                <a:latin typeface="Arial" pitchFamily="34" charset="0"/>
                <a:cs typeface="Arial" pitchFamily="34" charset="0"/>
              </a:rPr>
              <a:t>that I had borrowed from my roommate</a:t>
            </a:r>
          </a:p>
          <a:p>
            <a:r>
              <a:rPr lang="en-US" sz="2400" dirty="0">
                <a:latin typeface="Arial" pitchFamily="34" charset="0"/>
                <a:cs typeface="Arial" pitchFamily="34" charset="0"/>
              </a:rPr>
              <a:t>I had borrowed from my </a:t>
            </a:r>
            <a:r>
              <a:rPr lang="en-US" sz="2400" dirty="0" smtClean="0">
                <a:latin typeface="Arial" pitchFamily="34" charset="0"/>
                <a:cs typeface="Arial" pitchFamily="34" charset="0"/>
              </a:rPr>
              <a:t>roommate</a:t>
            </a:r>
          </a:p>
          <a:p>
            <a:endParaRPr lang="en-US" sz="2400" dirty="0">
              <a:latin typeface="Arial" pitchFamily="34" charset="0"/>
              <a:cs typeface="Arial" pitchFamily="34" charset="0"/>
            </a:endParaRPr>
          </a:p>
          <a:p>
            <a:r>
              <a:rPr lang="en-US" sz="2400" dirty="0">
                <a:latin typeface="Arial" pitchFamily="34" charset="0"/>
                <a:cs typeface="Arial" pitchFamily="34" charset="0"/>
              </a:rPr>
              <a:t>3. I hadn’t seen for years</a:t>
            </a:r>
          </a:p>
          <a:p>
            <a:r>
              <a:rPr lang="en-US" sz="2400" dirty="0">
                <a:latin typeface="Arial" pitchFamily="34" charset="0"/>
                <a:cs typeface="Arial" pitchFamily="34" charset="0"/>
              </a:rPr>
              <a:t>who I hadn’t seen for years</a:t>
            </a:r>
          </a:p>
          <a:p>
            <a:r>
              <a:rPr lang="en-US" sz="2400" dirty="0">
                <a:latin typeface="Arial" pitchFamily="34" charset="0"/>
                <a:cs typeface="Arial" pitchFamily="34" charset="0"/>
              </a:rPr>
              <a:t>whom I hadn’t seen for years</a:t>
            </a:r>
          </a:p>
          <a:p>
            <a:r>
              <a:rPr lang="en-US" sz="2400" dirty="0">
                <a:latin typeface="Arial" pitchFamily="34" charset="0"/>
                <a:cs typeface="Arial" pitchFamily="34" charset="0"/>
              </a:rPr>
              <a:t>that I hadn’t seen for </a:t>
            </a:r>
            <a:r>
              <a:rPr lang="en-US" sz="2400" dirty="0" smtClean="0">
                <a:latin typeface="Arial" pitchFamily="34" charset="0"/>
                <a:cs typeface="Arial" pitchFamily="34" charset="0"/>
              </a:rPr>
              <a:t>years</a:t>
            </a:r>
          </a:p>
          <a:p>
            <a:endParaRPr lang="en-US" sz="2400" dirty="0">
              <a:latin typeface="Arial" pitchFamily="34" charset="0"/>
              <a:cs typeface="Arial" pitchFamily="34" charset="0"/>
            </a:endParaRPr>
          </a:p>
          <a:p>
            <a:r>
              <a:rPr lang="en-US" sz="2400" dirty="0">
                <a:latin typeface="Arial" pitchFamily="34" charset="0"/>
                <a:cs typeface="Arial" pitchFamily="34" charset="0"/>
              </a:rPr>
              <a:t>4. she knew very little about</a:t>
            </a:r>
          </a:p>
          <a:p>
            <a:r>
              <a:rPr lang="en-US" sz="2400" dirty="0">
                <a:latin typeface="Arial" pitchFamily="34" charset="0"/>
                <a:cs typeface="Arial" pitchFamily="34" charset="0"/>
              </a:rPr>
              <a:t>which she knew very little about</a:t>
            </a:r>
          </a:p>
          <a:p>
            <a:r>
              <a:rPr lang="en-US" sz="2400" dirty="0">
                <a:latin typeface="Arial" pitchFamily="34" charset="0"/>
                <a:cs typeface="Arial" pitchFamily="34" charset="0"/>
              </a:rPr>
              <a:t>that she knew very little about</a:t>
            </a:r>
          </a:p>
          <a:p>
            <a:r>
              <a:rPr lang="en-US" sz="2400" dirty="0">
                <a:latin typeface="Arial" pitchFamily="34" charset="0"/>
                <a:cs typeface="Arial" pitchFamily="34" charset="0"/>
              </a:rPr>
              <a:t>about which she knew very </a:t>
            </a:r>
            <a:r>
              <a:rPr lang="en-US" sz="2400" dirty="0" smtClean="0">
                <a:latin typeface="Arial" pitchFamily="34" charset="0"/>
                <a:cs typeface="Arial" pitchFamily="34" charset="0"/>
              </a:rPr>
              <a:t>little</a:t>
            </a:r>
          </a:p>
          <a:p>
            <a:endParaRPr lang="en-US" sz="2400" dirty="0">
              <a:latin typeface="Arial" pitchFamily="34" charset="0"/>
              <a:cs typeface="Arial" pitchFamily="34" charset="0"/>
            </a:endParaRPr>
          </a:p>
          <a:p>
            <a:r>
              <a:rPr lang="en-US" sz="2400" dirty="0">
                <a:latin typeface="Arial" pitchFamily="34" charset="0"/>
                <a:cs typeface="Arial" pitchFamily="34" charset="0"/>
              </a:rPr>
              <a:t>5. who keeps chickens in his apartment</a:t>
            </a:r>
          </a:p>
          <a:p>
            <a:r>
              <a:rPr lang="en-US" sz="2400" dirty="0">
                <a:latin typeface="Arial" pitchFamily="34" charset="0"/>
                <a:cs typeface="Arial" pitchFamily="34" charset="0"/>
              </a:rPr>
              <a:t>that keeps chickens in his apartment</a:t>
            </a:r>
          </a:p>
        </p:txBody>
      </p:sp>
    </p:spTree>
    <p:extLst>
      <p:ext uri="{BB962C8B-B14F-4D97-AF65-F5344CB8AC3E}">
        <p14:creationId xmlns:p14="http://schemas.microsoft.com/office/powerpoint/2010/main" val="252294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Autofit/>
          </a:bodyPr>
          <a:lstStyle/>
          <a:p>
            <a:r>
              <a:rPr lang="en-US" sz="1800" b="1" dirty="0">
                <a:latin typeface="Palatino Linotype"/>
              </a:rPr>
              <a:t>Exercise 14, p. 275.</a:t>
            </a:r>
          </a:p>
          <a:p>
            <a:r>
              <a:rPr lang="en-US" sz="1600" b="1" dirty="0">
                <a:latin typeface="Arial" pitchFamily="34" charset="0"/>
                <a:cs typeface="Arial" pitchFamily="34" charset="0"/>
              </a:rPr>
              <a:t>1</a:t>
            </a:r>
            <a:r>
              <a:rPr lang="en-US" sz="1600" dirty="0">
                <a:latin typeface="Arial" pitchFamily="34" charset="0"/>
                <a:cs typeface="Arial" pitchFamily="34" charset="0"/>
              </a:rPr>
              <a:t>. In our village, there were many people</a:t>
            </a:r>
            <a:r>
              <a:rPr lang="en-US" sz="1600" b="1" dirty="0">
                <a:solidFill>
                  <a:srgbClr val="FF0000"/>
                </a:solidFill>
                <a:latin typeface="Arial" pitchFamily="34" charset="0"/>
                <a:cs typeface="Arial" pitchFamily="34" charset="0"/>
              </a:rPr>
              <a:t> </a:t>
            </a:r>
            <a:r>
              <a:rPr lang="en-US" sz="1600" b="1" dirty="0" smtClean="0">
                <a:solidFill>
                  <a:srgbClr val="FF0000"/>
                </a:solidFill>
                <a:latin typeface="Arial" pitchFamily="34" charset="0"/>
                <a:cs typeface="Arial" pitchFamily="34" charset="0"/>
              </a:rPr>
              <a:t>who/that </a:t>
            </a:r>
            <a:r>
              <a:rPr lang="en-US" sz="1600" dirty="0" smtClean="0">
                <a:latin typeface="Arial" pitchFamily="34" charset="0"/>
                <a:cs typeface="Arial" pitchFamily="34" charset="0"/>
              </a:rPr>
              <a:t>didn’t </a:t>
            </a:r>
            <a:r>
              <a:rPr lang="en-US" sz="1600" dirty="0">
                <a:latin typeface="Arial" pitchFamily="34" charset="0"/>
                <a:cs typeface="Arial" pitchFamily="34" charset="0"/>
              </a:rPr>
              <a:t>have much money.</a:t>
            </a:r>
          </a:p>
          <a:p>
            <a:r>
              <a:rPr lang="en-US" sz="1600" dirty="0">
                <a:latin typeface="Arial" pitchFamily="34" charset="0"/>
                <a:cs typeface="Arial" pitchFamily="34" charset="0"/>
              </a:rPr>
              <a:t>2. </a:t>
            </a:r>
            <a:r>
              <a:rPr lang="en-US" sz="1600" dirty="0" smtClean="0">
                <a:latin typeface="Arial" pitchFamily="34" charset="0"/>
                <a:cs typeface="Arial" pitchFamily="34" charset="0"/>
              </a:rPr>
              <a:t>I </a:t>
            </a:r>
            <a:r>
              <a:rPr lang="en-US" sz="1600" dirty="0">
                <a:latin typeface="Arial" pitchFamily="34" charset="0"/>
                <a:cs typeface="Arial" pitchFamily="34" charset="0"/>
              </a:rPr>
              <a:t>enjoyed the book that you told me to </a:t>
            </a:r>
            <a:r>
              <a:rPr lang="en-US" sz="1600" dirty="0">
                <a:solidFill>
                  <a:srgbClr val="FF0000"/>
                </a:solidFill>
                <a:latin typeface="Arial" pitchFamily="34" charset="0"/>
                <a:cs typeface="Arial" pitchFamily="34" charset="0"/>
              </a:rPr>
              <a:t>read</a:t>
            </a:r>
            <a:r>
              <a:rPr lang="en-US" sz="1600" dirty="0">
                <a:latin typeface="Arial" pitchFamily="34" charset="0"/>
                <a:cs typeface="Arial" pitchFamily="34" charset="0"/>
              </a:rPr>
              <a:t>.</a:t>
            </a:r>
          </a:p>
          <a:p>
            <a:r>
              <a:rPr lang="en-US" sz="1600" dirty="0">
                <a:latin typeface="Arial" pitchFamily="34" charset="0"/>
                <a:cs typeface="Arial" pitchFamily="34" charset="0"/>
              </a:rPr>
              <a:t>3. I still remember the man </a:t>
            </a:r>
            <a:r>
              <a:rPr lang="en-US" sz="1600" b="1" dirty="0" smtClean="0">
                <a:solidFill>
                  <a:srgbClr val="FF0000"/>
                </a:solidFill>
                <a:latin typeface="Arial" pitchFamily="34" charset="0"/>
                <a:cs typeface="Arial" pitchFamily="34" charset="0"/>
              </a:rPr>
              <a:t>who</a:t>
            </a:r>
            <a:r>
              <a:rPr lang="en-US" sz="1600" dirty="0" smtClean="0">
                <a:solidFill>
                  <a:srgbClr val="FF0000"/>
                </a:solidFill>
                <a:latin typeface="Arial" pitchFamily="34" charset="0"/>
                <a:cs typeface="Arial" pitchFamily="34" charset="0"/>
              </a:rPr>
              <a:t> </a:t>
            </a:r>
            <a:r>
              <a:rPr lang="en-US" sz="1600" b="1" dirty="0" smtClean="0">
                <a:solidFill>
                  <a:srgbClr val="FF0000"/>
                </a:solidFill>
                <a:latin typeface="Arial" pitchFamily="34" charset="0"/>
                <a:cs typeface="Arial" pitchFamily="34" charset="0"/>
              </a:rPr>
              <a:t>taught</a:t>
            </a:r>
            <a:r>
              <a:rPr lang="en-US" sz="1600" dirty="0" smtClean="0">
                <a:latin typeface="Arial" pitchFamily="34" charset="0"/>
                <a:cs typeface="Arial" pitchFamily="34" charset="0"/>
              </a:rPr>
              <a:t> </a:t>
            </a:r>
            <a:r>
              <a:rPr lang="en-US" sz="1600" dirty="0">
                <a:latin typeface="Arial" pitchFamily="34" charset="0"/>
                <a:cs typeface="Arial" pitchFamily="34" charset="0"/>
              </a:rPr>
              <a:t>me to play </a:t>
            </a:r>
            <a:r>
              <a:rPr lang="en-US" sz="1600" dirty="0" smtClean="0">
                <a:latin typeface="Arial" pitchFamily="34" charset="0"/>
                <a:cs typeface="Arial" pitchFamily="34" charset="0"/>
              </a:rPr>
              <a:t>the guitar </a:t>
            </a:r>
            <a:r>
              <a:rPr lang="en-US" sz="1600" dirty="0">
                <a:latin typeface="Arial" pitchFamily="34" charset="0"/>
                <a:cs typeface="Arial" pitchFamily="34" charset="0"/>
              </a:rPr>
              <a:t>when I was a boy.</a:t>
            </a:r>
          </a:p>
          <a:p>
            <a:r>
              <a:rPr lang="en-US" sz="1600" dirty="0">
                <a:latin typeface="Arial" pitchFamily="34" charset="0"/>
                <a:cs typeface="Arial" pitchFamily="34" charset="0"/>
              </a:rPr>
              <a:t>4. I showed my father a picture of the car I am going </a:t>
            </a:r>
            <a:r>
              <a:rPr lang="en-US" sz="1600" dirty="0" smtClean="0">
                <a:latin typeface="Arial" pitchFamily="34" charset="0"/>
                <a:cs typeface="Arial" pitchFamily="34" charset="0"/>
              </a:rPr>
              <a:t>to </a:t>
            </a:r>
            <a:r>
              <a:rPr lang="en-US" sz="1600" b="1" dirty="0" smtClean="0">
                <a:solidFill>
                  <a:srgbClr val="FF0000"/>
                </a:solidFill>
                <a:latin typeface="Arial" pitchFamily="34" charset="0"/>
                <a:cs typeface="Arial" pitchFamily="34" charset="0"/>
              </a:rPr>
              <a:t>buy </a:t>
            </a:r>
            <a:r>
              <a:rPr lang="en-US" sz="1600" b="1" dirty="0">
                <a:solidFill>
                  <a:srgbClr val="FF0000"/>
                </a:solidFill>
                <a:latin typeface="Arial" pitchFamily="34" charset="0"/>
                <a:cs typeface="Arial" pitchFamily="34" charset="0"/>
              </a:rPr>
              <a:t>as </a:t>
            </a:r>
            <a:r>
              <a:rPr lang="en-US" sz="1600" dirty="0">
                <a:latin typeface="Arial" pitchFamily="34" charset="0"/>
                <a:cs typeface="Arial" pitchFamily="34" charset="0"/>
              </a:rPr>
              <a:t>soon as </a:t>
            </a:r>
            <a:r>
              <a:rPr lang="en-US" sz="1600" dirty="0" smtClean="0">
                <a:latin typeface="Arial" pitchFamily="34" charset="0"/>
                <a:cs typeface="Arial" pitchFamily="34" charset="0"/>
              </a:rPr>
              <a:t>I </a:t>
            </a:r>
            <a:r>
              <a:rPr lang="en-US" sz="1600" dirty="0">
                <a:latin typeface="Arial" pitchFamily="34" charset="0"/>
                <a:cs typeface="Arial" pitchFamily="34" charset="0"/>
              </a:rPr>
              <a:t>save enough money.</a:t>
            </a:r>
          </a:p>
          <a:p>
            <a:r>
              <a:rPr lang="en-US" sz="1600" dirty="0">
                <a:latin typeface="Arial" pitchFamily="34" charset="0"/>
                <a:cs typeface="Arial" pitchFamily="34" charset="0"/>
              </a:rPr>
              <a:t>5. The woman about </a:t>
            </a:r>
            <a:r>
              <a:rPr lang="en-US" sz="1600" b="1" dirty="0" smtClean="0">
                <a:solidFill>
                  <a:srgbClr val="FF0000"/>
                </a:solidFill>
                <a:latin typeface="Arial" pitchFamily="34" charset="0"/>
                <a:cs typeface="Arial" pitchFamily="34" charset="0"/>
              </a:rPr>
              <a:t>whom </a:t>
            </a:r>
            <a:r>
              <a:rPr lang="en-US" sz="1600" b="1" dirty="0">
                <a:solidFill>
                  <a:srgbClr val="FF0000"/>
                </a:solidFill>
                <a:latin typeface="Arial" pitchFamily="34" charset="0"/>
                <a:cs typeface="Arial" pitchFamily="34" charset="0"/>
              </a:rPr>
              <a:t>I was </a:t>
            </a:r>
            <a:r>
              <a:rPr lang="en-US" sz="1600" b="1" dirty="0" smtClean="0">
                <a:solidFill>
                  <a:srgbClr val="FF0000"/>
                </a:solidFill>
                <a:latin typeface="Arial" pitchFamily="34" charset="0"/>
                <a:cs typeface="Arial" pitchFamily="34" charset="0"/>
              </a:rPr>
              <a:t>talking suddenly </a:t>
            </a:r>
            <a:r>
              <a:rPr lang="en-US" sz="1600" dirty="0" smtClean="0">
                <a:latin typeface="Arial" pitchFamily="34" charset="0"/>
                <a:cs typeface="Arial" pitchFamily="34" charset="0"/>
              </a:rPr>
              <a:t>walked </a:t>
            </a:r>
            <a:r>
              <a:rPr lang="en-US" sz="1600" dirty="0">
                <a:latin typeface="Arial" pitchFamily="34" charset="0"/>
                <a:cs typeface="Arial" pitchFamily="34" charset="0"/>
              </a:rPr>
              <a:t>into the room, </a:t>
            </a:r>
            <a:r>
              <a:rPr lang="en-US" sz="1600" dirty="0" smtClean="0">
                <a:latin typeface="Arial" pitchFamily="34" charset="0"/>
                <a:cs typeface="Arial" pitchFamily="34" charset="0"/>
              </a:rPr>
              <a:t>or </a:t>
            </a:r>
            <a:r>
              <a:rPr lang="en-US" sz="1600" dirty="0">
                <a:latin typeface="Arial" pitchFamily="34" charset="0"/>
                <a:cs typeface="Arial" pitchFamily="34" charset="0"/>
              </a:rPr>
              <a:t>The </a:t>
            </a:r>
            <a:r>
              <a:rPr lang="en-US" sz="1600" b="1" dirty="0" smtClean="0">
                <a:solidFill>
                  <a:srgbClr val="FF0000"/>
                </a:solidFill>
                <a:latin typeface="Arial" pitchFamily="34" charset="0"/>
                <a:cs typeface="Arial" pitchFamily="34" charset="0"/>
              </a:rPr>
              <a:t>woman whom </a:t>
            </a:r>
            <a:r>
              <a:rPr lang="en-US" sz="1600" b="1" dirty="0">
                <a:solidFill>
                  <a:srgbClr val="FF0000"/>
                </a:solidFill>
                <a:latin typeface="Arial" pitchFamily="34" charset="0"/>
                <a:cs typeface="Arial" pitchFamily="34" charset="0"/>
              </a:rPr>
              <a:t>I</a:t>
            </a:r>
            <a:r>
              <a:rPr lang="en-US" sz="1600" dirty="0">
                <a:latin typeface="Arial" pitchFamily="34" charset="0"/>
                <a:cs typeface="Arial" pitchFamily="34" charset="0"/>
              </a:rPr>
              <a:t> </a:t>
            </a:r>
            <a:r>
              <a:rPr lang="en-US" sz="1600" dirty="0" smtClean="0">
                <a:latin typeface="Arial" pitchFamily="34" charset="0"/>
                <a:cs typeface="Arial" pitchFamily="34" charset="0"/>
              </a:rPr>
              <a:t>was talking </a:t>
            </a:r>
            <a:r>
              <a:rPr lang="en-US" sz="1600" dirty="0">
                <a:latin typeface="Arial" pitchFamily="34" charset="0"/>
                <a:cs typeface="Arial" pitchFamily="34" charset="0"/>
              </a:rPr>
              <a:t>about suddenly walked into the room. </a:t>
            </a:r>
            <a:r>
              <a:rPr lang="en-US" sz="1600" dirty="0" smtClean="0">
                <a:latin typeface="Arial" pitchFamily="34" charset="0"/>
                <a:cs typeface="Arial" pitchFamily="34" charset="0"/>
              </a:rPr>
              <a:t>I hope </a:t>
            </a:r>
            <a:r>
              <a:rPr lang="en-US" sz="1600" dirty="0">
                <a:latin typeface="Arial" pitchFamily="34" charset="0"/>
                <a:cs typeface="Arial" pitchFamily="34" charset="0"/>
              </a:rPr>
              <a:t>she didn’t hear me.</a:t>
            </a:r>
          </a:p>
          <a:p>
            <a:r>
              <a:rPr lang="en-US" sz="1600" dirty="0">
                <a:latin typeface="Arial" pitchFamily="34" charset="0"/>
                <a:cs typeface="Arial" pitchFamily="34" charset="0"/>
              </a:rPr>
              <a:t>6. The people </a:t>
            </a:r>
            <a:r>
              <a:rPr lang="en-US" sz="1600" b="1" dirty="0" smtClean="0">
                <a:solidFill>
                  <a:srgbClr val="FF0000"/>
                </a:solidFill>
                <a:latin typeface="Arial" pitchFamily="34" charset="0"/>
                <a:cs typeface="Arial" pitchFamily="34" charset="0"/>
              </a:rPr>
              <a:t>wh</a:t>
            </a:r>
            <a:r>
              <a:rPr lang="en-US" sz="1600" b="1" dirty="0">
                <a:solidFill>
                  <a:srgbClr val="FF0000"/>
                </a:solidFill>
                <a:latin typeface="Arial" pitchFamily="34" charset="0"/>
                <a:cs typeface="Arial" pitchFamily="34" charset="0"/>
              </a:rPr>
              <a:t>o</a:t>
            </a:r>
            <a:r>
              <a:rPr lang="en-US" sz="1600" b="1" dirty="0" smtClean="0">
                <a:solidFill>
                  <a:srgbClr val="FF0000"/>
                </a:solidFill>
                <a:latin typeface="Arial" pitchFamily="34" charset="0"/>
                <a:cs typeface="Arial" pitchFamily="34" charset="0"/>
              </a:rPr>
              <a:t>/that</a:t>
            </a:r>
            <a:r>
              <a:rPr lang="en-US" sz="1600" dirty="0" smtClean="0">
                <a:latin typeface="Arial" pitchFamily="34" charset="0"/>
                <a:cs typeface="Arial" pitchFamily="34" charset="0"/>
              </a:rPr>
              <a:t> </a:t>
            </a:r>
            <a:r>
              <a:rPr lang="en-US" sz="1600" dirty="0">
                <a:latin typeface="Arial" pitchFamily="34" charset="0"/>
                <a:cs typeface="Arial" pitchFamily="34" charset="0"/>
              </a:rPr>
              <a:t>appear in the play are </a:t>
            </a:r>
            <a:r>
              <a:rPr lang="en-US" sz="1600" dirty="0" smtClean="0">
                <a:latin typeface="Arial" pitchFamily="34" charset="0"/>
                <a:cs typeface="Arial" pitchFamily="34" charset="0"/>
              </a:rPr>
              <a:t>amateur  actors</a:t>
            </a:r>
            <a:r>
              <a:rPr lang="en-US" sz="1600" dirty="0">
                <a:latin typeface="Arial" pitchFamily="34" charset="0"/>
                <a:cs typeface="Arial" pitchFamily="34" charset="0"/>
              </a:rPr>
              <a:t>.</a:t>
            </a:r>
          </a:p>
          <a:p>
            <a:r>
              <a:rPr lang="en-US" sz="1600" b="1" dirty="0">
                <a:latin typeface="Arial" pitchFamily="34" charset="0"/>
                <a:cs typeface="Arial" pitchFamily="34" charset="0"/>
              </a:rPr>
              <a:t>7. </a:t>
            </a:r>
            <a:r>
              <a:rPr lang="en-US" sz="1600" dirty="0">
                <a:latin typeface="Arial" pitchFamily="34" charset="0"/>
                <a:cs typeface="Arial" pitchFamily="34" charset="0"/>
              </a:rPr>
              <a:t>I don’t like to spend time with people </a:t>
            </a:r>
            <a:r>
              <a:rPr lang="en-US" sz="1600" b="1" dirty="0" smtClean="0">
                <a:solidFill>
                  <a:srgbClr val="FF0000"/>
                </a:solidFill>
                <a:latin typeface="Arial" pitchFamily="34" charset="0"/>
                <a:cs typeface="Arial" pitchFamily="34" charset="0"/>
              </a:rPr>
              <a:t>who/that lose </a:t>
            </a:r>
            <a:r>
              <a:rPr lang="en-US" sz="1600" dirty="0" smtClean="0">
                <a:latin typeface="Arial" pitchFamily="34" charset="0"/>
                <a:cs typeface="Arial" pitchFamily="34" charset="0"/>
              </a:rPr>
              <a:t>their </a:t>
            </a:r>
            <a:r>
              <a:rPr lang="en-US" sz="1600" dirty="0">
                <a:latin typeface="Arial" pitchFamily="34" charset="0"/>
                <a:cs typeface="Arial" pitchFamily="34" charset="0"/>
              </a:rPr>
              <a:t>temper easily.</a:t>
            </a:r>
          </a:p>
          <a:p>
            <a:r>
              <a:rPr lang="en-US" sz="1600" dirty="0">
                <a:latin typeface="Arial" pitchFamily="34" charset="0"/>
                <a:cs typeface="Arial" pitchFamily="34" charset="0"/>
              </a:rPr>
              <a:t>8. While the boy was at the airport, he took pictures </a:t>
            </a:r>
            <a:r>
              <a:rPr lang="en-US" sz="1600" dirty="0" smtClean="0">
                <a:latin typeface="Arial" pitchFamily="34" charset="0"/>
                <a:cs typeface="Arial" pitchFamily="34" charset="0"/>
              </a:rPr>
              <a:t>of people </a:t>
            </a:r>
            <a:r>
              <a:rPr lang="en-US" sz="1600" b="1" dirty="0" smtClean="0">
                <a:solidFill>
                  <a:srgbClr val="FF0000"/>
                </a:solidFill>
                <a:latin typeface="Arial" pitchFamily="34" charset="0"/>
                <a:cs typeface="Arial" pitchFamily="34" charset="0"/>
              </a:rPr>
              <a:t>who/that  were </a:t>
            </a:r>
            <a:r>
              <a:rPr lang="en-US" sz="1600" dirty="0">
                <a:latin typeface="Arial" pitchFamily="34" charset="0"/>
                <a:cs typeface="Arial" pitchFamily="34" charset="0"/>
              </a:rPr>
              <a:t>waiting for their planes.</a:t>
            </a:r>
          </a:p>
          <a:p>
            <a:r>
              <a:rPr lang="en-US" sz="1600" dirty="0">
                <a:latin typeface="Arial" pitchFamily="34" charset="0"/>
                <a:cs typeface="Arial" pitchFamily="34" charset="0"/>
              </a:rPr>
              <a:t>9. People who </a:t>
            </a:r>
            <a:r>
              <a:rPr lang="en-US" sz="1600" b="1" dirty="0" smtClean="0">
                <a:solidFill>
                  <a:srgbClr val="FF0000"/>
                </a:solidFill>
                <a:latin typeface="Arial" pitchFamily="34" charset="0"/>
                <a:cs typeface="Arial" pitchFamily="34" charset="0"/>
              </a:rPr>
              <a:t>work</a:t>
            </a:r>
            <a:r>
              <a:rPr lang="en-US" sz="1600" dirty="0" smtClean="0">
                <a:latin typeface="Arial" pitchFamily="34" charset="0"/>
                <a:cs typeface="Arial" pitchFamily="34" charset="0"/>
              </a:rPr>
              <a:t> </a:t>
            </a:r>
            <a:r>
              <a:rPr lang="en-US" sz="1600" dirty="0">
                <a:latin typeface="Arial" pitchFamily="34" charset="0"/>
                <a:cs typeface="Arial" pitchFamily="34" charset="0"/>
              </a:rPr>
              <a:t>in the hunger </a:t>
            </a:r>
            <a:r>
              <a:rPr lang="en-US" sz="1600" b="1" dirty="0" smtClean="0">
                <a:solidFill>
                  <a:srgbClr val="FF0000"/>
                </a:solidFill>
                <a:latin typeface="Arial" pitchFamily="34" charset="0"/>
                <a:cs typeface="Arial" pitchFamily="34" charset="0"/>
              </a:rPr>
              <a:t>program estimate </a:t>
            </a:r>
            <a:r>
              <a:rPr lang="en-US" sz="1600" dirty="0" smtClean="0">
                <a:latin typeface="Arial" pitchFamily="34" charset="0"/>
                <a:cs typeface="Arial" pitchFamily="34" charset="0"/>
              </a:rPr>
              <a:t>that </a:t>
            </a:r>
            <a:r>
              <a:rPr lang="en-US" sz="1600" dirty="0">
                <a:latin typeface="Arial" pitchFamily="34" charset="0"/>
                <a:cs typeface="Arial" pitchFamily="34" charset="0"/>
              </a:rPr>
              <a:t>45,000 people worldwide die from </a:t>
            </a:r>
            <a:r>
              <a:rPr lang="en-US" sz="1600" dirty="0" smtClean="0">
                <a:latin typeface="Arial" pitchFamily="34" charset="0"/>
                <a:cs typeface="Arial" pitchFamily="34" charset="0"/>
              </a:rPr>
              <a:t>starvation and </a:t>
            </a:r>
            <a:r>
              <a:rPr lang="en-US" sz="1600" dirty="0">
                <a:latin typeface="Arial" pitchFamily="34" charset="0"/>
                <a:cs typeface="Arial" pitchFamily="34" charset="0"/>
              </a:rPr>
              <a:t>malnutrition-related diseases every single day </a:t>
            </a:r>
            <a:r>
              <a:rPr lang="en-US" sz="1600" dirty="0" smtClean="0">
                <a:latin typeface="Arial" pitchFamily="34" charset="0"/>
                <a:cs typeface="Arial" pitchFamily="34" charset="0"/>
              </a:rPr>
              <a:t>of the </a:t>
            </a:r>
            <a:r>
              <a:rPr lang="en-US" sz="1600" dirty="0">
                <a:latin typeface="Arial" pitchFamily="34" charset="0"/>
                <a:cs typeface="Arial" pitchFamily="34" charset="0"/>
              </a:rPr>
              <a:t>year.</a:t>
            </a:r>
          </a:p>
          <a:p>
            <a:r>
              <a:rPr lang="en-US" sz="1600" dirty="0">
                <a:latin typeface="Arial" pitchFamily="34" charset="0"/>
                <a:cs typeface="Arial" pitchFamily="34" charset="0"/>
              </a:rPr>
              <a:t>10. In one corner of the marketplace, an old </a:t>
            </a:r>
            <a:r>
              <a:rPr lang="en-US" sz="1600" b="1" dirty="0" smtClean="0">
                <a:solidFill>
                  <a:srgbClr val="FF0000"/>
                </a:solidFill>
                <a:latin typeface="Arial" pitchFamily="34" charset="0"/>
                <a:cs typeface="Arial" pitchFamily="34" charset="0"/>
              </a:rPr>
              <a:t>man was </a:t>
            </a:r>
            <a:r>
              <a:rPr lang="en-US" sz="1600" dirty="0" smtClean="0">
                <a:latin typeface="Arial" pitchFamily="34" charset="0"/>
                <a:cs typeface="Arial" pitchFamily="34" charset="0"/>
              </a:rPr>
              <a:t>playing </a:t>
            </a:r>
            <a:r>
              <a:rPr lang="en-US" sz="1600" dirty="0">
                <a:latin typeface="Arial" pitchFamily="34" charset="0"/>
                <a:cs typeface="Arial" pitchFamily="34" charset="0"/>
              </a:rPr>
              <a:t>a violin.</a:t>
            </a:r>
          </a:p>
        </p:txBody>
      </p:sp>
    </p:spTree>
    <p:extLst>
      <p:ext uri="{BB962C8B-B14F-4D97-AF65-F5344CB8AC3E}">
        <p14:creationId xmlns:p14="http://schemas.microsoft.com/office/powerpoint/2010/main" val="1312596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Subject vs. Object Relative Pronouns</a:t>
            </a:r>
          </a:p>
        </p:txBody>
      </p:sp>
      <p:sp>
        <p:nvSpPr>
          <p:cNvPr id="3" name="Content Placeholder 2"/>
          <p:cNvSpPr>
            <a:spLocks noGrp="1"/>
          </p:cNvSpPr>
          <p:nvPr>
            <p:ph idx="1"/>
          </p:nvPr>
        </p:nvSpPr>
        <p:spPr/>
        <p:txBody>
          <a:bodyPr/>
          <a:lstStyle/>
          <a:p>
            <a:pPr marL="273050" lvl="0" indent="-273050" fontAlgn="base">
              <a:spcBef>
                <a:spcPts val="575"/>
              </a:spcBef>
              <a:spcAft>
                <a:spcPct val="0"/>
              </a:spcAft>
              <a:buClr>
                <a:srgbClr val="D34817"/>
              </a:buClr>
              <a:buSzPct val="85000"/>
              <a:buFont typeface="Wingdings 2" pitchFamily="18" charset="2"/>
              <a:buChar char=""/>
            </a:pPr>
            <a:r>
              <a:rPr lang="en-US" sz="2600" dirty="0">
                <a:solidFill>
                  <a:prstClr val="black"/>
                </a:solidFill>
                <a:latin typeface="+mj-lt"/>
              </a:rPr>
              <a:t>If the relative pronoun is followed by a verb, it is a subject pronoun. In this case, the relative pronoun must be used. For example: I ate the apple </a:t>
            </a:r>
            <a:r>
              <a:rPr lang="en-US" sz="2600" u="sng" dirty="0">
                <a:solidFill>
                  <a:prstClr val="black"/>
                </a:solidFill>
                <a:latin typeface="+mj-lt"/>
              </a:rPr>
              <a:t>which is lying on the table</a:t>
            </a:r>
            <a:r>
              <a:rPr lang="en-US" sz="2600" dirty="0">
                <a:solidFill>
                  <a:prstClr val="black"/>
                </a:solidFill>
                <a:latin typeface="+mj-lt"/>
              </a:rPr>
              <a:t>.</a:t>
            </a:r>
          </a:p>
          <a:p>
            <a:pPr marL="273050" lvl="0" indent="-273050" fontAlgn="base">
              <a:spcBef>
                <a:spcPts val="575"/>
              </a:spcBef>
              <a:spcAft>
                <a:spcPct val="0"/>
              </a:spcAft>
              <a:buClr>
                <a:srgbClr val="D34817"/>
              </a:buClr>
              <a:buSzPct val="85000"/>
              <a:buFont typeface="Wingdings 2" pitchFamily="18" charset="2"/>
              <a:buChar char=""/>
            </a:pPr>
            <a:endParaRPr lang="en-US" sz="2600" dirty="0">
              <a:solidFill>
                <a:prstClr val="black"/>
              </a:solidFill>
              <a:latin typeface="+mj-lt"/>
            </a:endParaRPr>
          </a:p>
          <a:p>
            <a:pPr marL="273050" lvl="0" indent="-273050" fontAlgn="base">
              <a:spcBef>
                <a:spcPts val="575"/>
              </a:spcBef>
              <a:spcAft>
                <a:spcPct val="0"/>
              </a:spcAft>
              <a:buClr>
                <a:srgbClr val="D34817"/>
              </a:buClr>
              <a:buSzPct val="85000"/>
              <a:buFont typeface="Wingdings 2" pitchFamily="18" charset="2"/>
              <a:buChar char=""/>
            </a:pPr>
            <a:r>
              <a:rPr lang="en-US" sz="2600" dirty="0">
                <a:solidFill>
                  <a:prstClr val="black"/>
                </a:solidFill>
                <a:latin typeface="+mj-lt"/>
              </a:rPr>
              <a:t>If the relative pronoun is not followed by a verb (i.e., by a noun or a pronoun), it is an object pronoun. </a:t>
            </a:r>
            <a:r>
              <a:rPr lang="en-US" sz="2600" u="sng" dirty="0">
                <a:solidFill>
                  <a:prstClr val="black"/>
                </a:solidFill>
                <a:latin typeface="+mj-lt"/>
              </a:rPr>
              <a:t>In restrictive relative clauses, it may be omitted</a:t>
            </a:r>
            <a:r>
              <a:rPr lang="en-US" sz="2600" dirty="0">
                <a:solidFill>
                  <a:prstClr val="black"/>
                </a:solidFill>
                <a:latin typeface="+mj-lt"/>
              </a:rPr>
              <a:t>. For example:</a:t>
            </a:r>
          </a:p>
          <a:p>
            <a:pPr marL="273050" lvl="0" indent="-273050" fontAlgn="base">
              <a:spcBef>
                <a:spcPts val="575"/>
              </a:spcBef>
              <a:spcAft>
                <a:spcPct val="0"/>
              </a:spcAft>
              <a:buClr>
                <a:srgbClr val="D34817"/>
              </a:buClr>
              <a:buSzPct val="85000"/>
              <a:buNone/>
            </a:pPr>
            <a:r>
              <a:rPr lang="en-US" sz="2600" dirty="0">
                <a:solidFill>
                  <a:prstClr val="black"/>
                </a:solidFill>
                <a:latin typeface="+mj-lt"/>
              </a:rPr>
              <a:t>I ate the apple </a:t>
            </a:r>
            <a:r>
              <a:rPr lang="en-US" sz="2600" u="sng" dirty="0">
                <a:solidFill>
                  <a:prstClr val="black"/>
                </a:solidFill>
                <a:latin typeface="+mj-lt"/>
              </a:rPr>
              <a:t>which Sara put on the table </a:t>
            </a:r>
            <a:r>
              <a:rPr lang="en-US" sz="2600" dirty="0">
                <a:solidFill>
                  <a:prstClr val="black"/>
                </a:solidFill>
                <a:latin typeface="+mj-lt"/>
              </a:rPr>
              <a:t>OR</a:t>
            </a:r>
          </a:p>
          <a:p>
            <a:pPr marL="273050" lvl="0" indent="-273050" fontAlgn="base">
              <a:spcBef>
                <a:spcPts val="575"/>
              </a:spcBef>
              <a:spcAft>
                <a:spcPct val="0"/>
              </a:spcAft>
              <a:buClr>
                <a:srgbClr val="D34817"/>
              </a:buClr>
              <a:buSzPct val="85000"/>
              <a:buNone/>
            </a:pPr>
            <a:r>
              <a:rPr lang="en-US" sz="2600" dirty="0">
                <a:solidFill>
                  <a:prstClr val="black"/>
                </a:solidFill>
                <a:latin typeface="+mj-lt"/>
              </a:rPr>
              <a:t>I ate the apple </a:t>
            </a:r>
            <a:r>
              <a:rPr lang="en-US" sz="2600" u="sng" dirty="0">
                <a:solidFill>
                  <a:prstClr val="black"/>
                </a:solidFill>
                <a:latin typeface="+mj-lt"/>
              </a:rPr>
              <a:t>Sara put on the table</a:t>
            </a:r>
            <a:r>
              <a:rPr lang="en-US" sz="2600" dirty="0">
                <a:solidFill>
                  <a:prstClr val="black"/>
                </a:solidFill>
                <a:latin typeface="+mj-lt"/>
              </a:rPr>
              <a:t>.</a:t>
            </a:r>
          </a:p>
          <a:p>
            <a:endParaRPr lang="en-US" dirty="0">
              <a:latin typeface="+mj-lt"/>
            </a:endParaRPr>
          </a:p>
        </p:txBody>
      </p:sp>
    </p:spTree>
    <p:extLst>
      <p:ext uri="{BB962C8B-B14F-4D97-AF65-F5344CB8AC3E}">
        <p14:creationId xmlns:p14="http://schemas.microsoft.com/office/powerpoint/2010/main" val="1364124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Whose</a:t>
            </a:r>
          </a:p>
        </p:txBody>
      </p:sp>
      <p:sp>
        <p:nvSpPr>
          <p:cNvPr id="3" name="Content Placeholder 2"/>
          <p:cNvSpPr>
            <a:spLocks noGrp="1"/>
          </p:cNvSpPr>
          <p:nvPr>
            <p:ph idx="1"/>
          </p:nvPr>
        </p:nvSpPr>
        <p:spPr>
          <a:xfrm>
            <a:off x="1435608" y="1447800"/>
            <a:ext cx="7498080" cy="5257800"/>
          </a:xfrm>
        </p:spPr>
        <p:txBody>
          <a:bodyPr>
            <a:normAutofit fontScale="85000" lnSpcReduction="20000"/>
          </a:bodyPr>
          <a:lstStyle/>
          <a:p>
            <a:pPr marL="0" marR="0" indent="0">
              <a:lnSpc>
                <a:spcPct val="115000"/>
              </a:lnSpc>
              <a:spcBef>
                <a:spcPts val="0"/>
              </a:spcBef>
              <a:spcAft>
                <a:spcPts val="1000"/>
              </a:spcAft>
              <a:buNone/>
            </a:pPr>
            <a:r>
              <a:rPr lang="en-US" dirty="0" smtClean="0">
                <a:latin typeface="Calibri"/>
                <a:ea typeface="Calibri"/>
                <a:cs typeface="Arial"/>
              </a:rPr>
              <a:t>			I </a:t>
            </a:r>
            <a:r>
              <a:rPr lang="en-US" dirty="0">
                <a:latin typeface="Calibri"/>
                <a:ea typeface="Calibri"/>
                <a:cs typeface="Arial"/>
              </a:rPr>
              <a:t>know the man.</a:t>
            </a:r>
          </a:p>
          <a:p>
            <a:pPr marL="0" marR="0" indent="0">
              <a:lnSpc>
                <a:spcPct val="115000"/>
              </a:lnSpc>
              <a:spcBef>
                <a:spcPts val="0"/>
              </a:spcBef>
              <a:spcAft>
                <a:spcPts val="1000"/>
              </a:spcAft>
              <a:buNone/>
            </a:pPr>
            <a:r>
              <a:rPr lang="en-US" b="1" i="1" dirty="0" smtClean="0">
                <a:solidFill>
                  <a:srgbClr val="FF0000"/>
                </a:solidFill>
                <a:latin typeface="Calibri"/>
                <a:ea typeface="Calibri"/>
                <a:cs typeface="Arial"/>
              </a:rPr>
              <a:t>			His bicycle  </a:t>
            </a:r>
            <a:r>
              <a:rPr lang="en-US" dirty="0">
                <a:latin typeface="Calibri"/>
                <a:ea typeface="Calibri"/>
                <a:cs typeface="Arial"/>
              </a:rPr>
              <a:t>was stolen.</a:t>
            </a:r>
          </a:p>
          <a:p>
            <a:pPr marL="0" marR="0" indent="0">
              <a:lnSpc>
                <a:spcPct val="115000"/>
              </a:lnSpc>
              <a:spcBef>
                <a:spcPts val="0"/>
              </a:spcBef>
              <a:spcAft>
                <a:spcPts val="1000"/>
              </a:spcAft>
              <a:buNone/>
            </a:pPr>
            <a:r>
              <a:rPr lang="en-US" dirty="0" smtClean="0">
                <a:latin typeface="Calibri"/>
                <a:ea typeface="Calibri"/>
                <a:cs typeface="Arial"/>
                <a:sym typeface="Symbol"/>
              </a:rPr>
              <a:t>			</a:t>
            </a:r>
            <a:endParaRPr lang="en-US" dirty="0">
              <a:latin typeface="Calibri"/>
              <a:ea typeface="Calibri"/>
              <a:cs typeface="Arial"/>
            </a:endParaRPr>
          </a:p>
          <a:p>
            <a:pPr marL="514350" marR="0" indent="-514350">
              <a:lnSpc>
                <a:spcPct val="115000"/>
              </a:lnSpc>
              <a:spcBef>
                <a:spcPts val="0"/>
              </a:spcBef>
              <a:spcAft>
                <a:spcPts val="1000"/>
              </a:spcAft>
              <a:buAutoNum type="alphaLcParenBoth"/>
            </a:pPr>
            <a:r>
              <a:rPr lang="en-US" dirty="0" smtClean="0">
                <a:latin typeface="Calibri"/>
                <a:ea typeface="Calibri"/>
                <a:cs typeface="Arial"/>
              </a:rPr>
              <a:t>I </a:t>
            </a:r>
            <a:r>
              <a:rPr lang="en-US" dirty="0">
                <a:latin typeface="Calibri"/>
                <a:ea typeface="Calibri"/>
                <a:cs typeface="Arial"/>
              </a:rPr>
              <a:t>know the man </a:t>
            </a:r>
            <a:r>
              <a:rPr lang="en-US" b="1" i="1" dirty="0">
                <a:solidFill>
                  <a:srgbClr val="FF0000"/>
                </a:solidFill>
                <a:effectLst>
                  <a:outerShdw blurRad="38100" dist="38100" dir="2700000" algn="tl">
                    <a:srgbClr val="000000">
                      <a:alpha val="43137"/>
                    </a:srgbClr>
                  </a:outerShdw>
                </a:effectLst>
                <a:latin typeface="Calibri"/>
                <a:ea typeface="Calibri"/>
                <a:cs typeface="Arial"/>
              </a:rPr>
              <a:t>whose</a:t>
            </a:r>
            <a:r>
              <a:rPr lang="en-US" i="1" dirty="0">
                <a:solidFill>
                  <a:srgbClr val="FF0000"/>
                </a:solidFill>
                <a:effectLst>
                  <a:outerShdw blurRad="38100" dist="38100" dir="2700000" algn="tl">
                    <a:srgbClr val="000000">
                      <a:alpha val="43137"/>
                    </a:srgbClr>
                  </a:outerShdw>
                </a:effectLst>
                <a:latin typeface="Calibri"/>
                <a:ea typeface="Calibri"/>
                <a:cs typeface="Arial"/>
              </a:rPr>
              <a:t> </a:t>
            </a:r>
            <a:r>
              <a:rPr lang="en-US" b="1" i="1" dirty="0">
                <a:solidFill>
                  <a:srgbClr val="FF0000"/>
                </a:solidFill>
                <a:latin typeface="Calibri"/>
                <a:ea typeface="Calibri"/>
                <a:cs typeface="Arial"/>
              </a:rPr>
              <a:t>bicycle</a:t>
            </a:r>
            <a:r>
              <a:rPr lang="en-US" i="1" dirty="0">
                <a:latin typeface="Calibri"/>
                <a:ea typeface="Calibri"/>
                <a:cs typeface="Arial"/>
              </a:rPr>
              <a:t> </a:t>
            </a:r>
            <a:r>
              <a:rPr lang="en-US" dirty="0">
                <a:latin typeface="Calibri"/>
                <a:ea typeface="Calibri"/>
                <a:cs typeface="Arial"/>
              </a:rPr>
              <a:t>was </a:t>
            </a:r>
            <a:r>
              <a:rPr lang="en-US" i="1" dirty="0">
                <a:latin typeface="Calibri"/>
                <a:ea typeface="Calibri"/>
                <a:cs typeface="Arial"/>
              </a:rPr>
              <a:t>stolen</a:t>
            </a:r>
            <a:r>
              <a:rPr lang="en-US" i="1" dirty="0" smtClean="0">
                <a:latin typeface="Calibri"/>
                <a:ea typeface="Calibri"/>
                <a:cs typeface="Arial"/>
              </a:rPr>
              <a:t>.</a:t>
            </a:r>
            <a:endParaRPr lang="en-US" dirty="0">
              <a:latin typeface="Calibri"/>
              <a:ea typeface="Calibri"/>
              <a:cs typeface="Arial"/>
            </a:endParaRPr>
          </a:p>
          <a:p>
            <a:pPr marL="0" marR="0" indent="0">
              <a:lnSpc>
                <a:spcPct val="115000"/>
              </a:lnSpc>
              <a:spcBef>
                <a:spcPts val="0"/>
              </a:spcBef>
              <a:spcAft>
                <a:spcPts val="1000"/>
              </a:spcAft>
              <a:buNone/>
            </a:pPr>
            <a:endParaRPr lang="en-US" dirty="0" smtClean="0">
              <a:latin typeface="Calibri"/>
              <a:ea typeface="Calibri"/>
              <a:cs typeface="Arial"/>
            </a:endParaRPr>
          </a:p>
          <a:p>
            <a:pPr marL="0" marR="0" indent="0">
              <a:lnSpc>
                <a:spcPct val="115000"/>
              </a:lnSpc>
              <a:spcBef>
                <a:spcPts val="0"/>
              </a:spcBef>
              <a:spcAft>
                <a:spcPts val="1000"/>
              </a:spcAft>
              <a:buNone/>
            </a:pPr>
            <a:r>
              <a:rPr lang="en-US" dirty="0" smtClean="0">
                <a:latin typeface="Calibri"/>
                <a:ea typeface="Calibri"/>
                <a:cs typeface="Arial"/>
              </a:rPr>
              <a:t>		The </a:t>
            </a:r>
            <a:r>
              <a:rPr lang="en-US" dirty="0">
                <a:latin typeface="Calibri"/>
                <a:ea typeface="Calibri"/>
                <a:cs typeface="Arial"/>
              </a:rPr>
              <a:t>student writes well.</a:t>
            </a:r>
          </a:p>
          <a:p>
            <a:pPr marL="0" marR="0" indent="0">
              <a:lnSpc>
                <a:spcPct val="115000"/>
              </a:lnSpc>
              <a:spcBef>
                <a:spcPts val="0"/>
              </a:spcBef>
              <a:spcAft>
                <a:spcPts val="1000"/>
              </a:spcAft>
              <a:buNone/>
            </a:pPr>
            <a:r>
              <a:rPr lang="en-US" dirty="0" smtClean="0">
                <a:latin typeface="Calibri"/>
                <a:ea typeface="Calibri"/>
                <a:cs typeface="Arial"/>
              </a:rPr>
              <a:t>		I </a:t>
            </a:r>
            <a:r>
              <a:rPr lang="en-US" dirty="0">
                <a:latin typeface="Calibri"/>
                <a:ea typeface="Calibri"/>
                <a:cs typeface="Arial"/>
              </a:rPr>
              <a:t>read </a:t>
            </a:r>
            <a:r>
              <a:rPr lang="en-US" b="1" i="1" dirty="0">
                <a:solidFill>
                  <a:srgbClr val="FF0000"/>
                </a:solidFill>
                <a:latin typeface="Calibri"/>
                <a:ea typeface="Calibri"/>
                <a:cs typeface="Arial"/>
              </a:rPr>
              <a:t>her composition</a:t>
            </a:r>
            <a:r>
              <a:rPr lang="en-US" i="1" dirty="0">
                <a:latin typeface="Calibri"/>
                <a:ea typeface="Calibri"/>
                <a:cs typeface="Arial"/>
              </a:rPr>
              <a:t>.</a:t>
            </a:r>
            <a:endParaRPr lang="en-US" dirty="0">
              <a:latin typeface="Calibri"/>
              <a:ea typeface="Calibri"/>
              <a:cs typeface="Arial"/>
            </a:endParaRPr>
          </a:p>
          <a:p>
            <a:pPr marL="0" marR="0" indent="0">
              <a:lnSpc>
                <a:spcPct val="115000"/>
              </a:lnSpc>
              <a:spcBef>
                <a:spcPts val="0"/>
              </a:spcBef>
              <a:spcAft>
                <a:spcPts val="1000"/>
              </a:spcAft>
              <a:buNone/>
            </a:pPr>
            <a:r>
              <a:rPr lang="en-US" dirty="0" smtClean="0">
                <a:latin typeface="Calibri"/>
                <a:ea typeface="Calibri"/>
                <a:cs typeface="Arial"/>
                <a:sym typeface="Symbol"/>
              </a:rPr>
              <a:t>			</a:t>
            </a:r>
            <a:endParaRPr lang="en-US" dirty="0">
              <a:latin typeface="Calibri"/>
              <a:ea typeface="Calibri"/>
              <a:cs typeface="Arial"/>
            </a:endParaRPr>
          </a:p>
          <a:p>
            <a:pPr marL="0" marR="0" indent="0">
              <a:lnSpc>
                <a:spcPct val="115000"/>
              </a:lnSpc>
              <a:spcBef>
                <a:spcPts val="0"/>
              </a:spcBef>
              <a:spcAft>
                <a:spcPts val="1000"/>
              </a:spcAft>
              <a:buNone/>
            </a:pPr>
            <a:r>
              <a:rPr lang="en-US" dirty="0">
                <a:latin typeface="Calibri"/>
                <a:ea typeface="Calibri"/>
                <a:cs typeface="Arial"/>
              </a:rPr>
              <a:t>(b) The student </a:t>
            </a:r>
            <a:r>
              <a:rPr lang="en-US" b="1" i="1" dirty="0">
                <a:solidFill>
                  <a:srgbClr val="FF0000"/>
                </a:solidFill>
                <a:effectLst>
                  <a:outerShdw blurRad="38100" dist="38100" dir="2700000" algn="tl">
                    <a:srgbClr val="000000">
                      <a:alpha val="43137"/>
                    </a:srgbClr>
                  </a:outerShdw>
                </a:effectLst>
                <a:latin typeface="Calibri"/>
                <a:ea typeface="Calibri"/>
                <a:cs typeface="Arial"/>
              </a:rPr>
              <a:t>whose </a:t>
            </a:r>
            <a:r>
              <a:rPr lang="en-US" b="1" i="1" dirty="0" smtClean="0">
                <a:solidFill>
                  <a:srgbClr val="FF0000"/>
                </a:solidFill>
                <a:effectLst>
                  <a:outerShdw blurRad="38100" dist="38100" dir="2700000" algn="tl">
                    <a:srgbClr val="000000">
                      <a:alpha val="43137"/>
                    </a:srgbClr>
                  </a:outerShdw>
                </a:effectLst>
                <a:latin typeface="Calibri"/>
                <a:ea typeface="Calibri"/>
                <a:cs typeface="Arial"/>
              </a:rPr>
              <a:t>composition </a:t>
            </a:r>
            <a:r>
              <a:rPr lang="en-US" i="1" dirty="0">
                <a:latin typeface="Calibri"/>
                <a:ea typeface="Calibri"/>
                <a:cs typeface="Arial"/>
              </a:rPr>
              <a:t>I read</a:t>
            </a:r>
            <a:r>
              <a:rPr lang="en-US" dirty="0">
                <a:latin typeface="Calibri"/>
                <a:ea typeface="Calibri"/>
                <a:cs typeface="Arial"/>
              </a:rPr>
              <a:t> writes well.</a:t>
            </a:r>
          </a:p>
          <a:p>
            <a:endParaRPr lang="en-US" dirty="0"/>
          </a:p>
        </p:txBody>
      </p:sp>
    </p:spTree>
    <p:extLst>
      <p:ext uri="{BB962C8B-B14F-4D97-AF65-F5344CB8AC3E}">
        <p14:creationId xmlns:p14="http://schemas.microsoft.com/office/powerpoint/2010/main" val="1136723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85000" lnSpcReduction="10000"/>
          </a:bodyPr>
          <a:lstStyle/>
          <a:p>
            <a:pPr marL="0" marR="0">
              <a:lnSpc>
                <a:spcPct val="115000"/>
              </a:lnSpc>
              <a:spcBef>
                <a:spcPts val="0"/>
              </a:spcBef>
              <a:spcAft>
                <a:spcPts val="1000"/>
              </a:spcAft>
            </a:pPr>
            <a:r>
              <a:rPr lang="en-US" b="1" i="1" dirty="0">
                <a:solidFill>
                  <a:srgbClr val="FF0000"/>
                </a:solidFill>
                <a:latin typeface="Calibri"/>
                <a:ea typeface="Calibri"/>
                <a:cs typeface="Arial"/>
              </a:rPr>
              <a:t>Whose</a:t>
            </a:r>
            <a:r>
              <a:rPr lang="en-US" b="1" i="1" dirty="0">
                <a:latin typeface="Calibri"/>
                <a:ea typeface="Calibri"/>
                <a:cs typeface="Arial"/>
              </a:rPr>
              <a:t> </a:t>
            </a:r>
            <a:r>
              <a:rPr lang="en-US" b="1" dirty="0">
                <a:latin typeface="Calibri"/>
                <a:ea typeface="Calibri"/>
                <a:cs typeface="Arial"/>
              </a:rPr>
              <a:t>is used to show </a:t>
            </a:r>
            <a:r>
              <a:rPr lang="en-US" b="1" dirty="0">
                <a:solidFill>
                  <a:srgbClr val="FF0000"/>
                </a:solidFill>
                <a:latin typeface="Calibri"/>
                <a:ea typeface="Calibri"/>
                <a:cs typeface="Arial"/>
              </a:rPr>
              <a:t>possession</a:t>
            </a:r>
            <a:r>
              <a:rPr lang="en-US" b="1" dirty="0">
                <a:latin typeface="Calibri"/>
                <a:ea typeface="Calibri"/>
                <a:cs typeface="Arial"/>
              </a:rPr>
              <a:t>. It carries the same meaning as other possessive pronouns used as </a:t>
            </a:r>
            <a:r>
              <a:rPr lang="en-US" b="1" dirty="0">
                <a:solidFill>
                  <a:srgbClr val="FF0000"/>
                </a:solidFill>
                <a:latin typeface="Calibri"/>
                <a:ea typeface="Calibri"/>
                <a:cs typeface="Arial"/>
              </a:rPr>
              <a:t>adjectives</a:t>
            </a:r>
            <a:r>
              <a:rPr lang="en-US" b="1" dirty="0">
                <a:latin typeface="Calibri"/>
                <a:ea typeface="Calibri"/>
                <a:cs typeface="Arial"/>
              </a:rPr>
              <a:t>: </a:t>
            </a:r>
            <a:r>
              <a:rPr lang="en-US" b="1" i="1" dirty="0">
                <a:latin typeface="Calibri"/>
                <a:ea typeface="Calibri"/>
                <a:cs typeface="Arial"/>
              </a:rPr>
              <a:t>his, her, its, </a:t>
            </a:r>
            <a:r>
              <a:rPr lang="en-US" b="1" dirty="0">
                <a:latin typeface="Calibri"/>
                <a:ea typeface="Calibri"/>
                <a:cs typeface="Arial"/>
              </a:rPr>
              <a:t>and </a:t>
            </a:r>
            <a:r>
              <a:rPr lang="en-US" b="1" i="1" dirty="0">
                <a:latin typeface="Calibri"/>
                <a:ea typeface="Calibri"/>
                <a:cs typeface="Arial"/>
              </a:rPr>
              <a:t>their.</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Like </a:t>
            </a:r>
            <a:r>
              <a:rPr lang="en-US" b="1" i="1" dirty="0">
                <a:latin typeface="Calibri"/>
                <a:ea typeface="Calibri"/>
                <a:cs typeface="Arial"/>
              </a:rPr>
              <a:t>his, her, its, </a:t>
            </a:r>
            <a:r>
              <a:rPr lang="en-US" b="1" dirty="0">
                <a:latin typeface="Calibri"/>
                <a:ea typeface="Calibri"/>
                <a:cs typeface="Arial"/>
              </a:rPr>
              <a:t>and </a:t>
            </a:r>
            <a:r>
              <a:rPr lang="en-US" b="1" i="1" dirty="0">
                <a:latin typeface="Calibri"/>
                <a:ea typeface="Calibri"/>
                <a:cs typeface="Arial"/>
              </a:rPr>
              <a:t>their, whose </a:t>
            </a:r>
            <a:r>
              <a:rPr lang="en-US" b="1" dirty="0">
                <a:latin typeface="Calibri"/>
                <a:ea typeface="Calibri"/>
                <a:cs typeface="Arial"/>
              </a:rPr>
              <a:t>is </a:t>
            </a:r>
            <a:r>
              <a:rPr lang="en-US" b="1" u="sng" dirty="0">
                <a:latin typeface="Calibri"/>
                <a:ea typeface="Calibri"/>
                <a:cs typeface="Arial"/>
              </a:rPr>
              <a:t>connected</a:t>
            </a:r>
            <a:r>
              <a:rPr lang="en-US" b="1" dirty="0">
                <a:latin typeface="Calibri"/>
                <a:ea typeface="Calibri"/>
                <a:cs typeface="Arial"/>
              </a:rPr>
              <a:t> to a </a:t>
            </a:r>
            <a:r>
              <a:rPr lang="en-US" b="1" dirty="0">
                <a:solidFill>
                  <a:srgbClr val="FF0000"/>
                </a:solidFill>
                <a:latin typeface="Calibri"/>
                <a:ea typeface="Calibri"/>
                <a:cs typeface="Arial"/>
              </a:rPr>
              <a:t>noun</a:t>
            </a:r>
            <a:r>
              <a:rPr lang="en-US" b="1" dirty="0">
                <a:latin typeface="Calibri"/>
                <a:ea typeface="Calibri"/>
                <a:cs typeface="Arial"/>
              </a:rPr>
              <a:t>:</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his bicycle </a:t>
            </a:r>
            <a:r>
              <a:rPr lang="en-US" b="1" dirty="0">
                <a:latin typeface="Calibri"/>
                <a:ea typeface="Calibri"/>
                <a:cs typeface="Arial"/>
              </a:rPr>
              <a:t>—&gt; </a:t>
            </a:r>
            <a:r>
              <a:rPr lang="en-US" b="1" i="1" dirty="0">
                <a:latin typeface="Calibri"/>
                <a:ea typeface="Calibri"/>
                <a:cs typeface="Arial"/>
              </a:rPr>
              <a:t>whose bicycle</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her composition -</a:t>
            </a:r>
            <a:r>
              <a:rPr lang="en-US" b="1" dirty="0">
                <a:latin typeface="Calibri"/>
                <a:ea typeface="Calibri"/>
                <a:cs typeface="Arial"/>
              </a:rPr>
              <a:t>-&gt; </a:t>
            </a:r>
            <a:r>
              <a:rPr lang="en-US" b="1" i="1" dirty="0">
                <a:latin typeface="Calibri"/>
                <a:ea typeface="Calibri"/>
                <a:cs typeface="Arial"/>
              </a:rPr>
              <a:t>whose composition</a:t>
            </a:r>
            <a:endParaRPr lang="en-US"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Both</a:t>
            </a:r>
            <a:r>
              <a:rPr lang="en-US" b="1" dirty="0">
                <a:latin typeface="Calibri"/>
                <a:ea typeface="Calibri"/>
                <a:cs typeface="Arial"/>
              </a:rPr>
              <a:t> </a:t>
            </a:r>
            <a:r>
              <a:rPr lang="en-US" b="1" i="1" dirty="0">
                <a:latin typeface="Calibri"/>
                <a:ea typeface="Calibri"/>
                <a:cs typeface="Arial"/>
              </a:rPr>
              <a:t>whose </a:t>
            </a:r>
            <a:r>
              <a:rPr lang="en-US" b="1" dirty="0">
                <a:latin typeface="Calibri"/>
                <a:ea typeface="Calibri"/>
                <a:cs typeface="Arial"/>
              </a:rPr>
              <a:t>and the noun it is connected to are placed at the </a:t>
            </a:r>
            <a:r>
              <a:rPr lang="en-US" b="1" dirty="0">
                <a:solidFill>
                  <a:srgbClr val="FF0000"/>
                </a:solidFill>
                <a:latin typeface="Calibri"/>
                <a:ea typeface="Calibri"/>
                <a:cs typeface="Arial"/>
              </a:rPr>
              <a:t>beginning</a:t>
            </a:r>
            <a:r>
              <a:rPr lang="en-US" b="1" dirty="0">
                <a:latin typeface="Calibri"/>
                <a:ea typeface="Calibri"/>
                <a:cs typeface="Arial"/>
              </a:rPr>
              <a:t> of the adjective clause.</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Whose </a:t>
            </a:r>
            <a:r>
              <a:rPr lang="en-US" b="1" dirty="0">
                <a:solidFill>
                  <a:srgbClr val="FF0000"/>
                </a:solidFill>
                <a:latin typeface="Calibri"/>
                <a:ea typeface="Calibri"/>
                <a:cs typeface="Arial"/>
              </a:rPr>
              <a:t>cannot</a:t>
            </a:r>
            <a:r>
              <a:rPr lang="en-US" b="1" dirty="0">
                <a:latin typeface="Calibri"/>
                <a:ea typeface="Calibri"/>
                <a:cs typeface="Arial"/>
              </a:rPr>
              <a:t> be </a:t>
            </a:r>
            <a:r>
              <a:rPr lang="en-US" b="1" u="sng" dirty="0">
                <a:latin typeface="Calibri"/>
                <a:ea typeface="Calibri"/>
                <a:cs typeface="Arial"/>
              </a:rPr>
              <a:t>omitted</a:t>
            </a:r>
            <a:r>
              <a:rPr lang="en-US" b="1" dirty="0">
                <a:latin typeface="Calibri"/>
                <a:ea typeface="Calibri"/>
                <a:cs typeface="Arial"/>
              </a:rPr>
              <a: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336648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F271C">
                    <a:satMod val="130000"/>
                  </a:srgbClr>
                </a:solidFill>
              </a:rPr>
              <a:t>Adjective Clauses</a:t>
            </a:r>
            <a:endParaRPr lang="en-US" dirty="0"/>
          </a:p>
        </p:txBody>
      </p:sp>
      <p:sp>
        <p:nvSpPr>
          <p:cNvPr id="3" name="Content Placeholder 2"/>
          <p:cNvSpPr>
            <a:spLocks noGrp="1"/>
          </p:cNvSpPr>
          <p:nvPr>
            <p:ph idx="1"/>
          </p:nvPr>
        </p:nvSpPr>
        <p:spPr/>
        <p:txBody>
          <a:bodyPr/>
          <a:lstStyle/>
          <a:p>
            <a:pPr lvl="0">
              <a:buClr>
                <a:srgbClr val="3891A7"/>
              </a:buClr>
            </a:pPr>
            <a:r>
              <a:rPr lang="en-US" dirty="0">
                <a:solidFill>
                  <a:prstClr val="black"/>
                </a:solidFill>
              </a:rPr>
              <a:t>	An adjective (or relative) clause is a </a:t>
            </a:r>
            <a:r>
              <a:rPr lang="en-US" dirty="0">
                <a:solidFill>
                  <a:srgbClr val="FF0000"/>
                </a:solidFill>
              </a:rPr>
              <a:t>dependent</a:t>
            </a:r>
            <a:r>
              <a:rPr lang="en-US" dirty="0">
                <a:solidFill>
                  <a:prstClr val="black"/>
                </a:solidFill>
              </a:rPr>
              <a:t> clause that </a:t>
            </a:r>
            <a:r>
              <a:rPr lang="en-US" dirty="0">
                <a:solidFill>
                  <a:srgbClr val="FF0000"/>
                </a:solidFill>
              </a:rPr>
              <a:t>functions</a:t>
            </a:r>
            <a:r>
              <a:rPr lang="en-US" dirty="0">
                <a:solidFill>
                  <a:prstClr val="black"/>
                </a:solidFill>
              </a:rPr>
              <a:t> as an </a:t>
            </a:r>
            <a:r>
              <a:rPr lang="en-US" u="sng" dirty="0">
                <a:solidFill>
                  <a:srgbClr val="FF0000"/>
                </a:solidFill>
              </a:rPr>
              <a:t>adjective</a:t>
            </a:r>
            <a:r>
              <a:rPr lang="en-US" dirty="0">
                <a:solidFill>
                  <a:srgbClr val="FF0000"/>
                </a:solidFill>
              </a:rPr>
              <a:t> </a:t>
            </a:r>
            <a:r>
              <a:rPr lang="en-US" dirty="0">
                <a:solidFill>
                  <a:prstClr val="black"/>
                </a:solidFill>
              </a:rPr>
              <a:t>in a sentence. </a:t>
            </a:r>
            <a:r>
              <a:rPr lang="en-US" u="sng" dirty="0">
                <a:solidFill>
                  <a:prstClr val="black"/>
                </a:solidFill>
              </a:rPr>
              <a:t>It modifies nouns, pronouns, or a whole sentence</a:t>
            </a:r>
            <a:r>
              <a:rPr lang="en-US" dirty="0">
                <a:solidFill>
                  <a:prstClr val="black"/>
                </a:solidFill>
              </a:rPr>
              <a:t>. It begins with a relative pronoun. It comes </a:t>
            </a:r>
            <a:r>
              <a:rPr lang="en-US" dirty="0">
                <a:solidFill>
                  <a:srgbClr val="FF0000"/>
                </a:solidFill>
              </a:rPr>
              <a:t>immediately</a:t>
            </a:r>
            <a:r>
              <a:rPr lang="en-US" dirty="0">
                <a:solidFill>
                  <a:prstClr val="black"/>
                </a:solidFill>
              </a:rPr>
              <a:t> after the words that it modifies. In some cases, a prepositional phrase may come in between. </a:t>
            </a:r>
          </a:p>
          <a:p>
            <a:pPr lvl="0">
              <a:buClr>
                <a:srgbClr val="3891A7"/>
              </a:buClr>
            </a:pPr>
            <a:endParaRPr lang="en-US" dirty="0">
              <a:solidFill>
                <a:prstClr val="black"/>
              </a:solidFill>
            </a:endParaRPr>
          </a:p>
        </p:txBody>
      </p:sp>
    </p:spTree>
    <p:extLst>
      <p:ext uri="{BB962C8B-B14F-4D97-AF65-F5344CB8AC3E}">
        <p14:creationId xmlns:p14="http://schemas.microsoft.com/office/powerpoint/2010/main" val="244378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a:bodyPr>
          <a:lstStyle/>
          <a:p>
            <a:pPr marL="0" marR="0">
              <a:lnSpc>
                <a:spcPct val="115000"/>
              </a:lnSpc>
              <a:spcBef>
                <a:spcPts val="0"/>
              </a:spcBef>
              <a:spcAft>
                <a:spcPts val="1000"/>
              </a:spcAft>
            </a:pPr>
            <a:endParaRPr lang="en-US" dirty="0" smtClean="0">
              <a:latin typeface="Calibri"/>
              <a:ea typeface="Calibri"/>
              <a:cs typeface="Arial"/>
            </a:endParaRPr>
          </a:p>
          <a:p>
            <a:pPr marL="0" marR="0" indent="0">
              <a:lnSpc>
                <a:spcPct val="115000"/>
              </a:lnSpc>
              <a:spcBef>
                <a:spcPts val="0"/>
              </a:spcBef>
              <a:spcAft>
                <a:spcPts val="1000"/>
              </a:spcAft>
              <a:buNone/>
            </a:pPr>
            <a:r>
              <a:rPr lang="en-US" dirty="0" smtClean="0">
                <a:latin typeface="Calibri"/>
                <a:ea typeface="Calibri"/>
                <a:cs typeface="Arial"/>
              </a:rPr>
              <a:t>(</a:t>
            </a:r>
            <a:r>
              <a:rPr lang="en-US" dirty="0">
                <a:latin typeface="Calibri"/>
                <a:ea typeface="Calibri"/>
                <a:cs typeface="Arial"/>
              </a:rPr>
              <a:t>c) I worked at a </a:t>
            </a:r>
            <a:r>
              <a:rPr lang="en-US" i="1" dirty="0">
                <a:latin typeface="Calibri"/>
                <a:ea typeface="Calibri"/>
                <a:cs typeface="Arial"/>
              </a:rPr>
              <a:t>company </a:t>
            </a:r>
            <a:r>
              <a:rPr lang="en-US" b="1" i="1" dirty="0" smtClean="0">
                <a:solidFill>
                  <a:srgbClr val="FF0000"/>
                </a:solidFill>
                <a:latin typeface="Calibri"/>
                <a:ea typeface="Calibri"/>
                <a:cs typeface="Arial"/>
              </a:rPr>
              <a:t>whose employees </a:t>
            </a:r>
            <a:r>
              <a:rPr lang="en-US" dirty="0">
                <a:latin typeface="Calibri"/>
                <a:ea typeface="Calibri"/>
                <a:cs typeface="Arial"/>
              </a:rPr>
              <a:t>wanted to form a union</a:t>
            </a:r>
            <a:r>
              <a:rPr lang="en-US" dirty="0" smtClean="0">
                <a:latin typeface="Calibri"/>
                <a:ea typeface="Calibri"/>
                <a:cs typeface="Arial"/>
              </a:rPr>
              <a:t>.</a:t>
            </a:r>
            <a:endParaRPr lang="en-US" dirty="0">
              <a:latin typeface="Calibri"/>
              <a:ea typeface="Calibri"/>
              <a:cs typeface="Arial"/>
            </a:endParaRPr>
          </a:p>
          <a:p>
            <a:pPr marL="0" marR="0">
              <a:lnSpc>
                <a:spcPct val="115000"/>
              </a:lnSpc>
              <a:spcBef>
                <a:spcPts val="0"/>
              </a:spcBef>
              <a:spcAft>
                <a:spcPts val="1000"/>
              </a:spcAft>
            </a:pPr>
            <a:endParaRPr lang="en-US" dirty="0">
              <a:latin typeface="Calibri"/>
              <a:ea typeface="Calibri"/>
              <a:cs typeface="Arial"/>
            </a:endParaRPr>
          </a:p>
          <a:p>
            <a:pPr marL="0" marR="0">
              <a:lnSpc>
                <a:spcPct val="115000"/>
              </a:lnSpc>
              <a:spcBef>
                <a:spcPts val="0"/>
              </a:spcBef>
              <a:spcAft>
                <a:spcPts val="1000"/>
              </a:spcAft>
            </a:pPr>
            <a:r>
              <a:rPr lang="en-US" i="1" dirty="0">
                <a:solidFill>
                  <a:srgbClr val="FF0000"/>
                </a:solidFill>
                <a:latin typeface="Calibri"/>
                <a:ea typeface="Calibri"/>
                <a:cs typeface="Arial"/>
              </a:rPr>
              <a:t>Whose</a:t>
            </a:r>
            <a:r>
              <a:rPr lang="en-US" i="1" dirty="0">
                <a:latin typeface="Calibri"/>
                <a:ea typeface="Calibri"/>
                <a:cs typeface="Arial"/>
              </a:rPr>
              <a:t> </a:t>
            </a:r>
            <a:r>
              <a:rPr lang="en-US" u="sng" dirty="0">
                <a:latin typeface="Calibri"/>
                <a:ea typeface="Calibri"/>
                <a:cs typeface="Arial"/>
              </a:rPr>
              <a:t>usually</a:t>
            </a:r>
            <a:r>
              <a:rPr lang="en-US" dirty="0">
                <a:latin typeface="Calibri"/>
                <a:ea typeface="Calibri"/>
                <a:cs typeface="Arial"/>
              </a:rPr>
              <a:t> modifies </a:t>
            </a:r>
            <a:r>
              <a:rPr lang="en-US" dirty="0">
                <a:solidFill>
                  <a:srgbClr val="FF0000"/>
                </a:solidFill>
                <a:latin typeface="Calibri"/>
                <a:ea typeface="Calibri"/>
                <a:cs typeface="Arial"/>
              </a:rPr>
              <a:t>people</a:t>
            </a:r>
            <a:r>
              <a:rPr lang="en-US" dirty="0">
                <a:latin typeface="Calibri"/>
                <a:ea typeface="Calibri"/>
                <a:cs typeface="Arial"/>
              </a:rPr>
              <a:t>, but it </a:t>
            </a:r>
            <a:r>
              <a:rPr lang="en-US" u="sng" dirty="0">
                <a:latin typeface="Calibri"/>
                <a:ea typeface="Calibri"/>
                <a:cs typeface="Arial"/>
              </a:rPr>
              <a:t>may</a:t>
            </a:r>
            <a:r>
              <a:rPr lang="en-US" dirty="0">
                <a:latin typeface="Calibri"/>
                <a:ea typeface="Calibri"/>
                <a:cs typeface="Arial"/>
              </a:rPr>
              <a:t> also be used to modify </a:t>
            </a:r>
            <a:r>
              <a:rPr lang="en-US" dirty="0">
                <a:solidFill>
                  <a:srgbClr val="FF0000"/>
                </a:solidFill>
                <a:latin typeface="Calibri"/>
                <a:ea typeface="Calibri"/>
                <a:cs typeface="Arial"/>
              </a:rPr>
              <a:t>things</a:t>
            </a:r>
            <a:r>
              <a:rPr lang="en-US" dirty="0">
                <a:latin typeface="Calibri"/>
                <a:ea typeface="Calibri"/>
                <a:cs typeface="Arial"/>
              </a:rPr>
              <a:t>, as in (c).</a:t>
            </a:r>
          </a:p>
          <a:p>
            <a:pPr marL="82296" indent="0">
              <a:buNone/>
            </a:pPr>
            <a:endParaRPr lang="en-US" dirty="0"/>
          </a:p>
        </p:txBody>
      </p:sp>
    </p:spTree>
    <p:extLst>
      <p:ext uri="{BB962C8B-B14F-4D97-AF65-F5344CB8AC3E}">
        <p14:creationId xmlns:p14="http://schemas.microsoft.com/office/powerpoint/2010/main" val="1659347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172200"/>
          </a:xfrm>
        </p:spPr>
        <p:txBody>
          <a:bodyPr>
            <a:normAutofit lnSpcReduction="10000"/>
          </a:bodyPr>
          <a:lstStyle/>
          <a:p>
            <a:r>
              <a:rPr lang="en-US" sz="2400" dirty="0"/>
              <a:t>(d) That's the boy </a:t>
            </a:r>
            <a:r>
              <a:rPr lang="en-US" sz="2400" i="1" dirty="0">
                <a:solidFill>
                  <a:srgbClr val="FF0000"/>
                </a:solidFill>
              </a:rPr>
              <a:t>whose</a:t>
            </a:r>
            <a:r>
              <a:rPr lang="en-US" sz="2400" i="1" dirty="0"/>
              <a:t> parents </a:t>
            </a:r>
            <a:r>
              <a:rPr lang="en-US" sz="2400" dirty="0"/>
              <a:t>you met.</a:t>
            </a:r>
          </a:p>
          <a:p>
            <a:r>
              <a:rPr lang="en-US" sz="2400" dirty="0"/>
              <a:t>(e) That’s the boy </a:t>
            </a:r>
            <a:r>
              <a:rPr lang="en-US" sz="2400" i="1" dirty="0">
                <a:solidFill>
                  <a:srgbClr val="FF0000"/>
                </a:solidFill>
              </a:rPr>
              <a:t>who’s</a:t>
            </a:r>
            <a:r>
              <a:rPr lang="en-US" sz="2400" i="1" dirty="0"/>
              <a:t> </a:t>
            </a:r>
            <a:r>
              <a:rPr lang="en-US" sz="2400" dirty="0"/>
              <a:t>in my math class.</a:t>
            </a:r>
          </a:p>
          <a:p>
            <a:r>
              <a:rPr lang="en-US" sz="2400" dirty="0"/>
              <a:t>( f ) That’s the boy </a:t>
            </a:r>
            <a:r>
              <a:rPr lang="en-US" sz="2400" i="1" dirty="0">
                <a:solidFill>
                  <a:srgbClr val="FF0000"/>
                </a:solidFill>
              </a:rPr>
              <a:t>who’s</a:t>
            </a:r>
            <a:r>
              <a:rPr lang="en-US" sz="2400" i="1" dirty="0"/>
              <a:t> been living </a:t>
            </a:r>
            <a:r>
              <a:rPr lang="en-US" sz="2400" dirty="0"/>
              <a:t>at our house since his mother was arrested.*</a:t>
            </a:r>
          </a:p>
          <a:p>
            <a:pPr marL="0" marR="0">
              <a:lnSpc>
                <a:spcPct val="115000"/>
              </a:lnSpc>
              <a:spcBef>
                <a:spcPts val="0"/>
              </a:spcBef>
              <a:spcAft>
                <a:spcPts val="1000"/>
              </a:spcAft>
            </a:pPr>
            <a:endParaRPr lang="en-US" sz="2400" dirty="0">
              <a:latin typeface="Calibri"/>
              <a:ea typeface="Calibri"/>
              <a:cs typeface="Arial"/>
            </a:endParaRPr>
          </a:p>
          <a:p>
            <a:pPr marL="0" marR="0">
              <a:lnSpc>
                <a:spcPct val="115000"/>
              </a:lnSpc>
              <a:spcBef>
                <a:spcPts val="0"/>
              </a:spcBef>
              <a:spcAft>
                <a:spcPts val="1000"/>
              </a:spcAft>
            </a:pPr>
            <a:r>
              <a:rPr lang="en-US" sz="2400" b="1" i="1" dirty="0">
                <a:latin typeface="Calibri"/>
                <a:ea typeface="Calibri"/>
                <a:cs typeface="Arial"/>
              </a:rPr>
              <a:t>Whose </a:t>
            </a:r>
            <a:r>
              <a:rPr lang="en-US" sz="2400" b="1" dirty="0">
                <a:latin typeface="Calibri"/>
                <a:ea typeface="Calibri"/>
                <a:cs typeface="Arial"/>
              </a:rPr>
              <a:t>and </a:t>
            </a:r>
            <a:r>
              <a:rPr lang="en-US" sz="2400" b="1" i="1" dirty="0">
                <a:latin typeface="Calibri"/>
                <a:ea typeface="Calibri"/>
                <a:cs typeface="Arial"/>
              </a:rPr>
              <a:t>who’s </a:t>
            </a:r>
            <a:r>
              <a:rPr lang="en-US" sz="2400" b="1" dirty="0">
                <a:latin typeface="Calibri"/>
                <a:ea typeface="Calibri"/>
                <a:cs typeface="Arial"/>
              </a:rPr>
              <a:t>have the </a:t>
            </a:r>
            <a:r>
              <a:rPr lang="en-US" sz="2400" b="1" u="sng" dirty="0">
                <a:latin typeface="Calibri"/>
                <a:ea typeface="Calibri"/>
                <a:cs typeface="Arial"/>
              </a:rPr>
              <a:t>same</a:t>
            </a:r>
            <a:r>
              <a:rPr lang="en-US" sz="2400" b="1" dirty="0">
                <a:latin typeface="Calibri"/>
                <a:ea typeface="Calibri"/>
                <a:cs typeface="Arial"/>
              </a:rPr>
              <a:t> </a:t>
            </a:r>
            <a:r>
              <a:rPr lang="en-US" sz="2400" b="1" dirty="0">
                <a:solidFill>
                  <a:srgbClr val="FF0000"/>
                </a:solidFill>
                <a:latin typeface="Calibri"/>
                <a:ea typeface="Calibri"/>
                <a:cs typeface="Arial"/>
              </a:rPr>
              <a:t>pronunciation</a:t>
            </a:r>
            <a:r>
              <a:rPr lang="en-US" sz="2400" b="1" dirty="0">
                <a:latin typeface="Calibri"/>
                <a:ea typeface="Calibri"/>
                <a:cs typeface="Arial"/>
              </a:rPr>
              <a:t>.</a:t>
            </a:r>
            <a:endParaRPr lang="en-US" sz="2400" dirty="0">
              <a:latin typeface="Calibri"/>
              <a:ea typeface="Calibri"/>
              <a:cs typeface="Arial"/>
            </a:endParaRPr>
          </a:p>
          <a:p>
            <a:pPr marL="0" marR="0">
              <a:lnSpc>
                <a:spcPct val="115000"/>
              </a:lnSpc>
              <a:spcBef>
                <a:spcPts val="0"/>
              </a:spcBef>
              <a:spcAft>
                <a:spcPts val="1000"/>
              </a:spcAft>
            </a:pPr>
            <a:r>
              <a:rPr lang="en-US" sz="2400" b="1" i="1" dirty="0">
                <a:solidFill>
                  <a:srgbClr val="FF0000"/>
                </a:solidFill>
                <a:latin typeface="Calibri"/>
                <a:ea typeface="Calibri"/>
                <a:cs typeface="Arial"/>
              </a:rPr>
              <a:t>Who's</a:t>
            </a:r>
            <a:r>
              <a:rPr lang="en-US" sz="2400" b="1" i="1" dirty="0">
                <a:latin typeface="Calibri"/>
                <a:ea typeface="Calibri"/>
                <a:cs typeface="Arial"/>
              </a:rPr>
              <a:t> </a:t>
            </a:r>
            <a:r>
              <a:rPr lang="en-US" sz="2400" b="1" dirty="0">
                <a:latin typeface="Calibri"/>
                <a:ea typeface="Calibri"/>
                <a:cs typeface="Arial"/>
              </a:rPr>
              <a:t>can mean </a:t>
            </a:r>
            <a:r>
              <a:rPr lang="en-US" sz="2400" b="1" i="1" dirty="0">
                <a:solidFill>
                  <a:srgbClr val="0070C0"/>
                </a:solidFill>
                <a:latin typeface="Calibri"/>
                <a:ea typeface="Calibri"/>
                <a:cs typeface="Arial"/>
              </a:rPr>
              <a:t>who is</a:t>
            </a:r>
            <a:r>
              <a:rPr lang="en-US" sz="2400" b="1" i="1" dirty="0">
                <a:latin typeface="Calibri"/>
                <a:ea typeface="Calibri"/>
                <a:cs typeface="Arial"/>
              </a:rPr>
              <a:t>, </a:t>
            </a:r>
            <a:r>
              <a:rPr lang="en-US" sz="2400" b="1" dirty="0">
                <a:latin typeface="Calibri"/>
                <a:ea typeface="Calibri"/>
                <a:cs typeface="Arial"/>
              </a:rPr>
              <a:t>as in (e), or </a:t>
            </a:r>
            <a:r>
              <a:rPr lang="en-US" sz="2400" b="1" i="1" dirty="0">
                <a:solidFill>
                  <a:srgbClr val="0070C0"/>
                </a:solidFill>
                <a:latin typeface="Calibri"/>
                <a:ea typeface="Calibri"/>
                <a:cs typeface="Arial"/>
              </a:rPr>
              <a:t>who has</a:t>
            </a:r>
            <a:r>
              <a:rPr lang="en-US" sz="2400" b="1" i="1" dirty="0">
                <a:latin typeface="Calibri"/>
                <a:ea typeface="Calibri"/>
                <a:cs typeface="Arial"/>
              </a:rPr>
              <a:t>, </a:t>
            </a:r>
            <a:r>
              <a:rPr lang="en-US" sz="2400" b="1" dirty="0">
                <a:latin typeface="Calibri"/>
                <a:ea typeface="Calibri"/>
                <a:cs typeface="Arial"/>
              </a:rPr>
              <a:t>as in (f</a:t>
            </a:r>
            <a:r>
              <a:rPr lang="en-US" sz="2400" b="1" dirty="0" smtClean="0">
                <a:latin typeface="Calibri"/>
                <a:ea typeface="Calibri"/>
                <a:cs typeface="Arial"/>
              </a:rPr>
              <a:t>).</a:t>
            </a:r>
            <a:endParaRPr lang="en-US" sz="2400" dirty="0" smtClean="0">
              <a:latin typeface="Calibri"/>
              <a:ea typeface="Calibri"/>
              <a:cs typeface="Arial"/>
            </a:endParaRPr>
          </a:p>
          <a:p>
            <a:pPr marL="0" marR="0" indent="0">
              <a:lnSpc>
                <a:spcPct val="115000"/>
              </a:lnSpc>
              <a:spcBef>
                <a:spcPts val="0"/>
              </a:spcBef>
              <a:spcAft>
                <a:spcPts val="1000"/>
              </a:spcAft>
              <a:buNone/>
            </a:pPr>
            <a:endParaRPr lang="en-US" sz="2400" dirty="0" smtClean="0"/>
          </a:p>
          <a:p>
            <a:pPr marL="0" marR="0">
              <a:lnSpc>
                <a:spcPct val="115000"/>
              </a:lnSpc>
              <a:spcBef>
                <a:spcPts val="0"/>
              </a:spcBef>
              <a:spcAft>
                <a:spcPts val="1000"/>
              </a:spcAft>
            </a:pPr>
            <a:r>
              <a:rPr lang="en-US" sz="2600" dirty="0">
                <a:latin typeface="Calibri"/>
                <a:ea typeface="Calibri"/>
                <a:cs typeface="Arial"/>
              </a:rPr>
              <a:t>*When </a:t>
            </a:r>
            <a:r>
              <a:rPr lang="en-US" sz="2600" i="1" dirty="0">
                <a:solidFill>
                  <a:srgbClr val="FF0000"/>
                </a:solidFill>
                <a:latin typeface="Calibri"/>
                <a:ea typeface="Calibri"/>
                <a:cs typeface="Arial"/>
              </a:rPr>
              <a:t>has</a:t>
            </a:r>
            <a:r>
              <a:rPr lang="en-US" sz="2600" i="1" dirty="0">
                <a:latin typeface="Calibri"/>
                <a:ea typeface="Calibri"/>
                <a:cs typeface="Arial"/>
              </a:rPr>
              <a:t> </a:t>
            </a:r>
            <a:r>
              <a:rPr lang="en-US" sz="2600" dirty="0">
                <a:latin typeface="Calibri"/>
                <a:ea typeface="Calibri"/>
                <a:cs typeface="Arial"/>
              </a:rPr>
              <a:t>is a </a:t>
            </a:r>
            <a:r>
              <a:rPr lang="en-US" sz="2600" dirty="0">
                <a:solidFill>
                  <a:srgbClr val="0070C0"/>
                </a:solidFill>
                <a:latin typeface="Calibri"/>
                <a:ea typeface="Calibri"/>
                <a:cs typeface="Arial"/>
              </a:rPr>
              <a:t>helping verb </a:t>
            </a:r>
            <a:r>
              <a:rPr lang="en-US" sz="2600" dirty="0">
                <a:latin typeface="Calibri"/>
                <a:ea typeface="Calibri"/>
                <a:cs typeface="Arial"/>
              </a:rPr>
              <a:t>in the present perfect, it is usually </a:t>
            </a:r>
            <a:r>
              <a:rPr lang="en-US" sz="2600" u="sng" dirty="0">
                <a:latin typeface="Calibri"/>
                <a:ea typeface="Calibri"/>
                <a:cs typeface="Arial"/>
              </a:rPr>
              <a:t>contracted</a:t>
            </a:r>
            <a:r>
              <a:rPr lang="en-US" sz="2600" dirty="0">
                <a:latin typeface="Calibri"/>
                <a:ea typeface="Calibri"/>
                <a:cs typeface="Arial"/>
              </a:rPr>
              <a:t> with </a:t>
            </a:r>
            <a:r>
              <a:rPr lang="en-US" sz="2600" i="1" dirty="0">
                <a:solidFill>
                  <a:srgbClr val="0070C0"/>
                </a:solidFill>
                <a:latin typeface="Calibri"/>
                <a:ea typeface="Calibri"/>
                <a:cs typeface="Arial"/>
              </a:rPr>
              <a:t>who</a:t>
            </a:r>
            <a:r>
              <a:rPr lang="en-US" sz="2600" i="1" dirty="0">
                <a:latin typeface="Calibri"/>
                <a:ea typeface="Calibri"/>
                <a:cs typeface="Arial"/>
              </a:rPr>
              <a:t> </a:t>
            </a:r>
            <a:r>
              <a:rPr lang="en-US" sz="2600" dirty="0">
                <a:latin typeface="Calibri"/>
                <a:ea typeface="Calibri"/>
                <a:cs typeface="Arial"/>
              </a:rPr>
              <a:t>in speaking and sometimes in informal writing, as in ( f </a:t>
            </a:r>
            <a:r>
              <a:rPr lang="en-US" sz="2600" dirty="0" smtClean="0">
                <a:latin typeface="Calibri"/>
                <a:ea typeface="Calibri"/>
                <a:cs typeface="Arial"/>
              </a:rPr>
              <a:t>) i.e. who’s.</a:t>
            </a:r>
          </a:p>
          <a:p>
            <a:pPr marL="0" marR="0">
              <a:lnSpc>
                <a:spcPct val="115000"/>
              </a:lnSpc>
              <a:spcBef>
                <a:spcPts val="0"/>
              </a:spcBef>
              <a:spcAft>
                <a:spcPts val="1000"/>
              </a:spcAft>
            </a:pPr>
            <a:r>
              <a:rPr lang="en-US" sz="2800" dirty="0">
                <a:latin typeface="Calibri"/>
                <a:ea typeface="Calibri"/>
                <a:cs typeface="Arial"/>
              </a:rPr>
              <a:t>When </a:t>
            </a:r>
            <a:r>
              <a:rPr lang="en-US" sz="2800" i="1" dirty="0">
                <a:solidFill>
                  <a:srgbClr val="FF0000"/>
                </a:solidFill>
                <a:latin typeface="Calibri"/>
                <a:ea typeface="Calibri"/>
                <a:cs typeface="Arial"/>
              </a:rPr>
              <a:t>has</a:t>
            </a:r>
            <a:r>
              <a:rPr lang="en-US" sz="2800" i="1" dirty="0">
                <a:latin typeface="Calibri"/>
                <a:ea typeface="Calibri"/>
                <a:cs typeface="Arial"/>
              </a:rPr>
              <a:t> </a:t>
            </a:r>
            <a:r>
              <a:rPr lang="en-US" sz="2800" dirty="0">
                <a:latin typeface="Calibri"/>
                <a:ea typeface="Calibri"/>
                <a:cs typeface="Arial"/>
              </a:rPr>
              <a:t>is a </a:t>
            </a:r>
            <a:r>
              <a:rPr lang="en-US" sz="2800" dirty="0">
                <a:solidFill>
                  <a:srgbClr val="0070C0"/>
                </a:solidFill>
                <a:latin typeface="Calibri"/>
                <a:ea typeface="Calibri"/>
                <a:cs typeface="Arial"/>
              </a:rPr>
              <a:t>main</a:t>
            </a:r>
            <a:r>
              <a:rPr lang="en-US" sz="2800" dirty="0">
                <a:latin typeface="Calibri"/>
                <a:ea typeface="Calibri"/>
                <a:cs typeface="Arial"/>
              </a:rPr>
              <a:t> </a:t>
            </a:r>
            <a:r>
              <a:rPr lang="en-US" sz="2800" dirty="0">
                <a:solidFill>
                  <a:srgbClr val="0070C0"/>
                </a:solidFill>
                <a:latin typeface="Calibri"/>
                <a:ea typeface="Calibri"/>
                <a:cs typeface="Arial"/>
              </a:rPr>
              <a:t>verb</a:t>
            </a:r>
            <a:r>
              <a:rPr lang="en-US" sz="2800" dirty="0">
                <a:latin typeface="Calibri"/>
                <a:ea typeface="Calibri"/>
                <a:cs typeface="Arial"/>
              </a:rPr>
              <a:t>, it is </a:t>
            </a:r>
            <a:r>
              <a:rPr lang="en-US" sz="2800" u="sng" dirty="0">
                <a:latin typeface="Calibri"/>
                <a:ea typeface="Calibri"/>
                <a:cs typeface="Arial"/>
              </a:rPr>
              <a:t>not contracted </a:t>
            </a:r>
            <a:r>
              <a:rPr lang="en-US" sz="2800" dirty="0">
                <a:latin typeface="Calibri"/>
                <a:ea typeface="Calibri"/>
                <a:cs typeface="Arial"/>
              </a:rPr>
              <a:t>with </a:t>
            </a:r>
            <a:r>
              <a:rPr lang="en-US" sz="2800" i="1" dirty="0">
                <a:latin typeface="Calibri"/>
                <a:ea typeface="Calibri"/>
                <a:cs typeface="Arial"/>
              </a:rPr>
              <a:t>who: I know a man who has a cook.</a:t>
            </a:r>
            <a:endParaRPr lang="en-US" sz="2800" dirty="0">
              <a:latin typeface="Calibri"/>
              <a:ea typeface="Calibri"/>
              <a:cs typeface="Arial"/>
            </a:endParaRPr>
          </a:p>
          <a:p>
            <a:pPr marL="0" marR="0">
              <a:lnSpc>
                <a:spcPct val="115000"/>
              </a:lnSpc>
              <a:spcBef>
                <a:spcPts val="0"/>
              </a:spcBef>
              <a:spcAft>
                <a:spcPts val="1000"/>
              </a:spcAft>
            </a:pPr>
            <a:endParaRPr lang="en-US" sz="2400" dirty="0">
              <a:effectLst/>
              <a:latin typeface="Calibri"/>
              <a:ea typeface="Calibri"/>
              <a:cs typeface="Arial"/>
            </a:endParaRPr>
          </a:p>
        </p:txBody>
      </p:sp>
    </p:spTree>
    <p:extLst>
      <p:ext uri="{BB962C8B-B14F-4D97-AF65-F5344CB8AC3E}">
        <p14:creationId xmlns:p14="http://schemas.microsoft.com/office/powerpoint/2010/main" val="3748788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a:bodyPr>
          <a:lstStyle/>
          <a:p>
            <a:r>
              <a:rPr lang="en-US" sz="2800" b="1" dirty="0">
                <a:solidFill>
                  <a:srgbClr val="FF0000"/>
                </a:solidFill>
                <a:latin typeface="Palatino Linotype"/>
              </a:rPr>
              <a:t>Exercise 18, p. 278.</a:t>
            </a:r>
          </a:p>
          <a:p>
            <a:r>
              <a:rPr lang="en-US" sz="2800" dirty="0">
                <a:latin typeface="Calibri" pitchFamily="34" charset="0"/>
                <a:cs typeface="Calibri" pitchFamily="34" charset="0"/>
              </a:rPr>
              <a:t>2. Mrs. North teaches a class for students whose </a:t>
            </a:r>
            <a:r>
              <a:rPr lang="en-US" sz="2800" dirty="0" smtClean="0">
                <a:latin typeface="Calibri" pitchFamily="34" charset="0"/>
                <a:cs typeface="Calibri" pitchFamily="34" charset="0"/>
              </a:rPr>
              <a:t>native language </a:t>
            </a:r>
            <a:r>
              <a:rPr lang="en-US" sz="2800" dirty="0">
                <a:latin typeface="Calibri" pitchFamily="34" charset="0"/>
                <a:cs typeface="Calibri" pitchFamily="34" charset="0"/>
              </a:rPr>
              <a:t>is not English.</a:t>
            </a:r>
          </a:p>
          <a:p>
            <a:r>
              <a:rPr lang="en-US" sz="2800" dirty="0">
                <a:latin typeface="Calibri" pitchFamily="34" charset="0"/>
                <a:cs typeface="Calibri" pitchFamily="34" charset="0"/>
              </a:rPr>
              <a:t>3. The people whose house we visited were nice.</a:t>
            </a:r>
          </a:p>
          <a:p>
            <a:r>
              <a:rPr lang="en-US" sz="2800" dirty="0">
                <a:latin typeface="Calibri" pitchFamily="34" charset="0"/>
                <a:cs typeface="Calibri" pitchFamily="34" charset="0"/>
              </a:rPr>
              <a:t>4. I live in a dormitory whose residents come </a:t>
            </a:r>
            <a:r>
              <a:rPr lang="en-US" sz="2800" dirty="0" smtClean="0">
                <a:latin typeface="Calibri" pitchFamily="34" charset="0"/>
                <a:cs typeface="Calibri" pitchFamily="34" charset="0"/>
              </a:rPr>
              <a:t>from many </a:t>
            </a:r>
            <a:r>
              <a:rPr lang="en-US" sz="2800" dirty="0">
                <a:latin typeface="Calibri" pitchFamily="34" charset="0"/>
                <a:cs typeface="Calibri" pitchFamily="34" charset="0"/>
              </a:rPr>
              <a:t>countries.</a:t>
            </a:r>
          </a:p>
          <a:p>
            <a:r>
              <a:rPr lang="en-US" sz="2800" dirty="0">
                <a:latin typeface="Calibri" pitchFamily="34" charset="0"/>
                <a:cs typeface="Calibri" pitchFamily="34" charset="0"/>
              </a:rPr>
              <a:t>5. I have to call the man whose umbrella I </a:t>
            </a:r>
            <a:r>
              <a:rPr lang="en-US" sz="2800" dirty="0" smtClean="0">
                <a:latin typeface="Calibri" pitchFamily="34" charset="0"/>
                <a:cs typeface="Calibri" pitchFamily="34" charset="0"/>
              </a:rPr>
              <a:t>accidentally picked </a:t>
            </a:r>
            <a:r>
              <a:rPr lang="en-US" sz="2800" dirty="0">
                <a:latin typeface="Calibri" pitchFamily="34" charset="0"/>
                <a:cs typeface="Calibri" pitchFamily="34" charset="0"/>
              </a:rPr>
              <a:t>up after the meeting.</a:t>
            </a:r>
          </a:p>
          <a:p>
            <a:r>
              <a:rPr lang="en-US" sz="2800" dirty="0">
                <a:latin typeface="Calibri" pitchFamily="34" charset="0"/>
                <a:cs typeface="Calibri" pitchFamily="34" charset="0"/>
              </a:rPr>
              <a:t>6. The man whose beard caught on fire when he lit </a:t>
            </a:r>
            <a:r>
              <a:rPr lang="en-US" sz="2800" dirty="0" smtClean="0">
                <a:latin typeface="Calibri" pitchFamily="34" charset="0"/>
                <a:cs typeface="Calibri" pitchFamily="34" charset="0"/>
              </a:rPr>
              <a:t>a cigarette </a:t>
            </a:r>
            <a:r>
              <a:rPr lang="en-US" sz="2800" dirty="0">
                <a:latin typeface="Calibri" pitchFamily="34" charset="0"/>
                <a:cs typeface="Calibri" pitchFamily="34" charset="0"/>
              </a:rPr>
              <a:t>poured a glass of water on his face.</a:t>
            </a:r>
          </a:p>
        </p:txBody>
      </p:sp>
    </p:spTree>
    <p:extLst>
      <p:ext uri="{BB962C8B-B14F-4D97-AF65-F5344CB8AC3E}">
        <p14:creationId xmlns:p14="http://schemas.microsoft.com/office/powerpoint/2010/main" val="4143429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4400" b="1" dirty="0">
                <a:effectLst/>
                <a:latin typeface="Calibri"/>
                <a:ea typeface="Calibri"/>
                <a:cs typeface="Arial"/>
              </a:rPr>
              <a:t>Using Where in Adjective Clauses</a:t>
            </a:r>
            <a:r>
              <a:rPr lang="en-US" sz="4400" dirty="0">
                <a:effectLst/>
                <a:latin typeface="Calibri"/>
                <a:ea typeface="Calibri"/>
                <a:cs typeface="Arial"/>
              </a:rPr>
              <a:t/>
            </a:r>
            <a:br>
              <a:rPr lang="en-US" sz="4400" dirty="0">
                <a:effectLst/>
                <a:latin typeface="Calibri"/>
                <a:ea typeface="Calibri"/>
                <a:cs typeface="Arial"/>
              </a:rPr>
            </a:br>
            <a:endParaRPr lang="en-US" dirty="0"/>
          </a:p>
        </p:txBody>
      </p:sp>
      <p:sp>
        <p:nvSpPr>
          <p:cNvPr id="3" name="Content Placeholder 2"/>
          <p:cNvSpPr>
            <a:spLocks noGrp="1"/>
          </p:cNvSpPr>
          <p:nvPr>
            <p:ph idx="1"/>
          </p:nvPr>
        </p:nvSpPr>
        <p:spPr>
          <a:xfrm>
            <a:off x="1295400" y="1295400"/>
            <a:ext cx="7498080" cy="5334000"/>
          </a:xfrm>
        </p:spPr>
        <p:txBody>
          <a:bodyPr>
            <a:noAutofit/>
          </a:bodyPr>
          <a:lstStyle/>
          <a:p>
            <a:pPr marL="0" marR="0" indent="0">
              <a:lnSpc>
                <a:spcPct val="115000"/>
              </a:lnSpc>
              <a:spcBef>
                <a:spcPts val="0"/>
              </a:spcBef>
              <a:spcAft>
                <a:spcPts val="1000"/>
              </a:spcAft>
              <a:buNone/>
            </a:pPr>
            <a:r>
              <a:rPr lang="en-US" sz="2800" dirty="0" smtClean="0">
                <a:latin typeface="Calibri"/>
                <a:ea typeface="Calibri"/>
                <a:cs typeface="Arial"/>
              </a:rPr>
              <a:t>			The </a:t>
            </a:r>
            <a:r>
              <a:rPr lang="en-US" sz="2800" dirty="0">
                <a:latin typeface="Calibri"/>
                <a:ea typeface="Calibri"/>
                <a:cs typeface="Arial"/>
              </a:rPr>
              <a:t>building is very old.</a:t>
            </a:r>
          </a:p>
          <a:p>
            <a:pPr marL="0" marR="0" indent="0">
              <a:lnSpc>
                <a:spcPct val="115000"/>
              </a:lnSpc>
              <a:spcBef>
                <a:spcPts val="0"/>
              </a:spcBef>
              <a:spcAft>
                <a:spcPts val="1000"/>
              </a:spcAft>
              <a:buNone/>
            </a:pPr>
            <a:r>
              <a:rPr lang="en-US" sz="2600" dirty="0" smtClean="0">
                <a:latin typeface="Calibri"/>
                <a:ea typeface="Calibri"/>
                <a:cs typeface="Arial"/>
              </a:rPr>
              <a:t>			He </a:t>
            </a:r>
            <a:r>
              <a:rPr lang="en-US" sz="2600" dirty="0">
                <a:latin typeface="Calibri"/>
                <a:ea typeface="Calibri"/>
                <a:cs typeface="Arial"/>
              </a:rPr>
              <a:t>lives </a:t>
            </a:r>
            <a:r>
              <a:rPr lang="en-US" sz="2600" b="1" i="1" dirty="0">
                <a:solidFill>
                  <a:srgbClr val="FF0000"/>
                </a:solidFill>
                <a:latin typeface="Calibri"/>
                <a:ea typeface="Calibri"/>
                <a:cs typeface="Arial"/>
              </a:rPr>
              <a:t>there (in that building</a:t>
            </a:r>
            <a:r>
              <a:rPr lang="en-US" sz="2600" b="1" i="1" dirty="0" smtClean="0">
                <a:solidFill>
                  <a:srgbClr val="FF0000"/>
                </a:solidFill>
                <a:latin typeface="Calibri"/>
                <a:ea typeface="Calibri"/>
                <a:cs typeface="Arial"/>
              </a:rPr>
              <a:t>).</a:t>
            </a:r>
          </a:p>
          <a:p>
            <a:pPr marL="0" marR="0" indent="0">
              <a:lnSpc>
                <a:spcPct val="115000"/>
              </a:lnSpc>
              <a:spcBef>
                <a:spcPts val="0"/>
              </a:spcBef>
              <a:spcAft>
                <a:spcPts val="1000"/>
              </a:spcAft>
              <a:buNone/>
            </a:pPr>
            <a:endParaRPr lang="en-US" sz="2600" b="1" dirty="0" smtClean="0">
              <a:solidFill>
                <a:srgbClr val="FF0000"/>
              </a:solidFill>
              <a:latin typeface="Calibri"/>
              <a:ea typeface="Calibri"/>
              <a:cs typeface="Arial"/>
            </a:endParaRPr>
          </a:p>
          <a:p>
            <a:pPr marL="0" marR="0">
              <a:lnSpc>
                <a:spcPct val="115000"/>
              </a:lnSpc>
              <a:spcBef>
                <a:spcPts val="0"/>
              </a:spcBef>
              <a:spcAft>
                <a:spcPts val="1000"/>
              </a:spcAft>
            </a:pPr>
            <a:r>
              <a:rPr lang="en-US" sz="2800" dirty="0" smtClean="0">
                <a:latin typeface="Calibri"/>
                <a:ea typeface="Calibri"/>
                <a:cs typeface="Arial"/>
              </a:rPr>
              <a:t>(a) The building </a:t>
            </a:r>
            <a:r>
              <a:rPr lang="en-US" sz="2800" b="1" i="1" dirty="0" smtClean="0">
                <a:solidFill>
                  <a:srgbClr val="FF0000"/>
                </a:solidFill>
                <a:latin typeface="Calibri"/>
                <a:ea typeface="Calibri"/>
                <a:cs typeface="Arial"/>
              </a:rPr>
              <a:t>where he lives </a:t>
            </a:r>
            <a:r>
              <a:rPr lang="en-US" sz="2800" dirty="0" smtClean="0">
                <a:latin typeface="Calibri"/>
                <a:ea typeface="Calibri"/>
                <a:cs typeface="Arial"/>
              </a:rPr>
              <a:t>is very old.</a:t>
            </a:r>
          </a:p>
          <a:p>
            <a:pPr marL="0" marR="0">
              <a:lnSpc>
                <a:spcPct val="115000"/>
              </a:lnSpc>
              <a:spcBef>
                <a:spcPts val="0"/>
              </a:spcBef>
              <a:spcAft>
                <a:spcPts val="1000"/>
              </a:spcAft>
            </a:pPr>
            <a:r>
              <a:rPr lang="en-US" sz="2800" dirty="0" smtClean="0">
                <a:latin typeface="Calibri"/>
                <a:ea typeface="Calibri"/>
                <a:cs typeface="Arial"/>
              </a:rPr>
              <a:t>(</a:t>
            </a:r>
            <a:r>
              <a:rPr lang="en-US" sz="2800" dirty="0">
                <a:latin typeface="Calibri"/>
                <a:ea typeface="Calibri"/>
                <a:cs typeface="Arial"/>
              </a:rPr>
              <a:t>b) The building </a:t>
            </a:r>
            <a:r>
              <a:rPr lang="en-US" sz="2800" b="1" i="1" dirty="0">
                <a:solidFill>
                  <a:srgbClr val="FF0000"/>
                </a:solidFill>
                <a:latin typeface="Calibri"/>
                <a:ea typeface="Calibri"/>
                <a:cs typeface="Arial"/>
              </a:rPr>
              <a:t>in which he lives </a:t>
            </a:r>
            <a:r>
              <a:rPr lang="en-US" sz="2800" dirty="0">
                <a:latin typeface="Calibri"/>
                <a:ea typeface="Calibri"/>
                <a:cs typeface="Arial"/>
              </a:rPr>
              <a:t>is very old.</a:t>
            </a:r>
          </a:p>
          <a:p>
            <a:pPr marL="0" marR="0">
              <a:lnSpc>
                <a:spcPct val="115000"/>
              </a:lnSpc>
              <a:spcBef>
                <a:spcPts val="0"/>
              </a:spcBef>
              <a:spcAft>
                <a:spcPts val="1000"/>
              </a:spcAft>
            </a:pPr>
            <a:r>
              <a:rPr lang="en-US" sz="2800" dirty="0">
                <a:latin typeface="Calibri"/>
                <a:ea typeface="Calibri"/>
                <a:cs typeface="Arial"/>
              </a:rPr>
              <a:t>The building </a:t>
            </a:r>
            <a:r>
              <a:rPr lang="en-US" sz="2800" b="1" i="1" dirty="0">
                <a:solidFill>
                  <a:srgbClr val="FF0000"/>
                </a:solidFill>
                <a:latin typeface="Calibri"/>
                <a:ea typeface="Calibri"/>
                <a:cs typeface="Arial"/>
              </a:rPr>
              <a:t>which he lives in </a:t>
            </a:r>
            <a:r>
              <a:rPr lang="en-US" sz="2800" dirty="0">
                <a:latin typeface="Calibri"/>
                <a:ea typeface="Calibri"/>
                <a:cs typeface="Arial"/>
              </a:rPr>
              <a:t>is very old.</a:t>
            </a:r>
          </a:p>
          <a:p>
            <a:pPr marL="0" marR="0">
              <a:lnSpc>
                <a:spcPct val="115000"/>
              </a:lnSpc>
              <a:spcBef>
                <a:spcPts val="0"/>
              </a:spcBef>
              <a:spcAft>
                <a:spcPts val="1000"/>
              </a:spcAft>
            </a:pPr>
            <a:r>
              <a:rPr lang="en-US" sz="2800" dirty="0">
                <a:latin typeface="Calibri"/>
                <a:ea typeface="Calibri"/>
                <a:cs typeface="Arial"/>
              </a:rPr>
              <a:t>The building </a:t>
            </a:r>
            <a:r>
              <a:rPr lang="en-US" sz="2800" b="1" i="1" dirty="0" smtClean="0">
                <a:solidFill>
                  <a:srgbClr val="FF0000"/>
                </a:solidFill>
                <a:latin typeface="Calibri"/>
                <a:ea typeface="Calibri"/>
                <a:cs typeface="Arial"/>
              </a:rPr>
              <a:t>that he lives in </a:t>
            </a:r>
            <a:r>
              <a:rPr lang="en-US" sz="2800" dirty="0">
                <a:latin typeface="Calibri"/>
                <a:ea typeface="Calibri"/>
                <a:cs typeface="Arial"/>
              </a:rPr>
              <a:t>is very old.</a:t>
            </a:r>
          </a:p>
          <a:p>
            <a:pPr marL="0" marR="0">
              <a:lnSpc>
                <a:spcPct val="115000"/>
              </a:lnSpc>
              <a:spcBef>
                <a:spcPts val="0"/>
              </a:spcBef>
              <a:spcAft>
                <a:spcPts val="1000"/>
              </a:spcAft>
            </a:pPr>
            <a:r>
              <a:rPr lang="en-US" sz="2800" dirty="0">
                <a:latin typeface="Calibri"/>
                <a:ea typeface="Calibri"/>
                <a:cs typeface="Arial"/>
              </a:rPr>
              <a:t>The building </a:t>
            </a:r>
            <a:r>
              <a:rPr lang="en-US" sz="2800" b="1" dirty="0">
                <a:solidFill>
                  <a:srgbClr val="FF0000"/>
                </a:solidFill>
                <a:latin typeface="Calibri"/>
                <a:ea typeface="Calibri"/>
                <a:cs typeface="Calibri"/>
              </a:rPr>
              <a:t>Ø</a:t>
            </a:r>
            <a:r>
              <a:rPr lang="en-US" sz="2800" b="1" dirty="0">
                <a:solidFill>
                  <a:srgbClr val="FF0000"/>
                </a:solidFill>
                <a:latin typeface="Calibri"/>
                <a:ea typeface="Calibri"/>
                <a:cs typeface="Arial"/>
              </a:rPr>
              <a:t> </a:t>
            </a:r>
            <a:r>
              <a:rPr lang="en-US" sz="2800" b="1" i="1" dirty="0">
                <a:solidFill>
                  <a:srgbClr val="FF0000"/>
                </a:solidFill>
                <a:latin typeface="Calibri"/>
                <a:ea typeface="Calibri"/>
                <a:cs typeface="Arial"/>
              </a:rPr>
              <a:t>he lives in </a:t>
            </a:r>
            <a:r>
              <a:rPr lang="en-US" sz="2800" dirty="0">
                <a:latin typeface="Calibri"/>
                <a:ea typeface="Calibri"/>
                <a:cs typeface="Arial"/>
              </a:rPr>
              <a:t>is very old.</a:t>
            </a:r>
          </a:p>
          <a:p>
            <a:endParaRPr lang="en-US" sz="2800" dirty="0"/>
          </a:p>
        </p:txBody>
      </p:sp>
    </p:spTree>
    <p:extLst>
      <p:ext uri="{BB962C8B-B14F-4D97-AF65-F5344CB8AC3E}">
        <p14:creationId xmlns:p14="http://schemas.microsoft.com/office/powerpoint/2010/main" val="2442922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rmAutofit/>
          </a:bodyPr>
          <a:lstStyle/>
          <a:p>
            <a:pPr marL="0" lvl="0">
              <a:lnSpc>
                <a:spcPct val="115000"/>
              </a:lnSpc>
              <a:spcBef>
                <a:spcPts val="0"/>
              </a:spcBef>
              <a:spcAft>
                <a:spcPts val="1000"/>
              </a:spcAft>
              <a:buClr>
                <a:srgbClr val="3891A7"/>
              </a:buClr>
            </a:pPr>
            <a:r>
              <a:rPr lang="en-US" i="1" dirty="0">
                <a:solidFill>
                  <a:srgbClr val="FF0000"/>
                </a:solidFill>
                <a:latin typeface="Calibri"/>
                <a:ea typeface="Calibri"/>
                <a:cs typeface="Arial"/>
              </a:rPr>
              <a:t>Where</a:t>
            </a:r>
            <a:r>
              <a:rPr lang="en-US" i="1" dirty="0">
                <a:solidFill>
                  <a:prstClr val="black"/>
                </a:solidFill>
                <a:latin typeface="Calibri"/>
                <a:ea typeface="Calibri"/>
                <a:cs typeface="Arial"/>
              </a:rPr>
              <a:t> </a:t>
            </a:r>
            <a:r>
              <a:rPr lang="en-US" dirty="0">
                <a:solidFill>
                  <a:prstClr val="black"/>
                </a:solidFill>
                <a:latin typeface="Calibri"/>
                <a:ea typeface="Calibri"/>
                <a:cs typeface="Arial"/>
              </a:rPr>
              <a:t>is used in an adjective clause to modify a </a:t>
            </a:r>
            <a:r>
              <a:rPr lang="en-US" b="1" dirty="0">
                <a:solidFill>
                  <a:srgbClr val="FF0000"/>
                </a:solidFill>
                <a:latin typeface="Calibri"/>
                <a:ea typeface="Calibri"/>
                <a:cs typeface="Arial"/>
              </a:rPr>
              <a:t>place</a:t>
            </a:r>
            <a:r>
              <a:rPr lang="en-US" dirty="0">
                <a:solidFill>
                  <a:prstClr val="black"/>
                </a:solidFill>
                <a:latin typeface="Calibri"/>
                <a:ea typeface="Calibri"/>
                <a:cs typeface="Arial"/>
              </a:rPr>
              <a:t> </a:t>
            </a:r>
            <a:r>
              <a:rPr lang="en-US" i="1" dirty="0">
                <a:solidFill>
                  <a:prstClr val="black"/>
                </a:solidFill>
                <a:latin typeface="Calibri"/>
                <a:ea typeface="Calibri"/>
                <a:cs typeface="Arial"/>
              </a:rPr>
              <a:t>(city, country, room, house, etc.).</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3891A7"/>
              </a:buClr>
            </a:pPr>
            <a:r>
              <a:rPr lang="en-US" dirty="0">
                <a:solidFill>
                  <a:prstClr val="black"/>
                </a:solidFill>
                <a:latin typeface="Calibri"/>
                <a:ea typeface="Calibri"/>
                <a:cs typeface="Arial"/>
              </a:rPr>
              <a:t>If </a:t>
            </a:r>
            <a:r>
              <a:rPr lang="en-US" i="1" dirty="0">
                <a:solidFill>
                  <a:prstClr val="black"/>
                </a:solidFill>
                <a:latin typeface="Calibri"/>
                <a:ea typeface="Calibri"/>
                <a:cs typeface="Arial"/>
              </a:rPr>
              <a:t>where </a:t>
            </a:r>
            <a:r>
              <a:rPr lang="en-US" u="sng" dirty="0">
                <a:solidFill>
                  <a:prstClr val="black"/>
                </a:solidFill>
                <a:latin typeface="Calibri"/>
                <a:ea typeface="Calibri"/>
                <a:cs typeface="Arial"/>
              </a:rPr>
              <a:t>is used</a:t>
            </a:r>
            <a:r>
              <a:rPr lang="en-US" dirty="0">
                <a:solidFill>
                  <a:prstClr val="black"/>
                </a:solidFill>
                <a:latin typeface="Calibri"/>
                <a:ea typeface="Calibri"/>
                <a:cs typeface="Arial"/>
              </a:rPr>
              <a:t>, a </a:t>
            </a:r>
            <a:r>
              <a:rPr lang="en-US" u="sng" dirty="0">
                <a:solidFill>
                  <a:prstClr val="black"/>
                </a:solidFill>
                <a:latin typeface="Calibri"/>
                <a:ea typeface="Calibri"/>
                <a:cs typeface="Arial"/>
              </a:rPr>
              <a:t>preposition</a:t>
            </a:r>
            <a:r>
              <a:rPr lang="en-US" dirty="0">
                <a:solidFill>
                  <a:prstClr val="black"/>
                </a:solidFill>
                <a:latin typeface="Calibri"/>
                <a:ea typeface="Calibri"/>
                <a:cs typeface="Arial"/>
              </a:rPr>
              <a:t> is </a:t>
            </a:r>
            <a:r>
              <a:rPr lang="en-US" dirty="0">
                <a:solidFill>
                  <a:srgbClr val="FF0000"/>
                </a:solidFill>
                <a:latin typeface="Calibri"/>
                <a:ea typeface="Calibri"/>
                <a:cs typeface="Arial"/>
              </a:rPr>
              <a:t>NOT</a:t>
            </a:r>
            <a:r>
              <a:rPr lang="en-US" dirty="0">
                <a:solidFill>
                  <a:prstClr val="black"/>
                </a:solidFill>
                <a:latin typeface="Calibri"/>
                <a:ea typeface="Calibri"/>
                <a:cs typeface="Arial"/>
              </a:rPr>
              <a:t> </a:t>
            </a:r>
            <a:r>
              <a:rPr lang="en-US" u="sng" dirty="0">
                <a:solidFill>
                  <a:prstClr val="black"/>
                </a:solidFill>
                <a:latin typeface="Calibri"/>
                <a:ea typeface="Calibri"/>
                <a:cs typeface="Arial"/>
              </a:rPr>
              <a:t>included</a:t>
            </a:r>
            <a:r>
              <a:rPr lang="en-US" dirty="0">
                <a:solidFill>
                  <a:prstClr val="black"/>
                </a:solidFill>
                <a:latin typeface="Calibri"/>
                <a:ea typeface="Calibri"/>
                <a:cs typeface="Arial"/>
              </a:rPr>
              <a:t> in the adjective clause, as in (a).</a:t>
            </a:r>
          </a:p>
          <a:p>
            <a:pPr marL="0" lvl="0">
              <a:lnSpc>
                <a:spcPct val="115000"/>
              </a:lnSpc>
              <a:spcBef>
                <a:spcPts val="0"/>
              </a:spcBef>
              <a:spcAft>
                <a:spcPts val="1000"/>
              </a:spcAft>
              <a:buClr>
                <a:srgbClr val="3891A7"/>
              </a:buClr>
            </a:pPr>
            <a:r>
              <a:rPr lang="en-US" dirty="0">
                <a:solidFill>
                  <a:prstClr val="black"/>
                </a:solidFill>
                <a:latin typeface="Calibri"/>
                <a:ea typeface="Calibri"/>
                <a:cs typeface="Arial"/>
              </a:rPr>
              <a:t>If </a:t>
            </a:r>
            <a:r>
              <a:rPr lang="en-US" i="1" dirty="0">
                <a:solidFill>
                  <a:prstClr val="black"/>
                </a:solidFill>
                <a:latin typeface="Calibri"/>
                <a:ea typeface="Calibri"/>
                <a:cs typeface="Arial"/>
              </a:rPr>
              <a:t>where </a:t>
            </a:r>
            <a:r>
              <a:rPr lang="en-US" dirty="0">
                <a:solidFill>
                  <a:prstClr val="black"/>
                </a:solidFill>
                <a:latin typeface="Calibri"/>
                <a:ea typeface="Calibri"/>
                <a:cs typeface="Arial"/>
              </a:rPr>
              <a:t>is </a:t>
            </a:r>
            <a:r>
              <a:rPr lang="en-US" dirty="0">
                <a:solidFill>
                  <a:srgbClr val="FF0000"/>
                </a:solidFill>
                <a:latin typeface="Calibri"/>
                <a:ea typeface="Calibri"/>
                <a:cs typeface="Arial"/>
              </a:rPr>
              <a:t>not</a:t>
            </a:r>
            <a:r>
              <a:rPr lang="en-US" dirty="0">
                <a:solidFill>
                  <a:prstClr val="black"/>
                </a:solidFill>
                <a:latin typeface="Calibri"/>
                <a:ea typeface="Calibri"/>
                <a:cs typeface="Arial"/>
              </a:rPr>
              <a:t> </a:t>
            </a:r>
            <a:r>
              <a:rPr lang="en-US" u="sng" dirty="0">
                <a:solidFill>
                  <a:prstClr val="black"/>
                </a:solidFill>
                <a:latin typeface="Calibri"/>
                <a:ea typeface="Calibri"/>
                <a:cs typeface="Arial"/>
              </a:rPr>
              <a:t>used</a:t>
            </a:r>
            <a:r>
              <a:rPr lang="en-US" dirty="0">
                <a:solidFill>
                  <a:prstClr val="black"/>
                </a:solidFill>
                <a:latin typeface="Calibri"/>
                <a:ea typeface="Calibri"/>
                <a:cs typeface="Arial"/>
              </a:rPr>
              <a:t>, the preposition </a:t>
            </a:r>
            <a:r>
              <a:rPr lang="en-US" u="sng" dirty="0">
                <a:solidFill>
                  <a:prstClr val="black"/>
                </a:solidFill>
                <a:latin typeface="Calibri"/>
                <a:ea typeface="Calibri"/>
                <a:cs typeface="Arial"/>
              </a:rPr>
              <a:t>must</a:t>
            </a:r>
            <a:r>
              <a:rPr lang="en-US" dirty="0">
                <a:solidFill>
                  <a:prstClr val="black"/>
                </a:solidFill>
                <a:latin typeface="Calibri"/>
                <a:ea typeface="Calibri"/>
                <a:cs typeface="Arial"/>
              </a:rPr>
              <a:t> </a:t>
            </a:r>
            <a:r>
              <a:rPr lang="en-US" u="sng" dirty="0">
                <a:solidFill>
                  <a:prstClr val="black"/>
                </a:solidFill>
                <a:latin typeface="Calibri"/>
                <a:ea typeface="Calibri"/>
                <a:cs typeface="Arial"/>
              </a:rPr>
              <a:t>be included</a:t>
            </a:r>
            <a:r>
              <a:rPr lang="en-US" dirty="0">
                <a:solidFill>
                  <a:prstClr val="black"/>
                </a:solidFill>
                <a:latin typeface="Calibri"/>
                <a:ea typeface="Calibri"/>
                <a:cs typeface="Arial"/>
              </a:rPr>
              <a:t>, as in (b).</a:t>
            </a:r>
          </a:p>
          <a:p>
            <a:endParaRPr lang="en-US" dirty="0"/>
          </a:p>
        </p:txBody>
      </p:sp>
    </p:spTree>
    <p:extLst>
      <p:ext uri="{BB962C8B-B14F-4D97-AF65-F5344CB8AC3E}">
        <p14:creationId xmlns:p14="http://schemas.microsoft.com/office/powerpoint/2010/main" val="3242955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normAutofit fontScale="62500" lnSpcReduction="20000"/>
          </a:bodyPr>
          <a:lstStyle/>
          <a:p>
            <a:r>
              <a:rPr lang="en-US" sz="3600" b="1" dirty="0">
                <a:solidFill>
                  <a:srgbClr val="FF0000"/>
                </a:solidFill>
                <a:latin typeface="Palatino Linotype"/>
              </a:rPr>
              <a:t>Exercise 24, p. 280.</a:t>
            </a:r>
          </a:p>
          <a:p>
            <a:r>
              <a:rPr lang="en-US" dirty="0">
                <a:latin typeface="Garamond"/>
              </a:rPr>
              <a:t>1. The city where we spent our vacation was beautiful.</a:t>
            </a:r>
          </a:p>
          <a:p>
            <a:r>
              <a:rPr lang="en-US" dirty="0">
                <a:latin typeface="Garamond"/>
              </a:rPr>
              <a:t>The city in which we spent our vacation </a:t>
            </a:r>
            <a:r>
              <a:rPr lang="en-US" dirty="0" smtClean="0">
                <a:latin typeface="Garamond"/>
              </a:rPr>
              <a:t>was beautiful</a:t>
            </a:r>
            <a:r>
              <a:rPr lang="en-US" dirty="0">
                <a:latin typeface="Garamond"/>
              </a:rPr>
              <a:t>.</a:t>
            </a:r>
          </a:p>
          <a:p>
            <a:r>
              <a:rPr lang="en-US" dirty="0">
                <a:latin typeface="Garamond"/>
              </a:rPr>
              <a:t>The city which/that/Ø we spent our vacation in </a:t>
            </a:r>
            <a:r>
              <a:rPr lang="en-US" dirty="0" smtClean="0">
                <a:latin typeface="Garamond"/>
              </a:rPr>
              <a:t>was beautiful.</a:t>
            </a:r>
          </a:p>
          <a:p>
            <a:endParaRPr lang="en-US" dirty="0">
              <a:latin typeface="Garamond"/>
            </a:endParaRPr>
          </a:p>
          <a:p>
            <a:r>
              <a:rPr lang="en-US" dirty="0">
                <a:latin typeface="Garamond"/>
              </a:rPr>
              <a:t>2. That is the restaurant where I will meet you.</a:t>
            </a:r>
          </a:p>
          <a:p>
            <a:r>
              <a:rPr lang="en-US" dirty="0">
                <a:latin typeface="Garamond"/>
              </a:rPr>
              <a:t>That is the restaurant at which I will meet you.</a:t>
            </a:r>
          </a:p>
          <a:p>
            <a:r>
              <a:rPr lang="en-US" dirty="0">
                <a:latin typeface="Garamond"/>
              </a:rPr>
              <a:t>That is the restaurant which/that/Ø I will </a:t>
            </a:r>
            <a:r>
              <a:rPr lang="en-US" dirty="0" smtClean="0">
                <a:latin typeface="Garamond"/>
              </a:rPr>
              <a:t>meet you </a:t>
            </a:r>
            <a:r>
              <a:rPr lang="en-US" dirty="0">
                <a:latin typeface="Garamond"/>
              </a:rPr>
              <a:t>at</a:t>
            </a:r>
            <a:r>
              <a:rPr lang="en-US" dirty="0" smtClean="0">
                <a:latin typeface="Garamond"/>
              </a:rPr>
              <a:t>.</a:t>
            </a:r>
          </a:p>
          <a:p>
            <a:endParaRPr lang="en-US" dirty="0">
              <a:latin typeface="Garamond"/>
            </a:endParaRPr>
          </a:p>
          <a:p>
            <a:r>
              <a:rPr lang="en-US" dirty="0">
                <a:latin typeface="Garamond"/>
              </a:rPr>
              <a:t>3. The office where I work is busy.</a:t>
            </a:r>
          </a:p>
          <a:p>
            <a:r>
              <a:rPr lang="en-US" dirty="0">
                <a:latin typeface="Garamond"/>
              </a:rPr>
              <a:t>The office in which I work is busy.</a:t>
            </a:r>
          </a:p>
          <a:p>
            <a:r>
              <a:rPr lang="en-US" dirty="0">
                <a:latin typeface="Garamond"/>
              </a:rPr>
              <a:t>The office which/that/Ø I work in is busy</a:t>
            </a:r>
            <a:r>
              <a:rPr lang="en-US" dirty="0" smtClean="0">
                <a:latin typeface="Garamond"/>
              </a:rPr>
              <a:t>.</a:t>
            </a:r>
          </a:p>
          <a:p>
            <a:endParaRPr lang="en-US" dirty="0">
              <a:latin typeface="Garamond"/>
            </a:endParaRPr>
          </a:p>
          <a:p>
            <a:r>
              <a:rPr lang="en-US" dirty="0">
                <a:latin typeface="Garamond"/>
              </a:rPr>
              <a:t>4. That is the drawer where I keep my jewelry.</a:t>
            </a:r>
          </a:p>
          <a:p>
            <a:r>
              <a:rPr lang="en-US" dirty="0">
                <a:latin typeface="Garamond"/>
              </a:rPr>
              <a:t>That is the drawer in which I keep my jewelry.</a:t>
            </a:r>
          </a:p>
          <a:p>
            <a:r>
              <a:rPr lang="en-US" dirty="0">
                <a:latin typeface="Garamond"/>
              </a:rPr>
              <a:t>That is the drawer which/that/Ø I keep </a:t>
            </a:r>
            <a:r>
              <a:rPr lang="en-US" dirty="0" smtClean="0">
                <a:latin typeface="Garamond"/>
              </a:rPr>
              <a:t>my jewelry </a:t>
            </a:r>
            <a:r>
              <a:rPr lang="en-US" dirty="0">
                <a:latin typeface="Garamond"/>
              </a:rPr>
              <a:t>in.</a:t>
            </a:r>
            <a:endParaRPr lang="en-US" dirty="0"/>
          </a:p>
        </p:txBody>
      </p:sp>
    </p:spTree>
    <p:extLst>
      <p:ext uri="{BB962C8B-B14F-4D97-AF65-F5344CB8AC3E}">
        <p14:creationId xmlns:p14="http://schemas.microsoft.com/office/powerpoint/2010/main" val="902616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4400" b="1" dirty="0">
                <a:effectLst/>
                <a:latin typeface="Calibri"/>
                <a:ea typeface="Calibri"/>
                <a:cs typeface="Arial"/>
              </a:rPr>
              <a:t>Using When in Adjective Clauses</a:t>
            </a:r>
            <a:r>
              <a:rPr lang="en-US" sz="4400" dirty="0">
                <a:effectLst/>
                <a:latin typeface="Calibri"/>
                <a:ea typeface="Calibri"/>
                <a:cs typeface="Arial"/>
              </a:rPr>
              <a:t/>
            </a:r>
            <a:br>
              <a:rPr lang="en-US" sz="4400" dirty="0">
                <a:effectLst/>
                <a:latin typeface="Calibri"/>
                <a:ea typeface="Calibri"/>
                <a:cs typeface="Arial"/>
              </a:rPr>
            </a:br>
            <a:endParaRPr lang="en-US" dirty="0"/>
          </a:p>
        </p:txBody>
      </p:sp>
      <p:sp>
        <p:nvSpPr>
          <p:cNvPr id="3" name="Content Placeholder 2"/>
          <p:cNvSpPr>
            <a:spLocks noGrp="1"/>
          </p:cNvSpPr>
          <p:nvPr>
            <p:ph idx="1"/>
          </p:nvPr>
        </p:nvSpPr>
        <p:spPr/>
        <p:txBody>
          <a:bodyPr>
            <a:normAutofit fontScale="92500"/>
          </a:bodyPr>
          <a:lstStyle/>
          <a:p>
            <a:pPr marL="0" marR="0" indent="0">
              <a:lnSpc>
                <a:spcPct val="115000"/>
              </a:lnSpc>
              <a:spcBef>
                <a:spcPts val="0"/>
              </a:spcBef>
              <a:spcAft>
                <a:spcPts val="1000"/>
              </a:spcAft>
              <a:buNone/>
            </a:pPr>
            <a:r>
              <a:rPr lang="en-US" b="1" dirty="0" smtClean="0">
                <a:latin typeface="Calibri"/>
                <a:ea typeface="Calibri"/>
                <a:cs typeface="Arial"/>
              </a:rPr>
              <a:t>			I’ll </a:t>
            </a:r>
            <a:r>
              <a:rPr lang="en-US" b="1" dirty="0">
                <a:latin typeface="Calibri"/>
                <a:ea typeface="Calibri"/>
                <a:cs typeface="Arial"/>
              </a:rPr>
              <a:t>never forget the day.</a:t>
            </a:r>
            <a:endParaRPr lang="en-US" dirty="0">
              <a:latin typeface="Calibri"/>
              <a:ea typeface="Calibri"/>
              <a:cs typeface="Arial"/>
            </a:endParaRPr>
          </a:p>
          <a:p>
            <a:pPr marL="0" marR="0" indent="0">
              <a:lnSpc>
                <a:spcPct val="115000"/>
              </a:lnSpc>
              <a:spcBef>
                <a:spcPts val="0"/>
              </a:spcBef>
              <a:spcAft>
                <a:spcPts val="1000"/>
              </a:spcAft>
              <a:buNone/>
            </a:pPr>
            <a:r>
              <a:rPr lang="en-US" sz="3000" b="1" dirty="0" smtClean="0">
                <a:latin typeface="Calibri"/>
                <a:ea typeface="Calibri"/>
                <a:cs typeface="Arial"/>
              </a:rPr>
              <a:t>			I </a:t>
            </a:r>
            <a:r>
              <a:rPr lang="en-US" sz="3000" b="1" dirty="0">
                <a:latin typeface="Calibri"/>
                <a:ea typeface="Calibri"/>
                <a:cs typeface="Arial"/>
              </a:rPr>
              <a:t>met you </a:t>
            </a:r>
            <a:r>
              <a:rPr lang="en-US" sz="3000" b="1" i="1" dirty="0">
                <a:latin typeface="Calibri"/>
                <a:ea typeface="Calibri"/>
                <a:cs typeface="Arial"/>
              </a:rPr>
              <a:t>then (on that day</a:t>
            </a:r>
            <a:r>
              <a:rPr lang="en-US" sz="3000" b="1" i="1" dirty="0" smtClean="0">
                <a:latin typeface="Calibri"/>
                <a:ea typeface="Calibri"/>
                <a:cs typeface="Arial"/>
              </a:rPr>
              <a:t>).</a:t>
            </a:r>
          </a:p>
          <a:p>
            <a:pPr marL="0" marR="0" indent="0">
              <a:lnSpc>
                <a:spcPct val="115000"/>
              </a:lnSpc>
              <a:spcBef>
                <a:spcPts val="0"/>
              </a:spcBef>
              <a:spcAft>
                <a:spcPts val="1000"/>
              </a:spcAft>
              <a:buNone/>
            </a:pPr>
            <a:r>
              <a:rPr lang="en-US" sz="3000" dirty="0" smtClean="0">
                <a:latin typeface="Calibri"/>
                <a:ea typeface="Calibri"/>
                <a:cs typeface="Arial"/>
                <a:sym typeface="Symbol"/>
              </a:rPr>
              <a:t>					</a:t>
            </a:r>
            <a:endParaRPr lang="en-US" sz="3000" dirty="0">
              <a:latin typeface="Calibri"/>
              <a:ea typeface="Calibri"/>
              <a:cs typeface="Arial"/>
            </a:endParaRPr>
          </a:p>
          <a:p>
            <a:pPr marL="0" marR="0" indent="0">
              <a:lnSpc>
                <a:spcPct val="115000"/>
              </a:lnSpc>
              <a:spcBef>
                <a:spcPts val="0"/>
              </a:spcBef>
              <a:spcAft>
                <a:spcPts val="1000"/>
              </a:spcAft>
              <a:buNone/>
            </a:pPr>
            <a:r>
              <a:rPr lang="en-US" dirty="0">
                <a:latin typeface="Calibri"/>
                <a:ea typeface="Calibri"/>
                <a:cs typeface="Arial"/>
              </a:rPr>
              <a:t>(a) I’ll never forget the day </a:t>
            </a:r>
            <a:r>
              <a:rPr lang="en-US" i="1" dirty="0">
                <a:solidFill>
                  <a:srgbClr val="FF0000"/>
                </a:solidFill>
                <a:latin typeface="Calibri"/>
                <a:ea typeface="Calibri"/>
                <a:cs typeface="Arial"/>
              </a:rPr>
              <a:t>when I met you</a:t>
            </a:r>
            <a:r>
              <a:rPr lang="en-US" i="1" dirty="0">
                <a:latin typeface="Calibri"/>
                <a:ea typeface="Calibri"/>
                <a:cs typeface="Arial"/>
              </a:rPr>
              <a:t>.</a:t>
            </a:r>
            <a:endParaRPr lang="en-US" dirty="0">
              <a:latin typeface="Calibri"/>
              <a:ea typeface="Calibri"/>
              <a:cs typeface="Arial"/>
            </a:endParaRPr>
          </a:p>
          <a:p>
            <a:pPr marL="0" marR="0" indent="0">
              <a:lnSpc>
                <a:spcPct val="115000"/>
              </a:lnSpc>
              <a:spcBef>
                <a:spcPts val="0"/>
              </a:spcBef>
              <a:spcAft>
                <a:spcPts val="1000"/>
              </a:spcAft>
              <a:buNone/>
            </a:pPr>
            <a:r>
              <a:rPr lang="en-US" dirty="0">
                <a:latin typeface="Calibri"/>
                <a:ea typeface="Calibri"/>
                <a:cs typeface="Arial"/>
              </a:rPr>
              <a:t>(b) I'll never forget the day </a:t>
            </a:r>
            <a:r>
              <a:rPr lang="en-US" i="1" dirty="0">
                <a:solidFill>
                  <a:srgbClr val="FF0000"/>
                </a:solidFill>
                <a:latin typeface="Calibri"/>
                <a:ea typeface="Calibri"/>
                <a:cs typeface="Arial"/>
              </a:rPr>
              <a:t>on which I met you</a:t>
            </a:r>
            <a:r>
              <a:rPr lang="en-US" i="1" dirty="0">
                <a:latin typeface="Calibri"/>
                <a:ea typeface="Calibri"/>
                <a:cs typeface="Arial"/>
              </a:rPr>
              <a:t>.</a:t>
            </a:r>
            <a:endParaRPr lang="en-US" dirty="0">
              <a:latin typeface="Calibri"/>
              <a:ea typeface="Calibri"/>
              <a:cs typeface="Arial"/>
            </a:endParaRPr>
          </a:p>
          <a:p>
            <a:pPr marL="0" marR="0" indent="0">
              <a:lnSpc>
                <a:spcPct val="115000"/>
              </a:lnSpc>
              <a:spcBef>
                <a:spcPts val="0"/>
              </a:spcBef>
              <a:spcAft>
                <a:spcPts val="1000"/>
              </a:spcAft>
              <a:buNone/>
            </a:pPr>
            <a:r>
              <a:rPr lang="en-US" dirty="0">
                <a:latin typeface="Calibri"/>
                <a:ea typeface="Calibri"/>
                <a:cs typeface="Arial"/>
              </a:rPr>
              <a:t>(c) I’ll never forget the day </a:t>
            </a:r>
            <a:r>
              <a:rPr lang="en-US" i="1" dirty="0">
                <a:solidFill>
                  <a:srgbClr val="FF0000"/>
                </a:solidFill>
                <a:latin typeface="Calibri"/>
                <a:ea typeface="Calibri"/>
                <a:cs typeface="Arial"/>
              </a:rPr>
              <a:t>that I met you</a:t>
            </a:r>
            <a:r>
              <a:rPr lang="en-US" i="1" dirty="0">
                <a:latin typeface="Calibri"/>
                <a:ea typeface="Calibri"/>
                <a:cs typeface="Arial"/>
              </a:rPr>
              <a:t>.</a:t>
            </a:r>
            <a:endParaRPr lang="en-US" dirty="0">
              <a:latin typeface="Calibri"/>
              <a:ea typeface="Calibri"/>
              <a:cs typeface="Arial"/>
            </a:endParaRPr>
          </a:p>
          <a:p>
            <a:pPr marL="0" marR="0" indent="0">
              <a:lnSpc>
                <a:spcPct val="115000"/>
              </a:lnSpc>
              <a:spcBef>
                <a:spcPts val="0"/>
              </a:spcBef>
              <a:spcAft>
                <a:spcPts val="1000"/>
              </a:spcAft>
              <a:buNone/>
            </a:pPr>
            <a:r>
              <a:rPr lang="en-US" dirty="0">
                <a:latin typeface="Calibri"/>
                <a:ea typeface="Calibri"/>
                <a:cs typeface="Arial"/>
              </a:rPr>
              <a:t>(d) I’ll never forget the day </a:t>
            </a:r>
            <a:r>
              <a:rPr lang="en-US" dirty="0">
                <a:solidFill>
                  <a:srgbClr val="FF0000"/>
                </a:solidFill>
                <a:latin typeface="Calibri"/>
                <a:ea typeface="Calibri"/>
                <a:cs typeface="Calibri"/>
              </a:rPr>
              <a:t>Ø</a:t>
            </a:r>
            <a:r>
              <a:rPr lang="en-US" dirty="0">
                <a:solidFill>
                  <a:srgbClr val="FF0000"/>
                </a:solidFill>
                <a:latin typeface="Calibri"/>
                <a:ea typeface="Calibri"/>
                <a:cs typeface="Arial"/>
              </a:rPr>
              <a:t> </a:t>
            </a:r>
            <a:r>
              <a:rPr lang="en-US" i="1" dirty="0">
                <a:solidFill>
                  <a:srgbClr val="FF0000"/>
                </a:solidFill>
                <a:latin typeface="Calibri"/>
                <a:ea typeface="Calibri"/>
                <a:cs typeface="Arial"/>
              </a:rPr>
              <a:t>I met you</a:t>
            </a:r>
            <a:r>
              <a:rPr lang="en-US" i="1" dirty="0">
                <a:latin typeface="Calibri"/>
                <a:ea typeface="Calibri"/>
                <a:cs typeface="Arial"/>
              </a:rPr>
              <a: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634863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pPr marL="0" marR="0">
              <a:lnSpc>
                <a:spcPct val="115000"/>
              </a:lnSpc>
              <a:spcBef>
                <a:spcPts val="0"/>
              </a:spcBef>
              <a:spcAft>
                <a:spcPts val="1000"/>
              </a:spcAft>
            </a:pPr>
            <a:r>
              <a:rPr lang="en-US" i="1" dirty="0">
                <a:solidFill>
                  <a:srgbClr val="FF0000"/>
                </a:solidFill>
                <a:latin typeface="Calibri"/>
                <a:ea typeface="Calibri"/>
                <a:cs typeface="Arial"/>
              </a:rPr>
              <a:t>When</a:t>
            </a:r>
            <a:r>
              <a:rPr lang="en-US" i="1" dirty="0">
                <a:latin typeface="Calibri"/>
                <a:ea typeface="Calibri"/>
                <a:cs typeface="Arial"/>
              </a:rPr>
              <a:t> </a:t>
            </a:r>
            <a:r>
              <a:rPr lang="en-US" dirty="0">
                <a:latin typeface="Calibri"/>
                <a:ea typeface="Calibri"/>
                <a:cs typeface="Arial"/>
              </a:rPr>
              <a:t>is used in an adjective clause to modify </a:t>
            </a:r>
            <a:r>
              <a:rPr lang="en-US" dirty="0">
                <a:solidFill>
                  <a:srgbClr val="FF0000"/>
                </a:solidFill>
                <a:latin typeface="Calibri"/>
                <a:ea typeface="Calibri"/>
                <a:cs typeface="Arial"/>
              </a:rPr>
              <a:t>a noun of time </a:t>
            </a:r>
            <a:r>
              <a:rPr lang="en-US" i="1" dirty="0">
                <a:latin typeface="Calibri"/>
                <a:ea typeface="Calibri"/>
                <a:cs typeface="Arial"/>
              </a:rPr>
              <a:t>(year, day, time, century, etc.).</a:t>
            </a:r>
            <a:endParaRPr lang="en-US" dirty="0">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The use of a </a:t>
            </a:r>
            <a:r>
              <a:rPr lang="en-US" dirty="0">
                <a:solidFill>
                  <a:srgbClr val="FF0000"/>
                </a:solidFill>
                <a:latin typeface="Calibri"/>
                <a:ea typeface="Calibri"/>
                <a:cs typeface="Arial"/>
              </a:rPr>
              <a:t>preposition</a:t>
            </a:r>
            <a:r>
              <a:rPr lang="en-US" dirty="0">
                <a:latin typeface="Calibri"/>
                <a:ea typeface="Calibri"/>
                <a:cs typeface="Arial"/>
              </a:rPr>
              <a:t> in an adjective clause that modifies a noun of time is somewhat </a:t>
            </a:r>
            <a:r>
              <a:rPr lang="en-US" u="sng" dirty="0">
                <a:latin typeface="Calibri"/>
                <a:ea typeface="Calibri"/>
                <a:cs typeface="Arial"/>
              </a:rPr>
              <a:t>different</a:t>
            </a:r>
            <a:r>
              <a:rPr lang="en-US" dirty="0">
                <a:latin typeface="Calibri"/>
                <a:ea typeface="Calibri"/>
                <a:cs typeface="Arial"/>
              </a:rPr>
              <a:t> from that in other adjective clauses: a preposition is used </a:t>
            </a:r>
            <a:r>
              <a:rPr lang="en-US" u="sng" dirty="0">
                <a:solidFill>
                  <a:srgbClr val="FF0000"/>
                </a:solidFill>
                <a:latin typeface="Calibri"/>
                <a:ea typeface="Calibri"/>
                <a:cs typeface="Arial"/>
              </a:rPr>
              <a:t>preceding</a:t>
            </a:r>
            <a:r>
              <a:rPr lang="en-US" dirty="0">
                <a:latin typeface="Calibri"/>
                <a:ea typeface="Calibri"/>
                <a:cs typeface="Arial"/>
              </a:rPr>
              <a:t> </a:t>
            </a:r>
            <a:r>
              <a:rPr lang="en-US" i="1" dirty="0">
                <a:solidFill>
                  <a:srgbClr val="0070C0"/>
                </a:solidFill>
                <a:latin typeface="Calibri"/>
                <a:ea typeface="Calibri"/>
                <a:cs typeface="Arial"/>
              </a:rPr>
              <a:t>which</a:t>
            </a:r>
            <a:r>
              <a:rPr lang="en-US" i="1" dirty="0">
                <a:latin typeface="Calibri"/>
                <a:ea typeface="Calibri"/>
                <a:cs typeface="Arial"/>
              </a:rPr>
              <a:t>, </a:t>
            </a:r>
            <a:r>
              <a:rPr lang="en-US" dirty="0">
                <a:latin typeface="Calibri"/>
                <a:ea typeface="Calibri"/>
                <a:cs typeface="Arial"/>
              </a:rPr>
              <a:t>as in (b); otherwise, the preposition is </a:t>
            </a:r>
            <a:r>
              <a:rPr lang="en-US" u="sng" dirty="0">
                <a:solidFill>
                  <a:srgbClr val="FF0000"/>
                </a:solidFill>
                <a:latin typeface="Calibri"/>
                <a:ea typeface="Calibri"/>
                <a:cs typeface="Arial"/>
              </a:rPr>
              <a:t>omitted</a:t>
            </a:r>
            <a:r>
              <a:rPr lang="en-US" dirty="0">
                <a:latin typeface="Calibri"/>
                <a:ea typeface="Calibri"/>
                <a:cs typeface="Arial"/>
              </a:rPr>
              <a:t>.</a:t>
            </a:r>
            <a:endParaRPr lang="en-US" dirty="0">
              <a:effectLst/>
              <a:latin typeface="Calibri"/>
              <a:ea typeface="Calibri"/>
              <a:cs typeface="Arial"/>
            </a:endParaRPr>
          </a:p>
        </p:txBody>
      </p:sp>
    </p:spTree>
    <p:extLst>
      <p:ext uri="{BB962C8B-B14F-4D97-AF65-F5344CB8AC3E}">
        <p14:creationId xmlns:p14="http://schemas.microsoft.com/office/powerpoint/2010/main" val="375744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70000" lnSpcReduction="20000"/>
          </a:bodyPr>
          <a:lstStyle/>
          <a:p>
            <a:r>
              <a:rPr lang="en-US" sz="3600" b="1" dirty="0">
                <a:solidFill>
                  <a:srgbClr val="FF0000"/>
                </a:solidFill>
                <a:latin typeface="Palatino Linotype"/>
              </a:rPr>
              <a:t>Exercise 26, p. 280.</a:t>
            </a:r>
          </a:p>
          <a:p>
            <a:r>
              <a:rPr lang="en-US" dirty="0">
                <a:latin typeface="Garamond"/>
              </a:rPr>
              <a:t>1. Monday is the day when they will come.</a:t>
            </a:r>
          </a:p>
          <a:p>
            <a:r>
              <a:rPr lang="en-US" dirty="0">
                <a:latin typeface="Garamond"/>
              </a:rPr>
              <a:t>Monday is the day on which they will come.</a:t>
            </a:r>
          </a:p>
          <a:p>
            <a:r>
              <a:rPr lang="en-US" dirty="0">
                <a:latin typeface="Garamond"/>
              </a:rPr>
              <a:t>Monday is the day that/Ø they will come</a:t>
            </a:r>
            <a:r>
              <a:rPr lang="en-US" dirty="0" smtClean="0">
                <a:latin typeface="Garamond"/>
              </a:rPr>
              <a:t>.</a:t>
            </a:r>
          </a:p>
          <a:p>
            <a:endParaRPr lang="en-US" dirty="0">
              <a:latin typeface="Garamond"/>
            </a:endParaRPr>
          </a:p>
          <a:p>
            <a:r>
              <a:rPr lang="en-US" dirty="0">
                <a:latin typeface="Garamond"/>
              </a:rPr>
              <a:t>2. 7:05 is the time when my plane arrives.</a:t>
            </a:r>
          </a:p>
          <a:p>
            <a:r>
              <a:rPr lang="en-US" dirty="0">
                <a:latin typeface="Garamond"/>
              </a:rPr>
              <a:t>7:05 is the time at which my plane arrives.</a:t>
            </a:r>
          </a:p>
          <a:p>
            <a:r>
              <a:rPr lang="en-US" dirty="0">
                <a:latin typeface="Garamond"/>
              </a:rPr>
              <a:t>7:05 is the time that/Ø my plane arrives</a:t>
            </a:r>
            <a:r>
              <a:rPr lang="en-US" dirty="0" smtClean="0">
                <a:latin typeface="Garamond"/>
              </a:rPr>
              <a:t>.</a:t>
            </a:r>
          </a:p>
          <a:p>
            <a:endParaRPr lang="en-US" dirty="0">
              <a:latin typeface="Garamond"/>
            </a:endParaRPr>
          </a:p>
          <a:p>
            <a:r>
              <a:rPr lang="en-US" dirty="0">
                <a:latin typeface="Garamond"/>
              </a:rPr>
              <a:t>3. 1960 is the year when the revolution took place.</a:t>
            </a:r>
          </a:p>
          <a:p>
            <a:r>
              <a:rPr lang="en-US" dirty="0">
                <a:latin typeface="Garamond"/>
              </a:rPr>
              <a:t>1960 is the year in which the revolution took place.</a:t>
            </a:r>
          </a:p>
          <a:p>
            <a:r>
              <a:rPr lang="en-US" dirty="0">
                <a:latin typeface="Garamond"/>
              </a:rPr>
              <a:t>1960 is the year that/Ø the revolution took place</a:t>
            </a:r>
            <a:r>
              <a:rPr lang="en-US" dirty="0" smtClean="0">
                <a:latin typeface="Garamond"/>
              </a:rPr>
              <a:t>.</a:t>
            </a:r>
          </a:p>
          <a:p>
            <a:endParaRPr lang="en-US" dirty="0">
              <a:latin typeface="Garamond"/>
            </a:endParaRPr>
          </a:p>
          <a:p>
            <a:r>
              <a:rPr lang="en-US" dirty="0">
                <a:latin typeface="Garamond"/>
              </a:rPr>
              <a:t>4. July is the month when the weather is usually </a:t>
            </a:r>
            <a:r>
              <a:rPr lang="en-US" dirty="0" smtClean="0">
                <a:latin typeface="Garamond"/>
              </a:rPr>
              <a:t>the hottest</a:t>
            </a:r>
            <a:r>
              <a:rPr lang="en-US" dirty="0">
                <a:latin typeface="Garamond"/>
              </a:rPr>
              <a:t>.</a:t>
            </a:r>
          </a:p>
          <a:p>
            <a:r>
              <a:rPr lang="en-US" dirty="0">
                <a:latin typeface="Garamond"/>
              </a:rPr>
              <a:t>July is the month in which the weather is usually </a:t>
            </a:r>
            <a:r>
              <a:rPr lang="en-US" dirty="0" smtClean="0">
                <a:latin typeface="Garamond"/>
              </a:rPr>
              <a:t>the hottest</a:t>
            </a:r>
            <a:r>
              <a:rPr lang="en-US" dirty="0">
                <a:latin typeface="Garamond"/>
              </a:rPr>
              <a:t>.</a:t>
            </a:r>
          </a:p>
          <a:p>
            <a:r>
              <a:rPr lang="en-US" dirty="0">
                <a:latin typeface="Garamond"/>
              </a:rPr>
              <a:t>July is the month that/Ø the weather is usually </a:t>
            </a:r>
            <a:r>
              <a:rPr lang="en-US" dirty="0" smtClean="0">
                <a:latin typeface="Garamond"/>
              </a:rPr>
              <a:t>the hottest</a:t>
            </a:r>
            <a:r>
              <a:rPr lang="en-US" dirty="0">
                <a:latin typeface="Garamond"/>
              </a:rPr>
              <a:t>.</a:t>
            </a:r>
            <a:endParaRPr lang="en-US" dirty="0"/>
          </a:p>
        </p:txBody>
      </p:sp>
    </p:spTree>
    <p:extLst>
      <p:ext uri="{BB962C8B-B14F-4D97-AF65-F5344CB8AC3E}">
        <p14:creationId xmlns:p14="http://schemas.microsoft.com/office/powerpoint/2010/main" val="1878677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fontScale="85000" lnSpcReduction="10000"/>
          </a:bodyPr>
          <a:lstStyle/>
          <a:p>
            <a:r>
              <a:rPr lang="en-US" sz="3600" b="1" dirty="0">
                <a:solidFill>
                  <a:srgbClr val="FF0000"/>
                </a:solidFill>
                <a:latin typeface="Palatino Linotype"/>
              </a:rPr>
              <a:t>Exercise 27, p. 281.</a:t>
            </a:r>
          </a:p>
          <a:p>
            <a:r>
              <a:rPr lang="en-US" dirty="0">
                <a:latin typeface="Calibri" pitchFamily="34" charset="0"/>
                <a:cs typeface="Calibri" pitchFamily="34" charset="0"/>
              </a:rPr>
              <a:t>3. A cafe is a small restaurant where people can get </a:t>
            </a:r>
            <a:r>
              <a:rPr lang="en-US" dirty="0" smtClean="0">
                <a:latin typeface="Calibri" pitchFamily="34" charset="0"/>
                <a:cs typeface="Calibri" pitchFamily="34" charset="0"/>
              </a:rPr>
              <a:t>a light </a:t>
            </a:r>
            <a:r>
              <a:rPr lang="en-US" dirty="0">
                <a:latin typeface="Calibri" pitchFamily="34" charset="0"/>
                <a:cs typeface="Calibri" pitchFamily="34" charset="0"/>
              </a:rPr>
              <a:t>meal.</a:t>
            </a:r>
          </a:p>
          <a:p>
            <a:r>
              <a:rPr lang="en-US" dirty="0">
                <a:latin typeface="Calibri" pitchFamily="34" charset="0"/>
                <a:cs typeface="Calibri" pitchFamily="34" charset="0"/>
              </a:rPr>
              <a:t>4. Every neighborhood in Brussels has small </a:t>
            </a:r>
            <a:r>
              <a:rPr lang="en-US" dirty="0" smtClean="0">
                <a:latin typeface="Calibri" pitchFamily="34" charset="0"/>
                <a:cs typeface="Calibri" pitchFamily="34" charset="0"/>
              </a:rPr>
              <a:t>cafes where </a:t>
            </a:r>
            <a:r>
              <a:rPr lang="en-US" dirty="0">
                <a:latin typeface="Calibri" pitchFamily="34" charset="0"/>
                <a:cs typeface="Calibri" pitchFamily="34" charset="0"/>
              </a:rPr>
              <a:t>customers drink coffee and eat pastries.</a:t>
            </a:r>
          </a:p>
          <a:p>
            <a:r>
              <a:rPr lang="en-US" dirty="0">
                <a:latin typeface="Calibri" pitchFamily="34" charset="0"/>
                <a:cs typeface="Calibri" pitchFamily="34" charset="0"/>
              </a:rPr>
              <a:t>5. There was a time when </a:t>
            </a:r>
            <a:r>
              <a:rPr lang="en-US" dirty="0" smtClean="0">
                <a:latin typeface="Calibri" pitchFamily="34" charset="0"/>
                <a:cs typeface="Calibri" pitchFamily="34" charset="0"/>
              </a:rPr>
              <a:t>dinosaurs dominated the earth.</a:t>
            </a:r>
          </a:p>
          <a:p>
            <a:r>
              <a:rPr lang="en-US" dirty="0">
                <a:latin typeface="Calibri" pitchFamily="34" charset="0"/>
                <a:cs typeface="Calibri" pitchFamily="34" charset="0"/>
              </a:rPr>
              <a:t>6. The house where I was born and grew up </a:t>
            </a:r>
            <a:r>
              <a:rPr lang="en-US" dirty="0" smtClean="0">
                <a:latin typeface="Calibri" pitchFamily="34" charset="0"/>
                <a:cs typeface="Calibri" pitchFamily="34" charset="0"/>
              </a:rPr>
              <a:t>was destroyed </a:t>
            </a:r>
            <a:r>
              <a:rPr lang="en-US" dirty="0">
                <a:latin typeface="Calibri" pitchFamily="34" charset="0"/>
                <a:cs typeface="Calibri" pitchFamily="34" charset="0"/>
              </a:rPr>
              <a:t>in an earthquake ten years ago.</a:t>
            </a:r>
          </a:p>
          <a:p>
            <a:r>
              <a:rPr lang="en-US" dirty="0">
                <a:latin typeface="Calibri" pitchFamily="34" charset="0"/>
                <a:cs typeface="Calibri" pitchFamily="34" charset="0"/>
              </a:rPr>
              <a:t>7. The miser hid his money in a place where it was </a:t>
            </a:r>
            <a:r>
              <a:rPr lang="en-US" dirty="0" smtClean="0">
                <a:latin typeface="Calibri" pitchFamily="34" charset="0"/>
                <a:cs typeface="Calibri" pitchFamily="34" charset="0"/>
              </a:rPr>
              <a:t>safe from </a:t>
            </a:r>
            <a:r>
              <a:rPr lang="en-US" dirty="0">
                <a:latin typeface="Calibri" pitchFamily="34" charset="0"/>
                <a:cs typeface="Calibri" pitchFamily="34" charset="0"/>
              </a:rPr>
              <a:t>robbers.</a:t>
            </a:r>
          </a:p>
          <a:p>
            <a:r>
              <a:rPr lang="en-US" dirty="0">
                <a:latin typeface="Calibri" pitchFamily="34" charset="0"/>
                <a:cs typeface="Calibri" pitchFamily="34" charset="0"/>
              </a:rPr>
              <a:t>8. There came a time when the miser had to spend </a:t>
            </a:r>
            <a:r>
              <a:rPr lang="en-US" dirty="0" smtClean="0">
                <a:latin typeface="Calibri" pitchFamily="34" charset="0"/>
                <a:cs typeface="Calibri" pitchFamily="34" charset="0"/>
              </a:rPr>
              <a:t>his money</a:t>
            </a:r>
            <a:r>
              <a:rPr lang="en-US" dirty="0">
                <a:latin typeface="Calibri" pitchFamily="34" charset="0"/>
                <a:cs typeface="Calibri" pitchFamily="34" charset="0"/>
              </a:rPr>
              <a:t>.</a:t>
            </a:r>
          </a:p>
        </p:txBody>
      </p:sp>
    </p:spTree>
    <p:extLst>
      <p:ext uri="{BB962C8B-B14F-4D97-AF65-F5344CB8AC3E}">
        <p14:creationId xmlns:p14="http://schemas.microsoft.com/office/powerpoint/2010/main" val="172183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Adjective Clause Pronouns Used as the Subject</a:t>
            </a:r>
          </a:p>
        </p:txBody>
      </p:sp>
      <p:sp>
        <p:nvSpPr>
          <p:cNvPr id="3" name="Content Placeholder 2"/>
          <p:cNvSpPr>
            <a:spLocks noGrp="1"/>
          </p:cNvSpPr>
          <p:nvPr>
            <p:ph idx="1"/>
          </p:nvPr>
        </p:nvSpPr>
        <p:spPr>
          <a:xfrm>
            <a:off x="1435608" y="1447800"/>
            <a:ext cx="7498080" cy="5181600"/>
          </a:xfrm>
        </p:spPr>
        <p:txBody>
          <a:bodyPr>
            <a:normAutofit fontScale="85000" lnSpcReduction="20000"/>
          </a:bodyPr>
          <a:lstStyle/>
          <a:p>
            <a:pPr marL="0" marR="0" indent="0">
              <a:lnSpc>
                <a:spcPct val="115000"/>
              </a:lnSpc>
              <a:spcBef>
                <a:spcPts val="0"/>
              </a:spcBef>
              <a:spcAft>
                <a:spcPts val="1000"/>
              </a:spcAft>
              <a:buNone/>
            </a:pPr>
            <a:r>
              <a:rPr lang="en-US" sz="2800" dirty="0" smtClean="0">
                <a:latin typeface="Calibri"/>
                <a:ea typeface="Calibri"/>
                <a:cs typeface="Arial"/>
              </a:rPr>
              <a:t>				I thanked the woman.</a:t>
            </a:r>
            <a:endParaRPr lang="en-US" sz="2800" dirty="0">
              <a:latin typeface="Calibri"/>
              <a:ea typeface="Calibri"/>
              <a:cs typeface="Arial"/>
            </a:endParaRPr>
          </a:p>
          <a:p>
            <a:pPr marL="0" marR="0" indent="0">
              <a:lnSpc>
                <a:spcPct val="115000"/>
              </a:lnSpc>
              <a:spcBef>
                <a:spcPts val="0"/>
              </a:spcBef>
              <a:spcAft>
                <a:spcPts val="1000"/>
              </a:spcAft>
              <a:buNone/>
            </a:pPr>
            <a:r>
              <a:rPr lang="en-US" sz="2800" b="1" dirty="0" smtClean="0">
                <a:latin typeface="Calibri"/>
                <a:ea typeface="Calibri"/>
                <a:cs typeface="Arial"/>
              </a:rPr>
              <a:t>				She</a:t>
            </a:r>
            <a:r>
              <a:rPr lang="en-US" sz="2800" dirty="0" smtClean="0">
                <a:latin typeface="Calibri"/>
                <a:ea typeface="Calibri"/>
                <a:cs typeface="Arial"/>
              </a:rPr>
              <a:t> </a:t>
            </a:r>
            <a:r>
              <a:rPr lang="en-US" sz="2800" dirty="0">
                <a:latin typeface="Calibri"/>
                <a:ea typeface="Calibri"/>
                <a:cs typeface="Arial"/>
              </a:rPr>
              <a:t>helped me.</a:t>
            </a:r>
          </a:p>
          <a:p>
            <a:pPr marL="0" marR="0" indent="0">
              <a:lnSpc>
                <a:spcPct val="115000"/>
              </a:lnSpc>
              <a:spcBef>
                <a:spcPts val="0"/>
              </a:spcBef>
              <a:spcAft>
                <a:spcPts val="1000"/>
              </a:spcAft>
              <a:buNone/>
            </a:pPr>
            <a:r>
              <a:rPr lang="en-US" dirty="0" smtClean="0">
                <a:latin typeface="Calibri"/>
                <a:ea typeface="Calibri"/>
                <a:cs typeface="Arial"/>
                <a:sym typeface="Symbol"/>
              </a:rPr>
              <a:t>				</a:t>
            </a:r>
          </a:p>
          <a:p>
            <a:pPr marL="0" marR="0" indent="0">
              <a:lnSpc>
                <a:spcPct val="115000"/>
              </a:lnSpc>
              <a:spcBef>
                <a:spcPts val="0"/>
              </a:spcBef>
              <a:spcAft>
                <a:spcPts val="1000"/>
              </a:spcAft>
              <a:buNone/>
            </a:pPr>
            <a:r>
              <a:rPr lang="en-US" sz="2800" dirty="0">
                <a:latin typeface="Calibri"/>
                <a:ea typeface="Calibri"/>
                <a:cs typeface="Arial"/>
              </a:rPr>
              <a:t>(a) I thanked the </a:t>
            </a:r>
            <a:r>
              <a:rPr lang="en-US" sz="2800" dirty="0" smtClean="0">
                <a:latin typeface="Calibri"/>
                <a:ea typeface="Calibri"/>
                <a:cs typeface="Arial"/>
              </a:rPr>
              <a:t>woman	 </a:t>
            </a:r>
            <a:r>
              <a:rPr lang="en-US" sz="2800" b="1" u="sng" dirty="0">
                <a:solidFill>
                  <a:srgbClr val="FF0000"/>
                </a:solidFill>
                <a:latin typeface="Calibri"/>
                <a:ea typeface="Calibri"/>
                <a:cs typeface="Arial"/>
              </a:rPr>
              <a:t>who</a:t>
            </a:r>
            <a:r>
              <a:rPr lang="en-US" sz="2800" u="sng" dirty="0">
                <a:solidFill>
                  <a:srgbClr val="FF0000"/>
                </a:solidFill>
                <a:latin typeface="Calibri"/>
                <a:ea typeface="Calibri"/>
                <a:cs typeface="Arial"/>
              </a:rPr>
              <a:t> </a:t>
            </a:r>
            <a:r>
              <a:rPr lang="en-US" sz="2800" u="sng" dirty="0">
                <a:latin typeface="Calibri"/>
                <a:ea typeface="Calibri"/>
                <a:cs typeface="Arial"/>
              </a:rPr>
              <a:t>helped me</a:t>
            </a:r>
            <a:r>
              <a:rPr lang="en-US" sz="2800" dirty="0">
                <a:latin typeface="Calibri"/>
                <a:ea typeface="Calibri"/>
                <a:cs typeface="Arial"/>
              </a:rPr>
              <a:t>.</a:t>
            </a:r>
          </a:p>
          <a:p>
            <a:pPr marL="0" marR="0" indent="0">
              <a:lnSpc>
                <a:spcPct val="115000"/>
              </a:lnSpc>
              <a:spcBef>
                <a:spcPts val="0"/>
              </a:spcBef>
              <a:spcAft>
                <a:spcPts val="1000"/>
              </a:spcAft>
              <a:buNone/>
            </a:pPr>
            <a:r>
              <a:rPr lang="en-US" sz="2800" dirty="0">
                <a:latin typeface="Calibri"/>
                <a:ea typeface="Calibri"/>
                <a:cs typeface="Arial"/>
              </a:rPr>
              <a:t>(b) I thanked the woman </a:t>
            </a:r>
            <a:r>
              <a:rPr lang="en-US" sz="2800" dirty="0" smtClean="0">
                <a:latin typeface="Calibri"/>
                <a:ea typeface="Calibri"/>
                <a:cs typeface="Arial"/>
              </a:rPr>
              <a:t>	</a:t>
            </a:r>
            <a:r>
              <a:rPr lang="en-US" sz="2800" b="1" u="sng" dirty="0" smtClean="0">
                <a:solidFill>
                  <a:srgbClr val="FF0000"/>
                </a:solidFill>
                <a:latin typeface="Calibri"/>
                <a:ea typeface="Calibri"/>
                <a:cs typeface="Arial"/>
              </a:rPr>
              <a:t>that</a:t>
            </a:r>
            <a:r>
              <a:rPr lang="en-US" sz="2800" u="sng" dirty="0" smtClean="0">
                <a:latin typeface="Calibri"/>
                <a:ea typeface="Calibri"/>
                <a:cs typeface="Arial"/>
              </a:rPr>
              <a:t> </a:t>
            </a:r>
            <a:r>
              <a:rPr lang="en-US" sz="2800" u="sng" dirty="0">
                <a:latin typeface="Calibri"/>
                <a:ea typeface="Calibri"/>
                <a:cs typeface="Arial"/>
              </a:rPr>
              <a:t>helped me.</a:t>
            </a:r>
          </a:p>
          <a:p>
            <a:pPr marL="0" marR="0" indent="0">
              <a:lnSpc>
                <a:spcPct val="115000"/>
              </a:lnSpc>
              <a:spcBef>
                <a:spcPts val="0"/>
              </a:spcBef>
              <a:spcAft>
                <a:spcPts val="1000"/>
              </a:spcAft>
              <a:buNone/>
            </a:pPr>
            <a:endParaRPr lang="en-US" dirty="0">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In (a): </a:t>
            </a:r>
            <a:r>
              <a:rPr lang="en-US" b="1" dirty="0">
                <a:latin typeface="Calibri"/>
                <a:ea typeface="Calibri"/>
                <a:cs typeface="Arial"/>
              </a:rPr>
              <a:t>I thanked the woman </a:t>
            </a:r>
            <a:r>
              <a:rPr lang="en-US" dirty="0">
                <a:latin typeface="Calibri"/>
                <a:ea typeface="Calibri"/>
                <a:cs typeface="Arial"/>
              </a:rPr>
              <a:t>= a main clause;</a:t>
            </a:r>
          </a:p>
          <a:p>
            <a:pPr marL="0" marR="0">
              <a:lnSpc>
                <a:spcPct val="115000"/>
              </a:lnSpc>
              <a:spcBef>
                <a:spcPts val="0"/>
              </a:spcBef>
              <a:spcAft>
                <a:spcPts val="1000"/>
              </a:spcAft>
            </a:pPr>
            <a:r>
              <a:rPr lang="en-US" b="1" dirty="0">
                <a:latin typeface="Calibri"/>
                <a:ea typeface="Calibri"/>
                <a:cs typeface="Arial"/>
              </a:rPr>
              <a:t>who helped me</a:t>
            </a:r>
            <a:r>
              <a:rPr lang="en-US" dirty="0">
                <a:latin typeface="Calibri"/>
                <a:ea typeface="Calibri"/>
                <a:cs typeface="Arial"/>
              </a:rPr>
              <a:t> = an adjective clause.*</a:t>
            </a:r>
          </a:p>
          <a:p>
            <a:pPr marL="0" marR="0">
              <a:lnSpc>
                <a:spcPct val="115000"/>
              </a:lnSpc>
              <a:spcBef>
                <a:spcPts val="0"/>
              </a:spcBef>
              <a:spcAft>
                <a:spcPts val="1000"/>
              </a:spcAft>
            </a:pPr>
            <a:r>
              <a:rPr lang="en-US" dirty="0">
                <a:latin typeface="Calibri"/>
                <a:ea typeface="Calibri"/>
                <a:cs typeface="Arial"/>
              </a:rPr>
              <a:t>An adjective clause </a:t>
            </a:r>
            <a:r>
              <a:rPr lang="en-US" b="1" u="sng" dirty="0">
                <a:solidFill>
                  <a:srgbClr val="FF0000"/>
                </a:solidFill>
                <a:latin typeface="Calibri"/>
                <a:ea typeface="Calibri"/>
                <a:cs typeface="Arial"/>
              </a:rPr>
              <a:t>modifies a noun</a:t>
            </a:r>
            <a:r>
              <a:rPr lang="en-US" dirty="0">
                <a:latin typeface="Calibri"/>
                <a:ea typeface="Calibri"/>
                <a:cs typeface="Arial"/>
              </a:rPr>
              <a:t>.</a:t>
            </a:r>
          </a:p>
          <a:p>
            <a:pPr marL="0" marR="0">
              <a:lnSpc>
                <a:spcPct val="115000"/>
              </a:lnSpc>
              <a:spcBef>
                <a:spcPts val="0"/>
              </a:spcBef>
              <a:spcAft>
                <a:spcPts val="1000"/>
              </a:spcAft>
            </a:pPr>
            <a:r>
              <a:rPr lang="en-US" dirty="0">
                <a:latin typeface="Calibri"/>
                <a:ea typeface="Calibri"/>
                <a:cs typeface="Arial"/>
              </a:rPr>
              <a:t>In (a): the adjective clause modifies woman.</a:t>
            </a:r>
          </a:p>
          <a:p>
            <a:pPr marL="0" marR="0" indent="0">
              <a:lnSpc>
                <a:spcPct val="115000"/>
              </a:lnSpc>
              <a:spcBef>
                <a:spcPts val="0"/>
              </a:spcBef>
              <a:spcAft>
                <a:spcPts val="1000"/>
              </a:spcAft>
              <a:buNone/>
            </a:pP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541337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Adjective Clauses to Modify Pronouns</a:t>
            </a:r>
          </a:p>
        </p:txBody>
      </p:sp>
      <p:sp>
        <p:nvSpPr>
          <p:cNvPr id="3" name="Content Placeholder 2"/>
          <p:cNvSpPr>
            <a:spLocks noGrp="1"/>
          </p:cNvSpPr>
          <p:nvPr>
            <p:ph idx="1"/>
          </p:nvPr>
        </p:nvSpPr>
        <p:spPr/>
        <p:txBody>
          <a:bodyPr>
            <a:normAutofit fontScale="92500" lnSpcReduction="20000"/>
          </a:bodyPr>
          <a:lstStyle/>
          <a:p>
            <a:pPr marL="0" marR="0">
              <a:lnSpc>
                <a:spcPct val="115000"/>
              </a:lnSpc>
              <a:spcBef>
                <a:spcPts val="0"/>
              </a:spcBef>
              <a:spcAft>
                <a:spcPts val="1000"/>
              </a:spcAft>
            </a:pPr>
            <a:r>
              <a:rPr lang="en-US" dirty="0">
                <a:latin typeface="Calibri"/>
                <a:ea typeface="Calibri"/>
                <a:cs typeface="Arial"/>
              </a:rPr>
              <a:t>(a) There is</a:t>
            </a:r>
            <a:r>
              <a:rPr lang="en-US" dirty="0">
                <a:solidFill>
                  <a:srgbClr val="FF0000"/>
                </a:solidFill>
                <a:latin typeface="Calibri"/>
                <a:ea typeface="Calibri"/>
                <a:cs typeface="Arial"/>
              </a:rPr>
              <a:t> </a:t>
            </a:r>
            <a:r>
              <a:rPr lang="en-US" b="1" i="1" dirty="0">
                <a:solidFill>
                  <a:srgbClr val="0070C0"/>
                </a:solidFill>
                <a:latin typeface="Calibri"/>
                <a:ea typeface="Calibri"/>
                <a:cs typeface="Arial"/>
              </a:rPr>
              <a:t>someone</a:t>
            </a:r>
            <a:r>
              <a:rPr lang="en-US" i="1" dirty="0">
                <a:solidFill>
                  <a:srgbClr val="0070C0"/>
                </a:solidFill>
                <a:latin typeface="Calibri"/>
                <a:ea typeface="Calibri"/>
                <a:cs typeface="Arial"/>
              </a:rPr>
              <a:t> I want you to meet.</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(b) </a:t>
            </a:r>
            <a:r>
              <a:rPr lang="en-US" b="1" i="1" dirty="0">
                <a:solidFill>
                  <a:srgbClr val="0070C0"/>
                </a:solidFill>
                <a:latin typeface="Calibri"/>
                <a:ea typeface="Calibri"/>
                <a:cs typeface="Arial"/>
              </a:rPr>
              <a:t>Everything</a:t>
            </a:r>
            <a:r>
              <a:rPr lang="en-US" i="1" dirty="0">
                <a:solidFill>
                  <a:srgbClr val="0070C0"/>
                </a:solidFill>
                <a:latin typeface="Calibri"/>
                <a:ea typeface="Calibri"/>
                <a:cs typeface="Arial"/>
              </a:rPr>
              <a:t> he said</a:t>
            </a:r>
            <a:r>
              <a:rPr lang="en-US" i="1" dirty="0">
                <a:solidFill>
                  <a:srgbClr val="FF0000"/>
                </a:solidFill>
                <a:latin typeface="Calibri"/>
                <a:ea typeface="Calibri"/>
                <a:cs typeface="Arial"/>
              </a:rPr>
              <a:t> </a:t>
            </a:r>
            <a:r>
              <a:rPr lang="en-US" dirty="0">
                <a:latin typeface="Calibri"/>
                <a:ea typeface="Calibri"/>
                <a:cs typeface="Arial"/>
              </a:rPr>
              <a:t>was pure nonsense.</a:t>
            </a:r>
          </a:p>
          <a:p>
            <a:pPr marL="0" marR="0">
              <a:lnSpc>
                <a:spcPct val="115000"/>
              </a:lnSpc>
              <a:spcBef>
                <a:spcPts val="0"/>
              </a:spcBef>
              <a:spcAft>
                <a:spcPts val="1000"/>
              </a:spcAft>
            </a:pPr>
            <a:r>
              <a:rPr lang="en-US" dirty="0">
                <a:latin typeface="Calibri"/>
                <a:ea typeface="Calibri"/>
                <a:cs typeface="Arial"/>
              </a:rPr>
              <a:t>(c) </a:t>
            </a:r>
            <a:r>
              <a:rPr lang="en-US" b="1" i="1" dirty="0">
                <a:solidFill>
                  <a:srgbClr val="0070C0"/>
                </a:solidFill>
                <a:latin typeface="Calibri"/>
                <a:ea typeface="Calibri"/>
                <a:cs typeface="Arial"/>
              </a:rPr>
              <a:t>Anybody</a:t>
            </a:r>
            <a:r>
              <a:rPr lang="en-US" i="1" dirty="0">
                <a:solidFill>
                  <a:srgbClr val="0070C0"/>
                </a:solidFill>
                <a:latin typeface="Calibri"/>
                <a:ea typeface="Calibri"/>
                <a:cs typeface="Arial"/>
              </a:rPr>
              <a:t> who wants to come </a:t>
            </a:r>
            <a:r>
              <a:rPr lang="en-US" dirty="0">
                <a:latin typeface="Calibri"/>
                <a:ea typeface="Calibri"/>
                <a:cs typeface="Arial"/>
              </a:rPr>
              <a:t>is welcome</a:t>
            </a:r>
            <a:r>
              <a:rPr lang="en-US" dirty="0" smtClean="0">
                <a:latin typeface="Calibri"/>
                <a:ea typeface="Calibri"/>
                <a:cs typeface="Arial"/>
              </a:rPr>
              <a:t>.</a:t>
            </a:r>
          </a:p>
          <a:p>
            <a:pPr marL="0" marR="0">
              <a:lnSpc>
                <a:spcPct val="115000"/>
              </a:lnSpc>
              <a:spcBef>
                <a:spcPts val="0"/>
              </a:spcBef>
              <a:spcAft>
                <a:spcPts val="1000"/>
              </a:spcAft>
            </a:pPr>
            <a:endParaRPr lang="en-US" dirty="0">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Adjective clauses can modify </a:t>
            </a:r>
            <a:r>
              <a:rPr lang="en-US" dirty="0">
                <a:solidFill>
                  <a:srgbClr val="FF0000"/>
                </a:solidFill>
                <a:latin typeface="Calibri"/>
                <a:ea typeface="Calibri"/>
                <a:cs typeface="Arial"/>
              </a:rPr>
              <a:t>indefinite</a:t>
            </a:r>
            <a:r>
              <a:rPr lang="en-US" dirty="0">
                <a:latin typeface="Calibri"/>
                <a:ea typeface="Calibri"/>
                <a:cs typeface="Arial"/>
              </a:rPr>
              <a:t> </a:t>
            </a:r>
            <a:r>
              <a:rPr lang="en-US" dirty="0">
                <a:solidFill>
                  <a:srgbClr val="FF0000"/>
                </a:solidFill>
                <a:latin typeface="Calibri"/>
                <a:ea typeface="Calibri"/>
                <a:cs typeface="Arial"/>
              </a:rPr>
              <a:t>pronouns</a:t>
            </a:r>
            <a:r>
              <a:rPr lang="en-US" dirty="0">
                <a:latin typeface="Calibri"/>
                <a:ea typeface="Calibri"/>
                <a:cs typeface="Arial"/>
              </a:rPr>
              <a:t> (e.g., </a:t>
            </a:r>
            <a:r>
              <a:rPr lang="en-US" i="1" dirty="0">
                <a:latin typeface="Calibri"/>
                <a:ea typeface="Calibri"/>
                <a:cs typeface="Arial"/>
              </a:rPr>
              <a:t>someone, everybody).</a:t>
            </a:r>
            <a:endParaRPr lang="en-US" dirty="0">
              <a:latin typeface="Calibri"/>
              <a:ea typeface="Calibri"/>
              <a:cs typeface="Arial"/>
            </a:endParaRPr>
          </a:p>
          <a:p>
            <a:pPr marL="0" marR="0">
              <a:lnSpc>
                <a:spcPct val="115000"/>
              </a:lnSpc>
              <a:spcBef>
                <a:spcPts val="0"/>
              </a:spcBef>
              <a:spcAft>
                <a:spcPts val="1000"/>
              </a:spcAft>
            </a:pPr>
            <a:r>
              <a:rPr lang="en-US" dirty="0">
                <a:solidFill>
                  <a:srgbClr val="FF0000"/>
                </a:solidFill>
                <a:latin typeface="Calibri"/>
                <a:ea typeface="Calibri"/>
                <a:cs typeface="Arial"/>
              </a:rPr>
              <a:t>Object pronouns </a:t>
            </a:r>
            <a:r>
              <a:rPr lang="en-US" dirty="0">
                <a:latin typeface="Calibri"/>
                <a:ea typeface="Calibri"/>
                <a:cs typeface="Arial"/>
              </a:rPr>
              <a:t>(e.g., </a:t>
            </a:r>
            <a:r>
              <a:rPr lang="en-US" i="1" dirty="0">
                <a:latin typeface="Calibri"/>
                <a:ea typeface="Calibri"/>
                <a:cs typeface="Arial"/>
              </a:rPr>
              <a:t>who(m), that, which) </a:t>
            </a:r>
            <a:r>
              <a:rPr lang="en-US" dirty="0">
                <a:latin typeface="Calibri"/>
                <a:ea typeface="Calibri"/>
                <a:cs typeface="Arial"/>
              </a:rPr>
              <a:t>are </a:t>
            </a:r>
            <a:r>
              <a:rPr lang="en-US" u="sng" dirty="0">
                <a:solidFill>
                  <a:srgbClr val="FF0000"/>
                </a:solidFill>
                <a:latin typeface="Calibri"/>
                <a:ea typeface="Calibri"/>
                <a:cs typeface="Arial"/>
              </a:rPr>
              <a:t>usually omitted </a:t>
            </a:r>
            <a:r>
              <a:rPr lang="en-US" dirty="0">
                <a:latin typeface="Calibri"/>
                <a:ea typeface="Calibri"/>
                <a:cs typeface="Arial"/>
              </a:rPr>
              <a:t>in the adjective clause, as in (a) and (b).</a:t>
            </a:r>
          </a:p>
          <a:p>
            <a:endParaRPr lang="en-US" dirty="0"/>
          </a:p>
        </p:txBody>
      </p:sp>
    </p:spTree>
    <p:extLst>
      <p:ext uri="{BB962C8B-B14F-4D97-AF65-F5344CB8AC3E}">
        <p14:creationId xmlns:p14="http://schemas.microsoft.com/office/powerpoint/2010/main" val="1049854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rmAutofit fontScale="85000" lnSpcReduction="20000"/>
          </a:bodyPr>
          <a:lstStyle/>
          <a:p>
            <a:pPr marL="0" marR="0">
              <a:lnSpc>
                <a:spcPct val="115000"/>
              </a:lnSpc>
              <a:spcBef>
                <a:spcPts val="0"/>
              </a:spcBef>
              <a:spcAft>
                <a:spcPts val="1000"/>
              </a:spcAft>
            </a:pPr>
            <a:r>
              <a:rPr lang="en-US" dirty="0">
                <a:latin typeface="Calibri"/>
                <a:ea typeface="Calibri"/>
                <a:cs typeface="Arial"/>
              </a:rPr>
              <a:t>(d) Paula was </a:t>
            </a:r>
            <a:r>
              <a:rPr lang="en-US" b="1" i="1" dirty="0">
                <a:solidFill>
                  <a:srgbClr val="0070C0"/>
                </a:solidFill>
                <a:latin typeface="Calibri"/>
                <a:ea typeface="Calibri"/>
                <a:cs typeface="Arial"/>
              </a:rPr>
              <a:t>the only one</a:t>
            </a:r>
            <a:r>
              <a:rPr lang="en-US" i="1" dirty="0">
                <a:solidFill>
                  <a:srgbClr val="0070C0"/>
                </a:solidFill>
                <a:latin typeface="Calibri"/>
                <a:ea typeface="Calibri"/>
                <a:cs typeface="Arial"/>
              </a:rPr>
              <a:t> </a:t>
            </a:r>
            <a:r>
              <a:rPr lang="en-US" i="1" dirty="0" smtClean="0">
                <a:solidFill>
                  <a:srgbClr val="0070C0"/>
                </a:solidFill>
                <a:latin typeface="Calibri"/>
                <a:ea typeface="Calibri"/>
                <a:cs typeface="Arial"/>
              </a:rPr>
              <a:t>I </a:t>
            </a:r>
            <a:r>
              <a:rPr lang="en-US" i="1" dirty="0">
                <a:solidFill>
                  <a:srgbClr val="0070C0"/>
                </a:solidFill>
                <a:latin typeface="Calibri"/>
                <a:ea typeface="Calibri"/>
                <a:cs typeface="Arial"/>
              </a:rPr>
              <a:t>knew at the party.</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(e) Scholarships are available </a:t>
            </a:r>
            <a:r>
              <a:rPr lang="en-US" b="1" dirty="0">
                <a:latin typeface="Calibri"/>
                <a:ea typeface="Calibri"/>
                <a:cs typeface="Arial"/>
              </a:rPr>
              <a:t>for </a:t>
            </a:r>
            <a:r>
              <a:rPr lang="en-US" b="1" i="1" dirty="0">
                <a:solidFill>
                  <a:srgbClr val="0070C0"/>
                </a:solidFill>
                <a:latin typeface="Calibri"/>
                <a:ea typeface="Calibri"/>
                <a:cs typeface="Arial"/>
              </a:rPr>
              <a:t>those who need </a:t>
            </a:r>
            <a:r>
              <a:rPr lang="en-US" i="1" dirty="0">
                <a:solidFill>
                  <a:srgbClr val="0070C0"/>
                </a:solidFill>
                <a:latin typeface="Calibri"/>
                <a:ea typeface="Calibri"/>
                <a:cs typeface="Arial"/>
              </a:rPr>
              <a:t>financial assistance.</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Adjective clauses can modify </a:t>
            </a:r>
            <a:r>
              <a:rPr lang="en-US" i="1" dirty="0">
                <a:solidFill>
                  <a:srgbClr val="FF0000"/>
                </a:solidFill>
                <a:latin typeface="Calibri"/>
                <a:ea typeface="Calibri"/>
                <a:cs typeface="Arial"/>
              </a:rPr>
              <a:t>the one(s) </a:t>
            </a:r>
            <a:r>
              <a:rPr lang="en-US" dirty="0">
                <a:latin typeface="Calibri"/>
                <a:ea typeface="Calibri"/>
                <a:cs typeface="Arial"/>
              </a:rPr>
              <a:t>and </a:t>
            </a:r>
            <a:r>
              <a:rPr lang="en-US" i="1" dirty="0" smtClean="0">
                <a:solidFill>
                  <a:srgbClr val="FF0000"/>
                </a:solidFill>
                <a:latin typeface="Calibri"/>
                <a:ea typeface="Calibri"/>
                <a:cs typeface="Arial"/>
              </a:rPr>
              <a:t>those*</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*An adjective clause with </a:t>
            </a:r>
            <a:r>
              <a:rPr lang="en-US" i="1" dirty="0">
                <a:solidFill>
                  <a:srgbClr val="0070C0"/>
                </a:solidFill>
                <a:latin typeface="Calibri"/>
                <a:ea typeface="Calibri"/>
                <a:cs typeface="Arial"/>
              </a:rPr>
              <a:t>which</a:t>
            </a:r>
            <a:r>
              <a:rPr lang="en-US" i="1" dirty="0">
                <a:latin typeface="Calibri"/>
                <a:ea typeface="Calibri"/>
                <a:cs typeface="Arial"/>
              </a:rPr>
              <a:t> </a:t>
            </a:r>
            <a:r>
              <a:rPr lang="en-US" dirty="0">
                <a:latin typeface="Calibri"/>
                <a:ea typeface="Calibri"/>
                <a:cs typeface="Arial"/>
              </a:rPr>
              <a:t>can also be used to modify the </a:t>
            </a:r>
            <a:r>
              <a:rPr lang="en-US" dirty="0">
                <a:solidFill>
                  <a:srgbClr val="FF0000"/>
                </a:solidFill>
                <a:latin typeface="Calibri"/>
                <a:ea typeface="Calibri"/>
                <a:cs typeface="Arial"/>
              </a:rPr>
              <a:t>demonstrative pronoun </a:t>
            </a:r>
            <a:r>
              <a:rPr lang="en-US" i="1" dirty="0">
                <a:solidFill>
                  <a:srgbClr val="0070C0"/>
                </a:solidFill>
                <a:latin typeface="Calibri"/>
                <a:ea typeface="Calibri"/>
                <a:cs typeface="Arial"/>
              </a:rPr>
              <a:t>that</a:t>
            </a:r>
            <a:r>
              <a:rPr lang="en-US" i="1" dirty="0">
                <a:latin typeface="Calibri"/>
                <a:ea typeface="Calibri"/>
                <a:cs typeface="Arial"/>
              </a:rPr>
              <a:t>:</a:t>
            </a:r>
            <a:endParaRPr lang="en-US" dirty="0">
              <a:latin typeface="Calibri"/>
              <a:ea typeface="Calibri"/>
              <a:cs typeface="Arial"/>
            </a:endParaRPr>
          </a:p>
          <a:p>
            <a:pPr marL="0" marR="0">
              <a:lnSpc>
                <a:spcPct val="115000"/>
              </a:lnSpc>
              <a:spcBef>
                <a:spcPts val="0"/>
              </a:spcBef>
              <a:spcAft>
                <a:spcPts val="1000"/>
              </a:spcAft>
            </a:pPr>
            <a:r>
              <a:rPr lang="en-US" i="1" dirty="0">
                <a:latin typeface="Calibri"/>
                <a:ea typeface="Calibri"/>
                <a:cs typeface="Arial"/>
              </a:rPr>
              <a:t>We sometimes fear </a:t>
            </a:r>
            <a:r>
              <a:rPr lang="en-US" b="1" i="1" dirty="0">
                <a:solidFill>
                  <a:srgbClr val="FF0000"/>
                </a:solidFill>
                <a:latin typeface="Calibri"/>
                <a:ea typeface="Calibri"/>
                <a:cs typeface="Arial"/>
              </a:rPr>
              <a:t>that which</a:t>
            </a:r>
            <a:r>
              <a:rPr lang="en-US" i="1" dirty="0">
                <a:solidFill>
                  <a:srgbClr val="FF0000"/>
                </a:solidFill>
                <a:latin typeface="Calibri"/>
                <a:ea typeface="Calibri"/>
                <a:cs typeface="Arial"/>
              </a:rPr>
              <a:t> </a:t>
            </a:r>
            <a:r>
              <a:rPr lang="en-US" i="1" dirty="0">
                <a:latin typeface="Calibri"/>
                <a:ea typeface="Calibri"/>
                <a:cs typeface="Arial"/>
              </a:rPr>
              <a:t>we do not understand.</a:t>
            </a:r>
            <a:endParaRPr lang="en-US" dirty="0">
              <a:latin typeface="Calibri"/>
              <a:ea typeface="Calibri"/>
              <a:cs typeface="Arial"/>
            </a:endParaRPr>
          </a:p>
          <a:p>
            <a:pPr marL="0" marR="0">
              <a:lnSpc>
                <a:spcPct val="115000"/>
              </a:lnSpc>
              <a:spcBef>
                <a:spcPts val="0"/>
              </a:spcBef>
              <a:spcAft>
                <a:spcPts val="1000"/>
              </a:spcAft>
            </a:pPr>
            <a:r>
              <a:rPr lang="en-US" i="1" dirty="0">
                <a:latin typeface="Calibri"/>
                <a:ea typeface="Calibri"/>
                <a:cs typeface="Arial"/>
              </a:rPr>
              <a:t>The bread my mother makes is much better than </a:t>
            </a:r>
            <a:r>
              <a:rPr lang="en-US" b="1" i="1" dirty="0">
                <a:solidFill>
                  <a:srgbClr val="FF0000"/>
                </a:solidFill>
                <a:latin typeface="Calibri"/>
                <a:ea typeface="Calibri"/>
                <a:cs typeface="Arial"/>
              </a:rPr>
              <a:t>that which</a:t>
            </a:r>
            <a:r>
              <a:rPr lang="en-US" i="1" dirty="0">
                <a:solidFill>
                  <a:srgbClr val="FF0000"/>
                </a:solidFill>
                <a:latin typeface="Calibri"/>
                <a:ea typeface="Calibri"/>
                <a:cs typeface="Arial"/>
              </a:rPr>
              <a:t> </a:t>
            </a:r>
            <a:r>
              <a:rPr lang="en-US" i="1" dirty="0">
                <a:latin typeface="Calibri"/>
                <a:ea typeface="Calibri"/>
                <a:cs typeface="Arial"/>
              </a:rPr>
              <a:t>you can buy at a store.</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3944470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normAutofit/>
          </a:bodyPr>
          <a:lstStyle/>
          <a:p>
            <a:pPr marL="0" marR="0" indent="0">
              <a:lnSpc>
                <a:spcPct val="115000"/>
              </a:lnSpc>
              <a:spcBef>
                <a:spcPts val="0"/>
              </a:spcBef>
              <a:spcAft>
                <a:spcPts val="1000"/>
              </a:spcAft>
              <a:buNone/>
            </a:pPr>
            <a:r>
              <a:rPr lang="en-US" b="1" dirty="0" smtClean="0">
                <a:latin typeface="Calibri"/>
                <a:ea typeface="Calibri"/>
                <a:cs typeface="Arial"/>
              </a:rPr>
              <a:t>(</a:t>
            </a:r>
            <a:r>
              <a:rPr lang="en-US" b="1" dirty="0">
                <a:latin typeface="Calibri"/>
                <a:ea typeface="Calibri"/>
                <a:cs typeface="Arial"/>
              </a:rPr>
              <a:t>f) </a:t>
            </a:r>
            <a:r>
              <a:rPr lang="en-US" b="1" i="1" dirty="0">
                <a:solidFill>
                  <a:srgbClr val="FF0000"/>
                </a:solidFill>
                <a:latin typeface="Calibri"/>
                <a:ea typeface="Calibri"/>
                <a:cs typeface="Arial"/>
              </a:rPr>
              <a:t>INCORRECT</a:t>
            </a:r>
            <a:r>
              <a:rPr lang="en-US" b="1" i="1" dirty="0">
                <a:latin typeface="Calibri"/>
                <a:ea typeface="Calibri"/>
                <a:cs typeface="Arial"/>
              </a:rPr>
              <a:t>: </a:t>
            </a:r>
            <a:r>
              <a:rPr lang="en-US" strike="sngStrike" dirty="0">
                <a:latin typeface="Calibri"/>
                <a:ea typeface="Calibri"/>
                <a:cs typeface="Arial"/>
              </a:rPr>
              <a:t>I who am a student at this school</a:t>
            </a:r>
            <a:r>
              <a:rPr lang="en-US" b="1" dirty="0">
                <a:latin typeface="Calibri"/>
                <a:ea typeface="Calibri"/>
                <a:cs typeface="Arial"/>
              </a:rPr>
              <a:t> </a:t>
            </a:r>
            <a:r>
              <a:rPr lang="en-US" dirty="0">
                <a:latin typeface="Calibri"/>
                <a:ea typeface="Calibri"/>
                <a:cs typeface="Arial"/>
              </a:rPr>
              <a:t>come from a country in Asia</a:t>
            </a:r>
            <a:r>
              <a:rPr lang="en-US" dirty="0" smtClean="0">
                <a:latin typeface="Calibri"/>
                <a:ea typeface="Calibri"/>
                <a:cs typeface="Arial"/>
              </a:rPr>
              <a:t>.</a:t>
            </a:r>
          </a:p>
          <a:p>
            <a:pPr marL="0" marR="0" indent="0">
              <a:lnSpc>
                <a:spcPct val="115000"/>
              </a:lnSpc>
              <a:spcBef>
                <a:spcPts val="0"/>
              </a:spcBef>
              <a:spcAft>
                <a:spcPts val="1000"/>
              </a:spcAft>
              <a:buNone/>
            </a:pPr>
            <a:endParaRPr lang="en-US" dirty="0" smtClean="0">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Adjective clauses are </a:t>
            </a:r>
            <a:r>
              <a:rPr lang="en-US" u="sng" dirty="0">
                <a:solidFill>
                  <a:srgbClr val="FF0000"/>
                </a:solidFill>
                <a:latin typeface="Calibri"/>
                <a:ea typeface="Calibri"/>
                <a:cs typeface="Arial"/>
              </a:rPr>
              <a:t>almost never </a:t>
            </a:r>
            <a:r>
              <a:rPr lang="en-US" dirty="0">
                <a:latin typeface="Calibri"/>
                <a:ea typeface="Calibri"/>
                <a:cs typeface="Arial"/>
              </a:rPr>
              <a:t>used to modify </a:t>
            </a:r>
            <a:r>
              <a:rPr lang="en-US" dirty="0">
                <a:solidFill>
                  <a:srgbClr val="FF0000"/>
                </a:solidFill>
                <a:latin typeface="Calibri"/>
                <a:ea typeface="Calibri"/>
                <a:cs typeface="Arial"/>
              </a:rPr>
              <a:t>personal pronouns</a:t>
            </a:r>
            <a:r>
              <a:rPr lang="en-US" dirty="0">
                <a:latin typeface="Calibri"/>
                <a:ea typeface="Calibri"/>
                <a:cs typeface="Arial"/>
              </a:rPr>
              <a:t>. Native English speakers would not write the sentence </a:t>
            </a:r>
            <a:r>
              <a:rPr lang="en-US" dirty="0" smtClean="0">
                <a:latin typeface="Calibri"/>
                <a:ea typeface="Calibri"/>
                <a:cs typeface="Arial"/>
              </a:rPr>
              <a:t>in (f).</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090847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a:lnSpc>
                <a:spcPct val="115000"/>
              </a:lnSpc>
              <a:spcBef>
                <a:spcPts val="0"/>
              </a:spcBef>
              <a:spcAft>
                <a:spcPts val="1000"/>
              </a:spcAft>
              <a:buClr>
                <a:srgbClr val="3891A7"/>
              </a:buClr>
            </a:pPr>
            <a:r>
              <a:rPr lang="en-US" b="1" dirty="0">
                <a:solidFill>
                  <a:prstClr val="black"/>
                </a:solidFill>
                <a:latin typeface="Calibri"/>
                <a:ea typeface="Calibri"/>
                <a:cs typeface="Arial"/>
              </a:rPr>
              <a:t>(g) It is </a:t>
            </a:r>
            <a:r>
              <a:rPr lang="en-US" b="1" i="1" dirty="0">
                <a:solidFill>
                  <a:srgbClr val="0070C0"/>
                </a:solidFill>
                <a:latin typeface="Calibri"/>
                <a:ea typeface="Calibri"/>
                <a:cs typeface="Arial"/>
              </a:rPr>
              <a:t>I</a:t>
            </a:r>
            <a:r>
              <a:rPr lang="en-US" i="1" dirty="0">
                <a:solidFill>
                  <a:srgbClr val="0070C0"/>
                </a:solidFill>
                <a:latin typeface="Calibri"/>
                <a:ea typeface="Calibri"/>
                <a:cs typeface="Arial"/>
              </a:rPr>
              <a:t> </a:t>
            </a:r>
            <a:r>
              <a:rPr lang="en-US" i="1">
                <a:solidFill>
                  <a:srgbClr val="0070C0"/>
                </a:solidFill>
                <a:latin typeface="Calibri"/>
                <a:ea typeface="Calibri"/>
                <a:cs typeface="Arial"/>
              </a:rPr>
              <a:t>who </a:t>
            </a:r>
            <a:r>
              <a:rPr lang="en-US" i="1" smtClean="0">
                <a:solidFill>
                  <a:srgbClr val="0070C0"/>
                </a:solidFill>
                <a:latin typeface="Calibri"/>
                <a:ea typeface="Calibri"/>
                <a:cs typeface="Arial"/>
              </a:rPr>
              <a:t>am </a:t>
            </a:r>
            <a:r>
              <a:rPr lang="en-US" i="1" dirty="0">
                <a:solidFill>
                  <a:srgbClr val="0070C0"/>
                </a:solidFill>
                <a:latin typeface="Calibri"/>
                <a:ea typeface="Calibri"/>
                <a:cs typeface="Arial"/>
              </a:rPr>
              <a:t>responsible.</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(h) </a:t>
            </a:r>
            <a:r>
              <a:rPr lang="en-US" b="1" i="1" dirty="0">
                <a:solidFill>
                  <a:srgbClr val="0070C0"/>
                </a:solidFill>
                <a:latin typeface="Calibri"/>
                <a:ea typeface="Calibri"/>
                <a:cs typeface="Arial"/>
              </a:rPr>
              <a:t>He</a:t>
            </a:r>
            <a:r>
              <a:rPr lang="en-US" i="1" dirty="0">
                <a:solidFill>
                  <a:srgbClr val="0070C0"/>
                </a:solidFill>
                <a:latin typeface="Calibri"/>
                <a:ea typeface="Calibri"/>
                <a:cs typeface="Arial"/>
              </a:rPr>
              <a:t> who laughs last  </a:t>
            </a:r>
            <a:r>
              <a:rPr lang="en-US" b="1" dirty="0">
                <a:latin typeface="Calibri"/>
                <a:ea typeface="Calibri"/>
                <a:cs typeface="Arial"/>
              </a:rPr>
              <a:t>laughs best.</a:t>
            </a:r>
            <a:endParaRPr lang="en-US" dirty="0">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Example (g) is </a:t>
            </a:r>
            <a:r>
              <a:rPr lang="en-US" dirty="0">
                <a:solidFill>
                  <a:srgbClr val="FF0000"/>
                </a:solidFill>
                <a:latin typeface="Calibri"/>
                <a:ea typeface="Calibri"/>
                <a:cs typeface="Arial"/>
              </a:rPr>
              <a:t>possible</a:t>
            </a:r>
            <a:r>
              <a:rPr lang="en-US" dirty="0">
                <a:latin typeface="Calibri"/>
                <a:ea typeface="Calibri"/>
                <a:cs typeface="Arial"/>
              </a:rPr>
              <a:t>, but very </a:t>
            </a:r>
            <a:r>
              <a:rPr lang="en-US" dirty="0">
                <a:solidFill>
                  <a:srgbClr val="FF0000"/>
                </a:solidFill>
                <a:latin typeface="Calibri"/>
                <a:ea typeface="Calibri"/>
                <a:cs typeface="Arial"/>
              </a:rPr>
              <a:t>formal</a:t>
            </a:r>
            <a:r>
              <a:rPr lang="en-US" dirty="0">
                <a:latin typeface="Calibri"/>
                <a:ea typeface="Calibri"/>
                <a:cs typeface="Arial"/>
              </a:rPr>
              <a:t> and uncommon.</a:t>
            </a:r>
          </a:p>
          <a:p>
            <a:pPr marL="0" marR="0">
              <a:lnSpc>
                <a:spcPct val="115000"/>
              </a:lnSpc>
              <a:spcBef>
                <a:spcPts val="0"/>
              </a:spcBef>
              <a:spcAft>
                <a:spcPts val="1000"/>
              </a:spcAft>
            </a:pPr>
            <a:r>
              <a:rPr lang="en-US" dirty="0">
                <a:latin typeface="Calibri"/>
                <a:ea typeface="Calibri"/>
                <a:cs typeface="Arial"/>
              </a:rPr>
              <a:t>Example (h) is a </a:t>
            </a:r>
            <a:r>
              <a:rPr lang="en-US" dirty="0">
                <a:solidFill>
                  <a:srgbClr val="FF0000"/>
                </a:solidFill>
                <a:latin typeface="Calibri"/>
                <a:ea typeface="Calibri"/>
                <a:cs typeface="Arial"/>
              </a:rPr>
              <a:t>well-known </a:t>
            </a:r>
            <a:r>
              <a:rPr lang="en-US" dirty="0">
                <a:latin typeface="Calibri"/>
                <a:ea typeface="Calibri"/>
                <a:cs typeface="Arial"/>
              </a:rPr>
              <a:t>saying in which </a:t>
            </a:r>
            <a:r>
              <a:rPr lang="en-US" i="1" dirty="0">
                <a:solidFill>
                  <a:srgbClr val="FF0000"/>
                </a:solidFill>
                <a:latin typeface="Calibri"/>
                <a:ea typeface="Calibri"/>
                <a:cs typeface="Arial"/>
              </a:rPr>
              <a:t>he</a:t>
            </a:r>
            <a:r>
              <a:rPr lang="en-US" i="1" dirty="0">
                <a:latin typeface="Calibri"/>
                <a:ea typeface="Calibri"/>
                <a:cs typeface="Arial"/>
              </a:rPr>
              <a:t> </a:t>
            </a:r>
            <a:r>
              <a:rPr lang="en-US" dirty="0">
                <a:latin typeface="Calibri"/>
                <a:ea typeface="Calibri"/>
                <a:cs typeface="Arial"/>
              </a:rPr>
              <a:t>is used as an </a:t>
            </a:r>
            <a:r>
              <a:rPr lang="en-US" dirty="0">
                <a:solidFill>
                  <a:srgbClr val="FF0000"/>
                </a:solidFill>
                <a:latin typeface="Calibri"/>
                <a:ea typeface="Calibri"/>
                <a:cs typeface="Arial"/>
              </a:rPr>
              <a:t>indefinite</a:t>
            </a:r>
            <a:r>
              <a:rPr lang="en-US" dirty="0">
                <a:latin typeface="Calibri"/>
                <a:ea typeface="Calibri"/>
                <a:cs typeface="Arial"/>
              </a:rPr>
              <a:t> pronoun (meaning “anyone” or “any person”).</a:t>
            </a:r>
          </a:p>
          <a:p>
            <a:endParaRPr lang="en-US" dirty="0"/>
          </a:p>
        </p:txBody>
      </p:sp>
    </p:spTree>
    <p:extLst>
      <p:ext uri="{BB962C8B-B14F-4D97-AF65-F5344CB8AC3E}">
        <p14:creationId xmlns:p14="http://schemas.microsoft.com/office/powerpoint/2010/main" val="3327484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Punctuating Adjective Clauses</a:t>
            </a:r>
          </a:p>
        </p:txBody>
      </p:sp>
      <p:sp>
        <p:nvSpPr>
          <p:cNvPr id="3" name="Content Placeholder 2"/>
          <p:cNvSpPr>
            <a:spLocks noGrp="1"/>
          </p:cNvSpPr>
          <p:nvPr>
            <p:ph idx="1"/>
          </p:nvPr>
        </p:nvSpPr>
        <p:spPr>
          <a:xfrm>
            <a:off x="1435608" y="1447800"/>
            <a:ext cx="7498080" cy="5105400"/>
          </a:xfrm>
        </p:spPr>
        <p:txBody>
          <a:bodyPr>
            <a:normAutofit fontScale="47500" lnSpcReduction="20000"/>
          </a:bodyPr>
          <a:lstStyle/>
          <a:p>
            <a:r>
              <a:rPr lang="en-US" sz="4200" b="1" dirty="0">
                <a:solidFill>
                  <a:srgbClr val="FF0000"/>
                </a:solidFill>
              </a:rPr>
              <a:t>General guidelines for the punctuation of adjective clauses</a:t>
            </a:r>
            <a:r>
              <a:rPr lang="en-US" sz="4200" b="1" dirty="0" smtClean="0">
                <a:solidFill>
                  <a:srgbClr val="FF0000"/>
                </a:solidFill>
              </a:rPr>
              <a:t>:</a:t>
            </a:r>
          </a:p>
          <a:p>
            <a:endParaRPr lang="en-US" b="1" dirty="0" smtClean="0">
              <a:solidFill>
                <a:srgbClr val="FF0000"/>
              </a:solidFill>
            </a:endParaRPr>
          </a:p>
          <a:p>
            <a:pPr marL="342900" lvl="0" indent="-342900">
              <a:lnSpc>
                <a:spcPct val="150000"/>
              </a:lnSpc>
              <a:spcBef>
                <a:spcPts val="0"/>
              </a:spcBef>
              <a:buFont typeface="+mj-lt"/>
              <a:buAutoNum type="arabicParenBoth"/>
            </a:pPr>
            <a:r>
              <a:rPr lang="en-US" sz="4400" u="sng" dirty="0">
                <a:latin typeface="Arial"/>
                <a:ea typeface="Calibri"/>
                <a:cs typeface="Arial"/>
              </a:rPr>
              <a:t>Do not use </a:t>
            </a:r>
            <a:r>
              <a:rPr lang="en-US" sz="4400" u="sng" dirty="0">
                <a:solidFill>
                  <a:srgbClr val="FF0000"/>
                </a:solidFill>
                <a:latin typeface="Arial"/>
                <a:ea typeface="Calibri"/>
                <a:cs typeface="Arial"/>
              </a:rPr>
              <a:t>commas</a:t>
            </a:r>
            <a:r>
              <a:rPr lang="en-US" sz="4400" u="sng" dirty="0">
                <a:latin typeface="Arial"/>
                <a:ea typeface="Calibri"/>
                <a:cs typeface="Arial"/>
              </a:rPr>
              <a:t> </a:t>
            </a:r>
            <a:r>
              <a:rPr lang="en-US" sz="4400" dirty="0">
                <a:latin typeface="Arial"/>
                <a:ea typeface="Calibri"/>
                <a:cs typeface="Arial"/>
              </a:rPr>
              <a:t>if the adjective clause is </a:t>
            </a:r>
            <a:r>
              <a:rPr lang="en-US" sz="4400" u="sng" dirty="0">
                <a:solidFill>
                  <a:srgbClr val="FF0000"/>
                </a:solidFill>
                <a:latin typeface="Arial"/>
                <a:ea typeface="Calibri"/>
                <a:cs typeface="Arial"/>
              </a:rPr>
              <a:t>necessary</a:t>
            </a:r>
            <a:r>
              <a:rPr lang="en-US" sz="4400" dirty="0">
                <a:latin typeface="Arial"/>
                <a:ea typeface="Calibri"/>
                <a:cs typeface="Arial"/>
              </a:rPr>
              <a:t> to identify the noun it modifies.*</a:t>
            </a:r>
            <a:endParaRPr lang="en-US" sz="4400" dirty="0">
              <a:latin typeface="Calibri"/>
              <a:ea typeface="Calibri"/>
              <a:cs typeface="Arial"/>
            </a:endParaRPr>
          </a:p>
          <a:p>
            <a:pPr marL="0" marR="0">
              <a:lnSpc>
                <a:spcPct val="150000"/>
              </a:lnSpc>
              <a:spcBef>
                <a:spcPts val="0"/>
              </a:spcBef>
              <a:spcAft>
                <a:spcPts val="0"/>
              </a:spcAft>
            </a:pPr>
            <a:r>
              <a:rPr lang="en-US" sz="3800" dirty="0">
                <a:latin typeface="Palatino Linotype"/>
                <a:ea typeface="Calibri"/>
                <a:cs typeface="Palatino Linotype"/>
              </a:rPr>
              <a:t>*Adjective clauses that do not require commas are called </a:t>
            </a:r>
            <a:r>
              <a:rPr lang="en-US" sz="3800" i="1" dirty="0">
                <a:latin typeface="Palatino Linotype"/>
                <a:ea typeface="Calibri"/>
                <a:cs typeface="Palatino Linotype"/>
              </a:rPr>
              <a:t>essential </a:t>
            </a:r>
            <a:r>
              <a:rPr lang="en-US" sz="3800" dirty="0">
                <a:latin typeface="Palatino Linotype"/>
                <a:ea typeface="Calibri"/>
                <a:cs typeface="Palatino Linotype"/>
              </a:rPr>
              <a:t>or </a:t>
            </a:r>
            <a:r>
              <a:rPr lang="en-US" sz="3800" i="1" dirty="0">
                <a:latin typeface="Palatino Linotype"/>
                <a:ea typeface="Calibri"/>
                <a:cs typeface="Palatino Linotype"/>
              </a:rPr>
              <a:t>restrictive </a:t>
            </a:r>
            <a:r>
              <a:rPr lang="en-US" sz="3800" dirty="0">
                <a:latin typeface="Palatino Linotype"/>
                <a:ea typeface="Calibri"/>
                <a:cs typeface="Palatino Linotype"/>
              </a:rPr>
              <a:t>or </a:t>
            </a:r>
            <a:r>
              <a:rPr lang="en-US" sz="3800" i="1" dirty="0">
                <a:latin typeface="Palatino Linotype"/>
                <a:ea typeface="Calibri"/>
                <a:cs typeface="Palatino Linotype"/>
              </a:rPr>
              <a:t>identifying.</a:t>
            </a:r>
            <a:endParaRPr lang="en-US" sz="3800" dirty="0">
              <a:latin typeface="Calibri"/>
              <a:ea typeface="Calibri"/>
              <a:cs typeface="Arial"/>
            </a:endParaRPr>
          </a:p>
          <a:p>
            <a:pPr marL="274320" marR="0">
              <a:lnSpc>
                <a:spcPct val="150000"/>
              </a:lnSpc>
              <a:spcBef>
                <a:spcPts val="0"/>
              </a:spcBef>
              <a:spcAft>
                <a:spcPts val="0"/>
              </a:spcAft>
            </a:pPr>
            <a:r>
              <a:rPr lang="en-US" dirty="0">
                <a:latin typeface="Arial"/>
                <a:ea typeface="Calibri"/>
                <a:cs typeface="Arial"/>
              </a:rPr>
              <a:t> </a:t>
            </a:r>
            <a:endParaRPr lang="en-US" sz="2800" dirty="0">
              <a:latin typeface="Calibri"/>
              <a:ea typeface="Calibri"/>
              <a:cs typeface="Arial"/>
            </a:endParaRPr>
          </a:p>
          <a:p>
            <a:pPr marL="342900" marR="0" lvl="0" indent="-342900">
              <a:lnSpc>
                <a:spcPct val="150000"/>
              </a:lnSpc>
              <a:spcBef>
                <a:spcPts val="0"/>
              </a:spcBef>
              <a:spcAft>
                <a:spcPts val="0"/>
              </a:spcAft>
              <a:buFont typeface="+mj-lt"/>
              <a:buAutoNum type="arabicParenBoth"/>
            </a:pPr>
            <a:r>
              <a:rPr lang="en-US" sz="4400" u="sng" dirty="0">
                <a:latin typeface="Arial"/>
                <a:ea typeface="Calibri"/>
                <a:cs typeface="Arial"/>
              </a:rPr>
              <a:t>Use commas </a:t>
            </a:r>
            <a:r>
              <a:rPr lang="en-US" sz="4400" dirty="0">
                <a:latin typeface="Arial"/>
                <a:ea typeface="Calibri"/>
                <a:cs typeface="Arial"/>
              </a:rPr>
              <a:t>if the adjective clause simply gives </a:t>
            </a:r>
            <a:r>
              <a:rPr lang="en-US" sz="4400" u="sng" dirty="0">
                <a:solidFill>
                  <a:srgbClr val="FF0000"/>
                </a:solidFill>
                <a:latin typeface="Arial"/>
                <a:ea typeface="Calibri"/>
                <a:cs typeface="Arial"/>
              </a:rPr>
              <a:t>additional information </a:t>
            </a:r>
            <a:r>
              <a:rPr lang="en-US" sz="4400" dirty="0">
                <a:latin typeface="Arial"/>
                <a:ea typeface="Calibri"/>
                <a:cs typeface="Arial"/>
              </a:rPr>
              <a:t>and is </a:t>
            </a:r>
            <a:r>
              <a:rPr lang="en-US" sz="4400" dirty="0">
                <a:solidFill>
                  <a:srgbClr val="FF0000"/>
                </a:solidFill>
                <a:latin typeface="Arial"/>
                <a:ea typeface="Calibri"/>
                <a:cs typeface="Arial"/>
              </a:rPr>
              <a:t>not necessary </a:t>
            </a:r>
            <a:r>
              <a:rPr lang="en-US" sz="4400" dirty="0">
                <a:latin typeface="Arial"/>
                <a:ea typeface="Calibri"/>
                <a:cs typeface="Arial"/>
              </a:rPr>
              <a:t>to identify the noun it </a:t>
            </a:r>
            <a:r>
              <a:rPr lang="en-US" sz="4400" dirty="0" smtClean="0">
                <a:latin typeface="Arial"/>
                <a:ea typeface="Calibri"/>
                <a:cs typeface="Arial"/>
              </a:rPr>
              <a:t>modifies</a:t>
            </a:r>
            <a:r>
              <a:rPr lang="en-US" sz="4400" dirty="0">
                <a:latin typeface="Arial"/>
                <a:ea typeface="Calibri"/>
                <a:cs typeface="Arial"/>
              </a:rPr>
              <a:t>.**</a:t>
            </a:r>
            <a:endParaRPr lang="en-US" sz="4400" dirty="0">
              <a:latin typeface="Calibri"/>
              <a:ea typeface="Calibri"/>
              <a:cs typeface="Arial"/>
            </a:endParaRPr>
          </a:p>
          <a:p>
            <a:pPr marL="0" marR="0">
              <a:lnSpc>
                <a:spcPct val="150000"/>
              </a:lnSpc>
              <a:spcBef>
                <a:spcPts val="0"/>
              </a:spcBef>
              <a:spcAft>
                <a:spcPts val="0"/>
              </a:spcAft>
            </a:pPr>
            <a:r>
              <a:rPr lang="en-US" sz="3800" dirty="0">
                <a:latin typeface="Palatino Linotype"/>
                <a:ea typeface="Calibri"/>
                <a:cs typeface="Palatino Linotype"/>
              </a:rPr>
              <a:t>**Adjective clauses that require commas are called </a:t>
            </a:r>
            <a:r>
              <a:rPr lang="en-US" sz="3800" i="1" dirty="0">
                <a:latin typeface="Palatino Linotype"/>
                <a:ea typeface="Calibri"/>
                <a:cs typeface="Palatino Linotype"/>
              </a:rPr>
              <a:t>nonessential </a:t>
            </a:r>
            <a:r>
              <a:rPr lang="en-US" sz="3800" dirty="0">
                <a:latin typeface="Palatino Linotype"/>
                <a:ea typeface="Calibri"/>
                <a:cs typeface="Palatino Linotype"/>
              </a:rPr>
              <a:t>or </a:t>
            </a:r>
            <a:r>
              <a:rPr lang="en-US" sz="3800" i="1" dirty="0">
                <a:latin typeface="Palatino Linotype"/>
                <a:ea typeface="Calibri"/>
                <a:cs typeface="Palatino Linotype"/>
              </a:rPr>
              <a:t>nonrestrictive </a:t>
            </a:r>
            <a:r>
              <a:rPr lang="en-US" sz="3800" dirty="0">
                <a:latin typeface="Palatino Linotype"/>
                <a:ea typeface="Calibri"/>
                <a:cs typeface="Palatino Linotype"/>
              </a:rPr>
              <a:t>or </a:t>
            </a:r>
            <a:r>
              <a:rPr lang="en-US" sz="3800" i="1" dirty="0" err="1">
                <a:latin typeface="Palatino Linotype"/>
                <a:ea typeface="Calibri"/>
                <a:cs typeface="Palatino Linotype"/>
              </a:rPr>
              <a:t>nonidentifying</a:t>
            </a:r>
            <a:r>
              <a:rPr lang="en-US" sz="3800" i="1" dirty="0">
                <a:latin typeface="Palatino Linotype"/>
                <a:ea typeface="Calibri"/>
                <a:cs typeface="Palatino Linotype"/>
              </a:rPr>
              <a:t>. </a:t>
            </a:r>
            <a:r>
              <a:rPr lang="en-US" sz="3800" dirty="0">
                <a:latin typeface="Palatino Linotype"/>
                <a:ea typeface="Calibri"/>
                <a:cs typeface="Palatino Linotype"/>
              </a:rPr>
              <a:t>NOTE: Nonessential adjective clauses are more common in writing than in speaking</a:t>
            </a:r>
            <a:r>
              <a:rPr lang="en-US" sz="3800" dirty="0" smtClean="0">
                <a:latin typeface="Palatino Linotype"/>
                <a:ea typeface="Calibri"/>
                <a:cs typeface="Palatino Linotype"/>
              </a:rPr>
              <a:t>.</a:t>
            </a:r>
            <a:r>
              <a:rPr lang="en-US" sz="3800" dirty="0">
                <a:latin typeface="Arial"/>
                <a:ea typeface="Calibri"/>
                <a:cs typeface="Arial"/>
              </a:rPr>
              <a:t> </a:t>
            </a:r>
            <a:endParaRPr lang="en-US" sz="3800" dirty="0">
              <a:latin typeface="Calibri"/>
              <a:ea typeface="Calibri"/>
              <a:cs typeface="Arial"/>
            </a:endParaRPr>
          </a:p>
          <a:p>
            <a:endParaRPr lang="en-US" dirty="0"/>
          </a:p>
        </p:txBody>
      </p:sp>
    </p:spTree>
    <p:extLst>
      <p:ext uri="{BB962C8B-B14F-4D97-AF65-F5344CB8AC3E}">
        <p14:creationId xmlns:p14="http://schemas.microsoft.com/office/powerpoint/2010/main" val="2969532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77500" lnSpcReduction="20000"/>
          </a:bodyPr>
          <a:lstStyle/>
          <a:p>
            <a:pPr marL="0" marR="0">
              <a:lnSpc>
                <a:spcPct val="150000"/>
              </a:lnSpc>
              <a:spcBef>
                <a:spcPts val="0"/>
              </a:spcBef>
              <a:spcAft>
                <a:spcPts val="0"/>
              </a:spcAft>
            </a:pPr>
            <a:r>
              <a:rPr lang="en-US" dirty="0">
                <a:latin typeface="Arial"/>
                <a:ea typeface="Calibri"/>
                <a:cs typeface="Arial"/>
              </a:rPr>
              <a:t> (a) </a:t>
            </a:r>
            <a:r>
              <a:rPr lang="en-US" b="1" i="1" dirty="0">
                <a:solidFill>
                  <a:srgbClr val="0070C0"/>
                </a:solidFill>
                <a:latin typeface="Arial"/>
                <a:ea typeface="Calibri"/>
                <a:cs typeface="Arial"/>
              </a:rPr>
              <a:t>The professor </a:t>
            </a:r>
            <a:r>
              <a:rPr lang="en-US" i="1" dirty="0">
                <a:solidFill>
                  <a:srgbClr val="FF0000"/>
                </a:solidFill>
                <a:latin typeface="Arial"/>
                <a:ea typeface="Calibri"/>
                <a:cs typeface="Arial"/>
              </a:rPr>
              <a:t>who teaches Chemistry 101</a:t>
            </a:r>
            <a:r>
              <a:rPr lang="en-US" i="1" dirty="0">
                <a:latin typeface="Arial"/>
                <a:ea typeface="Calibri"/>
                <a:cs typeface="Arial"/>
              </a:rPr>
              <a:t> </a:t>
            </a:r>
            <a:r>
              <a:rPr lang="en-US" dirty="0">
                <a:latin typeface="Arial"/>
                <a:ea typeface="Calibri"/>
                <a:cs typeface="Arial"/>
              </a:rPr>
              <a:t>is an excellent lecturer.</a:t>
            </a:r>
            <a:endParaRPr lang="en-US" sz="2800" dirty="0">
              <a:latin typeface="Calibri"/>
              <a:ea typeface="Calibri"/>
              <a:cs typeface="Arial"/>
            </a:endParaRPr>
          </a:p>
          <a:p>
            <a:pPr marL="0" marR="0">
              <a:lnSpc>
                <a:spcPct val="150000"/>
              </a:lnSpc>
              <a:spcBef>
                <a:spcPts val="0"/>
              </a:spcBef>
              <a:spcAft>
                <a:spcPts val="0"/>
              </a:spcAft>
            </a:pPr>
            <a:r>
              <a:rPr lang="en-US" dirty="0">
                <a:latin typeface="Arial"/>
                <a:ea typeface="Calibri"/>
                <a:cs typeface="Arial"/>
              </a:rPr>
              <a:t>(b) </a:t>
            </a:r>
            <a:r>
              <a:rPr lang="en-US" b="1" i="1" dirty="0">
                <a:solidFill>
                  <a:srgbClr val="0070C0"/>
                </a:solidFill>
                <a:latin typeface="Arial"/>
                <a:ea typeface="Calibri"/>
                <a:cs typeface="Arial"/>
              </a:rPr>
              <a:t>Professor Wilson</a:t>
            </a:r>
            <a:r>
              <a:rPr lang="en-US" b="1" i="1" dirty="0">
                <a:solidFill>
                  <a:srgbClr val="FF0000"/>
                </a:solidFill>
                <a:latin typeface="Arial"/>
                <a:ea typeface="Calibri"/>
                <a:cs typeface="Arial"/>
              </a:rPr>
              <a:t>, </a:t>
            </a:r>
            <a:r>
              <a:rPr lang="en-US" i="1" dirty="0">
                <a:solidFill>
                  <a:srgbClr val="FF0000"/>
                </a:solidFill>
                <a:latin typeface="Arial"/>
                <a:ea typeface="Calibri"/>
                <a:cs typeface="Arial"/>
              </a:rPr>
              <a:t>who teaches Chemistry 101</a:t>
            </a:r>
            <a:r>
              <a:rPr lang="en-US" b="1" i="1" dirty="0">
                <a:solidFill>
                  <a:srgbClr val="FF0000"/>
                </a:solidFill>
                <a:latin typeface="Arial"/>
                <a:ea typeface="Calibri"/>
                <a:cs typeface="Arial"/>
              </a:rPr>
              <a:t>,</a:t>
            </a:r>
            <a:r>
              <a:rPr lang="en-US" i="1" dirty="0">
                <a:solidFill>
                  <a:srgbClr val="FF0000"/>
                </a:solidFill>
                <a:latin typeface="Arial"/>
                <a:ea typeface="Calibri"/>
                <a:cs typeface="Arial"/>
              </a:rPr>
              <a:t> </a:t>
            </a:r>
            <a:r>
              <a:rPr lang="en-US" dirty="0">
                <a:latin typeface="Arial"/>
                <a:ea typeface="Calibri"/>
                <a:cs typeface="Arial"/>
              </a:rPr>
              <a:t>is an excellent lecturer</a:t>
            </a:r>
            <a:r>
              <a:rPr lang="en-US" dirty="0" smtClean="0">
                <a:latin typeface="Arial"/>
                <a:ea typeface="Calibri"/>
                <a:cs typeface="Arial"/>
              </a:rPr>
              <a:t>.</a:t>
            </a:r>
          </a:p>
          <a:p>
            <a:pPr marL="0" marR="0">
              <a:lnSpc>
                <a:spcPct val="150000"/>
              </a:lnSpc>
              <a:spcBef>
                <a:spcPts val="0"/>
              </a:spcBef>
              <a:spcAft>
                <a:spcPts val="0"/>
              </a:spcAft>
            </a:pPr>
            <a:endParaRPr lang="en-US" sz="2800" dirty="0">
              <a:latin typeface="Calibri"/>
              <a:ea typeface="Calibri"/>
              <a:cs typeface="Arial"/>
            </a:endParaRPr>
          </a:p>
          <a:p>
            <a:pPr marL="0" marR="0">
              <a:lnSpc>
                <a:spcPct val="150000"/>
              </a:lnSpc>
              <a:spcBef>
                <a:spcPts val="0"/>
              </a:spcBef>
              <a:spcAft>
                <a:spcPts val="0"/>
              </a:spcAft>
            </a:pPr>
            <a:r>
              <a:rPr lang="en-US" dirty="0">
                <a:latin typeface="Arial"/>
                <a:ea typeface="Calibri"/>
                <a:cs typeface="Arial"/>
              </a:rPr>
              <a:t>In (a): </a:t>
            </a:r>
            <a:r>
              <a:rPr lang="en-US" dirty="0">
                <a:solidFill>
                  <a:srgbClr val="FF0000"/>
                </a:solidFill>
                <a:latin typeface="Arial"/>
                <a:ea typeface="Calibri"/>
                <a:cs typeface="Arial"/>
              </a:rPr>
              <a:t>No commas </a:t>
            </a:r>
            <a:r>
              <a:rPr lang="en-US" dirty="0">
                <a:latin typeface="Arial"/>
                <a:ea typeface="Calibri"/>
                <a:cs typeface="Arial"/>
              </a:rPr>
              <a:t>are used. The adjective clause is </a:t>
            </a:r>
            <a:r>
              <a:rPr lang="en-US" dirty="0">
                <a:solidFill>
                  <a:srgbClr val="FF0000"/>
                </a:solidFill>
                <a:latin typeface="Arial"/>
                <a:ea typeface="Calibri"/>
                <a:cs typeface="Arial"/>
              </a:rPr>
              <a:t>necessary</a:t>
            </a:r>
            <a:r>
              <a:rPr lang="en-US" dirty="0">
                <a:latin typeface="Arial"/>
                <a:ea typeface="Calibri"/>
                <a:cs typeface="Arial"/>
              </a:rPr>
              <a:t> to identify which professor is meant.</a:t>
            </a:r>
            <a:endParaRPr lang="en-US" sz="2800" dirty="0">
              <a:latin typeface="Calibri"/>
              <a:ea typeface="Calibri"/>
              <a:cs typeface="Arial"/>
            </a:endParaRPr>
          </a:p>
          <a:p>
            <a:pPr marL="0" marR="0">
              <a:lnSpc>
                <a:spcPct val="150000"/>
              </a:lnSpc>
              <a:spcBef>
                <a:spcPts val="0"/>
              </a:spcBef>
              <a:spcAft>
                <a:spcPts val="0"/>
              </a:spcAft>
            </a:pPr>
            <a:r>
              <a:rPr lang="en-US" dirty="0">
                <a:latin typeface="Arial"/>
                <a:ea typeface="Calibri"/>
                <a:cs typeface="Arial"/>
              </a:rPr>
              <a:t>In (b): </a:t>
            </a:r>
            <a:r>
              <a:rPr lang="en-US" dirty="0">
                <a:solidFill>
                  <a:srgbClr val="FF0000"/>
                </a:solidFill>
                <a:latin typeface="Arial"/>
                <a:ea typeface="Calibri"/>
                <a:cs typeface="Arial"/>
              </a:rPr>
              <a:t>Commas are used</a:t>
            </a:r>
            <a:r>
              <a:rPr lang="en-US" dirty="0">
                <a:latin typeface="Arial"/>
                <a:ea typeface="Calibri"/>
                <a:cs typeface="Arial"/>
              </a:rPr>
              <a:t>. The adjective clause is </a:t>
            </a:r>
            <a:r>
              <a:rPr lang="en-US" dirty="0">
                <a:solidFill>
                  <a:srgbClr val="FF0000"/>
                </a:solidFill>
                <a:latin typeface="Arial"/>
                <a:ea typeface="Calibri"/>
                <a:cs typeface="Arial"/>
              </a:rPr>
              <a:t>not necessary </a:t>
            </a:r>
            <a:r>
              <a:rPr lang="en-US" dirty="0">
                <a:latin typeface="Arial"/>
                <a:ea typeface="Calibri"/>
                <a:cs typeface="Arial"/>
              </a:rPr>
              <a:t>to identify Professor Wilson. We already know who he is: he has a name. The adjective clause simply gives </a:t>
            </a:r>
            <a:r>
              <a:rPr lang="en-US" u="sng" dirty="0">
                <a:latin typeface="Arial"/>
                <a:ea typeface="Calibri"/>
                <a:cs typeface="Arial"/>
              </a:rPr>
              <a:t>additional information</a:t>
            </a:r>
            <a:r>
              <a:rPr lang="en-US" dirty="0">
                <a:latin typeface="Arial"/>
                <a:ea typeface="Calibri"/>
                <a:cs typeface="Arial"/>
              </a:rPr>
              <a:t>.</a:t>
            </a:r>
            <a:endParaRPr lang="en-US" sz="2800" dirty="0">
              <a:latin typeface="Calibri"/>
              <a:ea typeface="Calibri"/>
              <a:cs typeface="Arial"/>
            </a:endParaRPr>
          </a:p>
          <a:p>
            <a:endParaRPr lang="en-US" dirty="0"/>
          </a:p>
        </p:txBody>
      </p:sp>
    </p:spTree>
    <p:extLst>
      <p:ext uri="{BB962C8B-B14F-4D97-AF65-F5344CB8AC3E}">
        <p14:creationId xmlns:p14="http://schemas.microsoft.com/office/powerpoint/2010/main" val="720056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85000" lnSpcReduction="10000"/>
          </a:bodyPr>
          <a:lstStyle/>
          <a:p>
            <a:pPr marL="0" marR="0">
              <a:lnSpc>
                <a:spcPct val="150000"/>
              </a:lnSpc>
              <a:spcBef>
                <a:spcPts val="0"/>
              </a:spcBef>
              <a:spcAft>
                <a:spcPts val="0"/>
              </a:spcAft>
            </a:pPr>
            <a:r>
              <a:rPr lang="en-US" dirty="0">
                <a:latin typeface="Arial"/>
                <a:ea typeface="Calibri"/>
                <a:cs typeface="Arial"/>
              </a:rPr>
              <a:t>(c) </a:t>
            </a:r>
            <a:r>
              <a:rPr lang="en-US" b="1" i="1" dirty="0">
                <a:solidFill>
                  <a:srgbClr val="FF0000"/>
                </a:solidFill>
                <a:latin typeface="Arial"/>
                <a:ea typeface="Calibri"/>
                <a:cs typeface="Arial"/>
              </a:rPr>
              <a:t>Hawaii, </a:t>
            </a:r>
            <a:r>
              <a:rPr lang="en-US" i="1" dirty="0">
                <a:solidFill>
                  <a:srgbClr val="0070C0"/>
                </a:solidFill>
                <a:latin typeface="Arial"/>
                <a:ea typeface="Calibri"/>
                <a:cs typeface="Arial"/>
              </a:rPr>
              <a:t>which consists of eight principal islands</a:t>
            </a:r>
            <a:r>
              <a:rPr lang="en-US" i="1" dirty="0">
                <a:solidFill>
                  <a:srgbClr val="FF0000"/>
                </a:solidFill>
                <a:latin typeface="Arial"/>
                <a:ea typeface="Calibri"/>
                <a:cs typeface="Arial"/>
              </a:rPr>
              <a:t>,</a:t>
            </a:r>
            <a:r>
              <a:rPr lang="en-US" i="1" dirty="0">
                <a:latin typeface="Arial"/>
                <a:ea typeface="Calibri"/>
                <a:cs typeface="Arial"/>
              </a:rPr>
              <a:t> </a:t>
            </a:r>
            <a:r>
              <a:rPr lang="en-US" dirty="0">
                <a:latin typeface="Arial"/>
                <a:ea typeface="Calibri"/>
                <a:cs typeface="Arial"/>
              </a:rPr>
              <a:t>is a favorite vacation spot.</a:t>
            </a:r>
            <a:endParaRPr lang="en-US" sz="2800" dirty="0">
              <a:latin typeface="Calibri"/>
              <a:ea typeface="Calibri"/>
              <a:cs typeface="Arial"/>
            </a:endParaRPr>
          </a:p>
          <a:p>
            <a:pPr marL="0" marR="0">
              <a:lnSpc>
                <a:spcPct val="150000"/>
              </a:lnSpc>
              <a:spcBef>
                <a:spcPts val="0"/>
              </a:spcBef>
              <a:spcAft>
                <a:spcPts val="0"/>
              </a:spcAft>
            </a:pPr>
            <a:r>
              <a:rPr lang="en-US" dirty="0">
                <a:latin typeface="Arial"/>
                <a:ea typeface="Calibri"/>
                <a:cs typeface="Arial"/>
              </a:rPr>
              <a:t>(d</a:t>
            </a:r>
            <a:r>
              <a:rPr lang="en-US" dirty="0" smtClean="0">
                <a:latin typeface="Arial"/>
                <a:ea typeface="Calibri"/>
                <a:cs typeface="Arial"/>
              </a:rPr>
              <a:t>) </a:t>
            </a:r>
            <a:r>
              <a:rPr lang="en-US" b="1" i="1" dirty="0" smtClean="0">
                <a:solidFill>
                  <a:srgbClr val="FF0000"/>
                </a:solidFill>
                <a:latin typeface="Arial"/>
                <a:ea typeface="Calibri"/>
                <a:cs typeface="Arial"/>
              </a:rPr>
              <a:t>Mrs</a:t>
            </a:r>
            <a:r>
              <a:rPr lang="en-US" b="1" i="1" dirty="0" smtClean="0">
                <a:latin typeface="Arial"/>
                <a:ea typeface="Calibri"/>
                <a:cs typeface="Arial"/>
              </a:rPr>
              <a:t>. </a:t>
            </a:r>
            <a:r>
              <a:rPr lang="en-US" b="1" i="1" dirty="0" smtClean="0">
                <a:solidFill>
                  <a:srgbClr val="FF0000"/>
                </a:solidFill>
                <a:latin typeface="Arial"/>
                <a:ea typeface="Calibri"/>
                <a:cs typeface="Arial"/>
              </a:rPr>
              <a:t>Smith</a:t>
            </a:r>
            <a:r>
              <a:rPr lang="en-US" b="1" i="1" dirty="0">
                <a:solidFill>
                  <a:srgbClr val="0070C0"/>
                </a:solidFill>
                <a:latin typeface="Arial"/>
                <a:ea typeface="Calibri"/>
                <a:cs typeface="Arial"/>
              </a:rPr>
              <a:t>, </a:t>
            </a:r>
            <a:r>
              <a:rPr lang="en-US" i="1" dirty="0">
                <a:solidFill>
                  <a:srgbClr val="0070C0"/>
                </a:solidFill>
                <a:latin typeface="Arial"/>
                <a:ea typeface="Calibri"/>
                <a:cs typeface="Arial"/>
              </a:rPr>
              <a:t>who is a retired teacher</a:t>
            </a:r>
            <a:r>
              <a:rPr lang="en-US" b="1" i="1" dirty="0">
                <a:solidFill>
                  <a:srgbClr val="FF0000"/>
                </a:solidFill>
                <a:latin typeface="Arial"/>
                <a:ea typeface="Calibri"/>
                <a:cs typeface="Arial"/>
              </a:rPr>
              <a:t>,</a:t>
            </a:r>
            <a:r>
              <a:rPr lang="en-US" i="1" dirty="0">
                <a:solidFill>
                  <a:srgbClr val="0070C0"/>
                </a:solidFill>
                <a:latin typeface="Arial"/>
                <a:ea typeface="Calibri"/>
                <a:cs typeface="Arial"/>
              </a:rPr>
              <a:t> </a:t>
            </a:r>
            <a:r>
              <a:rPr lang="en-US" dirty="0">
                <a:latin typeface="Arial"/>
                <a:ea typeface="Calibri"/>
                <a:cs typeface="Arial"/>
              </a:rPr>
              <a:t>does volunteer work at the hospital.</a:t>
            </a:r>
            <a:endParaRPr lang="en-US" sz="2800" dirty="0">
              <a:latin typeface="Calibri"/>
              <a:ea typeface="Calibri"/>
              <a:cs typeface="Arial"/>
            </a:endParaRPr>
          </a:p>
          <a:p>
            <a:pPr marL="0" marR="0">
              <a:lnSpc>
                <a:spcPct val="150000"/>
              </a:lnSpc>
              <a:spcBef>
                <a:spcPts val="0"/>
              </a:spcBef>
              <a:spcAft>
                <a:spcPts val="0"/>
              </a:spcAft>
            </a:pPr>
            <a:r>
              <a:rPr lang="en-US" b="1" dirty="0">
                <a:solidFill>
                  <a:srgbClr val="FF0000"/>
                </a:solidFill>
                <a:latin typeface="Arial"/>
                <a:ea typeface="Calibri"/>
                <a:cs typeface="Arial"/>
              </a:rPr>
              <a:t>GUIDELINE</a:t>
            </a:r>
            <a:r>
              <a:rPr lang="en-US" dirty="0">
                <a:latin typeface="Arial"/>
                <a:ea typeface="Calibri"/>
                <a:cs typeface="Arial"/>
              </a:rPr>
              <a:t>: Use commas, as in (b), (c), and (d), if an adjective clause modifies </a:t>
            </a:r>
            <a:r>
              <a:rPr lang="en-US" dirty="0">
                <a:solidFill>
                  <a:srgbClr val="FF0000"/>
                </a:solidFill>
                <a:latin typeface="Arial"/>
                <a:ea typeface="Calibri"/>
                <a:cs typeface="Arial"/>
              </a:rPr>
              <a:t>a proper noun. </a:t>
            </a:r>
            <a:r>
              <a:rPr lang="en-US" dirty="0">
                <a:latin typeface="Arial"/>
                <a:ea typeface="Calibri"/>
                <a:cs typeface="Arial"/>
              </a:rPr>
              <a:t>(A proper noun begins with a </a:t>
            </a:r>
            <a:r>
              <a:rPr lang="en-US" dirty="0">
                <a:solidFill>
                  <a:srgbClr val="FF0000"/>
                </a:solidFill>
                <a:latin typeface="Arial"/>
                <a:ea typeface="Calibri"/>
                <a:cs typeface="Arial"/>
              </a:rPr>
              <a:t>capital</a:t>
            </a:r>
            <a:r>
              <a:rPr lang="en-US" dirty="0">
                <a:latin typeface="Arial"/>
                <a:ea typeface="Calibri"/>
                <a:cs typeface="Arial"/>
              </a:rPr>
              <a:t> letter.)</a:t>
            </a:r>
            <a:endParaRPr lang="en-US" sz="2800" dirty="0">
              <a:latin typeface="Calibri"/>
              <a:ea typeface="Calibri"/>
              <a:cs typeface="Arial"/>
            </a:endParaRPr>
          </a:p>
          <a:p>
            <a:pPr marL="0" marR="0">
              <a:lnSpc>
                <a:spcPct val="150000"/>
              </a:lnSpc>
              <a:spcBef>
                <a:spcPts val="0"/>
              </a:spcBef>
              <a:spcAft>
                <a:spcPts val="0"/>
              </a:spcAft>
              <a:tabLst>
                <a:tab pos="3286125" algn="l"/>
              </a:tabLst>
            </a:pPr>
            <a:r>
              <a:rPr lang="en-US" b="1" dirty="0">
                <a:solidFill>
                  <a:srgbClr val="FF0000"/>
                </a:solidFill>
                <a:latin typeface="Arial"/>
                <a:ea typeface="Calibri"/>
                <a:cs typeface="Arial"/>
              </a:rPr>
              <a:t>NOTE</a:t>
            </a:r>
            <a:r>
              <a:rPr lang="en-US" dirty="0">
                <a:latin typeface="Arial"/>
                <a:ea typeface="Calibri"/>
                <a:cs typeface="Arial"/>
              </a:rPr>
              <a:t>: A comma reflects a </a:t>
            </a:r>
            <a:r>
              <a:rPr lang="en-US" dirty="0">
                <a:solidFill>
                  <a:srgbClr val="FF0000"/>
                </a:solidFill>
                <a:latin typeface="Arial"/>
                <a:ea typeface="Calibri"/>
                <a:cs typeface="Arial"/>
              </a:rPr>
              <a:t>pause</a:t>
            </a:r>
            <a:r>
              <a:rPr lang="en-US" dirty="0">
                <a:latin typeface="Arial"/>
                <a:ea typeface="Calibri"/>
                <a:cs typeface="Arial"/>
              </a:rPr>
              <a:t> in speech.	</a:t>
            </a:r>
            <a:endParaRPr lang="en-US" sz="2800" dirty="0">
              <a:latin typeface="Calibri"/>
              <a:ea typeface="Calibri"/>
              <a:cs typeface="Arial"/>
            </a:endParaRPr>
          </a:p>
          <a:p>
            <a:endParaRPr lang="en-US" dirty="0"/>
          </a:p>
        </p:txBody>
      </p:sp>
    </p:spTree>
    <p:extLst>
      <p:ext uri="{BB962C8B-B14F-4D97-AF65-F5344CB8AC3E}">
        <p14:creationId xmlns:p14="http://schemas.microsoft.com/office/powerpoint/2010/main" val="1825523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62500" lnSpcReduction="20000"/>
          </a:bodyPr>
          <a:lstStyle/>
          <a:p>
            <a:pPr marL="0" marR="0" indent="0">
              <a:lnSpc>
                <a:spcPct val="150000"/>
              </a:lnSpc>
              <a:spcBef>
                <a:spcPts val="0"/>
              </a:spcBef>
              <a:spcAft>
                <a:spcPts val="0"/>
              </a:spcAft>
              <a:buNone/>
            </a:pPr>
            <a:r>
              <a:rPr lang="en-US" dirty="0">
                <a:latin typeface="Arial"/>
                <a:ea typeface="Calibri"/>
                <a:cs typeface="Arial"/>
              </a:rPr>
              <a:t> 		Who(m)</a:t>
            </a:r>
            <a:endParaRPr lang="en-US" sz="2800" dirty="0">
              <a:latin typeface="Calibri"/>
              <a:ea typeface="Calibri"/>
              <a:cs typeface="Arial"/>
            </a:endParaRPr>
          </a:p>
          <a:p>
            <a:pPr marL="0" marR="0">
              <a:lnSpc>
                <a:spcPct val="150000"/>
              </a:lnSpc>
              <a:spcBef>
                <a:spcPts val="0"/>
              </a:spcBef>
              <a:spcAft>
                <a:spcPts val="0"/>
              </a:spcAft>
            </a:pPr>
            <a:r>
              <a:rPr lang="en-US" dirty="0">
                <a:latin typeface="Arial"/>
                <a:ea typeface="Calibri"/>
                <a:cs typeface="Arial"/>
              </a:rPr>
              <a:t> (e) </a:t>
            </a:r>
            <a:r>
              <a:rPr lang="en-US" b="1" i="1" dirty="0">
                <a:latin typeface="Arial"/>
                <a:ea typeface="Calibri"/>
                <a:cs typeface="Arial"/>
              </a:rPr>
              <a:t>The man </a:t>
            </a:r>
            <a:r>
              <a:rPr lang="en-US" b="1" dirty="0">
                <a:latin typeface="Arial"/>
                <a:ea typeface="Calibri"/>
                <a:cs typeface="Arial"/>
              </a:rPr>
              <a:t> </a:t>
            </a:r>
            <a:r>
              <a:rPr lang="en-US" i="1" dirty="0">
                <a:latin typeface="Arial"/>
                <a:ea typeface="Calibri"/>
                <a:cs typeface="Arial"/>
              </a:rPr>
              <a:t>that </a:t>
            </a:r>
            <a:r>
              <a:rPr lang="en-US" b="1" dirty="0">
                <a:latin typeface="Arial"/>
                <a:ea typeface="Calibri"/>
                <a:cs typeface="Arial"/>
              </a:rPr>
              <a:t> 	</a:t>
            </a:r>
            <a:r>
              <a:rPr lang="en-US" b="1" dirty="0" smtClean="0">
                <a:latin typeface="Arial"/>
                <a:ea typeface="Calibri"/>
                <a:cs typeface="Arial"/>
              </a:rPr>
              <a:t>/ </a:t>
            </a:r>
            <a:r>
              <a:rPr lang="en-US" i="1" dirty="0">
                <a:latin typeface="Arial"/>
                <a:ea typeface="Calibri"/>
                <a:cs typeface="Arial"/>
              </a:rPr>
              <a:t>met </a:t>
            </a:r>
            <a:r>
              <a:rPr lang="en-US" dirty="0">
                <a:latin typeface="Arial"/>
                <a:ea typeface="Calibri"/>
                <a:cs typeface="Arial"/>
              </a:rPr>
              <a:t>teaches chemistry.</a:t>
            </a:r>
            <a:endParaRPr lang="en-US" sz="2800" dirty="0">
              <a:latin typeface="Calibri"/>
              <a:ea typeface="Calibri"/>
              <a:cs typeface="Arial"/>
            </a:endParaRPr>
          </a:p>
          <a:p>
            <a:pPr marL="0" marR="0" indent="0">
              <a:lnSpc>
                <a:spcPct val="150000"/>
              </a:lnSpc>
              <a:spcBef>
                <a:spcPts val="0"/>
              </a:spcBef>
              <a:spcAft>
                <a:spcPts val="0"/>
              </a:spcAft>
              <a:buNone/>
              <a:tabLst>
                <a:tab pos="1219200" algn="l"/>
                <a:tab pos="1266825" algn="l"/>
              </a:tabLst>
            </a:pPr>
            <a:r>
              <a:rPr lang="en-US" dirty="0">
                <a:latin typeface="Arial"/>
                <a:ea typeface="Calibri"/>
                <a:cs typeface="Arial"/>
              </a:rPr>
              <a:t>	</a:t>
            </a:r>
            <a:r>
              <a:rPr lang="en-US" dirty="0" smtClean="0">
                <a:latin typeface="Arial"/>
                <a:ea typeface="Calibri"/>
                <a:cs typeface="Arial"/>
              </a:rPr>
              <a:t>		Ø</a:t>
            </a:r>
            <a:endParaRPr lang="en-US" sz="2800" dirty="0">
              <a:latin typeface="Calibri"/>
              <a:ea typeface="Calibri"/>
              <a:cs typeface="Arial"/>
            </a:endParaRPr>
          </a:p>
          <a:p>
            <a:pPr marL="0" marR="0" indent="0">
              <a:lnSpc>
                <a:spcPct val="150000"/>
              </a:lnSpc>
              <a:spcBef>
                <a:spcPts val="0"/>
              </a:spcBef>
              <a:spcAft>
                <a:spcPts val="0"/>
              </a:spcAft>
              <a:buNone/>
              <a:tabLst>
                <a:tab pos="1219200" algn="l"/>
              </a:tabLst>
            </a:pPr>
            <a:r>
              <a:rPr lang="en-US" dirty="0">
                <a:latin typeface="Arial"/>
                <a:ea typeface="Calibri"/>
                <a:cs typeface="Arial"/>
              </a:rPr>
              <a:t>	</a:t>
            </a:r>
            <a:endParaRPr lang="en-US" sz="2800" dirty="0">
              <a:latin typeface="Calibri"/>
              <a:ea typeface="Calibri"/>
              <a:cs typeface="Arial"/>
            </a:endParaRPr>
          </a:p>
          <a:p>
            <a:pPr marL="0" marR="0">
              <a:lnSpc>
                <a:spcPct val="150000"/>
              </a:lnSpc>
              <a:spcBef>
                <a:spcPts val="0"/>
              </a:spcBef>
              <a:spcAft>
                <a:spcPts val="0"/>
              </a:spcAft>
            </a:pPr>
            <a:r>
              <a:rPr lang="en-US" dirty="0">
                <a:latin typeface="Arial"/>
                <a:ea typeface="Calibri"/>
                <a:cs typeface="Arial"/>
              </a:rPr>
              <a:t> (f) </a:t>
            </a:r>
            <a:r>
              <a:rPr lang="en-US" i="1" dirty="0">
                <a:latin typeface="Arial"/>
                <a:ea typeface="Calibri"/>
                <a:cs typeface="Arial"/>
              </a:rPr>
              <a:t>Mr. </a:t>
            </a:r>
            <a:r>
              <a:rPr lang="en-US" b="1" i="1" dirty="0">
                <a:latin typeface="Arial"/>
                <a:ea typeface="Calibri"/>
                <a:cs typeface="Arial"/>
              </a:rPr>
              <a:t>Lee, </a:t>
            </a:r>
            <a:r>
              <a:rPr lang="en-US" i="1" dirty="0">
                <a:latin typeface="Arial"/>
                <a:ea typeface="Calibri"/>
                <a:cs typeface="Arial"/>
              </a:rPr>
              <a:t>whom </a:t>
            </a:r>
            <a:r>
              <a:rPr lang="en-US" i="1" dirty="0" smtClean="0">
                <a:latin typeface="Arial"/>
                <a:ea typeface="Calibri"/>
                <a:cs typeface="Arial"/>
              </a:rPr>
              <a:t>I </a:t>
            </a:r>
            <a:r>
              <a:rPr lang="en-US" i="1" dirty="0">
                <a:latin typeface="Arial"/>
                <a:ea typeface="Calibri"/>
                <a:cs typeface="Arial"/>
              </a:rPr>
              <a:t>met yesterday, </a:t>
            </a:r>
            <a:r>
              <a:rPr lang="en-US" dirty="0">
                <a:latin typeface="Arial"/>
                <a:ea typeface="Calibri"/>
                <a:cs typeface="Arial"/>
              </a:rPr>
              <a:t>teaches chemistry</a:t>
            </a:r>
            <a:r>
              <a:rPr lang="en-US" dirty="0" smtClean="0">
                <a:latin typeface="Arial"/>
                <a:ea typeface="Calibri"/>
                <a:cs typeface="Arial"/>
              </a:rPr>
              <a:t>.</a:t>
            </a:r>
          </a:p>
          <a:p>
            <a:pPr marL="0" marR="0">
              <a:lnSpc>
                <a:spcPct val="150000"/>
              </a:lnSpc>
              <a:spcBef>
                <a:spcPts val="0"/>
              </a:spcBef>
              <a:spcAft>
                <a:spcPts val="0"/>
              </a:spcAft>
            </a:pPr>
            <a:endParaRPr lang="en-US" sz="2800" dirty="0">
              <a:latin typeface="Arial"/>
              <a:ea typeface="Calibri"/>
              <a:cs typeface="Arial"/>
            </a:endParaRPr>
          </a:p>
          <a:p>
            <a:pPr marL="0" marR="0">
              <a:lnSpc>
                <a:spcPct val="150000"/>
              </a:lnSpc>
              <a:spcBef>
                <a:spcPts val="0"/>
              </a:spcBef>
              <a:spcAft>
                <a:spcPts val="0"/>
              </a:spcAft>
            </a:pPr>
            <a:endParaRPr lang="en-US" sz="2800" dirty="0">
              <a:latin typeface="Calibri"/>
              <a:ea typeface="Calibri"/>
              <a:cs typeface="Arial"/>
            </a:endParaRPr>
          </a:p>
          <a:p>
            <a:pPr marL="0" marR="0">
              <a:lnSpc>
                <a:spcPct val="150000"/>
              </a:lnSpc>
              <a:spcBef>
                <a:spcPts val="0"/>
              </a:spcBef>
              <a:spcAft>
                <a:spcPts val="0"/>
              </a:spcAft>
            </a:pPr>
            <a:r>
              <a:rPr lang="en-US" dirty="0" smtClean="0">
                <a:latin typeface="Arial"/>
                <a:ea typeface="Calibri"/>
                <a:cs typeface="Arial"/>
              </a:rPr>
              <a:t>In </a:t>
            </a:r>
            <a:r>
              <a:rPr lang="en-US" dirty="0">
                <a:latin typeface="Arial"/>
                <a:ea typeface="Calibri"/>
                <a:cs typeface="Arial"/>
              </a:rPr>
              <a:t>(e): If no commas are used, any possible pronoun may be used in the adjective clause. Object pronouns may be omitted.</a:t>
            </a:r>
            <a:endParaRPr lang="en-US" sz="2800" dirty="0">
              <a:latin typeface="Calibri"/>
              <a:ea typeface="Calibri"/>
              <a:cs typeface="Arial"/>
            </a:endParaRPr>
          </a:p>
          <a:p>
            <a:pPr marL="0" marR="0">
              <a:lnSpc>
                <a:spcPct val="150000"/>
              </a:lnSpc>
              <a:spcBef>
                <a:spcPts val="0"/>
              </a:spcBef>
              <a:spcAft>
                <a:spcPts val="0"/>
              </a:spcAft>
            </a:pPr>
            <a:r>
              <a:rPr lang="en-US" dirty="0">
                <a:latin typeface="Arial"/>
                <a:ea typeface="Calibri"/>
                <a:cs typeface="Arial"/>
              </a:rPr>
              <a:t>In (f): When commas are necessary, the pronoun </a:t>
            </a:r>
            <a:r>
              <a:rPr lang="en-US" b="1" i="1" dirty="0">
                <a:latin typeface="Arial"/>
                <a:ea typeface="Calibri"/>
                <a:cs typeface="Arial"/>
              </a:rPr>
              <a:t>that </a:t>
            </a:r>
            <a:r>
              <a:rPr lang="en-US" dirty="0">
                <a:latin typeface="Arial"/>
                <a:ea typeface="Calibri"/>
                <a:cs typeface="Arial"/>
              </a:rPr>
              <a:t>may not be used (only </a:t>
            </a:r>
            <a:r>
              <a:rPr lang="en-US" b="1" i="1" dirty="0">
                <a:latin typeface="Arial"/>
                <a:ea typeface="Calibri"/>
                <a:cs typeface="Arial"/>
              </a:rPr>
              <a:t>who, whom, which,</a:t>
            </a:r>
            <a:r>
              <a:rPr lang="en-US" dirty="0">
                <a:latin typeface="Arial"/>
                <a:ea typeface="Calibri"/>
                <a:cs typeface="Arial"/>
              </a:rPr>
              <a:t> </a:t>
            </a:r>
            <a:r>
              <a:rPr lang="en-US" b="1" i="1" dirty="0">
                <a:latin typeface="Arial"/>
                <a:ea typeface="Calibri"/>
                <a:cs typeface="Arial"/>
              </a:rPr>
              <a:t>whose, where, </a:t>
            </a:r>
            <a:r>
              <a:rPr lang="en-US" dirty="0">
                <a:latin typeface="Arial"/>
                <a:ea typeface="Calibri"/>
                <a:cs typeface="Arial"/>
              </a:rPr>
              <a:t>and </a:t>
            </a:r>
            <a:r>
              <a:rPr lang="en-US" b="1" i="1" dirty="0">
                <a:latin typeface="Arial"/>
                <a:ea typeface="Calibri"/>
                <a:cs typeface="Arial"/>
              </a:rPr>
              <a:t>when </a:t>
            </a:r>
            <a:r>
              <a:rPr lang="en-US" dirty="0">
                <a:latin typeface="Arial"/>
                <a:ea typeface="Calibri"/>
                <a:cs typeface="Arial"/>
              </a:rPr>
              <a:t>may be used), and object pronouns cannot be omitted.</a:t>
            </a:r>
            <a:endParaRPr lang="en-US" sz="2800" dirty="0">
              <a:latin typeface="Calibri"/>
              <a:ea typeface="Calibri"/>
              <a:cs typeface="Arial"/>
            </a:endParaRPr>
          </a:p>
          <a:p>
            <a:pPr marL="0" marR="0">
              <a:lnSpc>
                <a:spcPct val="150000"/>
              </a:lnSpc>
              <a:spcBef>
                <a:spcPts val="0"/>
              </a:spcBef>
              <a:spcAft>
                <a:spcPts val="0"/>
              </a:spcAft>
            </a:pPr>
            <a:endParaRPr lang="en-US" sz="2800" dirty="0">
              <a:latin typeface="Calibri"/>
              <a:ea typeface="Calibri"/>
              <a:cs typeface="Arial"/>
            </a:endParaRPr>
          </a:p>
        </p:txBody>
      </p:sp>
      <p:sp>
        <p:nvSpPr>
          <p:cNvPr id="4" name="Left Brace 3"/>
          <p:cNvSpPr/>
          <p:nvPr/>
        </p:nvSpPr>
        <p:spPr>
          <a:xfrm>
            <a:off x="3145536" y="731520"/>
            <a:ext cx="286512" cy="10210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43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47500" lnSpcReduction="20000"/>
          </a:bodyPr>
          <a:lstStyle/>
          <a:p>
            <a:pPr marL="0" marR="0">
              <a:lnSpc>
                <a:spcPct val="150000"/>
              </a:lnSpc>
              <a:spcBef>
                <a:spcPts val="0"/>
              </a:spcBef>
              <a:spcAft>
                <a:spcPts val="0"/>
              </a:spcAft>
            </a:pPr>
            <a:r>
              <a:rPr lang="en-US" b="1" dirty="0">
                <a:solidFill>
                  <a:srgbClr val="FF0000"/>
                </a:solidFill>
                <a:latin typeface="Arial"/>
                <a:ea typeface="Calibri"/>
                <a:cs typeface="Arial"/>
              </a:rPr>
              <a:t>COMPARE THE MEANING:</a:t>
            </a:r>
            <a:endParaRPr lang="en-US" sz="2800" b="1" dirty="0">
              <a:solidFill>
                <a:srgbClr val="FF0000"/>
              </a:solidFill>
              <a:latin typeface="Calibri"/>
              <a:ea typeface="Calibri"/>
              <a:cs typeface="Arial"/>
            </a:endParaRPr>
          </a:p>
          <a:p>
            <a:pPr marL="0" marR="0">
              <a:lnSpc>
                <a:spcPct val="150000"/>
              </a:lnSpc>
              <a:spcBef>
                <a:spcPts val="0"/>
              </a:spcBef>
              <a:spcAft>
                <a:spcPts val="0"/>
              </a:spcAft>
            </a:pPr>
            <a:r>
              <a:rPr lang="en-US" sz="3800" dirty="0">
                <a:latin typeface="Arial"/>
                <a:ea typeface="Calibri"/>
                <a:cs typeface="Arial"/>
              </a:rPr>
              <a:t>(g) We took some children on a picnic. </a:t>
            </a:r>
            <a:r>
              <a:rPr lang="en-US" sz="3800" b="1" i="1" dirty="0">
                <a:solidFill>
                  <a:srgbClr val="0070C0"/>
                </a:solidFill>
                <a:latin typeface="Arial"/>
                <a:ea typeface="Calibri"/>
                <a:cs typeface="Arial"/>
              </a:rPr>
              <a:t>The children, who wanted to play soccer, </a:t>
            </a:r>
            <a:r>
              <a:rPr lang="en-US" sz="3800" dirty="0">
                <a:latin typeface="Arial"/>
                <a:ea typeface="Calibri"/>
                <a:cs typeface="Arial"/>
              </a:rPr>
              <a:t>ran to an open field</a:t>
            </a:r>
            <a:r>
              <a:rPr lang="en-US" sz="3800" b="1" i="1" dirty="0">
                <a:latin typeface="Arial"/>
                <a:ea typeface="Calibri"/>
                <a:cs typeface="Arial"/>
              </a:rPr>
              <a:t> </a:t>
            </a:r>
            <a:r>
              <a:rPr lang="en-US" sz="3800" dirty="0">
                <a:latin typeface="Arial"/>
                <a:ea typeface="Calibri"/>
                <a:cs typeface="Arial"/>
              </a:rPr>
              <a:t>as soon as we arrived at the park</a:t>
            </a:r>
            <a:r>
              <a:rPr lang="en-US" sz="3800" dirty="0" smtClean="0">
                <a:latin typeface="Arial"/>
                <a:ea typeface="Calibri"/>
                <a:cs typeface="Arial"/>
              </a:rPr>
              <a:t>.</a:t>
            </a:r>
          </a:p>
          <a:p>
            <a:pPr marL="0" marR="0">
              <a:lnSpc>
                <a:spcPct val="150000"/>
              </a:lnSpc>
              <a:spcBef>
                <a:spcPts val="0"/>
              </a:spcBef>
              <a:spcAft>
                <a:spcPts val="0"/>
              </a:spcAft>
            </a:pPr>
            <a:endParaRPr lang="en-US" sz="3800" dirty="0">
              <a:latin typeface="Calibri"/>
              <a:ea typeface="Calibri"/>
              <a:cs typeface="Arial"/>
            </a:endParaRPr>
          </a:p>
          <a:p>
            <a:pPr marL="0" marR="0">
              <a:lnSpc>
                <a:spcPct val="150000"/>
              </a:lnSpc>
              <a:spcBef>
                <a:spcPts val="0"/>
              </a:spcBef>
              <a:spcAft>
                <a:spcPts val="0"/>
              </a:spcAft>
            </a:pPr>
            <a:r>
              <a:rPr lang="en-US" sz="3800" dirty="0">
                <a:latin typeface="Arial"/>
                <a:ea typeface="Calibri"/>
                <a:cs typeface="Arial"/>
              </a:rPr>
              <a:t>(h) We took some children on a picnic. </a:t>
            </a:r>
            <a:r>
              <a:rPr lang="en-US" sz="3800" b="1" i="1" dirty="0">
                <a:solidFill>
                  <a:srgbClr val="0070C0"/>
                </a:solidFill>
                <a:latin typeface="Arial"/>
                <a:ea typeface="Calibri"/>
                <a:cs typeface="Arial"/>
              </a:rPr>
              <a:t>The children who wanted to play soccer</a:t>
            </a:r>
            <a:r>
              <a:rPr lang="en-US" sz="3800" b="1" i="1" dirty="0">
                <a:latin typeface="Arial"/>
                <a:ea typeface="Calibri"/>
                <a:cs typeface="Arial"/>
              </a:rPr>
              <a:t> </a:t>
            </a:r>
            <a:r>
              <a:rPr lang="en-US" sz="3800" dirty="0">
                <a:latin typeface="Arial"/>
                <a:ea typeface="Calibri"/>
                <a:cs typeface="Arial"/>
              </a:rPr>
              <a:t>ran to an open field</a:t>
            </a:r>
            <a:r>
              <a:rPr lang="en-US" sz="3800" b="1" i="1" dirty="0">
                <a:latin typeface="Arial"/>
                <a:ea typeface="Calibri"/>
                <a:cs typeface="Arial"/>
              </a:rPr>
              <a:t> </a:t>
            </a:r>
            <a:r>
              <a:rPr lang="en-US" sz="3800" dirty="0">
                <a:latin typeface="Arial"/>
                <a:ea typeface="Calibri"/>
                <a:cs typeface="Arial"/>
              </a:rPr>
              <a:t>as soon as we arrived at the park. The others</a:t>
            </a:r>
            <a:r>
              <a:rPr lang="en-US" sz="3800" b="1" i="1" dirty="0">
                <a:latin typeface="Arial"/>
                <a:ea typeface="Calibri"/>
                <a:cs typeface="Arial"/>
              </a:rPr>
              <a:t> </a:t>
            </a:r>
            <a:r>
              <a:rPr lang="en-US" sz="3800" dirty="0">
                <a:latin typeface="Arial"/>
                <a:ea typeface="Calibri"/>
                <a:cs typeface="Arial"/>
              </a:rPr>
              <a:t>played a different game</a:t>
            </a:r>
            <a:r>
              <a:rPr lang="en-US" sz="3800" dirty="0" smtClean="0">
                <a:latin typeface="Arial"/>
                <a:ea typeface="Calibri"/>
                <a:cs typeface="Arial"/>
              </a:rPr>
              <a:t>.</a:t>
            </a:r>
          </a:p>
          <a:p>
            <a:pPr marL="0" marR="0">
              <a:lnSpc>
                <a:spcPct val="150000"/>
              </a:lnSpc>
              <a:spcBef>
                <a:spcPts val="0"/>
              </a:spcBef>
              <a:spcAft>
                <a:spcPts val="0"/>
              </a:spcAft>
            </a:pPr>
            <a:endParaRPr lang="en-US" sz="3800" dirty="0">
              <a:latin typeface="Calibri"/>
              <a:ea typeface="Calibri"/>
              <a:cs typeface="Arial"/>
            </a:endParaRPr>
          </a:p>
          <a:p>
            <a:pPr marL="0" marR="0">
              <a:lnSpc>
                <a:spcPct val="150000"/>
              </a:lnSpc>
              <a:spcBef>
                <a:spcPts val="0"/>
              </a:spcBef>
              <a:spcAft>
                <a:spcPts val="0"/>
              </a:spcAft>
            </a:pPr>
            <a:r>
              <a:rPr lang="en-US" sz="3800" dirty="0">
                <a:latin typeface="Arial"/>
                <a:ea typeface="Calibri"/>
                <a:cs typeface="Arial"/>
              </a:rPr>
              <a:t>In (g): The use of commas means that </a:t>
            </a:r>
            <a:r>
              <a:rPr lang="en-US" sz="3800" b="1" i="1" dirty="0">
                <a:solidFill>
                  <a:srgbClr val="FF0000"/>
                </a:solidFill>
                <a:latin typeface="Arial"/>
                <a:ea typeface="Calibri"/>
                <a:cs typeface="Arial"/>
              </a:rPr>
              <a:t>all</a:t>
            </a:r>
            <a:r>
              <a:rPr lang="en-US" sz="3800" b="1" i="1" dirty="0">
                <a:latin typeface="Arial"/>
                <a:ea typeface="Calibri"/>
                <a:cs typeface="Arial"/>
              </a:rPr>
              <a:t> </a:t>
            </a:r>
            <a:r>
              <a:rPr lang="en-US" sz="3800" dirty="0">
                <a:latin typeface="Arial"/>
                <a:ea typeface="Calibri"/>
                <a:cs typeface="Arial"/>
              </a:rPr>
              <a:t>of the children wanted to play soccer and </a:t>
            </a:r>
            <a:r>
              <a:rPr lang="en-US" sz="3800" b="1" i="1" dirty="0">
                <a:solidFill>
                  <a:srgbClr val="FF0000"/>
                </a:solidFill>
                <a:latin typeface="Arial"/>
                <a:ea typeface="Calibri"/>
                <a:cs typeface="Arial"/>
              </a:rPr>
              <a:t>all</a:t>
            </a:r>
            <a:r>
              <a:rPr lang="en-US" sz="3800" b="1" i="1" dirty="0">
                <a:latin typeface="Arial"/>
                <a:ea typeface="Calibri"/>
                <a:cs typeface="Arial"/>
              </a:rPr>
              <a:t> </a:t>
            </a:r>
            <a:r>
              <a:rPr lang="en-US" sz="3800" dirty="0">
                <a:latin typeface="Arial"/>
                <a:ea typeface="Calibri"/>
                <a:cs typeface="Arial"/>
              </a:rPr>
              <a:t>of the children ran to an open field. The adjective clause is used only to give </a:t>
            </a:r>
            <a:r>
              <a:rPr lang="en-US" sz="3800" u="sng" dirty="0">
                <a:solidFill>
                  <a:srgbClr val="FF0000"/>
                </a:solidFill>
                <a:latin typeface="Arial"/>
                <a:ea typeface="Calibri"/>
                <a:cs typeface="Arial"/>
              </a:rPr>
              <a:t>additional information </a:t>
            </a:r>
            <a:r>
              <a:rPr lang="en-US" sz="3800" dirty="0">
                <a:latin typeface="Arial"/>
                <a:ea typeface="Calibri"/>
                <a:cs typeface="Arial"/>
              </a:rPr>
              <a:t>about the children</a:t>
            </a:r>
            <a:r>
              <a:rPr lang="en-US" sz="3800" dirty="0" smtClean="0">
                <a:latin typeface="Arial"/>
                <a:ea typeface="Calibri"/>
                <a:cs typeface="Arial"/>
              </a:rPr>
              <a:t>.</a:t>
            </a:r>
          </a:p>
          <a:p>
            <a:pPr marL="0" marR="0">
              <a:lnSpc>
                <a:spcPct val="150000"/>
              </a:lnSpc>
              <a:spcBef>
                <a:spcPts val="0"/>
              </a:spcBef>
              <a:spcAft>
                <a:spcPts val="0"/>
              </a:spcAft>
            </a:pPr>
            <a:endParaRPr lang="en-US" sz="3800" dirty="0">
              <a:latin typeface="Calibri"/>
              <a:ea typeface="Calibri"/>
              <a:cs typeface="Arial"/>
            </a:endParaRPr>
          </a:p>
          <a:p>
            <a:pPr marL="0" marR="0">
              <a:lnSpc>
                <a:spcPct val="150000"/>
              </a:lnSpc>
              <a:spcBef>
                <a:spcPts val="0"/>
              </a:spcBef>
              <a:spcAft>
                <a:spcPts val="0"/>
              </a:spcAft>
            </a:pPr>
            <a:r>
              <a:rPr lang="en-US" sz="3800" dirty="0">
                <a:latin typeface="Arial"/>
                <a:ea typeface="Calibri"/>
                <a:cs typeface="Arial"/>
              </a:rPr>
              <a:t>In (h): The lack of commas means that </a:t>
            </a:r>
            <a:r>
              <a:rPr lang="en-US" sz="3800" b="1" i="1" dirty="0">
                <a:solidFill>
                  <a:srgbClr val="FF0000"/>
                </a:solidFill>
                <a:latin typeface="Arial"/>
                <a:ea typeface="Calibri"/>
                <a:cs typeface="Arial"/>
              </a:rPr>
              <a:t>only some </a:t>
            </a:r>
            <a:r>
              <a:rPr lang="en-US" sz="3800" dirty="0">
                <a:latin typeface="Arial"/>
                <a:ea typeface="Calibri"/>
                <a:cs typeface="Arial"/>
              </a:rPr>
              <a:t>of the children wanted to play soccer. The adjective clause is used to </a:t>
            </a:r>
            <a:r>
              <a:rPr lang="en-US" sz="3800" u="sng" dirty="0">
                <a:solidFill>
                  <a:srgbClr val="FF0000"/>
                </a:solidFill>
                <a:latin typeface="Arial"/>
                <a:ea typeface="Calibri"/>
                <a:cs typeface="Arial"/>
              </a:rPr>
              <a:t>identify </a:t>
            </a:r>
            <a:r>
              <a:rPr lang="en-US" sz="3800" dirty="0">
                <a:latin typeface="Arial"/>
                <a:ea typeface="Calibri"/>
                <a:cs typeface="Arial"/>
              </a:rPr>
              <a:t>which children ran to the open field</a:t>
            </a:r>
            <a:r>
              <a:rPr lang="en-US" sz="3800" dirty="0" smtClean="0">
                <a:latin typeface="Arial"/>
                <a:ea typeface="Calibri"/>
                <a:cs typeface="Arial"/>
              </a:rPr>
              <a:t>.</a:t>
            </a:r>
            <a:endParaRPr lang="en-US" sz="3800" dirty="0">
              <a:latin typeface="Calibri"/>
              <a:ea typeface="Calibri"/>
              <a:cs typeface="Arial"/>
            </a:endParaRPr>
          </a:p>
          <a:p>
            <a:endParaRPr lang="en-US" dirty="0"/>
          </a:p>
        </p:txBody>
      </p:sp>
    </p:spTree>
    <p:extLst>
      <p:ext uri="{BB962C8B-B14F-4D97-AF65-F5344CB8AC3E}">
        <p14:creationId xmlns:p14="http://schemas.microsoft.com/office/powerpoint/2010/main" val="1230572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400800"/>
          </a:xfrm>
        </p:spPr>
        <p:txBody>
          <a:bodyPr>
            <a:normAutofit fontScale="70000" lnSpcReduction="20000"/>
          </a:bodyPr>
          <a:lstStyle/>
          <a:p>
            <a:pPr marL="0" marR="0">
              <a:lnSpc>
                <a:spcPct val="115000"/>
              </a:lnSpc>
              <a:spcBef>
                <a:spcPts val="0"/>
              </a:spcBef>
              <a:spcAft>
                <a:spcPts val="1000"/>
              </a:spcAft>
            </a:pPr>
            <a:r>
              <a:rPr lang="en-US" sz="800" b="1" dirty="0">
                <a:latin typeface="Palatino Linotype"/>
                <a:ea typeface="Calibri"/>
                <a:cs typeface="Palatino Linotype"/>
              </a:rPr>
              <a:t> </a:t>
            </a:r>
            <a:endParaRPr lang="en-US" sz="2400" dirty="0">
              <a:latin typeface="Calibri"/>
              <a:ea typeface="Calibri"/>
              <a:cs typeface="Arial"/>
            </a:endParaRPr>
          </a:p>
          <a:p>
            <a:pPr marL="0" marR="0">
              <a:lnSpc>
                <a:spcPct val="115000"/>
              </a:lnSpc>
              <a:spcBef>
                <a:spcPts val="0"/>
              </a:spcBef>
              <a:spcAft>
                <a:spcPts val="0"/>
              </a:spcAft>
            </a:pPr>
            <a:r>
              <a:rPr lang="en-US" b="1" dirty="0">
                <a:solidFill>
                  <a:srgbClr val="FF0000"/>
                </a:solidFill>
                <a:latin typeface="Palatino Linotype"/>
                <a:ea typeface="Calibri"/>
                <a:cs typeface="Palatino Linotype"/>
              </a:rPr>
              <a:t>Exercise 35, p. 286</a:t>
            </a:r>
            <a:r>
              <a:rPr lang="en-US" b="1" dirty="0" smtClean="0">
                <a:solidFill>
                  <a:srgbClr val="FF0000"/>
                </a:solidFill>
                <a:latin typeface="Palatino Linotype"/>
                <a:ea typeface="Calibri"/>
                <a:cs typeface="Palatino Linotype"/>
              </a:rPr>
              <a:t>.</a:t>
            </a:r>
          </a:p>
          <a:p>
            <a:pPr marL="0" marR="0">
              <a:lnSpc>
                <a:spcPct val="115000"/>
              </a:lnSpc>
              <a:spcBef>
                <a:spcPts val="0"/>
              </a:spcBef>
              <a:spcAft>
                <a:spcPts val="0"/>
              </a:spcAft>
            </a:pPr>
            <a:endParaRPr lang="en-US" sz="2400" dirty="0">
              <a:latin typeface="Calibri"/>
              <a:ea typeface="Calibri"/>
              <a:cs typeface="Arial"/>
            </a:endParaRPr>
          </a:p>
          <a:p>
            <a:pPr marL="0" marR="0">
              <a:lnSpc>
                <a:spcPct val="115000"/>
              </a:lnSpc>
              <a:spcBef>
                <a:spcPts val="0"/>
              </a:spcBef>
              <a:spcAft>
                <a:spcPts val="0"/>
              </a:spcAft>
            </a:pPr>
            <a:r>
              <a:rPr lang="en-US" dirty="0">
                <a:latin typeface="+mj-lt"/>
                <a:ea typeface="Calibri"/>
                <a:cs typeface="Garamond"/>
              </a:rPr>
              <a:t>3. additional: Rice, which is grown in many countries, is a staple food throughout much of the world.</a:t>
            </a:r>
            <a:endParaRPr lang="en-US" sz="2400"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4. necessary: The rice which we had for dinner last night was very good.</a:t>
            </a:r>
            <a:endParaRPr lang="en-US" sz="2400"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5. necessary: The newspaper article was about a man who died two weeks ago of a rare tropical disease.</a:t>
            </a:r>
            <a:endParaRPr lang="en-US" sz="2400"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6. additional: Paul O’Grady, who died two weeks ago of a sudden heart attack, was a kind and loving man.</a:t>
            </a:r>
            <a:endParaRPr lang="en-US" sz="2400"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7. additional: I have fond memories of my hometown, which is situated in a valley.</a:t>
            </a:r>
            <a:endParaRPr lang="en-US" sz="2400"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8. necessary: I live in a town which is situated in a valley.</a:t>
            </a:r>
            <a:endParaRPr lang="en-US" sz="2400"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9. necessary: People who live in glass houses shouldn’t throw stones.</a:t>
            </a:r>
            <a:endParaRPr lang="en-US" sz="2400"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10. additional: In a children’s story, Little Red Riding Hood, who went out one day to visit her grandmother, found a wolf in her grandmother’s bed when she got there.</a:t>
            </a:r>
            <a:endParaRPr lang="en-US" sz="2400" dirty="0">
              <a:latin typeface="+mj-lt"/>
              <a:ea typeface="Calibri"/>
              <a:cs typeface="Arial"/>
            </a:endParaRPr>
          </a:p>
          <a:p>
            <a:endParaRPr lang="en-US" dirty="0">
              <a:latin typeface="+mj-lt"/>
            </a:endParaRPr>
          </a:p>
        </p:txBody>
      </p:sp>
    </p:spTree>
    <p:extLst>
      <p:ext uri="{BB962C8B-B14F-4D97-AF65-F5344CB8AC3E}">
        <p14:creationId xmlns:p14="http://schemas.microsoft.com/office/powerpoint/2010/main" val="9620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6019800"/>
          </a:xfrm>
        </p:spPr>
        <p:txBody>
          <a:bodyPr>
            <a:normAutofit fontScale="92500" lnSpcReduction="10000"/>
          </a:bodyPr>
          <a:lstStyle/>
          <a:p>
            <a:pPr marL="82296" indent="0">
              <a:buNone/>
            </a:pPr>
            <a:r>
              <a:rPr lang="en-US" dirty="0" smtClean="0"/>
              <a:t>			</a:t>
            </a:r>
          </a:p>
          <a:p>
            <a:pPr marL="0" lvl="0">
              <a:lnSpc>
                <a:spcPct val="115000"/>
              </a:lnSpc>
              <a:spcBef>
                <a:spcPts val="0"/>
              </a:spcBef>
              <a:spcAft>
                <a:spcPts val="1000"/>
              </a:spcAft>
              <a:buClr>
                <a:srgbClr val="3891A7"/>
              </a:buClr>
            </a:pPr>
            <a:r>
              <a:rPr lang="en-US" sz="3000" dirty="0">
                <a:solidFill>
                  <a:prstClr val="black"/>
                </a:solidFill>
                <a:latin typeface="Calibri"/>
                <a:ea typeface="Calibri"/>
                <a:cs typeface="Arial"/>
              </a:rPr>
              <a:t>In (a): </a:t>
            </a:r>
            <a:r>
              <a:rPr lang="en-US" sz="3000" i="1" dirty="0">
                <a:solidFill>
                  <a:prstClr val="black"/>
                </a:solidFill>
                <a:latin typeface="Calibri"/>
                <a:ea typeface="Calibri"/>
                <a:cs typeface="Arial"/>
              </a:rPr>
              <a:t>who</a:t>
            </a:r>
            <a:r>
              <a:rPr lang="en-US" sz="3000" dirty="0">
                <a:solidFill>
                  <a:prstClr val="black"/>
                </a:solidFill>
                <a:latin typeface="Calibri"/>
                <a:ea typeface="Calibri"/>
                <a:cs typeface="Arial"/>
              </a:rPr>
              <a:t> is the subject of the adjective clause.</a:t>
            </a:r>
          </a:p>
          <a:p>
            <a:pPr marL="0" lvl="0">
              <a:lnSpc>
                <a:spcPct val="115000"/>
              </a:lnSpc>
              <a:spcBef>
                <a:spcPts val="0"/>
              </a:spcBef>
              <a:spcAft>
                <a:spcPts val="1000"/>
              </a:spcAft>
              <a:buClr>
                <a:srgbClr val="3891A7"/>
              </a:buClr>
            </a:pPr>
            <a:r>
              <a:rPr lang="en-US" sz="3000" dirty="0">
                <a:solidFill>
                  <a:prstClr val="black"/>
                </a:solidFill>
                <a:latin typeface="Calibri"/>
                <a:ea typeface="Calibri"/>
                <a:cs typeface="Arial"/>
              </a:rPr>
              <a:t>In (b): </a:t>
            </a:r>
            <a:r>
              <a:rPr lang="en-US" sz="3000" i="1" dirty="0">
                <a:solidFill>
                  <a:prstClr val="black"/>
                </a:solidFill>
                <a:latin typeface="Calibri"/>
                <a:ea typeface="Calibri"/>
                <a:cs typeface="Arial"/>
              </a:rPr>
              <a:t>that</a:t>
            </a:r>
            <a:r>
              <a:rPr lang="en-US" sz="3000" dirty="0">
                <a:solidFill>
                  <a:prstClr val="black"/>
                </a:solidFill>
                <a:latin typeface="Calibri"/>
                <a:ea typeface="Calibri"/>
                <a:cs typeface="Arial"/>
              </a:rPr>
              <a:t> is the subject of the adjective clause.</a:t>
            </a:r>
          </a:p>
          <a:p>
            <a:pPr marL="0" lvl="0">
              <a:lnSpc>
                <a:spcPct val="115000"/>
              </a:lnSpc>
              <a:spcBef>
                <a:spcPts val="0"/>
              </a:spcBef>
              <a:spcAft>
                <a:spcPts val="1000"/>
              </a:spcAft>
              <a:buClr>
                <a:srgbClr val="3891A7"/>
              </a:buClr>
            </a:pPr>
            <a:r>
              <a:rPr lang="en-US" sz="3000" dirty="0">
                <a:solidFill>
                  <a:prstClr val="black"/>
                </a:solidFill>
                <a:latin typeface="Calibri"/>
                <a:ea typeface="Calibri"/>
                <a:cs typeface="Arial"/>
              </a:rPr>
              <a:t>NOTE: (a) and (b) have the same meaning; (c) and (d) have the same meaning</a:t>
            </a:r>
            <a:r>
              <a:rPr lang="en-US" sz="3000" dirty="0" smtClean="0">
                <a:solidFill>
                  <a:prstClr val="black"/>
                </a:solidFill>
                <a:latin typeface="Calibri"/>
                <a:ea typeface="Calibri"/>
                <a:cs typeface="Arial"/>
              </a:rPr>
              <a:t>.</a:t>
            </a:r>
            <a:endParaRPr lang="en-US" dirty="0"/>
          </a:p>
          <a:p>
            <a:pPr marL="82296" indent="0">
              <a:buNone/>
            </a:pPr>
            <a:endParaRPr lang="en-US" dirty="0" smtClean="0"/>
          </a:p>
          <a:p>
            <a:pPr marL="82296" indent="0">
              <a:buNone/>
            </a:pPr>
            <a:r>
              <a:rPr lang="en-US" sz="3000" dirty="0" smtClean="0"/>
              <a:t>			The </a:t>
            </a:r>
            <a:r>
              <a:rPr lang="en-US" sz="3000" dirty="0"/>
              <a:t>book is mine</a:t>
            </a:r>
            <a:r>
              <a:rPr lang="en-US" sz="3000" dirty="0" smtClean="0"/>
              <a:t>.</a:t>
            </a:r>
          </a:p>
          <a:p>
            <a:pPr marL="0" marR="0" indent="0">
              <a:lnSpc>
                <a:spcPct val="115000"/>
              </a:lnSpc>
              <a:spcBef>
                <a:spcPts val="0"/>
              </a:spcBef>
              <a:spcAft>
                <a:spcPts val="1000"/>
              </a:spcAft>
              <a:buNone/>
            </a:pPr>
            <a:r>
              <a:rPr lang="en-US" sz="3000" b="1" i="1" dirty="0" smtClean="0">
                <a:latin typeface="Calibri"/>
                <a:ea typeface="Calibri"/>
                <a:cs typeface="Arial"/>
              </a:rPr>
              <a:t>			It</a:t>
            </a:r>
            <a:r>
              <a:rPr lang="en-US" sz="3000" dirty="0" smtClean="0">
                <a:latin typeface="Calibri"/>
                <a:ea typeface="Calibri"/>
                <a:cs typeface="Arial"/>
              </a:rPr>
              <a:t> </a:t>
            </a:r>
            <a:r>
              <a:rPr lang="en-US" sz="3000" dirty="0">
                <a:latin typeface="Calibri"/>
                <a:ea typeface="Calibri"/>
                <a:cs typeface="Arial"/>
              </a:rPr>
              <a:t>is on the table</a:t>
            </a:r>
            <a:r>
              <a:rPr lang="en-US" sz="3000" dirty="0" smtClean="0">
                <a:latin typeface="Calibri"/>
                <a:ea typeface="Calibri"/>
                <a:cs typeface="Arial"/>
              </a:rPr>
              <a:t>.</a:t>
            </a:r>
          </a:p>
          <a:p>
            <a:pPr marL="0" marR="0" indent="0">
              <a:lnSpc>
                <a:spcPct val="115000"/>
              </a:lnSpc>
              <a:spcBef>
                <a:spcPts val="0"/>
              </a:spcBef>
              <a:spcAft>
                <a:spcPts val="1000"/>
              </a:spcAft>
              <a:buNone/>
            </a:pPr>
            <a:r>
              <a:rPr lang="en-US" dirty="0" smtClean="0">
                <a:latin typeface="Calibri"/>
                <a:ea typeface="Calibri"/>
                <a:cs typeface="Arial"/>
                <a:sym typeface="Symbol"/>
              </a:rPr>
              <a:t>			</a:t>
            </a:r>
          </a:p>
          <a:p>
            <a:pPr marL="0" marR="0" indent="0">
              <a:lnSpc>
                <a:spcPct val="115000"/>
              </a:lnSpc>
              <a:spcBef>
                <a:spcPts val="0"/>
              </a:spcBef>
              <a:spcAft>
                <a:spcPts val="1000"/>
              </a:spcAft>
              <a:buNone/>
            </a:pPr>
            <a:r>
              <a:rPr lang="en-US" dirty="0" smtClean="0">
                <a:latin typeface="Calibri"/>
                <a:ea typeface="Calibri"/>
                <a:cs typeface="Arial"/>
              </a:rPr>
              <a:t>(</a:t>
            </a:r>
            <a:r>
              <a:rPr lang="en-US" dirty="0">
                <a:latin typeface="Calibri"/>
                <a:ea typeface="Calibri"/>
                <a:cs typeface="Arial"/>
              </a:rPr>
              <a:t>c) The book </a:t>
            </a:r>
            <a:r>
              <a:rPr lang="en-US" b="1" u="sng" dirty="0">
                <a:solidFill>
                  <a:srgbClr val="FF0000"/>
                </a:solidFill>
                <a:latin typeface="Calibri"/>
                <a:ea typeface="Calibri"/>
                <a:cs typeface="Arial"/>
              </a:rPr>
              <a:t>which</a:t>
            </a:r>
            <a:r>
              <a:rPr lang="en-US" u="sng" dirty="0">
                <a:latin typeface="Calibri"/>
                <a:ea typeface="Calibri"/>
                <a:cs typeface="Arial"/>
              </a:rPr>
              <a:t> is on the table </a:t>
            </a:r>
            <a:r>
              <a:rPr lang="en-US" dirty="0">
                <a:latin typeface="Calibri"/>
                <a:ea typeface="Calibri"/>
                <a:cs typeface="Arial"/>
              </a:rPr>
              <a:t>is mine.</a:t>
            </a:r>
          </a:p>
          <a:p>
            <a:pPr marL="0" marR="0" indent="0">
              <a:lnSpc>
                <a:spcPct val="115000"/>
              </a:lnSpc>
              <a:spcBef>
                <a:spcPts val="0"/>
              </a:spcBef>
              <a:spcAft>
                <a:spcPts val="1000"/>
              </a:spcAft>
              <a:buNone/>
            </a:pPr>
            <a:r>
              <a:rPr lang="en-US" dirty="0">
                <a:latin typeface="Calibri"/>
                <a:ea typeface="Calibri"/>
                <a:cs typeface="Arial"/>
              </a:rPr>
              <a:t>(d) The book </a:t>
            </a:r>
            <a:r>
              <a:rPr lang="en-US" b="1" u="sng" dirty="0">
                <a:solidFill>
                  <a:srgbClr val="FF0000"/>
                </a:solidFill>
                <a:latin typeface="Calibri"/>
                <a:ea typeface="Calibri"/>
                <a:cs typeface="Arial"/>
              </a:rPr>
              <a:t>that</a:t>
            </a:r>
            <a:r>
              <a:rPr lang="en-US" u="sng" dirty="0">
                <a:solidFill>
                  <a:srgbClr val="FF0000"/>
                </a:solidFill>
                <a:latin typeface="Calibri"/>
                <a:ea typeface="Calibri"/>
                <a:cs typeface="Arial"/>
              </a:rPr>
              <a:t> </a:t>
            </a:r>
            <a:r>
              <a:rPr lang="en-US" u="sng" dirty="0">
                <a:latin typeface="Calibri"/>
                <a:ea typeface="Calibri"/>
                <a:cs typeface="Arial"/>
              </a:rPr>
              <a:t>is on the table </a:t>
            </a:r>
            <a:r>
              <a:rPr lang="en-US" dirty="0">
                <a:latin typeface="Calibri"/>
                <a:ea typeface="Calibri"/>
                <a:cs typeface="Arial"/>
              </a:rPr>
              <a:t>is mine</a:t>
            </a:r>
            <a:r>
              <a:rPr lang="en-US" dirty="0" smtClean="0">
                <a:latin typeface="Calibri"/>
                <a:ea typeface="Calibri"/>
                <a:cs typeface="Arial"/>
              </a:rPr>
              <a:t>.</a:t>
            </a:r>
            <a:endParaRPr lang="en-US" dirty="0">
              <a:latin typeface="Calibri"/>
              <a:ea typeface="Calibri"/>
              <a:cs typeface="Arial"/>
            </a:endParaRPr>
          </a:p>
        </p:txBody>
      </p:sp>
    </p:spTree>
    <p:extLst>
      <p:ext uri="{BB962C8B-B14F-4D97-AF65-F5344CB8AC3E}">
        <p14:creationId xmlns:p14="http://schemas.microsoft.com/office/powerpoint/2010/main" val="9698582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867400"/>
          </a:xfrm>
        </p:spPr>
        <p:txBody>
          <a:bodyPr>
            <a:normAutofit fontScale="70000" lnSpcReduction="20000"/>
          </a:bodyPr>
          <a:lstStyle/>
          <a:p>
            <a:pPr marL="0" marR="0">
              <a:lnSpc>
                <a:spcPct val="115000"/>
              </a:lnSpc>
              <a:spcBef>
                <a:spcPts val="0"/>
              </a:spcBef>
              <a:spcAft>
                <a:spcPts val="0"/>
              </a:spcAft>
            </a:pPr>
            <a:r>
              <a:rPr lang="en-US" b="1" dirty="0">
                <a:solidFill>
                  <a:srgbClr val="FF0000"/>
                </a:solidFill>
                <a:ea typeface="Calibri"/>
                <a:cs typeface="Palatino Linotype"/>
              </a:rPr>
              <a:t>Exercise 37, p. 287</a:t>
            </a:r>
            <a:r>
              <a:rPr lang="en-US" b="1" dirty="0" smtClean="0">
                <a:solidFill>
                  <a:srgbClr val="FF0000"/>
                </a:solidFill>
                <a:ea typeface="Calibri"/>
                <a:cs typeface="Palatino Linotype"/>
              </a:rPr>
              <a:t>.</a:t>
            </a:r>
          </a:p>
          <a:p>
            <a:pPr marL="0" marR="0">
              <a:lnSpc>
                <a:spcPct val="115000"/>
              </a:lnSpc>
              <a:spcBef>
                <a:spcPts val="0"/>
              </a:spcBef>
              <a:spcAft>
                <a:spcPts val="0"/>
              </a:spcAft>
            </a:pPr>
            <a:endParaRPr lang="en-US" sz="2400" dirty="0">
              <a:solidFill>
                <a:srgbClr val="FF0000"/>
              </a:solidFill>
              <a:ea typeface="Calibri"/>
              <a:cs typeface="Arial"/>
            </a:endParaRPr>
          </a:p>
          <a:p>
            <a:pPr marL="0" marR="0">
              <a:lnSpc>
                <a:spcPct val="115000"/>
              </a:lnSpc>
              <a:spcBef>
                <a:spcPts val="0"/>
              </a:spcBef>
              <a:spcAft>
                <a:spcPts val="0"/>
              </a:spcAft>
            </a:pPr>
            <a:r>
              <a:rPr lang="en-US" dirty="0">
                <a:ea typeface="Calibri"/>
                <a:cs typeface="Garamond"/>
              </a:rPr>
              <a:t>3. The Mississippi River, which flows south from Minnesota to the Gulf of Mexico, is the major commercial river in the United States</a:t>
            </a:r>
            <a:r>
              <a:rPr lang="en-US"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4. A river that is polluted is not safe for swimming. </a:t>
            </a:r>
            <a:r>
              <a:rPr lang="en-US" b="1" dirty="0">
                <a:ea typeface="Calibri"/>
                <a:cs typeface="Garamond"/>
              </a:rPr>
              <a:t>(no commas</a:t>
            </a:r>
            <a:r>
              <a:rPr lang="en-US" b="1"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5. Mr. Trang, whose son won the spelling contest, is very proud of his son’s achievement. The man whose daughter won the science contest is also very pleased and proud</a:t>
            </a:r>
            <a:r>
              <a:rPr lang="en-US"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6. Goats, which were first tamed more than 9,000 years ago in Asia, have provided people with milk, meat, and wool since prehistoric times</a:t>
            </a:r>
            <a:r>
              <a:rPr lang="en-US"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7. She’s furious at the goat that got on the wrong side of the fence and is eating her flowers. </a:t>
            </a:r>
            <a:r>
              <a:rPr lang="en-US" b="1" dirty="0">
                <a:ea typeface="Calibri"/>
                <a:cs typeface="Garamond"/>
              </a:rPr>
              <a:t>(no commas)</a:t>
            </a:r>
            <a:endParaRPr lang="en-US" sz="2400" dirty="0">
              <a:ea typeface="Calibri"/>
              <a:cs typeface="Arial"/>
            </a:endParaRPr>
          </a:p>
          <a:p>
            <a:pPr marL="0" marR="0">
              <a:lnSpc>
                <a:spcPct val="115000"/>
              </a:lnSpc>
              <a:spcBef>
                <a:spcPts val="0"/>
              </a:spcBef>
              <a:spcAft>
                <a:spcPts val="0"/>
              </a:spcAft>
            </a:pPr>
            <a:endParaRPr lang="en-US" sz="2400" dirty="0">
              <a:ea typeface="Calibri"/>
              <a:cs typeface="Arial"/>
            </a:endParaRPr>
          </a:p>
          <a:p>
            <a:endParaRPr lang="en-US" dirty="0"/>
          </a:p>
        </p:txBody>
      </p:sp>
    </p:spTree>
    <p:extLst>
      <p:ext uri="{BB962C8B-B14F-4D97-AF65-F5344CB8AC3E}">
        <p14:creationId xmlns:p14="http://schemas.microsoft.com/office/powerpoint/2010/main" val="1205852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715000"/>
          </a:xfrm>
        </p:spPr>
        <p:txBody>
          <a:bodyPr>
            <a:normAutofit fontScale="62500" lnSpcReduction="20000"/>
          </a:bodyPr>
          <a:lstStyle/>
          <a:p>
            <a:pPr marL="0" marR="0">
              <a:lnSpc>
                <a:spcPct val="115000"/>
              </a:lnSpc>
              <a:spcBef>
                <a:spcPts val="0"/>
              </a:spcBef>
              <a:spcAft>
                <a:spcPts val="0"/>
              </a:spcAft>
            </a:pPr>
            <a:r>
              <a:rPr lang="en-US" b="1" dirty="0">
                <a:solidFill>
                  <a:srgbClr val="FF0000"/>
                </a:solidFill>
                <a:ea typeface="Calibri"/>
                <a:cs typeface="Palatino Linotype"/>
              </a:rPr>
              <a:t>Exercise </a:t>
            </a:r>
            <a:r>
              <a:rPr lang="en-US" dirty="0">
                <a:solidFill>
                  <a:srgbClr val="FF0000"/>
                </a:solidFill>
                <a:ea typeface="Calibri"/>
                <a:cs typeface="Palatino Linotype"/>
              </a:rPr>
              <a:t>40, </a:t>
            </a:r>
            <a:r>
              <a:rPr lang="en-US" b="1" dirty="0">
                <a:solidFill>
                  <a:srgbClr val="FF0000"/>
                </a:solidFill>
                <a:ea typeface="Calibri"/>
                <a:cs typeface="Palatino Linotype"/>
              </a:rPr>
              <a:t>p. 288</a:t>
            </a:r>
            <a:r>
              <a:rPr lang="en-US" b="1" dirty="0" smtClean="0">
                <a:solidFill>
                  <a:srgbClr val="FF0000"/>
                </a:solidFill>
                <a:ea typeface="Calibri"/>
                <a:cs typeface="Palatino Linotype"/>
              </a:rPr>
              <a:t>.</a:t>
            </a:r>
          </a:p>
          <a:p>
            <a:pPr marL="0" marR="0">
              <a:lnSpc>
                <a:spcPct val="115000"/>
              </a:lnSpc>
              <a:spcBef>
                <a:spcPts val="0"/>
              </a:spcBef>
              <a:spcAft>
                <a:spcPts val="0"/>
              </a:spcAft>
            </a:pPr>
            <a:endParaRPr lang="en-US" sz="2400" dirty="0">
              <a:solidFill>
                <a:srgbClr val="FF0000"/>
              </a:solidFill>
              <a:ea typeface="Calibri"/>
              <a:cs typeface="Arial"/>
            </a:endParaRPr>
          </a:p>
          <a:p>
            <a:pPr marL="0" marR="0">
              <a:lnSpc>
                <a:spcPct val="115000"/>
              </a:lnSpc>
              <a:spcBef>
                <a:spcPts val="0"/>
              </a:spcBef>
              <a:spcAft>
                <a:spcPts val="0"/>
              </a:spcAft>
            </a:pPr>
            <a:r>
              <a:rPr lang="en-US" dirty="0">
                <a:ea typeface="Calibri"/>
                <a:cs typeface="Garamond"/>
              </a:rPr>
              <a:t>1. </a:t>
            </a:r>
            <a:r>
              <a:rPr lang="en-US" b="1" dirty="0">
                <a:ea typeface="Calibri"/>
                <a:cs typeface="Garamond"/>
              </a:rPr>
              <a:t>(no change)</a:t>
            </a:r>
            <a:endParaRPr lang="en-US" sz="2400" dirty="0">
              <a:ea typeface="Calibri"/>
              <a:cs typeface="Arial"/>
            </a:endParaRPr>
          </a:p>
          <a:p>
            <a:pPr marL="0" marR="0">
              <a:lnSpc>
                <a:spcPct val="115000"/>
              </a:lnSpc>
              <a:spcBef>
                <a:spcPts val="0"/>
              </a:spcBef>
              <a:spcAft>
                <a:spcPts val="0"/>
              </a:spcAft>
            </a:pPr>
            <a:r>
              <a:rPr lang="en-US" dirty="0">
                <a:ea typeface="Calibri"/>
                <a:cs typeface="Palatino Linotype"/>
              </a:rPr>
              <a:t>2 . </a:t>
            </a:r>
            <a:r>
              <a:rPr lang="en-US" dirty="0">
                <a:ea typeface="Calibri"/>
                <a:cs typeface="Garamond"/>
              </a:rPr>
              <a:t>We enjoyed Mexico City, where we spent our vacation.</a:t>
            </a:r>
            <a:endParaRPr lang="en-US" sz="2400" dirty="0">
              <a:ea typeface="Calibri"/>
              <a:cs typeface="Arial"/>
            </a:endParaRPr>
          </a:p>
          <a:p>
            <a:pPr marL="0" marR="0">
              <a:lnSpc>
                <a:spcPct val="115000"/>
              </a:lnSpc>
              <a:spcBef>
                <a:spcPts val="0"/>
              </a:spcBef>
              <a:spcAft>
                <a:spcPts val="0"/>
              </a:spcAft>
            </a:pPr>
            <a:r>
              <a:rPr lang="en-US" dirty="0">
                <a:ea typeface="Calibri"/>
                <a:cs typeface="Palatino Linotype"/>
              </a:rPr>
              <a:t>3. </a:t>
            </a:r>
            <a:r>
              <a:rPr lang="en-US" b="1" dirty="0">
                <a:ea typeface="Calibri"/>
                <a:cs typeface="Garamond"/>
              </a:rPr>
              <a:t>(no change)</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4. One of the most useful materials in the world is glass, which is made chiefly from sand, soda, and lime.</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5. You don’t need to take heavy clothes when you go to Bangkok, which has one of the highest average temperatures of any city in the world.</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6. Child labor was a social problem in late eighteenth century England, where employment in factories became virtual slavery for children.</a:t>
            </a:r>
            <a:endParaRPr lang="en-US" sz="2400" dirty="0">
              <a:ea typeface="Calibri"/>
              <a:cs typeface="Arial"/>
            </a:endParaRPr>
          </a:p>
          <a:p>
            <a:pPr marL="0" marR="0">
              <a:lnSpc>
                <a:spcPct val="115000"/>
              </a:lnSpc>
              <a:spcBef>
                <a:spcPts val="0"/>
              </a:spcBef>
              <a:spcAft>
                <a:spcPts val="0"/>
              </a:spcAft>
            </a:pPr>
            <a:r>
              <a:rPr lang="en-US" dirty="0">
                <a:ea typeface="Calibri"/>
                <a:cs typeface="Palatino Linotype"/>
              </a:rPr>
              <a:t>7. </a:t>
            </a:r>
            <a:r>
              <a:rPr lang="en-US" b="1" dirty="0">
                <a:ea typeface="Calibri"/>
                <a:cs typeface="Garamond"/>
              </a:rPr>
              <a:t>(no change)</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8. </a:t>
            </a:r>
            <a:r>
              <a:rPr lang="en-US" b="1" dirty="0">
                <a:ea typeface="Calibri"/>
                <a:cs typeface="Garamond"/>
              </a:rPr>
              <a:t>(1st sentence: no change) </a:t>
            </a:r>
            <a:r>
              <a:rPr lang="en-US" dirty="0">
                <a:ea typeface="Calibri"/>
                <a:cs typeface="Garamond"/>
              </a:rPr>
              <a:t>The research scientist, who was wearing protective clothing before she stepped into the special chamber holding the bees, was not stung. </a:t>
            </a:r>
            <a:r>
              <a:rPr lang="en-US" b="1" dirty="0">
                <a:ea typeface="Calibri"/>
                <a:cs typeface="Garamond"/>
              </a:rPr>
              <a:t>(3rd sentence: no change</a:t>
            </a:r>
            <a:r>
              <a:rPr lang="en-US" b="1" dirty="0" smtClean="0">
                <a:ea typeface="Calibri"/>
                <a:cs typeface="Garamond"/>
              </a:rPr>
              <a:t>)</a:t>
            </a:r>
            <a:endParaRPr lang="en-US" sz="2400" dirty="0">
              <a:ea typeface="Calibri"/>
              <a:cs typeface="Arial"/>
            </a:endParaRPr>
          </a:p>
        </p:txBody>
      </p:sp>
    </p:spTree>
    <p:extLst>
      <p:ext uri="{BB962C8B-B14F-4D97-AF65-F5344CB8AC3E}">
        <p14:creationId xmlns:p14="http://schemas.microsoft.com/office/powerpoint/2010/main" val="140267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98080" cy="5486400"/>
          </a:xfrm>
        </p:spPr>
        <p:txBody>
          <a:bodyPr>
            <a:normAutofit fontScale="85000" lnSpcReduction="10000"/>
          </a:bodyPr>
          <a:lstStyle/>
          <a:p>
            <a:pPr marL="0" marR="0">
              <a:lnSpc>
                <a:spcPct val="115000"/>
              </a:lnSpc>
              <a:spcBef>
                <a:spcPts val="0"/>
              </a:spcBef>
              <a:spcAft>
                <a:spcPts val="0"/>
              </a:spcAft>
            </a:pPr>
            <a:r>
              <a:rPr lang="en-US" b="1" dirty="0">
                <a:solidFill>
                  <a:srgbClr val="FF0000"/>
                </a:solidFill>
                <a:ea typeface="Calibri"/>
                <a:cs typeface="Palatino Linotype"/>
              </a:rPr>
              <a:t>Exercise 43, p. 290.</a:t>
            </a:r>
            <a:endParaRPr lang="en-US" sz="2400" dirty="0">
              <a:solidFill>
                <a:srgbClr val="FF0000"/>
              </a:solidFill>
              <a:ea typeface="Calibri"/>
              <a:cs typeface="Arial"/>
            </a:endParaRPr>
          </a:p>
          <a:p>
            <a:pPr marL="0" marR="0">
              <a:lnSpc>
                <a:spcPct val="115000"/>
              </a:lnSpc>
              <a:spcBef>
                <a:spcPts val="0"/>
              </a:spcBef>
              <a:spcAft>
                <a:spcPts val="0"/>
              </a:spcAft>
            </a:pPr>
            <a:r>
              <a:rPr lang="en-US" dirty="0">
                <a:ea typeface="Calibri"/>
                <a:cs typeface="Garamond"/>
              </a:rPr>
              <a:t>2. Last night the orchestra played three symphonies, one of which was Beethoven’s Seventh.</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3. I tried on six pairs of shoes, none of which I liked.</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4. The village has around 200 people, the majority of whom are farmers.</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5. That company currently has five employees, all of whom are computer experts.</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6. After the riot, over 100 people were taken to the hospital, many of whom had been innocent bystanders.</a:t>
            </a:r>
            <a:endParaRPr lang="en-US" sz="2400" dirty="0">
              <a:ea typeface="Calibri"/>
              <a:cs typeface="Arial"/>
            </a:endParaRPr>
          </a:p>
          <a:p>
            <a:endParaRPr lang="en-US" dirty="0"/>
          </a:p>
        </p:txBody>
      </p:sp>
    </p:spTree>
    <p:extLst>
      <p:ext uri="{BB962C8B-B14F-4D97-AF65-F5344CB8AC3E}">
        <p14:creationId xmlns:p14="http://schemas.microsoft.com/office/powerpoint/2010/main" val="390105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Expressions of Quantity in Adjective Clauses</a:t>
            </a:r>
          </a:p>
        </p:txBody>
      </p:sp>
      <p:sp>
        <p:nvSpPr>
          <p:cNvPr id="3" name="Content Placeholder 2"/>
          <p:cNvSpPr>
            <a:spLocks noGrp="1"/>
          </p:cNvSpPr>
          <p:nvPr>
            <p:ph idx="1"/>
          </p:nvPr>
        </p:nvSpPr>
        <p:spPr/>
        <p:txBody>
          <a:bodyPr>
            <a:normAutofit fontScale="62500" lnSpcReduction="20000"/>
          </a:bodyPr>
          <a:lstStyle/>
          <a:p>
            <a:pPr marL="0" marR="0" indent="0">
              <a:lnSpc>
                <a:spcPct val="115000"/>
              </a:lnSpc>
              <a:spcBef>
                <a:spcPts val="0"/>
              </a:spcBef>
              <a:spcAft>
                <a:spcPts val="0"/>
              </a:spcAft>
              <a:buNone/>
            </a:pPr>
            <a:r>
              <a:rPr lang="en-US" dirty="0" smtClean="0">
                <a:latin typeface="Arial"/>
                <a:ea typeface="Calibri"/>
                <a:cs typeface="Arial"/>
              </a:rPr>
              <a:t>	In </a:t>
            </a:r>
            <a:r>
              <a:rPr lang="en-US" dirty="0">
                <a:latin typeface="Arial"/>
                <a:ea typeface="Calibri"/>
                <a:cs typeface="Arial"/>
              </a:rPr>
              <a:t>my class there are 20 students.</a:t>
            </a:r>
            <a:endParaRPr lang="en-US" sz="2800" dirty="0">
              <a:latin typeface="Calibri"/>
              <a:ea typeface="Calibri"/>
              <a:cs typeface="Arial"/>
            </a:endParaRPr>
          </a:p>
          <a:p>
            <a:pPr marL="0" marR="0" indent="0">
              <a:lnSpc>
                <a:spcPct val="115000"/>
              </a:lnSpc>
              <a:spcBef>
                <a:spcPts val="0"/>
              </a:spcBef>
              <a:spcAft>
                <a:spcPts val="0"/>
              </a:spcAft>
              <a:buNone/>
            </a:pPr>
            <a:r>
              <a:rPr lang="en-US" i="1" dirty="0">
                <a:latin typeface="Arial"/>
                <a:ea typeface="Calibri"/>
                <a:cs typeface="Arial"/>
              </a:rPr>
              <a:t>	</a:t>
            </a:r>
            <a:r>
              <a:rPr lang="en-US" i="1" dirty="0" smtClean="0">
                <a:latin typeface="Arial"/>
                <a:ea typeface="Calibri"/>
                <a:cs typeface="Arial"/>
              </a:rPr>
              <a:t>Most </a:t>
            </a:r>
            <a:r>
              <a:rPr lang="en-US" i="1" dirty="0">
                <a:latin typeface="Arial"/>
                <a:ea typeface="Calibri"/>
                <a:cs typeface="Arial"/>
              </a:rPr>
              <a:t>of </a:t>
            </a:r>
            <a:r>
              <a:rPr lang="en-US" i="1" dirty="0">
                <a:solidFill>
                  <a:srgbClr val="FF0000"/>
                </a:solidFill>
                <a:latin typeface="Arial"/>
                <a:ea typeface="Calibri"/>
                <a:cs typeface="Arial"/>
              </a:rPr>
              <a:t>them</a:t>
            </a:r>
            <a:r>
              <a:rPr lang="en-US" i="1" dirty="0">
                <a:latin typeface="Arial"/>
                <a:ea typeface="Calibri"/>
                <a:cs typeface="Arial"/>
              </a:rPr>
              <a:t> </a:t>
            </a:r>
            <a:r>
              <a:rPr lang="en-US" dirty="0">
                <a:latin typeface="Arial"/>
                <a:ea typeface="Calibri"/>
                <a:cs typeface="Arial"/>
              </a:rPr>
              <a:t>are from Asia.</a:t>
            </a:r>
            <a:endParaRPr lang="en-US" sz="2800" dirty="0">
              <a:latin typeface="Calibri"/>
              <a:ea typeface="Calibri"/>
              <a:cs typeface="Arial"/>
            </a:endParaRPr>
          </a:p>
          <a:p>
            <a:pPr marL="0" marR="0" indent="0">
              <a:lnSpc>
                <a:spcPct val="115000"/>
              </a:lnSpc>
              <a:spcBef>
                <a:spcPts val="0"/>
              </a:spcBef>
              <a:spcAft>
                <a:spcPts val="0"/>
              </a:spcAft>
              <a:buNone/>
            </a:pPr>
            <a:r>
              <a:rPr lang="en-US" dirty="0">
                <a:latin typeface="Arial"/>
                <a:ea typeface="Calibri"/>
                <a:cs typeface="Arial"/>
              </a:rPr>
              <a:t>(a) In my class there are 20 students</a:t>
            </a:r>
            <a:r>
              <a:rPr lang="en-US" dirty="0">
                <a:solidFill>
                  <a:srgbClr val="0070C0"/>
                </a:solidFill>
                <a:latin typeface="Arial"/>
                <a:ea typeface="Calibri"/>
                <a:cs typeface="Arial"/>
              </a:rPr>
              <a:t>, </a:t>
            </a:r>
            <a:r>
              <a:rPr lang="en-US" i="1" dirty="0">
                <a:solidFill>
                  <a:srgbClr val="0070C0"/>
                </a:solidFill>
                <a:latin typeface="Arial"/>
                <a:ea typeface="Calibri"/>
                <a:cs typeface="Arial"/>
              </a:rPr>
              <a:t>most of whom </a:t>
            </a:r>
            <a:r>
              <a:rPr lang="en-US" dirty="0">
                <a:solidFill>
                  <a:srgbClr val="0070C0"/>
                </a:solidFill>
                <a:latin typeface="Arial"/>
                <a:ea typeface="Calibri"/>
                <a:cs typeface="Arial"/>
              </a:rPr>
              <a:t>are from </a:t>
            </a:r>
            <a:r>
              <a:rPr lang="en-US" dirty="0">
                <a:latin typeface="Arial"/>
                <a:ea typeface="Calibri"/>
                <a:cs typeface="Arial"/>
              </a:rPr>
              <a:t>Asia.</a:t>
            </a:r>
            <a:endParaRPr lang="en-US" sz="2800" dirty="0">
              <a:latin typeface="Calibri"/>
              <a:ea typeface="Calibri"/>
              <a:cs typeface="Arial"/>
            </a:endParaRPr>
          </a:p>
          <a:p>
            <a:pPr marL="0" marR="0" indent="0">
              <a:lnSpc>
                <a:spcPct val="115000"/>
              </a:lnSpc>
              <a:spcBef>
                <a:spcPts val="0"/>
              </a:spcBef>
              <a:spcAft>
                <a:spcPts val="0"/>
              </a:spcAft>
              <a:buNone/>
            </a:pPr>
            <a:r>
              <a:rPr lang="en-US" dirty="0">
                <a:latin typeface="Arial"/>
                <a:ea typeface="Calibri"/>
                <a:cs typeface="Arial"/>
              </a:rPr>
              <a:t>(b) He gave several reasons</a:t>
            </a:r>
            <a:r>
              <a:rPr lang="en-US" dirty="0">
                <a:solidFill>
                  <a:srgbClr val="0070C0"/>
                </a:solidFill>
                <a:latin typeface="Arial"/>
                <a:ea typeface="Calibri"/>
                <a:cs typeface="Arial"/>
              </a:rPr>
              <a:t>, </a:t>
            </a:r>
            <a:r>
              <a:rPr lang="en-US" i="1" dirty="0">
                <a:solidFill>
                  <a:srgbClr val="0070C0"/>
                </a:solidFill>
                <a:latin typeface="Arial"/>
                <a:ea typeface="Calibri"/>
                <a:cs typeface="Arial"/>
              </a:rPr>
              <a:t>only a few of which </a:t>
            </a:r>
            <a:r>
              <a:rPr lang="en-US" dirty="0">
                <a:latin typeface="Arial"/>
                <a:ea typeface="Calibri"/>
                <a:cs typeface="Arial"/>
              </a:rPr>
              <a:t>were valid.</a:t>
            </a:r>
            <a:endParaRPr lang="en-US" sz="2800" dirty="0">
              <a:latin typeface="Calibri"/>
              <a:ea typeface="Calibri"/>
              <a:cs typeface="Arial"/>
            </a:endParaRPr>
          </a:p>
          <a:p>
            <a:pPr marL="0" marR="0" indent="0">
              <a:lnSpc>
                <a:spcPct val="115000"/>
              </a:lnSpc>
              <a:spcBef>
                <a:spcPts val="0"/>
              </a:spcBef>
              <a:spcAft>
                <a:spcPts val="0"/>
              </a:spcAft>
              <a:buNone/>
            </a:pPr>
            <a:r>
              <a:rPr lang="en-US" dirty="0">
                <a:latin typeface="Arial"/>
                <a:ea typeface="Calibri"/>
                <a:cs typeface="Arial"/>
              </a:rPr>
              <a:t>(c) The teachers discussed Jim</a:t>
            </a:r>
            <a:r>
              <a:rPr lang="en-US" dirty="0">
                <a:solidFill>
                  <a:srgbClr val="0070C0"/>
                </a:solidFill>
                <a:latin typeface="Arial"/>
                <a:ea typeface="Calibri"/>
                <a:cs typeface="Arial"/>
              </a:rPr>
              <a:t>, </a:t>
            </a:r>
            <a:r>
              <a:rPr lang="en-US" i="1" dirty="0">
                <a:solidFill>
                  <a:srgbClr val="0070C0"/>
                </a:solidFill>
                <a:latin typeface="Arial"/>
                <a:ea typeface="Calibri"/>
                <a:cs typeface="Arial"/>
              </a:rPr>
              <a:t>one of whose </a:t>
            </a:r>
            <a:r>
              <a:rPr lang="en-US" i="1" dirty="0">
                <a:latin typeface="Arial"/>
                <a:ea typeface="Calibri"/>
                <a:cs typeface="Arial"/>
              </a:rPr>
              <a:t>problems </a:t>
            </a:r>
            <a:r>
              <a:rPr lang="en-US" dirty="0">
                <a:latin typeface="Arial"/>
                <a:ea typeface="Calibri"/>
                <a:cs typeface="Arial"/>
              </a:rPr>
              <a:t>was poor study habits</a:t>
            </a:r>
            <a:r>
              <a:rPr lang="en-US" dirty="0" smtClean="0">
                <a:latin typeface="Arial"/>
                <a:ea typeface="Calibri"/>
                <a:cs typeface="Arial"/>
              </a:rPr>
              <a:t>.</a:t>
            </a:r>
          </a:p>
          <a:p>
            <a:pPr marL="0" marR="0" indent="0">
              <a:lnSpc>
                <a:spcPct val="115000"/>
              </a:lnSpc>
              <a:spcBef>
                <a:spcPts val="0"/>
              </a:spcBef>
              <a:spcAft>
                <a:spcPts val="0"/>
              </a:spcAft>
              <a:buNone/>
            </a:pPr>
            <a:endParaRPr lang="en-US" dirty="0">
              <a:latin typeface="Arial"/>
              <a:ea typeface="Calibri"/>
              <a:cs typeface="Arial"/>
            </a:endParaRPr>
          </a:p>
          <a:p>
            <a:pPr marL="0" marR="0" indent="0">
              <a:lnSpc>
                <a:spcPct val="115000"/>
              </a:lnSpc>
              <a:spcBef>
                <a:spcPts val="0"/>
              </a:spcBef>
              <a:spcAft>
                <a:spcPts val="0"/>
              </a:spcAft>
              <a:buNone/>
            </a:pPr>
            <a:endParaRPr lang="en-US" dirty="0" smtClean="0">
              <a:latin typeface="Arial"/>
              <a:ea typeface="Calibri"/>
              <a:cs typeface="Arial"/>
            </a:endParaRPr>
          </a:p>
          <a:p>
            <a:pPr marL="0" marR="0">
              <a:lnSpc>
                <a:spcPct val="115000"/>
              </a:lnSpc>
              <a:spcBef>
                <a:spcPts val="0"/>
              </a:spcBef>
              <a:spcAft>
                <a:spcPts val="0"/>
              </a:spcAft>
            </a:pPr>
            <a:r>
              <a:rPr lang="en-US" sz="2800" dirty="0">
                <a:latin typeface="Arial"/>
                <a:ea typeface="Calibri"/>
                <a:cs typeface="Arial"/>
              </a:rPr>
              <a:t>An adjective clause may contain an expression of quantity with </a:t>
            </a:r>
            <a:r>
              <a:rPr lang="en-US" b="1" i="1" dirty="0">
                <a:solidFill>
                  <a:srgbClr val="FF0000"/>
                </a:solidFill>
                <a:effectLst>
                  <a:outerShdw blurRad="38100" dist="38100" dir="2700000" algn="tl">
                    <a:srgbClr val="000000">
                      <a:alpha val="43137"/>
                    </a:srgbClr>
                  </a:outerShdw>
                </a:effectLst>
                <a:latin typeface="Arial"/>
                <a:ea typeface="Calibri"/>
                <a:cs typeface="Arial"/>
              </a:rPr>
              <a:t>of</a:t>
            </a:r>
            <a:r>
              <a:rPr lang="en-US" sz="2800" i="1" dirty="0">
                <a:latin typeface="Arial"/>
                <a:ea typeface="Calibri"/>
                <a:cs typeface="Arial"/>
              </a:rPr>
              <a:t>: some of, many of, most of, none of, two</a:t>
            </a:r>
            <a:r>
              <a:rPr lang="en-US" sz="2800" dirty="0">
                <a:latin typeface="Arial"/>
                <a:ea typeface="Calibri"/>
                <a:cs typeface="Arial"/>
              </a:rPr>
              <a:t>, </a:t>
            </a:r>
            <a:r>
              <a:rPr lang="en-US" sz="2800" i="1" dirty="0">
                <a:latin typeface="Arial"/>
                <a:ea typeface="Calibri"/>
                <a:cs typeface="Arial"/>
              </a:rPr>
              <a:t>of, half of, both of, etc</a:t>
            </a:r>
            <a:r>
              <a:rPr lang="en-US" sz="2800" i="1" dirty="0" smtClean="0">
                <a:latin typeface="Arial"/>
                <a:ea typeface="Calibri"/>
                <a:cs typeface="Arial"/>
              </a:rPr>
              <a:t>.</a:t>
            </a:r>
          </a:p>
          <a:p>
            <a:pPr marL="0" marR="0">
              <a:lnSpc>
                <a:spcPct val="115000"/>
              </a:lnSpc>
              <a:spcBef>
                <a:spcPts val="0"/>
              </a:spcBef>
              <a:spcAft>
                <a:spcPts val="0"/>
              </a:spcAft>
            </a:pPr>
            <a:endParaRPr lang="en-US" sz="2400" dirty="0">
              <a:latin typeface="Calibri"/>
              <a:ea typeface="Calibri"/>
              <a:cs typeface="Arial"/>
            </a:endParaRPr>
          </a:p>
          <a:p>
            <a:pPr marL="0" marR="0">
              <a:lnSpc>
                <a:spcPct val="115000"/>
              </a:lnSpc>
              <a:spcBef>
                <a:spcPts val="0"/>
              </a:spcBef>
              <a:spcAft>
                <a:spcPts val="0"/>
              </a:spcAft>
            </a:pPr>
            <a:r>
              <a:rPr lang="en-US" sz="2800" dirty="0">
                <a:latin typeface="Arial"/>
                <a:ea typeface="Calibri"/>
                <a:cs typeface="Arial"/>
              </a:rPr>
              <a:t>The expression of quantity </a:t>
            </a:r>
            <a:r>
              <a:rPr lang="en-US" sz="2800" dirty="0">
                <a:solidFill>
                  <a:srgbClr val="FF0000"/>
                </a:solidFill>
                <a:latin typeface="Arial"/>
                <a:ea typeface="Calibri"/>
                <a:cs typeface="Arial"/>
              </a:rPr>
              <a:t>precedes</a:t>
            </a:r>
            <a:r>
              <a:rPr lang="en-US" sz="2800" dirty="0">
                <a:latin typeface="Arial"/>
                <a:ea typeface="Calibri"/>
                <a:cs typeface="Arial"/>
              </a:rPr>
              <a:t> the </a:t>
            </a:r>
            <a:r>
              <a:rPr lang="en-US" sz="2800" dirty="0">
                <a:solidFill>
                  <a:srgbClr val="FF0000"/>
                </a:solidFill>
                <a:latin typeface="Arial"/>
                <a:ea typeface="Calibri"/>
                <a:cs typeface="Arial"/>
              </a:rPr>
              <a:t>pronoun</a:t>
            </a:r>
            <a:r>
              <a:rPr lang="en-US" sz="2800" dirty="0">
                <a:latin typeface="Arial"/>
                <a:ea typeface="Calibri"/>
                <a:cs typeface="Arial"/>
              </a:rPr>
              <a:t>. Only </a:t>
            </a:r>
            <a:r>
              <a:rPr lang="en-US" sz="2800" i="1" dirty="0">
                <a:solidFill>
                  <a:srgbClr val="0070C0"/>
                </a:solidFill>
                <a:latin typeface="Arial"/>
                <a:ea typeface="Calibri"/>
                <a:cs typeface="Arial"/>
              </a:rPr>
              <a:t>whom, which, </a:t>
            </a:r>
            <a:r>
              <a:rPr lang="en-US" sz="2800" dirty="0">
                <a:solidFill>
                  <a:srgbClr val="0070C0"/>
                </a:solidFill>
                <a:latin typeface="Arial"/>
                <a:ea typeface="Calibri"/>
                <a:cs typeface="Arial"/>
              </a:rPr>
              <a:t>and </a:t>
            </a:r>
            <a:r>
              <a:rPr lang="en-US" sz="2800" i="1" dirty="0">
                <a:solidFill>
                  <a:srgbClr val="0070C0"/>
                </a:solidFill>
                <a:latin typeface="Arial"/>
                <a:ea typeface="Calibri"/>
                <a:cs typeface="Arial"/>
              </a:rPr>
              <a:t>whose</a:t>
            </a:r>
            <a:r>
              <a:rPr lang="en-US" sz="2800" i="1" dirty="0">
                <a:latin typeface="Arial"/>
                <a:ea typeface="Calibri"/>
                <a:cs typeface="Arial"/>
              </a:rPr>
              <a:t> </a:t>
            </a:r>
            <a:r>
              <a:rPr lang="en-US" sz="2800" dirty="0">
                <a:latin typeface="Arial"/>
                <a:ea typeface="Calibri"/>
                <a:cs typeface="Arial"/>
              </a:rPr>
              <a:t>are used in this pattern.</a:t>
            </a:r>
            <a:endParaRPr lang="en-US" sz="2400" dirty="0">
              <a:latin typeface="Calibri"/>
              <a:ea typeface="Calibri"/>
              <a:cs typeface="Arial"/>
            </a:endParaRPr>
          </a:p>
          <a:p>
            <a:pPr marL="0" marR="0">
              <a:lnSpc>
                <a:spcPct val="115000"/>
              </a:lnSpc>
              <a:spcBef>
                <a:spcPts val="0"/>
              </a:spcBef>
              <a:spcAft>
                <a:spcPts val="0"/>
              </a:spcAft>
            </a:pPr>
            <a:r>
              <a:rPr lang="en-US" sz="2800" dirty="0">
                <a:latin typeface="Arial"/>
                <a:ea typeface="Calibri"/>
                <a:cs typeface="Arial"/>
              </a:rPr>
              <a:t>This pattern is more common in writing than speaking.</a:t>
            </a:r>
            <a:endParaRPr lang="en-US" sz="2400" dirty="0">
              <a:latin typeface="Calibri"/>
              <a:ea typeface="Calibri"/>
              <a:cs typeface="Arial"/>
            </a:endParaRPr>
          </a:p>
          <a:p>
            <a:pPr marL="0" marR="0">
              <a:lnSpc>
                <a:spcPct val="150000"/>
              </a:lnSpc>
              <a:spcBef>
                <a:spcPts val="0"/>
              </a:spcBef>
              <a:spcAft>
                <a:spcPts val="1000"/>
              </a:spcAft>
            </a:pPr>
            <a:r>
              <a:rPr lang="en-US" sz="2800" dirty="0">
                <a:latin typeface="Arial"/>
                <a:ea typeface="Calibri"/>
                <a:cs typeface="Arial"/>
              </a:rPr>
              <a:t>Commas are used.</a:t>
            </a:r>
            <a:endParaRPr lang="en-US" sz="2400" dirty="0">
              <a:latin typeface="Calibri"/>
              <a:ea typeface="Calibri"/>
              <a:cs typeface="Arial"/>
            </a:endParaRPr>
          </a:p>
          <a:p>
            <a:pPr marL="0" marR="0">
              <a:lnSpc>
                <a:spcPct val="115000"/>
              </a:lnSpc>
              <a:spcBef>
                <a:spcPts val="0"/>
              </a:spcBef>
              <a:spcAft>
                <a:spcPts val="0"/>
              </a:spcAft>
            </a:pPr>
            <a:endParaRPr lang="en-US" sz="2800" dirty="0">
              <a:latin typeface="Calibri"/>
              <a:ea typeface="Calibri"/>
              <a:cs typeface="Arial"/>
            </a:endParaRPr>
          </a:p>
          <a:p>
            <a:endParaRPr lang="en-US" dirty="0"/>
          </a:p>
        </p:txBody>
      </p:sp>
    </p:spTree>
    <p:extLst>
      <p:ext uri="{BB962C8B-B14F-4D97-AF65-F5344CB8AC3E}">
        <p14:creationId xmlns:p14="http://schemas.microsoft.com/office/powerpoint/2010/main" val="2435225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Which to Modify a Whole Sentence</a:t>
            </a:r>
          </a:p>
        </p:txBody>
      </p:sp>
      <p:sp>
        <p:nvSpPr>
          <p:cNvPr id="3" name="Content Placeholder 2"/>
          <p:cNvSpPr>
            <a:spLocks noGrp="1"/>
          </p:cNvSpPr>
          <p:nvPr>
            <p:ph idx="1"/>
          </p:nvPr>
        </p:nvSpPr>
        <p:spPr>
          <a:xfrm>
            <a:off x="1435608" y="1447800"/>
            <a:ext cx="7498080" cy="5410200"/>
          </a:xfrm>
        </p:spPr>
        <p:txBody>
          <a:bodyPr>
            <a:normAutofit fontScale="77500" lnSpcReduction="20000"/>
          </a:bodyPr>
          <a:lstStyle/>
          <a:p>
            <a:pPr marL="0" marR="0">
              <a:lnSpc>
                <a:spcPct val="115000"/>
              </a:lnSpc>
              <a:spcBef>
                <a:spcPts val="0"/>
              </a:spcBef>
              <a:spcAft>
                <a:spcPts val="0"/>
              </a:spcAft>
            </a:pPr>
            <a:r>
              <a:rPr lang="en-US" dirty="0">
                <a:latin typeface="Arial"/>
                <a:ea typeface="Calibri"/>
                <a:cs typeface="Arial"/>
              </a:rPr>
              <a:t>a) Tom was late. </a:t>
            </a:r>
            <a:r>
              <a:rPr lang="en-US" b="1" i="1" dirty="0">
                <a:solidFill>
                  <a:srgbClr val="FF0000"/>
                </a:solidFill>
                <a:latin typeface="Arial"/>
                <a:ea typeface="Calibri"/>
                <a:cs typeface="Arial"/>
              </a:rPr>
              <a:t>That</a:t>
            </a:r>
            <a:r>
              <a:rPr lang="en-US" i="1" dirty="0">
                <a:latin typeface="Arial"/>
                <a:ea typeface="Calibri"/>
                <a:cs typeface="Arial"/>
              </a:rPr>
              <a:t> </a:t>
            </a:r>
            <a:r>
              <a:rPr lang="en-US" dirty="0">
                <a:latin typeface="Arial"/>
                <a:ea typeface="Calibri"/>
                <a:cs typeface="Arial"/>
              </a:rPr>
              <a:t>surprised me.</a:t>
            </a:r>
            <a:endParaRPr lang="en-US" sz="24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(b) Tom was late</a:t>
            </a:r>
            <a:r>
              <a:rPr lang="en-US" b="1" dirty="0">
                <a:solidFill>
                  <a:srgbClr val="FF0000"/>
                </a:solidFill>
                <a:latin typeface="Arial"/>
                <a:ea typeface="Calibri"/>
                <a:cs typeface="Arial"/>
              </a:rPr>
              <a:t>, </a:t>
            </a:r>
            <a:r>
              <a:rPr lang="en-US" b="1" i="1" dirty="0">
                <a:solidFill>
                  <a:srgbClr val="FF0000"/>
                </a:solidFill>
                <a:latin typeface="Arial"/>
                <a:ea typeface="Calibri"/>
                <a:cs typeface="Arial"/>
              </a:rPr>
              <a:t>which </a:t>
            </a:r>
            <a:r>
              <a:rPr lang="en-US" i="1" dirty="0">
                <a:latin typeface="Arial"/>
                <a:ea typeface="Calibri"/>
                <a:cs typeface="Arial"/>
              </a:rPr>
              <a:t>surprised me.</a:t>
            </a:r>
            <a:endParaRPr lang="en-US" sz="24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(c) The elevator is out of order. </a:t>
            </a:r>
            <a:r>
              <a:rPr lang="en-US" b="1" i="1" dirty="0">
                <a:solidFill>
                  <a:srgbClr val="FF0000"/>
                </a:solidFill>
                <a:latin typeface="Arial"/>
                <a:ea typeface="Calibri"/>
                <a:cs typeface="Arial"/>
              </a:rPr>
              <a:t>This</a:t>
            </a:r>
            <a:r>
              <a:rPr lang="en-US" i="1" dirty="0">
                <a:latin typeface="Arial"/>
                <a:ea typeface="Calibri"/>
                <a:cs typeface="Arial"/>
              </a:rPr>
              <a:t> </a:t>
            </a:r>
            <a:r>
              <a:rPr lang="en-US" dirty="0">
                <a:latin typeface="Arial"/>
                <a:ea typeface="Calibri"/>
                <a:cs typeface="Arial"/>
              </a:rPr>
              <a:t>is too bad.</a:t>
            </a:r>
            <a:endParaRPr lang="en-US" sz="24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(d) The elevator is out of order</a:t>
            </a:r>
            <a:r>
              <a:rPr lang="en-US" b="1" dirty="0">
                <a:solidFill>
                  <a:srgbClr val="FF0000"/>
                </a:solidFill>
                <a:latin typeface="Arial"/>
                <a:ea typeface="Calibri"/>
                <a:cs typeface="Arial"/>
              </a:rPr>
              <a:t>, </a:t>
            </a:r>
            <a:r>
              <a:rPr lang="en-US" b="1" i="1" dirty="0">
                <a:solidFill>
                  <a:srgbClr val="FF0000"/>
                </a:solidFill>
                <a:latin typeface="Arial"/>
                <a:ea typeface="Calibri"/>
                <a:cs typeface="Arial"/>
              </a:rPr>
              <a:t>which </a:t>
            </a:r>
            <a:r>
              <a:rPr lang="en-US" i="1" dirty="0">
                <a:latin typeface="Arial"/>
                <a:ea typeface="Calibri"/>
                <a:cs typeface="Arial"/>
              </a:rPr>
              <a:t>is too bad</a:t>
            </a:r>
            <a:r>
              <a:rPr lang="en-US" i="1" dirty="0" smtClean="0">
                <a:latin typeface="Arial"/>
                <a:ea typeface="Calibri"/>
                <a:cs typeface="Arial"/>
              </a:rPr>
              <a:t>.</a:t>
            </a:r>
          </a:p>
          <a:p>
            <a:pPr marL="0" marR="0">
              <a:lnSpc>
                <a:spcPct val="115000"/>
              </a:lnSpc>
              <a:spcBef>
                <a:spcPts val="0"/>
              </a:spcBef>
              <a:spcAft>
                <a:spcPts val="0"/>
              </a:spcAft>
            </a:pPr>
            <a:endParaRPr lang="en-US" sz="24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The pronouns </a:t>
            </a:r>
            <a:r>
              <a:rPr lang="en-US" i="1" dirty="0">
                <a:solidFill>
                  <a:srgbClr val="FF0000"/>
                </a:solidFill>
                <a:latin typeface="Arial"/>
                <a:ea typeface="Calibri"/>
                <a:cs typeface="Arial"/>
              </a:rPr>
              <a:t>that</a:t>
            </a:r>
            <a:r>
              <a:rPr lang="en-US" i="1" dirty="0">
                <a:latin typeface="Arial"/>
                <a:ea typeface="Calibri"/>
                <a:cs typeface="Arial"/>
              </a:rPr>
              <a:t> </a:t>
            </a:r>
            <a:r>
              <a:rPr lang="en-US" dirty="0">
                <a:latin typeface="Arial"/>
                <a:ea typeface="Calibri"/>
                <a:cs typeface="Arial"/>
              </a:rPr>
              <a:t>and </a:t>
            </a:r>
            <a:r>
              <a:rPr lang="en-US" i="1" dirty="0">
                <a:solidFill>
                  <a:srgbClr val="FF0000"/>
                </a:solidFill>
                <a:latin typeface="Arial"/>
                <a:ea typeface="Calibri"/>
                <a:cs typeface="Arial"/>
              </a:rPr>
              <a:t>this</a:t>
            </a:r>
            <a:r>
              <a:rPr lang="en-US" i="1" dirty="0">
                <a:latin typeface="Arial"/>
                <a:ea typeface="Calibri"/>
                <a:cs typeface="Arial"/>
              </a:rPr>
              <a:t> </a:t>
            </a:r>
            <a:r>
              <a:rPr lang="en-US" dirty="0">
                <a:latin typeface="Arial"/>
                <a:ea typeface="Calibri"/>
                <a:cs typeface="Arial"/>
              </a:rPr>
              <a:t>can refer to the idea of a </a:t>
            </a:r>
            <a:r>
              <a:rPr lang="en-US" u="sng" dirty="0">
                <a:solidFill>
                  <a:srgbClr val="FF0000"/>
                </a:solidFill>
                <a:latin typeface="Arial"/>
                <a:ea typeface="Calibri"/>
                <a:cs typeface="Arial"/>
              </a:rPr>
              <a:t>whole</a:t>
            </a:r>
            <a:r>
              <a:rPr lang="en-US" dirty="0">
                <a:latin typeface="Arial"/>
                <a:ea typeface="Calibri"/>
                <a:cs typeface="Arial"/>
              </a:rPr>
              <a:t> </a:t>
            </a:r>
            <a:r>
              <a:rPr lang="en-US" u="sng" dirty="0">
                <a:solidFill>
                  <a:srgbClr val="FF0000"/>
                </a:solidFill>
                <a:latin typeface="Arial"/>
                <a:ea typeface="Calibri"/>
                <a:cs typeface="Arial"/>
              </a:rPr>
              <a:t>sentence</a:t>
            </a:r>
            <a:r>
              <a:rPr lang="en-US" dirty="0">
                <a:latin typeface="Arial"/>
                <a:ea typeface="Calibri"/>
                <a:cs typeface="Arial"/>
              </a:rPr>
              <a:t> which comes before.</a:t>
            </a:r>
            <a:endParaRPr lang="en-US" sz="24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In (a): The word </a:t>
            </a:r>
            <a:r>
              <a:rPr lang="en-US" i="1" dirty="0">
                <a:solidFill>
                  <a:srgbClr val="FF0000"/>
                </a:solidFill>
                <a:latin typeface="Arial"/>
                <a:ea typeface="Calibri"/>
                <a:cs typeface="Arial"/>
              </a:rPr>
              <a:t>that</a:t>
            </a:r>
            <a:r>
              <a:rPr lang="en-US" i="1" dirty="0">
                <a:latin typeface="Arial"/>
                <a:ea typeface="Calibri"/>
                <a:cs typeface="Arial"/>
              </a:rPr>
              <a:t> </a:t>
            </a:r>
            <a:r>
              <a:rPr lang="en-US" dirty="0">
                <a:latin typeface="Arial"/>
                <a:ea typeface="Calibri"/>
                <a:cs typeface="Arial"/>
              </a:rPr>
              <a:t>refers to the whole sentence </a:t>
            </a:r>
            <a:r>
              <a:rPr lang="en-US" i="1" dirty="0">
                <a:solidFill>
                  <a:srgbClr val="002060"/>
                </a:solidFill>
                <a:latin typeface="Arial"/>
                <a:ea typeface="Calibri"/>
                <a:cs typeface="Arial"/>
              </a:rPr>
              <a:t>Tom was late.</a:t>
            </a:r>
            <a:endParaRPr lang="en-US" sz="2400" dirty="0">
              <a:solidFill>
                <a:srgbClr val="002060"/>
              </a:solidFill>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Similarly, an adjective clause with </a:t>
            </a:r>
            <a:r>
              <a:rPr lang="en-US" i="1" dirty="0">
                <a:solidFill>
                  <a:srgbClr val="FF0000"/>
                </a:solidFill>
                <a:latin typeface="Arial"/>
                <a:ea typeface="Calibri"/>
                <a:cs typeface="Arial"/>
              </a:rPr>
              <a:t>which</a:t>
            </a:r>
            <a:r>
              <a:rPr lang="en-US" i="1" dirty="0">
                <a:latin typeface="Arial"/>
                <a:ea typeface="Calibri"/>
                <a:cs typeface="Arial"/>
              </a:rPr>
              <a:t> </a:t>
            </a:r>
            <a:r>
              <a:rPr lang="en-US" dirty="0">
                <a:latin typeface="Arial"/>
                <a:ea typeface="Calibri"/>
                <a:cs typeface="Arial"/>
              </a:rPr>
              <a:t>may modify the idea of a whole sentence.</a:t>
            </a:r>
            <a:endParaRPr lang="en-US" sz="24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In (b): The word </a:t>
            </a:r>
            <a:r>
              <a:rPr lang="en-US" i="1" dirty="0">
                <a:solidFill>
                  <a:srgbClr val="FF0000"/>
                </a:solidFill>
                <a:latin typeface="Arial"/>
                <a:ea typeface="Calibri"/>
                <a:cs typeface="Arial"/>
              </a:rPr>
              <a:t>which</a:t>
            </a:r>
            <a:r>
              <a:rPr lang="en-US" i="1" dirty="0">
                <a:latin typeface="Arial"/>
                <a:ea typeface="Calibri"/>
                <a:cs typeface="Arial"/>
              </a:rPr>
              <a:t> </a:t>
            </a:r>
            <a:r>
              <a:rPr lang="en-US" dirty="0">
                <a:latin typeface="Arial"/>
                <a:ea typeface="Calibri"/>
                <a:cs typeface="Arial"/>
              </a:rPr>
              <a:t>refers to the whole sentence </a:t>
            </a:r>
            <a:r>
              <a:rPr lang="en-US" i="1" dirty="0">
                <a:solidFill>
                  <a:srgbClr val="0070C0"/>
                </a:solidFill>
                <a:latin typeface="Arial"/>
                <a:ea typeface="Calibri"/>
                <a:cs typeface="Arial"/>
              </a:rPr>
              <a:t>Tom was </a:t>
            </a:r>
            <a:r>
              <a:rPr lang="en-US" i="1" dirty="0" smtClean="0">
                <a:solidFill>
                  <a:srgbClr val="0070C0"/>
                </a:solidFill>
                <a:latin typeface="Arial"/>
                <a:ea typeface="Calibri"/>
                <a:cs typeface="Arial"/>
              </a:rPr>
              <a:t>late</a:t>
            </a:r>
            <a:r>
              <a:rPr lang="en-US" dirty="0" smtClean="0">
                <a:latin typeface="Arial"/>
                <a:ea typeface="Calibri"/>
                <a:cs typeface="Arial"/>
              </a:rPr>
              <a:t>.</a:t>
            </a:r>
            <a:endParaRPr lang="en-US" sz="2400" dirty="0">
              <a:effectLst/>
              <a:latin typeface="Calibri"/>
              <a:ea typeface="Calibri"/>
              <a:cs typeface="Arial"/>
            </a:endParaRPr>
          </a:p>
        </p:txBody>
      </p:sp>
    </p:spTree>
    <p:extLst>
      <p:ext uri="{BB962C8B-B14F-4D97-AF65-F5344CB8AC3E}">
        <p14:creationId xmlns:p14="http://schemas.microsoft.com/office/powerpoint/2010/main" val="39149192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98080" cy="5257800"/>
          </a:xfrm>
        </p:spPr>
        <p:txBody>
          <a:bodyPr/>
          <a:lstStyle/>
          <a:p>
            <a:r>
              <a:rPr lang="en-US" dirty="0"/>
              <a:t>Using </a:t>
            </a:r>
            <a:r>
              <a:rPr lang="en-US" i="1" dirty="0">
                <a:solidFill>
                  <a:srgbClr val="FF0000"/>
                </a:solidFill>
              </a:rPr>
              <a:t>which</a:t>
            </a:r>
            <a:r>
              <a:rPr lang="en-US" dirty="0"/>
              <a:t> to modify a whole sentence is </a:t>
            </a:r>
            <a:r>
              <a:rPr lang="en-US" u="sng" dirty="0"/>
              <a:t>informal</a:t>
            </a:r>
            <a:r>
              <a:rPr lang="en-US" dirty="0"/>
              <a:t> and occurs most frequently in </a:t>
            </a:r>
            <a:r>
              <a:rPr lang="en-US" dirty="0">
                <a:solidFill>
                  <a:srgbClr val="FF0000"/>
                </a:solidFill>
              </a:rPr>
              <a:t>spoken</a:t>
            </a:r>
            <a:r>
              <a:rPr lang="en-US" dirty="0"/>
              <a:t> English. This structure is generally not appropriate in </a:t>
            </a:r>
            <a:r>
              <a:rPr lang="en-US" u="sng" dirty="0"/>
              <a:t>formal writing</a:t>
            </a:r>
            <a:r>
              <a:rPr lang="en-US" dirty="0"/>
              <a:t>. Whenever it is written, however, it is </a:t>
            </a:r>
            <a:r>
              <a:rPr lang="en-US" dirty="0">
                <a:solidFill>
                  <a:srgbClr val="FF0000"/>
                </a:solidFill>
              </a:rPr>
              <a:t>preceded by a comma </a:t>
            </a:r>
            <a:r>
              <a:rPr lang="en-US" dirty="0"/>
              <a:t>to reflect a pause in speech</a:t>
            </a:r>
          </a:p>
        </p:txBody>
      </p:sp>
    </p:spTree>
    <p:extLst>
      <p:ext uri="{BB962C8B-B14F-4D97-AF65-F5344CB8AC3E}">
        <p14:creationId xmlns:p14="http://schemas.microsoft.com/office/powerpoint/2010/main" val="28790311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rmAutofit fontScale="77500" lnSpcReduction="20000"/>
          </a:bodyPr>
          <a:lstStyle/>
          <a:p>
            <a:pPr marL="0" marR="0">
              <a:lnSpc>
                <a:spcPct val="115000"/>
              </a:lnSpc>
              <a:spcBef>
                <a:spcPts val="0"/>
              </a:spcBef>
              <a:spcAft>
                <a:spcPts val="0"/>
              </a:spcAft>
            </a:pPr>
            <a:r>
              <a:rPr lang="en-US" b="1" dirty="0">
                <a:solidFill>
                  <a:srgbClr val="FF0000"/>
                </a:solidFill>
                <a:latin typeface="Palatino Linotype"/>
                <a:ea typeface="Calibri"/>
                <a:cs typeface="Palatino Linotype"/>
              </a:rPr>
              <a:t>Exercise 46, p. 292.</a:t>
            </a:r>
            <a:endParaRPr lang="en-US" sz="2400" dirty="0">
              <a:solidFill>
                <a:srgbClr val="FF0000"/>
              </a:solidFill>
              <a:latin typeface="Calibri"/>
              <a:ea typeface="Calibri"/>
              <a:cs typeface="Arial"/>
            </a:endParaRPr>
          </a:p>
          <a:p>
            <a:pPr marL="0" marR="0">
              <a:lnSpc>
                <a:spcPct val="115000"/>
              </a:lnSpc>
              <a:spcBef>
                <a:spcPts val="0"/>
              </a:spcBef>
              <a:spcAft>
                <a:spcPts val="0"/>
              </a:spcAft>
            </a:pPr>
            <a:r>
              <a:rPr lang="en-US" dirty="0">
                <a:ea typeface="Calibri"/>
                <a:cs typeface="Garamond"/>
              </a:rPr>
              <a:t>2. She usually came to work late, which upset her boss.</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3. So her boss fired her, which made her angry.</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4. She hadn’t saved any money, which was unfortunate.</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5. So she had to borrow some money from me, which</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I didn’t like.</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6. She has found a new job, which is lucky.</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7. So she has repaid the money she borrowed from me, which I appreciate.</a:t>
            </a:r>
            <a:endParaRPr lang="en-US" sz="2400" dirty="0">
              <a:ea typeface="Calibri"/>
              <a:cs typeface="Arial"/>
            </a:endParaRPr>
          </a:p>
          <a:p>
            <a:pPr marL="0" marR="0">
              <a:lnSpc>
                <a:spcPct val="115000"/>
              </a:lnSpc>
              <a:spcBef>
                <a:spcPts val="0"/>
              </a:spcBef>
              <a:spcAft>
                <a:spcPts val="0"/>
              </a:spcAft>
            </a:pPr>
            <a:r>
              <a:rPr lang="en-US" dirty="0">
                <a:ea typeface="Calibri"/>
                <a:cs typeface="Garamond"/>
              </a:rPr>
              <a:t>8. She has promised herself to be on time to work every day, which is a good idea</a:t>
            </a:r>
            <a:r>
              <a:rPr lang="en-US" dirty="0" smtClean="0">
                <a:ea typeface="Calibri"/>
                <a:cs typeface="Garamond"/>
              </a:rPr>
              <a:t>.</a:t>
            </a:r>
            <a:endParaRPr lang="en-US" sz="2400" dirty="0">
              <a:ea typeface="Calibri"/>
              <a:cs typeface="Arial"/>
            </a:endParaRPr>
          </a:p>
        </p:txBody>
      </p:sp>
    </p:spTree>
    <p:extLst>
      <p:ext uri="{BB962C8B-B14F-4D97-AF65-F5344CB8AC3E}">
        <p14:creationId xmlns:p14="http://schemas.microsoft.com/office/powerpoint/2010/main" val="2481459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77500" lnSpcReduction="20000"/>
          </a:bodyPr>
          <a:lstStyle/>
          <a:p>
            <a:pPr marL="0" marR="0">
              <a:lnSpc>
                <a:spcPct val="115000"/>
              </a:lnSpc>
              <a:spcBef>
                <a:spcPts val="0"/>
              </a:spcBef>
              <a:spcAft>
                <a:spcPts val="0"/>
              </a:spcAft>
            </a:pPr>
            <a:r>
              <a:rPr lang="en-US" b="1" dirty="0">
                <a:solidFill>
                  <a:srgbClr val="FF0000"/>
                </a:solidFill>
                <a:ea typeface="Calibri"/>
                <a:cs typeface="Palatino Linotype"/>
              </a:rPr>
              <a:t>Exercise 47, p. 292.</a:t>
            </a:r>
            <a:endParaRPr lang="en-US" sz="2400" dirty="0">
              <a:solidFill>
                <a:srgbClr val="FF0000"/>
              </a:solidFill>
              <a:ea typeface="Calibri"/>
              <a:cs typeface="Arial"/>
            </a:endParaRPr>
          </a:p>
          <a:p>
            <a:pPr marL="0" marR="0">
              <a:lnSpc>
                <a:spcPct val="115000"/>
              </a:lnSpc>
              <a:spcBef>
                <a:spcPts val="0"/>
              </a:spcBef>
              <a:spcAft>
                <a:spcPts val="0"/>
              </a:spcAft>
            </a:pPr>
            <a:r>
              <a:rPr lang="en-US" dirty="0">
                <a:ea typeface="Calibri"/>
                <a:cs typeface="Garamond"/>
              </a:rPr>
              <a:t>2. The blue whale, </a:t>
            </a:r>
            <a:r>
              <a:rPr lang="en-US" u="sng" dirty="0">
                <a:ea typeface="Calibri"/>
                <a:cs typeface="Garamond"/>
              </a:rPr>
              <a:t>which can grow to 100 feet and 150 tons</a:t>
            </a:r>
            <a:r>
              <a:rPr lang="en-US" dirty="0">
                <a:ea typeface="Calibri"/>
                <a:cs typeface="Garamond"/>
              </a:rPr>
              <a:t>, is considered the largest animal that has ever lived</a:t>
            </a:r>
            <a:r>
              <a:rPr lang="en-US"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3. The plane was met by a crowd of 300 people, </a:t>
            </a:r>
            <a:r>
              <a:rPr lang="en-US" u="sng" dirty="0">
                <a:ea typeface="Calibri"/>
                <a:cs typeface="Garamond"/>
              </a:rPr>
              <a:t>some of whom had been waiting for more than four hours</a:t>
            </a:r>
            <a:r>
              <a:rPr lang="en-US"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4. In this paper, I will describe the basic process </a:t>
            </a:r>
            <a:r>
              <a:rPr lang="en-US" u="sng" dirty="0">
                <a:ea typeface="Calibri"/>
                <a:cs typeface="Garamond"/>
              </a:rPr>
              <a:t>by which raw cotton becomes cotton thread</a:t>
            </a:r>
            <a:r>
              <a:rPr lang="en-US" u="sng"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5. The researchers are doing case studies of people </a:t>
            </a:r>
            <a:r>
              <a:rPr lang="en-US" u="sng" dirty="0">
                <a:ea typeface="Calibri"/>
                <a:cs typeface="Garamond"/>
              </a:rPr>
              <a:t>whose families have a history of high blood pressure and heart disease</a:t>
            </a:r>
            <a:r>
              <a:rPr lang="en-US" dirty="0">
                <a:ea typeface="Calibri"/>
                <a:cs typeface="Garamond"/>
              </a:rPr>
              <a:t> to determine the importance of heredity in health and longevity.</a:t>
            </a:r>
            <a:endParaRPr lang="en-US" sz="2400" dirty="0">
              <a:ea typeface="Calibri"/>
              <a:cs typeface="Arial"/>
            </a:endParaRPr>
          </a:p>
          <a:p>
            <a:endParaRPr lang="en-US" dirty="0"/>
          </a:p>
        </p:txBody>
      </p:sp>
    </p:spTree>
    <p:extLst>
      <p:ext uri="{BB962C8B-B14F-4D97-AF65-F5344CB8AC3E}">
        <p14:creationId xmlns:p14="http://schemas.microsoft.com/office/powerpoint/2010/main" val="1130688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638800"/>
          </a:xfrm>
        </p:spPr>
        <p:txBody>
          <a:bodyPr>
            <a:normAutofit fontScale="70000" lnSpcReduction="20000"/>
          </a:bodyPr>
          <a:lstStyle/>
          <a:p>
            <a:pPr marL="0" marR="0">
              <a:lnSpc>
                <a:spcPct val="115000"/>
              </a:lnSpc>
              <a:spcBef>
                <a:spcPts val="0"/>
              </a:spcBef>
              <a:spcAft>
                <a:spcPts val="0"/>
              </a:spcAft>
            </a:pPr>
            <a:r>
              <a:rPr lang="en-US" dirty="0">
                <a:ea typeface="Calibri"/>
                <a:cs typeface="Garamond"/>
              </a:rPr>
              <a:t>6. At the end of this month, scientists at the institute will conclude their AIDS research, </a:t>
            </a:r>
            <a:r>
              <a:rPr lang="en-US" u="sng" dirty="0">
                <a:ea typeface="Calibri"/>
                <a:cs typeface="Garamond"/>
              </a:rPr>
              <a:t>the results of which will be published within six months</a:t>
            </a:r>
            <a:r>
              <a:rPr lang="en-US" u="sng"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7. According to many education officials, “math phobia” (that is, fear of mathematics) is a widespread problem </a:t>
            </a:r>
            <a:r>
              <a:rPr lang="en-US" u="sng" dirty="0">
                <a:ea typeface="Calibri"/>
                <a:cs typeface="Garamond"/>
              </a:rPr>
              <a:t>to which a solution can and must be found</a:t>
            </a:r>
            <a:r>
              <a:rPr lang="en-US" u="sng"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8. The art museum hopes to hire a new administrator </a:t>
            </a:r>
            <a:r>
              <a:rPr lang="en-US" u="sng" dirty="0">
                <a:ea typeface="Calibri"/>
                <a:cs typeface="Garamond"/>
              </a:rPr>
              <a:t>under whose direction it will be able to purchase significant pieces of art</a:t>
            </a:r>
            <a:r>
              <a:rPr lang="en-US"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9. The giant anteater, </a:t>
            </a:r>
            <a:r>
              <a:rPr lang="en-US" u="sng" dirty="0">
                <a:ea typeface="Calibri"/>
                <a:cs typeface="Garamond"/>
              </a:rPr>
              <a:t>whose tongue is longer than 30 centimeters </a:t>
            </a:r>
            <a:r>
              <a:rPr lang="en-US" b="1" u="sng" dirty="0">
                <a:ea typeface="Calibri"/>
                <a:cs typeface="Garamond"/>
              </a:rPr>
              <a:t>(12 </a:t>
            </a:r>
            <a:r>
              <a:rPr lang="en-US" u="sng" dirty="0">
                <a:ea typeface="Calibri"/>
                <a:cs typeface="Garamond"/>
              </a:rPr>
              <a:t>inches')</a:t>
            </a:r>
            <a:r>
              <a:rPr lang="en-US" dirty="0">
                <a:ea typeface="Calibri"/>
                <a:cs typeface="Garamond"/>
              </a:rPr>
              <a:t>, licks up ants for its dinner</a:t>
            </a:r>
            <a:r>
              <a:rPr lang="en-US" dirty="0" smtClean="0">
                <a:ea typeface="Calibri"/>
                <a:cs typeface="Garamond"/>
              </a:rPr>
              <a:t>.</a:t>
            </a:r>
          </a:p>
          <a:p>
            <a:pPr marL="0" marR="0">
              <a:lnSpc>
                <a:spcPct val="115000"/>
              </a:lnSpc>
              <a:spcBef>
                <a:spcPts val="0"/>
              </a:spcBef>
              <a:spcAft>
                <a:spcPts val="0"/>
              </a:spcAft>
            </a:pPr>
            <a:endParaRPr lang="en-US" sz="2400" dirty="0">
              <a:ea typeface="Calibri"/>
              <a:cs typeface="Arial"/>
            </a:endParaRPr>
          </a:p>
          <a:p>
            <a:pPr marL="0" marR="0">
              <a:lnSpc>
                <a:spcPct val="115000"/>
              </a:lnSpc>
              <a:spcBef>
                <a:spcPts val="0"/>
              </a:spcBef>
              <a:spcAft>
                <a:spcPts val="0"/>
              </a:spcAft>
            </a:pPr>
            <a:r>
              <a:rPr lang="en-US" dirty="0">
                <a:ea typeface="Calibri"/>
                <a:cs typeface="Garamond"/>
              </a:rPr>
              <a:t>10. The anteater’s tongue, </a:t>
            </a:r>
            <a:r>
              <a:rPr lang="en-US" u="sng" dirty="0">
                <a:ea typeface="Calibri"/>
                <a:cs typeface="Garamond"/>
              </a:rPr>
              <a:t>which can go in and out of its mouth 160 times a minute</a:t>
            </a:r>
            <a:r>
              <a:rPr lang="en-US" dirty="0">
                <a:ea typeface="Calibri"/>
                <a:cs typeface="Garamond"/>
              </a:rPr>
              <a:t>, is sticky</a:t>
            </a:r>
            <a:r>
              <a:rPr lang="en-US" dirty="0" smtClean="0">
                <a:ea typeface="Calibri"/>
                <a:cs typeface="Garamond"/>
              </a:rPr>
              <a:t>.</a:t>
            </a:r>
            <a:endParaRPr lang="en-US" sz="2400" dirty="0">
              <a:ea typeface="Calibri"/>
              <a:cs typeface="Arial"/>
            </a:endParaRPr>
          </a:p>
        </p:txBody>
      </p:sp>
    </p:spTree>
    <p:extLst>
      <p:ext uri="{BB962C8B-B14F-4D97-AF65-F5344CB8AC3E}">
        <p14:creationId xmlns:p14="http://schemas.microsoft.com/office/powerpoint/2010/main" val="35644654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endParaRPr lang="en-US" dirty="0" smtClean="0"/>
          </a:p>
          <a:p>
            <a:r>
              <a:rPr lang="en-US" sz="2600" b="1" dirty="0">
                <a:solidFill>
                  <a:prstClr val="black"/>
                </a:solidFill>
                <a:latin typeface="Constantia"/>
              </a:rPr>
              <a:t>There are several types of  adjective </a:t>
            </a:r>
            <a:r>
              <a:rPr lang="en-US" sz="2600" b="1" dirty="0" smtClean="0">
                <a:solidFill>
                  <a:prstClr val="black"/>
                </a:solidFill>
                <a:latin typeface="Constantia"/>
              </a:rPr>
              <a:t>clauses:</a:t>
            </a:r>
            <a:endParaRPr lang="en-US" b="1"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3100" y="2286000"/>
            <a:ext cx="7776600" cy="372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3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943600"/>
          </a:xfrm>
        </p:spPr>
        <p:txBody>
          <a:bodyPr>
            <a:normAutofit fontScale="92500" lnSpcReduction="10000"/>
          </a:bodyPr>
          <a:lstStyle/>
          <a:p>
            <a:pPr marL="0" marR="0">
              <a:lnSpc>
                <a:spcPct val="115000"/>
              </a:lnSpc>
              <a:spcBef>
                <a:spcPts val="0"/>
              </a:spcBef>
              <a:spcAft>
                <a:spcPts val="1000"/>
              </a:spcAft>
            </a:pPr>
            <a:r>
              <a:rPr lang="en-US" b="1" dirty="0">
                <a:latin typeface="Calibri"/>
                <a:ea typeface="Calibri"/>
                <a:cs typeface="Arial"/>
              </a:rPr>
              <a:t>Who</a:t>
            </a:r>
            <a:r>
              <a:rPr lang="en-US" dirty="0">
                <a:latin typeface="Calibri"/>
                <a:ea typeface="Calibri"/>
                <a:cs typeface="Arial"/>
              </a:rPr>
              <a:t> = used for people</a:t>
            </a:r>
          </a:p>
          <a:p>
            <a:pPr marL="0" marR="0">
              <a:lnSpc>
                <a:spcPct val="115000"/>
              </a:lnSpc>
              <a:spcBef>
                <a:spcPts val="0"/>
              </a:spcBef>
              <a:spcAft>
                <a:spcPts val="1000"/>
              </a:spcAft>
            </a:pPr>
            <a:r>
              <a:rPr lang="en-US" b="1" dirty="0">
                <a:latin typeface="Calibri"/>
                <a:ea typeface="Calibri"/>
                <a:cs typeface="Arial"/>
              </a:rPr>
              <a:t>Which </a:t>
            </a:r>
            <a:r>
              <a:rPr lang="en-US" dirty="0">
                <a:latin typeface="Calibri"/>
                <a:ea typeface="Calibri"/>
                <a:cs typeface="Arial"/>
              </a:rPr>
              <a:t>= used for things</a:t>
            </a:r>
          </a:p>
          <a:p>
            <a:pPr marL="0" marR="0">
              <a:lnSpc>
                <a:spcPct val="115000"/>
              </a:lnSpc>
              <a:spcBef>
                <a:spcPts val="0"/>
              </a:spcBef>
              <a:spcAft>
                <a:spcPts val="1000"/>
              </a:spcAft>
            </a:pPr>
            <a:r>
              <a:rPr lang="en-US" b="1" dirty="0">
                <a:latin typeface="Calibri"/>
                <a:ea typeface="Calibri"/>
                <a:cs typeface="Arial"/>
              </a:rPr>
              <a:t>That </a:t>
            </a:r>
            <a:r>
              <a:rPr lang="en-US" dirty="0">
                <a:latin typeface="Calibri"/>
                <a:ea typeface="Calibri"/>
                <a:cs typeface="Arial"/>
              </a:rPr>
              <a:t>= used for both people and </a:t>
            </a:r>
            <a:r>
              <a:rPr lang="en-US" dirty="0" smtClean="0">
                <a:latin typeface="Calibri"/>
                <a:ea typeface="Calibri"/>
                <a:cs typeface="Arial"/>
              </a:rPr>
              <a:t>things</a:t>
            </a:r>
          </a:p>
          <a:p>
            <a:pPr marL="0" marR="0">
              <a:lnSpc>
                <a:spcPct val="115000"/>
              </a:lnSpc>
              <a:spcBef>
                <a:spcPts val="0"/>
              </a:spcBef>
              <a:spcAft>
                <a:spcPts val="1000"/>
              </a:spcAft>
            </a:pPr>
            <a:endParaRPr lang="en-US" dirty="0">
              <a:latin typeface="Calibri"/>
              <a:ea typeface="Calibri"/>
              <a:cs typeface="Arial"/>
            </a:endParaRPr>
          </a:p>
          <a:p>
            <a:pPr marL="0" marR="0" indent="0">
              <a:lnSpc>
                <a:spcPct val="115000"/>
              </a:lnSpc>
              <a:spcBef>
                <a:spcPts val="0"/>
              </a:spcBef>
              <a:spcAft>
                <a:spcPts val="1000"/>
              </a:spcAft>
              <a:buNone/>
            </a:pPr>
            <a:r>
              <a:rPr lang="en-US" dirty="0">
                <a:latin typeface="Calibri"/>
                <a:ea typeface="Calibri"/>
                <a:cs typeface="Arial"/>
              </a:rPr>
              <a:t>(e) </a:t>
            </a:r>
            <a:r>
              <a:rPr lang="en-US" b="1" dirty="0">
                <a:latin typeface="Calibri"/>
                <a:ea typeface="Calibri"/>
                <a:cs typeface="Arial"/>
              </a:rPr>
              <a:t>CORRECT</a:t>
            </a:r>
            <a:r>
              <a:rPr lang="en-US" dirty="0">
                <a:latin typeface="Calibri"/>
                <a:ea typeface="Calibri"/>
                <a:cs typeface="Arial"/>
              </a:rPr>
              <a:t>: The book </a:t>
            </a:r>
            <a:r>
              <a:rPr lang="en-US" i="1" dirty="0">
                <a:solidFill>
                  <a:srgbClr val="FF0000"/>
                </a:solidFill>
                <a:latin typeface="Calibri"/>
                <a:ea typeface="Calibri"/>
                <a:cs typeface="Arial"/>
              </a:rPr>
              <a:t>that is on the table </a:t>
            </a:r>
            <a:r>
              <a:rPr lang="en-US" dirty="0">
                <a:latin typeface="Calibri"/>
                <a:ea typeface="Calibri"/>
                <a:cs typeface="Arial"/>
              </a:rPr>
              <a:t>is mine.</a:t>
            </a:r>
          </a:p>
          <a:p>
            <a:pPr marL="0" marR="0" indent="0">
              <a:lnSpc>
                <a:spcPct val="115000"/>
              </a:lnSpc>
              <a:spcBef>
                <a:spcPts val="0"/>
              </a:spcBef>
              <a:spcAft>
                <a:spcPts val="1000"/>
              </a:spcAft>
              <a:buNone/>
            </a:pPr>
            <a:r>
              <a:rPr lang="en-US" dirty="0">
                <a:latin typeface="Calibri"/>
                <a:ea typeface="Calibri"/>
                <a:cs typeface="Arial"/>
              </a:rPr>
              <a:t>(f) </a:t>
            </a:r>
            <a:r>
              <a:rPr lang="en-US" b="1" dirty="0">
                <a:latin typeface="Calibri"/>
                <a:ea typeface="Calibri"/>
                <a:cs typeface="Arial"/>
              </a:rPr>
              <a:t>INCORRECT</a:t>
            </a:r>
            <a:r>
              <a:rPr lang="en-US" dirty="0">
                <a:latin typeface="Calibri"/>
                <a:ea typeface="Calibri"/>
                <a:cs typeface="Arial"/>
              </a:rPr>
              <a:t>: The book is mine </a:t>
            </a:r>
            <a:r>
              <a:rPr lang="en-US" i="1" strike="sngStrike" dirty="0">
                <a:solidFill>
                  <a:srgbClr val="FF0000"/>
                </a:solidFill>
                <a:latin typeface="Calibri"/>
                <a:ea typeface="Calibri"/>
                <a:cs typeface="Arial"/>
              </a:rPr>
              <a:t>that is on the table.</a:t>
            </a:r>
          </a:p>
          <a:p>
            <a:pPr marL="0" marR="0">
              <a:lnSpc>
                <a:spcPct val="115000"/>
              </a:lnSpc>
              <a:spcBef>
                <a:spcPts val="0"/>
              </a:spcBef>
              <a:spcAft>
                <a:spcPts val="1000"/>
              </a:spcAft>
            </a:pPr>
            <a:r>
              <a:rPr lang="en-US" dirty="0">
                <a:latin typeface="Calibri"/>
                <a:ea typeface="Calibri"/>
                <a:cs typeface="Arial"/>
              </a:rPr>
              <a:t>An adjective clause </a:t>
            </a:r>
            <a:r>
              <a:rPr lang="en-US" dirty="0">
                <a:solidFill>
                  <a:srgbClr val="FF0000"/>
                </a:solidFill>
                <a:latin typeface="Calibri"/>
                <a:ea typeface="Calibri"/>
                <a:cs typeface="Arial"/>
              </a:rPr>
              <a:t>closely</a:t>
            </a:r>
            <a:r>
              <a:rPr lang="en-US" dirty="0">
                <a:latin typeface="Calibri"/>
                <a:ea typeface="Calibri"/>
                <a:cs typeface="Arial"/>
              </a:rPr>
              <a:t> </a:t>
            </a:r>
            <a:r>
              <a:rPr lang="en-US" u="sng" dirty="0">
                <a:solidFill>
                  <a:srgbClr val="FF0000"/>
                </a:solidFill>
                <a:latin typeface="Calibri"/>
                <a:ea typeface="Calibri"/>
                <a:cs typeface="Arial"/>
              </a:rPr>
              <a:t>follows</a:t>
            </a:r>
            <a:r>
              <a:rPr lang="en-US" dirty="0">
                <a:latin typeface="Calibri"/>
                <a:ea typeface="Calibri"/>
                <a:cs typeface="Arial"/>
              </a:rPr>
              <a:t> the noun it modifies.</a:t>
            </a:r>
          </a:p>
          <a:p>
            <a:endParaRPr lang="en-US" dirty="0"/>
          </a:p>
        </p:txBody>
      </p:sp>
    </p:spTree>
    <p:extLst>
      <p:ext uri="{BB962C8B-B14F-4D97-AF65-F5344CB8AC3E}">
        <p14:creationId xmlns:p14="http://schemas.microsoft.com/office/powerpoint/2010/main" val="34335752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597517"/>
            <a:ext cx="7499350" cy="3815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764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Reducing Adjective Clauses to Adjective Phrases</a:t>
            </a:r>
            <a:br>
              <a:rPr lang="en-US" dirty="0"/>
            </a:b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dirty="0" smtClean="0">
                <a:latin typeface="Arial"/>
                <a:ea typeface="Calibri"/>
                <a:cs typeface="Arial"/>
              </a:rPr>
              <a:t>Clause</a:t>
            </a:r>
            <a:r>
              <a:rPr lang="en-US" dirty="0">
                <a:latin typeface="Arial"/>
                <a:ea typeface="Calibri"/>
                <a:cs typeface="Arial"/>
              </a:rPr>
              <a:t>: </a:t>
            </a:r>
            <a:r>
              <a:rPr lang="en-US" b="1" i="1" dirty="0">
                <a:latin typeface="Arial"/>
                <a:ea typeface="Calibri"/>
                <a:cs typeface="Arial"/>
              </a:rPr>
              <a:t>A clause </a:t>
            </a:r>
            <a:r>
              <a:rPr lang="en-US" dirty="0">
                <a:latin typeface="Arial"/>
                <a:ea typeface="Calibri"/>
                <a:cs typeface="Arial"/>
              </a:rPr>
              <a:t>is a group of related words that contains a subject and a verb.</a:t>
            </a:r>
            <a:endParaRPr lang="en-US" sz="28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Phrase: </a:t>
            </a:r>
            <a:r>
              <a:rPr lang="en-US" b="1" i="1" dirty="0">
                <a:latin typeface="Arial"/>
                <a:ea typeface="Calibri"/>
                <a:cs typeface="Arial"/>
              </a:rPr>
              <a:t>A phrase </a:t>
            </a:r>
            <a:r>
              <a:rPr lang="en-US" dirty="0">
                <a:latin typeface="Arial"/>
                <a:ea typeface="Calibri"/>
                <a:cs typeface="Arial"/>
              </a:rPr>
              <a:t>is</a:t>
            </a:r>
            <a:r>
              <a:rPr lang="en-US" sz="2800" dirty="0">
                <a:latin typeface="Calibri"/>
                <a:ea typeface="Calibri"/>
                <a:cs typeface="Arial"/>
              </a:rPr>
              <a:t> </a:t>
            </a:r>
            <a:r>
              <a:rPr lang="en-US" dirty="0" err="1">
                <a:latin typeface="Arial"/>
                <a:ea typeface="Calibri"/>
                <a:cs typeface="Arial"/>
              </a:rPr>
              <a:t>is</a:t>
            </a:r>
            <a:r>
              <a:rPr lang="en-US" dirty="0">
                <a:latin typeface="Arial"/>
                <a:ea typeface="Calibri"/>
                <a:cs typeface="Arial"/>
              </a:rPr>
              <a:t> a group of related words that does not contain a subject and a verb.</a:t>
            </a:r>
            <a:endParaRPr lang="en-US" sz="2800" dirty="0">
              <a:latin typeface="Calibri"/>
              <a:ea typeface="Calibri"/>
              <a:cs typeface="Arial"/>
            </a:endParaRPr>
          </a:p>
          <a:p>
            <a:endParaRPr lang="en-US" dirty="0"/>
          </a:p>
        </p:txBody>
      </p:sp>
    </p:spTree>
    <p:extLst>
      <p:ext uri="{BB962C8B-B14F-4D97-AF65-F5344CB8AC3E}">
        <p14:creationId xmlns:p14="http://schemas.microsoft.com/office/powerpoint/2010/main" val="10375235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7500" lnSpcReduction="20000"/>
          </a:bodyPr>
          <a:lstStyle/>
          <a:p>
            <a:pPr marL="0" marR="0">
              <a:lnSpc>
                <a:spcPct val="115000"/>
              </a:lnSpc>
              <a:spcBef>
                <a:spcPts val="0"/>
              </a:spcBef>
              <a:spcAft>
                <a:spcPts val="0"/>
              </a:spcAft>
            </a:pPr>
            <a:r>
              <a:rPr lang="en-US" dirty="0">
                <a:latin typeface="Arial"/>
                <a:ea typeface="Calibri"/>
                <a:cs typeface="Arial"/>
              </a:rPr>
              <a:t> (a) </a:t>
            </a:r>
            <a:r>
              <a:rPr lang="en-US" dirty="0">
                <a:solidFill>
                  <a:srgbClr val="FF0000"/>
                </a:solidFill>
                <a:latin typeface="Arial"/>
                <a:ea typeface="Calibri"/>
                <a:cs typeface="Arial"/>
              </a:rPr>
              <a:t>CLAUSE</a:t>
            </a:r>
            <a:r>
              <a:rPr lang="en-US" dirty="0">
                <a:latin typeface="Arial"/>
                <a:ea typeface="Calibri"/>
                <a:cs typeface="Arial"/>
              </a:rPr>
              <a:t>: The girl </a:t>
            </a:r>
            <a:r>
              <a:rPr lang="en-US" i="1" dirty="0">
                <a:latin typeface="Arial"/>
                <a:ea typeface="Calibri"/>
                <a:cs typeface="Arial"/>
              </a:rPr>
              <a:t>who is sitting next to me </a:t>
            </a:r>
            <a:r>
              <a:rPr lang="en-US" dirty="0">
                <a:latin typeface="Arial"/>
                <a:ea typeface="Calibri"/>
                <a:cs typeface="Arial"/>
              </a:rPr>
              <a:t>is Mai.</a:t>
            </a:r>
            <a:endParaRPr lang="en-US" sz="28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(b) </a:t>
            </a:r>
            <a:r>
              <a:rPr lang="en-US" dirty="0">
                <a:solidFill>
                  <a:srgbClr val="FF0000"/>
                </a:solidFill>
                <a:latin typeface="Arial"/>
                <a:ea typeface="Calibri"/>
                <a:cs typeface="Arial"/>
              </a:rPr>
              <a:t>PHRASE</a:t>
            </a:r>
            <a:r>
              <a:rPr lang="en-US" dirty="0">
                <a:latin typeface="Arial"/>
                <a:ea typeface="Calibri"/>
                <a:cs typeface="Arial"/>
              </a:rPr>
              <a:t>: The girl </a:t>
            </a:r>
            <a:r>
              <a:rPr lang="en-US" i="1" dirty="0">
                <a:latin typeface="Arial"/>
                <a:ea typeface="Calibri"/>
                <a:cs typeface="Arial"/>
              </a:rPr>
              <a:t>sitting next to me </a:t>
            </a:r>
            <a:r>
              <a:rPr lang="en-US" dirty="0">
                <a:latin typeface="Arial"/>
                <a:ea typeface="Calibri"/>
                <a:cs typeface="Arial"/>
              </a:rPr>
              <a:t>is Mai.</a:t>
            </a:r>
            <a:endParaRPr lang="en-US" sz="28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(c) </a:t>
            </a:r>
            <a:r>
              <a:rPr lang="en-US" dirty="0">
                <a:solidFill>
                  <a:srgbClr val="FF0000"/>
                </a:solidFill>
                <a:latin typeface="Arial"/>
                <a:ea typeface="Calibri"/>
                <a:cs typeface="Arial"/>
              </a:rPr>
              <a:t>CLAUSE</a:t>
            </a:r>
            <a:r>
              <a:rPr lang="en-US" dirty="0">
                <a:latin typeface="Arial"/>
                <a:ea typeface="Calibri"/>
                <a:cs typeface="Arial"/>
              </a:rPr>
              <a:t>: The girl </a:t>
            </a:r>
            <a:r>
              <a:rPr lang="en-US" i="1" dirty="0">
                <a:latin typeface="Arial"/>
                <a:ea typeface="Calibri"/>
                <a:cs typeface="Arial"/>
              </a:rPr>
              <a:t>(whom) I saw </a:t>
            </a:r>
            <a:r>
              <a:rPr lang="en-US" dirty="0">
                <a:latin typeface="Arial"/>
                <a:ea typeface="Calibri"/>
                <a:cs typeface="Arial"/>
              </a:rPr>
              <a:t>was Mai.</a:t>
            </a:r>
            <a:endParaRPr lang="en-US" sz="28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(d) </a:t>
            </a:r>
            <a:r>
              <a:rPr lang="en-US" dirty="0">
                <a:solidFill>
                  <a:srgbClr val="FF0000"/>
                </a:solidFill>
                <a:latin typeface="Arial"/>
                <a:ea typeface="Calibri"/>
                <a:cs typeface="Arial"/>
              </a:rPr>
              <a:t>PHRASE</a:t>
            </a:r>
            <a:r>
              <a:rPr lang="en-US" dirty="0">
                <a:latin typeface="Arial"/>
                <a:ea typeface="Calibri"/>
                <a:cs typeface="Arial"/>
              </a:rPr>
              <a:t>: </a:t>
            </a:r>
            <a:r>
              <a:rPr lang="en-US" i="1" dirty="0">
                <a:latin typeface="Arial"/>
                <a:ea typeface="Calibri"/>
                <a:cs typeface="Arial"/>
              </a:rPr>
              <a:t>[none</a:t>
            </a:r>
            <a:r>
              <a:rPr lang="en-US" i="1" dirty="0" smtClean="0">
                <a:latin typeface="Arial"/>
                <a:ea typeface="Calibri"/>
                <a:cs typeface="Arial"/>
              </a:rPr>
              <a:t>)</a:t>
            </a:r>
          </a:p>
          <a:p>
            <a:pPr marL="0" marR="0">
              <a:lnSpc>
                <a:spcPct val="115000"/>
              </a:lnSpc>
              <a:spcBef>
                <a:spcPts val="0"/>
              </a:spcBef>
              <a:spcAft>
                <a:spcPts val="0"/>
              </a:spcAft>
            </a:pPr>
            <a:endParaRPr lang="en-US" sz="28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An adjective </a:t>
            </a:r>
            <a:r>
              <a:rPr lang="en-US" u="sng" dirty="0">
                <a:latin typeface="Arial"/>
                <a:ea typeface="Calibri"/>
                <a:cs typeface="Arial"/>
              </a:rPr>
              <a:t>phrase</a:t>
            </a:r>
            <a:r>
              <a:rPr lang="en-US" dirty="0">
                <a:latin typeface="Arial"/>
                <a:ea typeface="Calibri"/>
                <a:cs typeface="Arial"/>
              </a:rPr>
              <a:t> is a </a:t>
            </a:r>
            <a:r>
              <a:rPr lang="en-US" dirty="0">
                <a:solidFill>
                  <a:srgbClr val="FF0000"/>
                </a:solidFill>
                <a:latin typeface="Arial"/>
                <a:ea typeface="Calibri"/>
                <a:cs typeface="Arial"/>
              </a:rPr>
              <a:t>reduction</a:t>
            </a:r>
            <a:r>
              <a:rPr lang="en-US" dirty="0">
                <a:latin typeface="Arial"/>
                <a:ea typeface="Calibri"/>
                <a:cs typeface="Arial"/>
              </a:rPr>
              <a:t> of an adjective </a:t>
            </a:r>
            <a:r>
              <a:rPr lang="en-US" u="sng" dirty="0">
                <a:latin typeface="Arial"/>
                <a:ea typeface="Calibri"/>
                <a:cs typeface="Arial"/>
              </a:rPr>
              <a:t>clause</a:t>
            </a:r>
            <a:r>
              <a:rPr lang="en-US" dirty="0">
                <a:latin typeface="Arial"/>
                <a:ea typeface="Calibri"/>
                <a:cs typeface="Arial"/>
              </a:rPr>
              <a:t>. It modifies a noun. It does not contain a subject and verb</a:t>
            </a:r>
            <a:r>
              <a:rPr lang="en-US" dirty="0" smtClean="0">
                <a:latin typeface="Arial"/>
                <a:ea typeface="Calibri"/>
                <a:cs typeface="Arial"/>
              </a:rPr>
              <a:t>.</a:t>
            </a:r>
          </a:p>
          <a:p>
            <a:pPr marL="0" marR="0">
              <a:lnSpc>
                <a:spcPct val="115000"/>
              </a:lnSpc>
              <a:spcBef>
                <a:spcPts val="0"/>
              </a:spcBef>
              <a:spcAft>
                <a:spcPts val="0"/>
              </a:spcAft>
            </a:pPr>
            <a:endParaRPr lang="en-US" sz="28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Examples (a) and (b) have the same meaning.</a:t>
            </a:r>
            <a:endParaRPr lang="en-US" sz="2800" dirty="0">
              <a:latin typeface="Calibri"/>
              <a:ea typeface="Calibri"/>
              <a:cs typeface="Arial"/>
            </a:endParaRPr>
          </a:p>
          <a:p>
            <a:pPr marL="0" marR="0">
              <a:lnSpc>
                <a:spcPct val="115000"/>
              </a:lnSpc>
              <a:spcBef>
                <a:spcPts val="0"/>
              </a:spcBef>
              <a:spcAft>
                <a:spcPts val="0"/>
              </a:spcAft>
            </a:pPr>
            <a:r>
              <a:rPr lang="en-US" dirty="0">
                <a:latin typeface="Arial"/>
                <a:ea typeface="Calibri"/>
                <a:cs typeface="Arial"/>
              </a:rPr>
              <a:t>Only adjective clauses that have a </a:t>
            </a:r>
            <a:r>
              <a:rPr lang="en-US" dirty="0">
                <a:solidFill>
                  <a:srgbClr val="FF0000"/>
                </a:solidFill>
                <a:latin typeface="Arial"/>
                <a:ea typeface="Calibri"/>
                <a:cs typeface="Arial"/>
              </a:rPr>
              <a:t>subject</a:t>
            </a:r>
            <a:r>
              <a:rPr lang="en-US" dirty="0">
                <a:latin typeface="Arial"/>
                <a:ea typeface="Calibri"/>
                <a:cs typeface="Arial"/>
              </a:rPr>
              <a:t> </a:t>
            </a:r>
            <a:r>
              <a:rPr lang="en-US" dirty="0">
                <a:solidFill>
                  <a:srgbClr val="FF0000"/>
                </a:solidFill>
                <a:latin typeface="Arial"/>
                <a:ea typeface="Calibri"/>
                <a:cs typeface="Arial"/>
              </a:rPr>
              <a:t>pronoun</a:t>
            </a:r>
            <a:r>
              <a:rPr lang="en-US" dirty="0">
                <a:latin typeface="Arial"/>
                <a:ea typeface="Calibri"/>
                <a:cs typeface="Arial"/>
              </a:rPr>
              <a:t> — </a:t>
            </a:r>
            <a:r>
              <a:rPr lang="en-US" i="1" dirty="0">
                <a:solidFill>
                  <a:srgbClr val="0070C0"/>
                </a:solidFill>
                <a:latin typeface="Arial"/>
                <a:ea typeface="Calibri"/>
                <a:cs typeface="Arial"/>
              </a:rPr>
              <a:t>who, which, or</a:t>
            </a:r>
            <a:r>
              <a:rPr lang="en-US" dirty="0">
                <a:solidFill>
                  <a:srgbClr val="0070C0"/>
                </a:solidFill>
                <a:latin typeface="Arial"/>
                <a:ea typeface="Calibri"/>
                <a:cs typeface="Arial"/>
              </a:rPr>
              <a:t> </a:t>
            </a:r>
            <a:r>
              <a:rPr lang="en-US" i="1" dirty="0">
                <a:solidFill>
                  <a:srgbClr val="0070C0"/>
                </a:solidFill>
                <a:latin typeface="Arial"/>
                <a:ea typeface="Calibri"/>
                <a:cs typeface="Arial"/>
              </a:rPr>
              <a:t>that</a:t>
            </a:r>
            <a:r>
              <a:rPr lang="en-US" dirty="0">
                <a:latin typeface="Arial"/>
                <a:ea typeface="Calibri"/>
                <a:cs typeface="Arial"/>
              </a:rPr>
              <a:t>— are reduced to modifying adjective </a:t>
            </a:r>
            <a:r>
              <a:rPr lang="en-US" dirty="0">
                <a:solidFill>
                  <a:srgbClr val="FF0000"/>
                </a:solidFill>
                <a:latin typeface="Arial"/>
                <a:ea typeface="Calibri"/>
                <a:cs typeface="Arial"/>
              </a:rPr>
              <a:t>phrases</a:t>
            </a:r>
            <a:r>
              <a:rPr lang="en-US" dirty="0">
                <a:latin typeface="Arial"/>
                <a:ea typeface="Calibri"/>
                <a:cs typeface="Arial"/>
              </a:rPr>
              <a:t>. The adjective clause in (c) cannot be reduced to an adjective phrase.</a:t>
            </a:r>
            <a:endParaRPr lang="en-US" sz="2800" dirty="0">
              <a:latin typeface="Calibri"/>
              <a:ea typeface="Calibri"/>
              <a:cs typeface="Arial"/>
            </a:endParaRPr>
          </a:p>
          <a:p>
            <a:endParaRPr lang="en-US" dirty="0"/>
          </a:p>
        </p:txBody>
      </p:sp>
    </p:spTree>
    <p:extLst>
      <p:ext uri="{BB962C8B-B14F-4D97-AF65-F5344CB8AC3E}">
        <p14:creationId xmlns:p14="http://schemas.microsoft.com/office/powerpoint/2010/main" val="659571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172200"/>
          </a:xfrm>
        </p:spPr>
        <p:txBody>
          <a:bodyPr>
            <a:noAutofit/>
          </a:bodyPr>
          <a:lstStyle/>
          <a:p>
            <a:pPr marL="0" marR="0">
              <a:lnSpc>
                <a:spcPct val="115000"/>
              </a:lnSpc>
              <a:spcBef>
                <a:spcPts val="0"/>
              </a:spcBef>
              <a:spcAft>
                <a:spcPts val="0"/>
              </a:spcAft>
            </a:pPr>
            <a:r>
              <a:rPr lang="en-US" sz="2000" dirty="0">
                <a:latin typeface="Arial"/>
                <a:ea typeface="Calibri"/>
                <a:cs typeface="Arial"/>
              </a:rPr>
              <a:t>(e) </a:t>
            </a:r>
            <a:r>
              <a:rPr lang="en-US" sz="2000" dirty="0">
                <a:solidFill>
                  <a:srgbClr val="0070C0"/>
                </a:solidFill>
                <a:latin typeface="Arial"/>
                <a:ea typeface="Calibri"/>
                <a:cs typeface="Arial"/>
              </a:rPr>
              <a:t>CLAUSE</a:t>
            </a:r>
            <a:r>
              <a:rPr lang="en-US" sz="2000" dirty="0">
                <a:latin typeface="Arial"/>
                <a:ea typeface="Calibri"/>
                <a:cs typeface="Arial"/>
              </a:rPr>
              <a:t>: The man </a:t>
            </a:r>
            <a:r>
              <a:rPr lang="en-US" sz="2000" i="1" dirty="0">
                <a:latin typeface="Arial"/>
                <a:ea typeface="Calibri"/>
                <a:cs typeface="Arial"/>
              </a:rPr>
              <a:t>who is talking to John </a:t>
            </a:r>
            <a:r>
              <a:rPr lang="en-US" sz="2000" dirty="0">
                <a:latin typeface="Arial"/>
                <a:ea typeface="Calibri"/>
                <a:cs typeface="Arial"/>
              </a:rPr>
              <a:t>is from Korea.</a:t>
            </a:r>
            <a:endParaRPr lang="en-US" sz="2000" dirty="0">
              <a:latin typeface="Calibri"/>
              <a:ea typeface="Calibri"/>
              <a:cs typeface="Arial"/>
            </a:endParaRPr>
          </a:p>
          <a:p>
            <a:pPr marL="0" marR="0" indent="0">
              <a:lnSpc>
                <a:spcPct val="115000"/>
              </a:lnSpc>
              <a:spcBef>
                <a:spcPts val="0"/>
              </a:spcBef>
              <a:spcAft>
                <a:spcPts val="0"/>
              </a:spcAft>
              <a:buNone/>
            </a:pPr>
            <a:r>
              <a:rPr lang="en-US" sz="2000" dirty="0">
                <a:solidFill>
                  <a:srgbClr val="0070C0"/>
                </a:solidFill>
                <a:latin typeface="Arial"/>
                <a:ea typeface="Calibri"/>
                <a:cs typeface="Arial"/>
              </a:rPr>
              <a:t>PHRASE</a:t>
            </a:r>
            <a:r>
              <a:rPr lang="en-US" sz="2000" dirty="0">
                <a:latin typeface="Arial"/>
                <a:ea typeface="Calibri"/>
                <a:cs typeface="Arial"/>
              </a:rPr>
              <a:t>: The man Ø </a:t>
            </a:r>
            <a:r>
              <a:rPr lang="en-US" sz="2000" dirty="0" err="1">
                <a:latin typeface="Arial"/>
                <a:ea typeface="Calibri"/>
                <a:cs typeface="Arial"/>
              </a:rPr>
              <a:t>Ø</a:t>
            </a:r>
            <a:r>
              <a:rPr lang="en-US" sz="2000" dirty="0">
                <a:latin typeface="Arial"/>
                <a:ea typeface="Calibri"/>
                <a:cs typeface="Arial"/>
              </a:rPr>
              <a:t> </a:t>
            </a:r>
            <a:r>
              <a:rPr lang="en-US" sz="2000" i="1" dirty="0">
                <a:latin typeface="Arial"/>
                <a:ea typeface="Calibri"/>
                <a:cs typeface="Arial"/>
              </a:rPr>
              <a:t>talking to John </a:t>
            </a:r>
            <a:r>
              <a:rPr lang="en-US" sz="2000" dirty="0">
                <a:latin typeface="Arial"/>
                <a:ea typeface="Calibri"/>
                <a:cs typeface="Arial"/>
              </a:rPr>
              <a:t>is from Korea</a:t>
            </a:r>
            <a:r>
              <a:rPr lang="en-US" sz="2000" dirty="0" smtClean="0">
                <a:latin typeface="Arial"/>
                <a:ea typeface="Calibri"/>
                <a:cs typeface="Arial"/>
              </a:rPr>
              <a:t>.</a:t>
            </a:r>
          </a:p>
          <a:p>
            <a:pPr marL="0" marR="0" indent="0">
              <a:lnSpc>
                <a:spcPct val="115000"/>
              </a:lnSpc>
              <a:spcBef>
                <a:spcPts val="0"/>
              </a:spcBef>
              <a:spcAft>
                <a:spcPts val="0"/>
              </a:spcAft>
              <a:buNone/>
            </a:pPr>
            <a:endParaRPr lang="en-US" sz="2000" dirty="0">
              <a:latin typeface="Calibri"/>
              <a:ea typeface="Calibri"/>
              <a:cs typeface="Arial"/>
            </a:endParaRPr>
          </a:p>
          <a:p>
            <a:pPr marL="0" marR="0">
              <a:lnSpc>
                <a:spcPct val="115000"/>
              </a:lnSpc>
              <a:spcBef>
                <a:spcPts val="0"/>
              </a:spcBef>
              <a:spcAft>
                <a:spcPts val="0"/>
              </a:spcAft>
            </a:pPr>
            <a:r>
              <a:rPr lang="en-US" sz="2000" dirty="0">
                <a:latin typeface="Arial"/>
                <a:ea typeface="Calibri"/>
                <a:cs typeface="Arial"/>
              </a:rPr>
              <a:t>(f) </a:t>
            </a:r>
            <a:r>
              <a:rPr lang="en-US" sz="2000" dirty="0">
                <a:solidFill>
                  <a:srgbClr val="0070C0"/>
                </a:solidFill>
                <a:latin typeface="Arial"/>
                <a:ea typeface="Calibri"/>
                <a:cs typeface="Arial"/>
              </a:rPr>
              <a:t>CLAUSE</a:t>
            </a:r>
            <a:r>
              <a:rPr lang="en-US" sz="2000" dirty="0">
                <a:latin typeface="Arial"/>
                <a:ea typeface="Calibri"/>
                <a:cs typeface="Arial"/>
              </a:rPr>
              <a:t>: The ideas </a:t>
            </a:r>
            <a:r>
              <a:rPr lang="en-US" sz="2000" i="1" dirty="0">
                <a:latin typeface="Arial"/>
                <a:ea typeface="Calibri"/>
                <a:cs typeface="Arial"/>
              </a:rPr>
              <a:t>which are presented in that book are </a:t>
            </a:r>
            <a:r>
              <a:rPr lang="en-US" sz="2000" dirty="0">
                <a:latin typeface="Arial"/>
                <a:ea typeface="Calibri"/>
                <a:cs typeface="Arial"/>
              </a:rPr>
              <a:t>good.</a:t>
            </a:r>
            <a:endParaRPr lang="en-US" sz="2000" dirty="0">
              <a:latin typeface="Calibri"/>
              <a:ea typeface="Calibri"/>
              <a:cs typeface="Arial"/>
            </a:endParaRPr>
          </a:p>
          <a:p>
            <a:pPr marL="0" marR="0" indent="0">
              <a:lnSpc>
                <a:spcPct val="115000"/>
              </a:lnSpc>
              <a:spcBef>
                <a:spcPts val="0"/>
              </a:spcBef>
              <a:spcAft>
                <a:spcPts val="0"/>
              </a:spcAft>
              <a:buNone/>
            </a:pPr>
            <a:r>
              <a:rPr lang="en-US" sz="2000" dirty="0">
                <a:solidFill>
                  <a:srgbClr val="0070C0"/>
                </a:solidFill>
                <a:latin typeface="Arial"/>
                <a:ea typeface="Calibri"/>
                <a:cs typeface="Arial"/>
              </a:rPr>
              <a:t>PHRASE</a:t>
            </a:r>
            <a:r>
              <a:rPr lang="en-US" sz="2000" dirty="0">
                <a:latin typeface="Arial"/>
                <a:ea typeface="Calibri"/>
                <a:cs typeface="Arial"/>
              </a:rPr>
              <a:t>: The ideas Ø </a:t>
            </a:r>
            <a:r>
              <a:rPr lang="en-US" sz="2000" dirty="0" err="1">
                <a:latin typeface="Arial"/>
                <a:ea typeface="Calibri"/>
                <a:cs typeface="Arial"/>
              </a:rPr>
              <a:t>Ø</a:t>
            </a:r>
            <a:r>
              <a:rPr lang="en-US" sz="2000" dirty="0">
                <a:latin typeface="Arial"/>
                <a:ea typeface="Calibri"/>
                <a:cs typeface="Arial"/>
              </a:rPr>
              <a:t> </a:t>
            </a:r>
            <a:r>
              <a:rPr lang="en-US" sz="2000" i="1" dirty="0">
                <a:latin typeface="Arial"/>
                <a:ea typeface="Calibri"/>
                <a:cs typeface="Arial"/>
              </a:rPr>
              <a:t>presented in that book </a:t>
            </a:r>
            <a:r>
              <a:rPr lang="en-US" sz="2000" dirty="0">
                <a:latin typeface="Arial"/>
                <a:ea typeface="Calibri"/>
                <a:cs typeface="Arial"/>
              </a:rPr>
              <a:t>are good</a:t>
            </a:r>
            <a:r>
              <a:rPr lang="en-US" sz="2000" dirty="0" smtClean="0">
                <a:latin typeface="Arial"/>
                <a:ea typeface="Calibri"/>
                <a:cs typeface="Arial"/>
              </a:rPr>
              <a:t>.</a:t>
            </a:r>
          </a:p>
          <a:p>
            <a:pPr marL="0" marR="0" indent="0">
              <a:lnSpc>
                <a:spcPct val="115000"/>
              </a:lnSpc>
              <a:spcBef>
                <a:spcPts val="0"/>
              </a:spcBef>
              <a:spcAft>
                <a:spcPts val="0"/>
              </a:spcAft>
              <a:buNone/>
            </a:pPr>
            <a:endParaRPr lang="en-US" sz="2000" dirty="0">
              <a:latin typeface="Calibri"/>
              <a:ea typeface="Calibri"/>
              <a:cs typeface="Arial"/>
            </a:endParaRPr>
          </a:p>
          <a:p>
            <a:pPr marL="0" marR="0">
              <a:lnSpc>
                <a:spcPct val="115000"/>
              </a:lnSpc>
              <a:spcBef>
                <a:spcPts val="0"/>
              </a:spcBef>
              <a:spcAft>
                <a:spcPts val="0"/>
              </a:spcAft>
            </a:pPr>
            <a:r>
              <a:rPr lang="en-US" sz="2000" dirty="0">
                <a:latin typeface="Arial"/>
                <a:ea typeface="Calibri"/>
                <a:cs typeface="Arial"/>
              </a:rPr>
              <a:t>(g) </a:t>
            </a:r>
            <a:r>
              <a:rPr lang="en-US" sz="2000" dirty="0">
                <a:solidFill>
                  <a:srgbClr val="0070C0"/>
                </a:solidFill>
                <a:latin typeface="Arial"/>
                <a:ea typeface="Calibri"/>
                <a:cs typeface="Arial"/>
              </a:rPr>
              <a:t>CLAUSE</a:t>
            </a:r>
            <a:r>
              <a:rPr lang="en-US" sz="2000" dirty="0">
                <a:latin typeface="Arial"/>
                <a:ea typeface="Calibri"/>
                <a:cs typeface="Arial"/>
              </a:rPr>
              <a:t>: Ann is the woman </a:t>
            </a:r>
            <a:r>
              <a:rPr lang="en-US" sz="2000" i="1" dirty="0">
                <a:latin typeface="Arial"/>
                <a:ea typeface="Calibri"/>
                <a:cs typeface="Arial"/>
              </a:rPr>
              <a:t>that is responsible for the error.</a:t>
            </a:r>
            <a:endParaRPr lang="en-US" sz="2000" dirty="0">
              <a:latin typeface="Calibri"/>
              <a:ea typeface="Calibri"/>
              <a:cs typeface="Arial"/>
            </a:endParaRPr>
          </a:p>
          <a:p>
            <a:pPr marL="0" marR="0" indent="0">
              <a:lnSpc>
                <a:spcPct val="115000"/>
              </a:lnSpc>
              <a:spcBef>
                <a:spcPts val="0"/>
              </a:spcBef>
              <a:spcAft>
                <a:spcPts val="0"/>
              </a:spcAft>
              <a:buNone/>
            </a:pPr>
            <a:r>
              <a:rPr lang="en-US" sz="2000" dirty="0">
                <a:solidFill>
                  <a:srgbClr val="0070C0"/>
                </a:solidFill>
                <a:latin typeface="Arial"/>
                <a:ea typeface="Calibri"/>
                <a:cs typeface="Arial"/>
              </a:rPr>
              <a:t>PHRASE</a:t>
            </a:r>
            <a:r>
              <a:rPr lang="en-US" sz="2000" dirty="0">
                <a:latin typeface="Arial"/>
                <a:ea typeface="Calibri"/>
                <a:cs typeface="Arial"/>
              </a:rPr>
              <a:t>: Ann is the woman Ø </a:t>
            </a:r>
            <a:r>
              <a:rPr lang="en-US" sz="2000" dirty="0" err="1">
                <a:latin typeface="Arial"/>
                <a:ea typeface="Calibri"/>
                <a:cs typeface="Arial"/>
              </a:rPr>
              <a:t>Ø</a:t>
            </a:r>
            <a:r>
              <a:rPr lang="en-US" sz="2000" dirty="0">
                <a:latin typeface="Arial"/>
                <a:ea typeface="Calibri"/>
                <a:cs typeface="Arial"/>
              </a:rPr>
              <a:t> </a:t>
            </a:r>
            <a:r>
              <a:rPr lang="en-US" sz="2000" i="1" dirty="0">
                <a:latin typeface="Arial"/>
                <a:ea typeface="Calibri"/>
                <a:cs typeface="Arial"/>
              </a:rPr>
              <a:t>responsible for the error</a:t>
            </a:r>
            <a:r>
              <a:rPr lang="en-US" sz="2000" i="1" dirty="0" smtClean="0">
                <a:latin typeface="Arial"/>
                <a:ea typeface="Calibri"/>
                <a:cs typeface="Arial"/>
              </a:rPr>
              <a:t>.</a:t>
            </a:r>
          </a:p>
          <a:p>
            <a:pPr marL="0" marR="0" indent="0">
              <a:lnSpc>
                <a:spcPct val="115000"/>
              </a:lnSpc>
              <a:spcBef>
                <a:spcPts val="0"/>
              </a:spcBef>
              <a:spcAft>
                <a:spcPts val="0"/>
              </a:spcAft>
              <a:buNone/>
            </a:pPr>
            <a:endParaRPr lang="en-US" sz="2000" dirty="0">
              <a:latin typeface="Calibri"/>
              <a:ea typeface="Calibri"/>
              <a:cs typeface="Arial"/>
            </a:endParaRPr>
          </a:p>
          <a:p>
            <a:pPr marL="0" marR="0">
              <a:lnSpc>
                <a:spcPct val="115000"/>
              </a:lnSpc>
              <a:spcBef>
                <a:spcPts val="0"/>
              </a:spcBef>
              <a:spcAft>
                <a:spcPts val="0"/>
              </a:spcAft>
            </a:pPr>
            <a:r>
              <a:rPr lang="en-US" sz="2000" dirty="0">
                <a:latin typeface="Arial"/>
                <a:ea typeface="Calibri"/>
                <a:cs typeface="Arial"/>
              </a:rPr>
              <a:t>There are </a:t>
            </a:r>
            <a:r>
              <a:rPr lang="en-US" sz="2000" dirty="0">
                <a:solidFill>
                  <a:srgbClr val="FF0000"/>
                </a:solidFill>
                <a:latin typeface="Arial"/>
                <a:ea typeface="Calibri"/>
                <a:cs typeface="Arial"/>
              </a:rPr>
              <a:t>two</a:t>
            </a:r>
            <a:r>
              <a:rPr lang="en-US" sz="2000" dirty="0">
                <a:latin typeface="Arial"/>
                <a:ea typeface="Calibri"/>
                <a:cs typeface="Arial"/>
              </a:rPr>
              <a:t> ways in which an adjective clause is changed to an adjective phrase.</a:t>
            </a:r>
            <a:endParaRPr lang="en-US" sz="2000" dirty="0">
              <a:latin typeface="Calibri"/>
              <a:ea typeface="Calibri"/>
              <a:cs typeface="Arial"/>
            </a:endParaRPr>
          </a:p>
          <a:p>
            <a:pPr marL="342900" marR="0" lvl="0" indent="-342900">
              <a:lnSpc>
                <a:spcPct val="115000"/>
              </a:lnSpc>
              <a:spcBef>
                <a:spcPts val="0"/>
              </a:spcBef>
              <a:spcAft>
                <a:spcPts val="0"/>
              </a:spcAft>
              <a:buFont typeface="+mj-lt"/>
              <a:buAutoNum type="arabicPeriod"/>
            </a:pPr>
            <a:r>
              <a:rPr lang="en-US" sz="2000" dirty="0">
                <a:latin typeface="Arial"/>
                <a:ea typeface="Calibri"/>
                <a:cs typeface="Arial"/>
              </a:rPr>
              <a:t>If the adjective clause contains the </a:t>
            </a:r>
            <a:r>
              <a:rPr lang="en-US" sz="2000" i="1" dirty="0">
                <a:solidFill>
                  <a:srgbClr val="FF0000"/>
                </a:solidFill>
                <a:latin typeface="Arial"/>
                <a:ea typeface="Calibri"/>
                <a:cs typeface="Arial"/>
              </a:rPr>
              <a:t>be</a:t>
            </a:r>
            <a:r>
              <a:rPr lang="en-US" sz="2000" i="1" dirty="0">
                <a:latin typeface="Arial"/>
                <a:ea typeface="Calibri"/>
                <a:cs typeface="Arial"/>
              </a:rPr>
              <a:t> </a:t>
            </a:r>
            <a:r>
              <a:rPr lang="en-US" sz="2000" dirty="0">
                <a:latin typeface="Arial"/>
                <a:ea typeface="Calibri"/>
                <a:cs typeface="Arial"/>
              </a:rPr>
              <a:t>form of a verb, </a:t>
            </a:r>
            <a:r>
              <a:rPr lang="en-US" sz="2000" u="sng" dirty="0">
                <a:solidFill>
                  <a:srgbClr val="FF0000"/>
                </a:solidFill>
                <a:latin typeface="Arial"/>
                <a:ea typeface="Calibri"/>
                <a:cs typeface="Arial"/>
              </a:rPr>
              <a:t>omit</a:t>
            </a:r>
            <a:r>
              <a:rPr lang="en-US" sz="2000" dirty="0">
                <a:latin typeface="Arial"/>
                <a:ea typeface="Calibri"/>
                <a:cs typeface="Arial"/>
              </a:rPr>
              <a:t> the </a:t>
            </a:r>
            <a:r>
              <a:rPr lang="en-US" sz="2000" dirty="0">
                <a:solidFill>
                  <a:srgbClr val="FF0000"/>
                </a:solidFill>
                <a:latin typeface="Arial"/>
                <a:ea typeface="Calibri"/>
                <a:cs typeface="Arial"/>
              </a:rPr>
              <a:t>subject</a:t>
            </a:r>
            <a:r>
              <a:rPr lang="en-US" sz="2000" dirty="0">
                <a:latin typeface="Arial"/>
                <a:ea typeface="Calibri"/>
                <a:cs typeface="Arial"/>
              </a:rPr>
              <a:t> </a:t>
            </a:r>
            <a:r>
              <a:rPr lang="en-US" sz="2000" dirty="0">
                <a:solidFill>
                  <a:srgbClr val="FF0000"/>
                </a:solidFill>
                <a:latin typeface="Arial"/>
                <a:ea typeface="Calibri"/>
                <a:cs typeface="Arial"/>
              </a:rPr>
              <a:t>pronoun</a:t>
            </a:r>
            <a:r>
              <a:rPr lang="en-US" sz="2000" dirty="0">
                <a:latin typeface="Arial"/>
                <a:ea typeface="Calibri"/>
                <a:cs typeface="Arial"/>
              </a:rPr>
              <a:t> and the </a:t>
            </a:r>
            <a:r>
              <a:rPr lang="en-US" sz="2000" i="1" dirty="0">
                <a:solidFill>
                  <a:srgbClr val="FF0000"/>
                </a:solidFill>
                <a:latin typeface="Arial"/>
                <a:ea typeface="Calibri"/>
                <a:cs typeface="Arial"/>
              </a:rPr>
              <a:t>be</a:t>
            </a:r>
            <a:r>
              <a:rPr lang="en-US" sz="2000" i="1" dirty="0">
                <a:latin typeface="Arial"/>
                <a:ea typeface="Calibri"/>
                <a:cs typeface="Arial"/>
              </a:rPr>
              <a:t> </a:t>
            </a:r>
            <a:r>
              <a:rPr lang="en-US" sz="2000" dirty="0">
                <a:latin typeface="Arial"/>
                <a:ea typeface="Calibri"/>
                <a:cs typeface="Arial"/>
              </a:rPr>
              <a:t>form, as in (e), (f), and (g</a:t>
            </a:r>
            <a:r>
              <a:rPr lang="en-US" sz="2000" dirty="0" smtClean="0">
                <a:latin typeface="Arial"/>
                <a:ea typeface="Calibri"/>
                <a:cs typeface="Arial"/>
              </a:rPr>
              <a:t>).*</a:t>
            </a:r>
          </a:p>
          <a:p>
            <a:pPr marL="342900" marR="0" lvl="0" indent="-342900">
              <a:lnSpc>
                <a:spcPct val="115000"/>
              </a:lnSpc>
              <a:spcBef>
                <a:spcPts val="0"/>
              </a:spcBef>
              <a:spcAft>
                <a:spcPts val="0"/>
              </a:spcAft>
              <a:buFont typeface="+mj-lt"/>
              <a:buAutoNum type="arabicPeriod"/>
            </a:pPr>
            <a:endParaRPr lang="en-US" sz="2000" dirty="0">
              <a:latin typeface="Calibri"/>
              <a:ea typeface="Calibri"/>
              <a:cs typeface="Arial"/>
            </a:endParaRPr>
          </a:p>
        </p:txBody>
      </p:sp>
    </p:spTree>
    <p:extLst>
      <p:ext uri="{BB962C8B-B14F-4D97-AF65-F5344CB8AC3E}">
        <p14:creationId xmlns:p14="http://schemas.microsoft.com/office/powerpoint/2010/main" val="21260263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pPr lvl="0">
              <a:buClr>
                <a:srgbClr val="3891A7"/>
              </a:buClr>
            </a:pPr>
            <a:r>
              <a:rPr lang="en-US" sz="2400" dirty="0">
                <a:solidFill>
                  <a:prstClr val="black"/>
                </a:solidFill>
              </a:rPr>
              <a:t>*If an adjective clause that contains </a:t>
            </a:r>
            <a:r>
              <a:rPr lang="en-US" sz="2400" dirty="0">
                <a:solidFill>
                  <a:srgbClr val="0070C0"/>
                </a:solidFill>
              </a:rPr>
              <a:t>be + a single adjective </a:t>
            </a:r>
            <a:r>
              <a:rPr lang="en-US" sz="2400" dirty="0">
                <a:solidFill>
                  <a:prstClr val="black"/>
                </a:solidFill>
              </a:rPr>
              <a:t>is changed, the adjective is moved to </a:t>
            </a:r>
            <a:r>
              <a:rPr lang="en-US" sz="2400" u="sng" dirty="0">
                <a:solidFill>
                  <a:srgbClr val="0070C0"/>
                </a:solidFill>
              </a:rPr>
              <a:t>its normal position </a:t>
            </a:r>
            <a:r>
              <a:rPr lang="en-US" sz="2400" dirty="0">
                <a:solidFill>
                  <a:srgbClr val="FF0000"/>
                </a:solidFill>
              </a:rPr>
              <a:t>in </a:t>
            </a:r>
            <a:r>
              <a:rPr lang="en-US" sz="2400" u="sng" dirty="0">
                <a:solidFill>
                  <a:srgbClr val="FF0000"/>
                </a:solidFill>
              </a:rPr>
              <a:t>front</a:t>
            </a:r>
            <a:r>
              <a:rPr lang="en-US" sz="2400" dirty="0">
                <a:solidFill>
                  <a:srgbClr val="FF0000"/>
                </a:solidFill>
              </a:rPr>
              <a:t> of the noun it modifies</a:t>
            </a:r>
            <a:r>
              <a:rPr lang="en-US" sz="2400" dirty="0" smtClean="0">
                <a:solidFill>
                  <a:srgbClr val="FF0000"/>
                </a:solidFill>
              </a:rPr>
              <a:t>.</a:t>
            </a:r>
          </a:p>
          <a:p>
            <a:pPr lvl="0">
              <a:buClr>
                <a:srgbClr val="3891A7"/>
              </a:buClr>
            </a:pPr>
            <a:endParaRPr lang="en-US" sz="1900" dirty="0">
              <a:solidFill>
                <a:srgbClr val="FF0000"/>
              </a:solidFill>
            </a:endParaRPr>
          </a:p>
          <a:p>
            <a:pPr marL="0" marR="0">
              <a:lnSpc>
                <a:spcPct val="115000"/>
              </a:lnSpc>
              <a:spcBef>
                <a:spcPts val="0"/>
              </a:spcBef>
              <a:spcAft>
                <a:spcPts val="0"/>
              </a:spcAft>
            </a:pPr>
            <a:r>
              <a:rPr lang="en-US" sz="2400" dirty="0">
                <a:solidFill>
                  <a:srgbClr val="0070C0"/>
                </a:solidFill>
                <a:latin typeface="+mj-lt"/>
                <a:ea typeface="Calibri"/>
                <a:cs typeface="Palatino Linotype"/>
              </a:rPr>
              <a:t>CLAUSE</a:t>
            </a:r>
            <a:r>
              <a:rPr lang="en-US" sz="2400" dirty="0">
                <a:latin typeface="+mj-lt"/>
                <a:ea typeface="Calibri"/>
                <a:cs typeface="Palatino Linotype"/>
              </a:rPr>
              <a:t>: </a:t>
            </a:r>
            <a:r>
              <a:rPr lang="en-US" sz="2400" i="1" dirty="0">
                <a:latin typeface="+mj-lt"/>
                <a:ea typeface="Calibri"/>
                <a:cs typeface="Arial"/>
              </a:rPr>
              <a:t>Fruit that is fresh tastes better than old, soft, mushy fruit.</a:t>
            </a:r>
            <a:endParaRPr lang="en-US" sz="2400" dirty="0">
              <a:latin typeface="+mj-lt"/>
              <a:ea typeface="Calibri"/>
              <a:cs typeface="Arial"/>
            </a:endParaRPr>
          </a:p>
          <a:p>
            <a:pPr marL="0" marR="0">
              <a:lnSpc>
                <a:spcPct val="115000"/>
              </a:lnSpc>
              <a:spcBef>
                <a:spcPts val="0"/>
              </a:spcBef>
              <a:spcAft>
                <a:spcPts val="0"/>
              </a:spcAft>
            </a:pPr>
            <a:r>
              <a:rPr lang="en-US" sz="2400" dirty="0">
                <a:solidFill>
                  <a:srgbClr val="0070C0"/>
                </a:solidFill>
                <a:latin typeface="+mj-lt"/>
                <a:ea typeface="Calibri"/>
                <a:cs typeface="Palatino Linotype"/>
              </a:rPr>
              <a:t>CORRECT</a:t>
            </a:r>
            <a:r>
              <a:rPr lang="en-US" sz="2400" dirty="0">
                <a:latin typeface="+mj-lt"/>
                <a:ea typeface="Calibri"/>
                <a:cs typeface="Palatino Linotype"/>
              </a:rPr>
              <a:t> </a:t>
            </a:r>
            <a:r>
              <a:rPr lang="en-US" sz="2400" dirty="0">
                <a:solidFill>
                  <a:srgbClr val="0070C0"/>
                </a:solidFill>
                <a:latin typeface="+mj-lt"/>
                <a:ea typeface="Calibri"/>
                <a:cs typeface="Palatino Linotype"/>
              </a:rPr>
              <a:t>PHRASE</a:t>
            </a:r>
            <a:r>
              <a:rPr lang="en-US" sz="2400" dirty="0">
                <a:latin typeface="+mj-lt"/>
                <a:ea typeface="Calibri"/>
                <a:cs typeface="Palatino Linotype"/>
              </a:rPr>
              <a:t>: </a:t>
            </a:r>
            <a:r>
              <a:rPr lang="en-US" sz="2400" i="1" dirty="0">
                <a:latin typeface="+mj-lt"/>
                <a:ea typeface="Calibri"/>
                <a:cs typeface="Arial"/>
              </a:rPr>
              <a:t>Fresh Fruit tastes better than old, soft, mushy fruit.</a:t>
            </a:r>
            <a:endParaRPr lang="en-US" sz="2400" dirty="0">
              <a:latin typeface="+mj-lt"/>
              <a:ea typeface="Calibri"/>
              <a:cs typeface="Arial"/>
            </a:endParaRPr>
          </a:p>
          <a:p>
            <a:pPr marL="0" marR="0">
              <a:lnSpc>
                <a:spcPct val="150000"/>
              </a:lnSpc>
              <a:spcBef>
                <a:spcPts val="0"/>
              </a:spcBef>
              <a:spcAft>
                <a:spcPts val="1000"/>
              </a:spcAft>
            </a:pPr>
            <a:r>
              <a:rPr lang="en-US" sz="2400" i="1" dirty="0">
                <a:solidFill>
                  <a:srgbClr val="0070C0"/>
                </a:solidFill>
                <a:latin typeface="+mj-lt"/>
                <a:ea typeface="Calibri"/>
                <a:cs typeface="Arial"/>
              </a:rPr>
              <a:t>INCORRECT</a:t>
            </a:r>
            <a:r>
              <a:rPr lang="en-US" sz="2400" i="1" dirty="0">
                <a:latin typeface="+mj-lt"/>
                <a:ea typeface="Calibri"/>
                <a:cs typeface="Arial"/>
              </a:rPr>
              <a:t> </a:t>
            </a:r>
            <a:r>
              <a:rPr lang="en-US" sz="2400" i="1" dirty="0">
                <a:solidFill>
                  <a:srgbClr val="0070C0"/>
                </a:solidFill>
                <a:latin typeface="+mj-lt"/>
                <a:ea typeface="Calibri"/>
                <a:cs typeface="Arial"/>
              </a:rPr>
              <a:t>PHRASE</a:t>
            </a:r>
            <a:r>
              <a:rPr lang="en-US" sz="2400" i="1" dirty="0">
                <a:latin typeface="+mj-lt"/>
                <a:ea typeface="Calibri"/>
                <a:cs typeface="Arial"/>
              </a:rPr>
              <a:t>: Fruit fresh </a:t>
            </a:r>
            <a:r>
              <a:rPr lang="en-US" sz="2400" dirty="0">
                <a:latin typeface="+mj-lt"/>
                <a:ea typeface="Calibri"/>
                <a:cs typeface="Palatino Linotype"/>
              </a:rPr>
              <a:t>tastes better than old, soft, mushy fruit.</a:t>
            </a:r>
            <a:endParaRPr lang="en-US" sz="2400" dirty="0">
              <a:latin typeface="+mj-lt"/>
              <a:ea typeface="Calibri"/>
              <a:cs typeface="Arial"/>
            </a:endParaRPr>
          </a:p>
          <a:p>
            <a:pPr marL="0" marR="0" indent="0">
              <a:lnSpc>
                <a:spcPct val="150000"/>
              </a:lnSpc>
              <a:spcBef>
                <a:spcPts val="0"/>
              </a:spcBef>
              <a:spcAft>
                <a:spcPts val="1000"/>
              </a:spcAft>
              <a:buNone/>
            </a:pPr>
            <a:endParaRPr lang="en-US" sz="2400" dirty="0">
              <a:latin typeface="+mj-lt"/>
              <a:ea typeface="Calibri"/>
              <a:cs typeface="Arial"/>
            </a:endParaRPr>
          </a:p>
        </p:txBody>
      </p:sp>
    </p:spTree>
    <p:extLst>
      <p:ext uri="{BB962C8B-B14F-4D97-AF65-F5344CB8AC3E}">
        <p14:creationId xmlns:p14="http://schemas.microsoft.com/office/powerpoint/2010/main" val="5877703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85000" lnSpcReduction="20000"/>
          </a:bodyPr>
          <a:lstStyle/>
          <a:p>
            <a:pPr marL="0" marR="0">
              <a:lnSpc>
                <a:spcPct val="115000"/>
              </a:lnSpc>
              <a:spcBef>
                <a:spcPts val="0"/>
              </a:spcBef>
              <a:spcAft>
                <a:spcPts val="0"/>
              </a:spcAft>
            </a:pPr>
            <a:r>
              <a:rPr lang="en-US" dirty="0" smtClean="0">
                <a:latin typeface="+mj-lt"/>
                <a:ea typeface="Calibri"/>
                <a:cs typeface="Arial"/>
              </a:rPr>
              <a:t>(h) </a:t>
            </a:r>
            <a:r>
              <a:rPr lang="en-US" dirty="0" smtClean="0">
                <a:solidFill>
                  <a:srgbClr val="0070C0"/>
                </a:solidFill>
                <a:latin typeface="+mj-lt"/>
                <a:ea typeface="Calibri"/>
                <a:cs typeface="Arial"/>
              </a:rPr>
              <a:t>CLAUSE</a:t>
            </a:r>
            <a:r>
              <a:rPr lang="en-US" dirty="0" smtClean="0">
                <a:latin typeface="+mj-lt"/>
                <a:ea typeface="Calibri"/>
                <a:cs typeface="Arial"/>
              </a:rPr>
              <a:t>: English has an alphabet </a:t>
            </a:r>
            <a:r>
              <a:rPr lang="en-US" i="1" dirty="0" smtClean="0">
                <a:latin typeface="+mj-lt"/>
                <a:ea typeface="Calibri"/>
                <a:cs typeface="Arial"/>
              </a:rPr>
              <a:t>that consists of 26 letters.</a:t>
            </a:r>
            <a:endParaRPr lang="en-US" sz="2800" dirty="0" smtClean="0">
              <a:latin typeface="+mj-lt"/>
              <a:ea typeface="Calibri"/>
              <a:cs typeface="Arial"/>
            </a:endParaRPr>
          </a:p>
          <a:p>
            <a:pPr marL="0" marR="0" indent="0">
              <a:lnSpc>
                <a:spcPct val="115000"/>
              </a:lnSpc>
              <a:spcBef>
                <a:spcPts val="0"/>
              </a:spcBef>
              <a:spcAft>
                <a:spcPts val="0"/>
              </a:spcAft>
              <a:buNone/>
            </a:pPr>
            <a:r>
              <a:rPr lang="en-US" dirty="0" smtClean="0">
                <a:solidFill>
                  <a:srgbClr val="0070C0"/>
                </a:solidFill>
                <a:latin typeface="+mj-lt"/>
                <a:ea typeface="Calibri"/>
                <a:cs typeface="Arial"/>
              </a:rPr>
              <a:t>PHRASE</a:t>
            </a:r>
            <a:r>
              <a:rPr lang="en-US" dirty="0" smtClean="0">
                <a:latin typeface="+mj-lt"/>
                <a:ea typeface="Calibri"/>
                <a:cs typeface="Arial"/>
              </a:rPr>
              <a:t>: English has an alphabet Ø </a:t>
            </a:r>
            <a:r>
              <a:rPr lang="en-US" i="1" dirty="0" smtClean="0">
                <a:latin typeface="+mj-lt"/>
                <a:ea typeface="Calibri"/>
                <a:cs typeface="Arial"/>
              </a:rPr>
              <a:t>consisting of 26 letters.</a:t>
            </a:r>
          </a:p>
          <a:p>
            <a:pPr marL="0" marR="0" indent="0">
              <a:lnSpc>
                <a:spcPct val="115000"/>
              </a:lnSpc>
              <a:spcBef>
                <a:spcPts val="0"/>
              </a:spcBef>
              <a:spcAft>
                <a:spcPts val="0"/>
              </a:spcAft>
              <a:buNone/>
            </a:pPr>
            <a:endParaRPr lang="en-US" sz="2800" dirty="0" smtClean="0">
              <a:latin typeface="+mj-lt"/>
              <a:ea typeface="Calibri"/>
              <a:cs typeface="Arial"/>
            </a:endParaRPr>
          </a:p>
          <a:p>
            <a:pPr marL="0" marR="0">
              <a:lnSpc>
                <a:spcPct val="115000"/>
              </a:lnSpc>
              <a:spcBef>
                <a:spcPts val="0"/>
              </a:spcBef>
              <a:spcAft>
                <a:spcPts val="0"/>
              </a:spcAft>
            </a:pPr>
            <a:r>
              <a:rPr lang="en-US" dirty="0" smtClean="0">
                <a:latin typeface="+mj-lt"/>
                <a:ea typeface="Calibri"/>
                <a:cs typeface="Arial"/>
              </a:rPr>
              <a:t>(</a:t>
            </a:r>
            <a:r>
              <a:rPr lang="en-US" dirty="0" err="1" smtClean="0">
                <a:latin typeface="+mj-lt"/>
                <a:ea typeface="Calibri"/>
                <a:cs typeface="Arial"/>
              </a:rPr>
              <a:t>i</a:t>
            </a:r>
            <a:r>
              <a:rPr lang="en-US" dirty="0" smtClean="0">
                <a:latin typeface="+mj-lt"/>
                <a:ea typeface="Calibri"/>
                <a:cs typeface="Arial"/>
              </a:rPr>
              <a:t>) </a:t>
            </a:r>
            <a:r>
              <a:rPr lang="en-US" dirty="0" smtClean="0">
                <a:solidFill>
                  <a:srgbClr val="0070C0"/>
                </a:solidFill>
                <a:latin typeface="+mj-lt"/>
                <a:ea typeface="Calibri"/>
                <a:cs typeface="Arial"/>
              </a:rPr>
              <a:t>CLAUSE</a:t>
            </a:r>
            <a:r>
              <a:rPr lang="en-US" dirty="0" smtClean="0">
                <a:latin typeface="+mj-lt"/>
                <a:ea typeface="Calibri"/>
                <a:cs typeface="Arial"/>
              </a:rPr>
              <a:t>: Anyone </a:t>
            </a:r>
            <a:r>
              <a:rPr lang="en-US" i="1" dirty="0" smtClean="0">
                <a:latin typeface="+mj-lt"/>
                <a:ea typeface="Calibri"/>
                <a:cs typeface="Arial"/>
              </a:rPr>
              <a:t>who wants to come with us </a:t>
            </a:r>
            <a:r>
              <a:rPr lang="en-US" dirty="0" smtClean="0">
                <a:latin typeface="+mj-lt"/>
                <a:ea typeface="Calibri"/>
                <a:cs typeface="Arial"/>
              </a:rPr>
              <a:t>is welcome.</a:t>
            </a:r>
            <a:endParaRPr lang="en-US" sz="2800" dirty="0" smtClean="0">
              <a:latin typeface="+mj-lt"/>
              <a:ea typeface="Calibri"/>
              <a:cs typeface="Arial"/>
            </a:endParaRPr>
          </a:p>
          <a:p>
            <a:pPr marL="0" marR="0">
              <a:lnSpc>
                <a:spcPct val="115000"/>
              </a:lnSpc>
              <a:spcBef>
                <a:spcPts val="0"/>
              </a:spcBef>
              <a:spcAft>
                <a:spcPts val="0"/>
              </a:spcAft>
            </a:pPr>
            <a:r>
              <a:rPr lang="en-US" dirty="0" smtClean="0">
                <a:solidFill>
                  <a:srgbClr val="0070C0"/>
                </a:solidFill>
                <a:latin typeface="+mj-lt"/>
                <a:ea typeface="Calibri"/>
                <a:cs typeface="Arial"/>
              </a:rPr>
              <a:t>PHRASE</a:t>
            </a:r>
            <a:r>
              <a:rPr lang="en-US" dirty="0" smtClean="0">
                <a:latin typeface="+mj-lt"/>
                <a:ea typeface="Calibri"/>
                <a:cs typeface="Arial"/>
              </a:rPr>
              <a:t>: Anyone Ø </a:t>
            </a:r>
            <a:r>
              <a:rPr lang="en-US" i="1" dirty="0" smtClean="0">
                <a:latin typeface="+mj-lt"/>
                <a:ea typeface="Calibri"/>
                <a:cs typeface="Arial"/>
              </a:rPr>
              <a:t>wanting to come with us </a:t>
            </a:r>
            <a:r>
              <a:rPr lang="en-US" dirty="0" smtClean="0">
                <a:latin typeface="+mj-lt"/>
                <a:ea typeface="Calibri"/>
                <a:cs typeface="Arial"/>
              </a:rPr>
              <a:t>is welcome.</a:t>
            </a:r>
            <a:endParaRPr lang="en-US" sz="2800" dirty="0" smtClean="0">
              <a:latin typeface="+mj-lt"/>
              <a:ea typeface="Calibri"/>
              <a:cs typeface="Arial"/>
            </a:endParaRPr>
          </a:p>
          <a:p>
            <a:pPr marL="0" marR="0" indent="0">
              <a:lnSpc>
                <a:spcPct val="115000"/>
              </a:lnSpc>
              <a:spcBef>
                <a:spcPts val="0"/>
              </a:spcBef>
              <a:spcAft>
                <a:spcPts val="0"/>
              </a:spcAft>
              <a:buNone/>
            </a:pPr>
            <a:r>
              <a:rPr lang="en-US" dirty="0" smtClean="0">
                <a:latin typeface="+mj-lt"/>
                <a:ea typeface="Calibri"/>
                <a:cs typeface="Arial"/>
              </a:rPr>
              <a:t> </a:t>
            </a:r>
            <a:endParaRPr lang="en-US" sz="2800" dirty="0" smtClean="0">
              <a:latin typeface="+mj-lt"/>
              <a:ea typeface="Calibri"/>
              <a:cs typeface="Arial"/>
            </a:endParaRPr>
          </a:p>
          <a:p>
            <a:r>
              <a:rPr lang="en-US" dirty="0" smtClean="0">
                <a:latin typeface="+mj-lt"/>
                <a:ea typeface="Calibri"/>
              </a:rPr>
              <a:t>2. If there is </a:t>
            </a:r>
            <a:r>
              <a:rPr lang="en-US" u="sng" dirty="0" smtClean="0">
                <a:solidFill>
                  <a:srgbClr val="0070C0"/>
                </a:solidFill>
                <a:latin typeface="+mj-lt"/>
                <a:ea typeface="Calibri"/>
              </a:rPr>
              <a:t>no</a:t>
            </a:r>
            <a:r>
              <a:rPr lang="en-US" dirty="0" smtClean="0">
                <a:latin typeface="+mj-lt"/>
                <a:ea typeface="Calibri"/>
              </a:rPr>
              <a:t> </a:t>
            </a:r>
            <a:r>
              <a:rPr lang="en-US" i="1" dirty="0" smtClean="0">
                <a:solidFill>
                  <a:srgbClr val="0070C0"/>
                </a:solidFill>
                <a:latin typeface="+mj-lt"/>
                <a:ea typeface="Calibri"/>
              </a:rPr>
              <a:t>be </a:t>
            </a:r>
            <a:r>
              <a:rPr lang="en-US" dirty="0" smtClean="0">
                <a:latin typeface="+mj-lt"/>
                <a:ea typeface="Calibri"/>
              </a:rPr>
              <a:t>form of a verb in the adjective clause, it is sometimes </a:t>
            </a:r>
            <a:r>
              <a:rPr lang="en-US" dirty="0" smtClean="0">
                <a:solidFill>
                  <a:srgbClr val="FF0000"/>
                </a:solidFill>
                <a:latin typeface="+mj-lt"/>
                <a:ea typeface="Calibri"/>
              </a:rPr>
              <a:t>possible</a:t>
            </a:r>
            <a:r>
              <a:rPr lang="en-US" dirty="0" smtClean="0">
                <a:latin typeface="+mj-lt"/>
                <a:ea typeface="Calibri"/>
              </a:rPr>
              <a:t> to </a:t>
            </a:r>
            <a:r>
              <a:rPr lang="en-US" dirty="0" smtClean="0">
                <a:solidFill>
                  <a:srgbClr val="FF0000"/>
                </a:solidFill>
                <a:latin typeface="+mj-lt"/>
                <a:ea typeface="Calibri"/>
              </a:rPr>
              <a:t>omit</a:t>
            </a:r>
            <a:r>
              <a:rPr lang="en-US" dirty="0" smtClean="0">
                <a:latin typeface="+mj-lt"/>
                <a:ea typeface="Calibri"/>
              </a:rPr>
              <a:t> the </a:t>
            </a:r>
            <a:r>
              <a:rPr lang="en-US" dirty="0" smtClean="0">
                <a:solidFill>
                  <a:srgbClr val="FF0000"/>
                </a:solidFill>
                <a:latin typeface="+mj-lt"/>
                <a:ea typeface="Calibri"/>
              </a:rPr>
              <a:t>subject</a:t>
            </a:r>
            <a:r>
              <a:rPr lang="en-US" dirty="0" smtClean="0">
                <a:latin typeface="+mj-lt"/>
                <a:ea typeface="Calibri"/>
              </a:rPr>
              <a:t> pronoun and </a:t>
            </a:r>
            <a:r>
              <a:rPr lang="en-US" dirty="0" smtClean="0">
                <a:solidFill>
                  <a:srgbClr val="FF0000"/>
                </a:solidFill>
                <a:latin typeface="+mj-lt"/>
                <a:ea typeface="Calibri"/>
              </a:rPr>
              <a:t>change</a:t>
            </a:r>
            <a:r>
              <a:rPr lang="en-US" dirty="0" smtClean="0">
                <a:latin typeface="+mj-lt"/>
                <a:ea typeface="Calibri"/>
              </a:rPr>
              <a:t> the </a:t>
            </a:r>
            <a:r>
              <a:rPr lang="en-US" dirty="0" smtClean="0">
                <a:solidFill>
                  <a:srgbClr val="FF0000"/>
                </a:solidFill>
                <a:latin typeface="+mj-lt"/>
                <a:ea typeface="Calibri"/>
              </a:rPr>
              <a:t>verb</a:t>
            </a:r>
            <a:r>
              <a:rPr lang="en-US" dirty="0" smtClean="0">
                <a:latin typeface="+mj-lt"/>
                <a:ea typeface="Calibri"/>
              </a:rPr>
              <a:t> to its </a:t>
            </a:r>
            <a:r>
              <a:rPr lang="en-US" i="1" dirty="0" smtClean="0">
                <a:latin typeface="+mj-lt"/>
                <a:ea typeface="Calibri"/>
              </a:rPr>
              <a:t>-</a:t>
            </a:r>
            <a:r>
              <a:rPr lang="en-US" i="1" dirty="0" err="1" smtClean="0">
                <a:solidFill>
                  <a:srgbClr val="0070C0"/>
                </a:solidFill>
                <a:latin typeface="+mj-lt"/>
                <a:ea typeface="Calibri"/>
              </a:rPr>
              <a:t>ing</a:t>
            </a:r>
            <a:r>
              <a:rPr lang="en-US" i="1" dirty="0" smtClean="0">
                <a:solidFill>
                  <a:srgbClr val="0070C0"/>
                </a:solidFill>
                <a:latin typeface="+mj-lt"/>
                <a:ea typeface="Calibri"/>
              </a:rPr>
              <a:t> </a:t>
            </a:r>
            <a:r>
              <a:rPr lang="en-US" dirty="0" smtClean="0">
                <a:latin typeface="+mj-lt"/>
                <a:ea typeface="Calibri"/>
              </a:rPr>
              <a:t>form, as in (h) and (</a:t>
            </a:r>
            <a:r>
              <a:rPr lang="en-US" dirty="0" err="1" smtClean="0">
                <a:latin typeface="+mj-lt"/>
                <a:ea typeface="Calibri"/>
              </a:rPr>
              <a:t>i</a:t>
            </a:r>
            <a:r>
              <a:rPr lang="en-US" dirty="0" smtClean="0">
                <a:latin typeface="+mj-lt"/>
                <a:ea typeface="Calibri"/>
              </a:rPr>
              <a:t>).</a:t>
            </a:r>
            <a:endParaRPr lang="en-US" dirty="0">
              <a:latin typeface="+mj-lt"/>
            </a:endParaRPr>
          </a:p>
        </p:txBody>
      </p:sp>
    </p:spTree>
    <p:extLst>
      <p:ext uri="{BB962C8B-B14F-4D97-AF65-F5344CB8AC3E}">
        <p14:creationId xmlns:p14="http://schemas.microsoft.com/office/powerpoint/2010/main" val="10749854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rmAutofit fontScale="92500"/>
          </a:bodyPr>
          <a:lstStyle/>
          <a:p>
            <a:pPr marL="0" marR="0" indent="0">
              <a:lnSpc>
                <a:spcPct val="115000"/>
              </a:lnSpc>
              <a:spcBef>
                <a:spcPts val="0"/>
              </a:spcBef>
              <a:spcAft>
                <a:spcPts val="0"/>
              </a:spcAft>
              <a:buNone/>
            </a:pPr>
            <a:r>
              <a:rPr lang="en-US" dirty="0" smtClean="0">
                <a:latin typeface="+mj-lt"/>
                <a:ea typeface="Calibri"/>
                <a:cs typeface="Arial"/>
              </a:rPr>
              <a:t>(</a:t>
            </a:r>
            <a:r>
              <a:rPr lang="en-US" dirty="0">
                <a:latin typeface="+mj-lt"/>
                <a:ea typeface="Calibri"/>
                <a:cs typeface="Arial"/>
              </a:rPr>
              <a:t>j) </a:t>
            </a:r>
            <a:r>
              <a:rPr lang="en-US" i="1" dirty="0">
                <a:latin typeface="+mj-lt"/>
                <a:ea typeface="Calibri"/>
                <a:cs typeface="Arial"/>
              </a:rPr>
              <a:t>Paris, which is the capital of France, </a:t>
            </a:r>
            <a:r>
              <a:rPr lang="en-US" dirty="0">
                <a:latin typeface="+mj-lt"/>
                <a:ea typeface="Calibri"/>
                <a:cs typeface="Arial"/>
              </a:rPr>
              <a:t>is an exciting </a:t>
            </a:r>
            <a:r>
              <a:rPr lang="en-US" dirty="0" smtClean="0">
                <a:latin typeface="+mj-lt"/>
                <a:ea typeface="Calibri"/>
                <a:cs typeface="Arial"/>
              </a:rPr>
              <a:t>city.</a:t>
            </a:r>
          </a:p>
          <a:p>
            <a:pPr marL="0" marR="0" indent="0">
              <a:lnSpc>
                <a:spcPct val="115000"/>
              </a:lnSpc>
              <a:spcBef>
                <a:spcPts val="0"/>
              </a:spcBef>
              <a:spcAft>
                <a:spcPts val="0"/>
              </a:spcAft>
              <a:buNone/>
            </a:pPr>
            <a:endParaRPr lang="en-US" sz="2800" dirty="0">
              <a:latin typeface="+mj-lt"/>
              <a:ea typeface="Calibri"/>
              <a:cs typeface="Arial"/>
            </a:endParaRPr>
          </a:p>
          <a:p>
            <a:pPr marL="0" marR="0" indent="0">
              <a:lnSpc>
                <a:spcPct val="115000"/>
              </a:lnSpc>
              <a:spcBef>
                <a:spcPts val="0"/>
              </a:spcBef>
              <a:spcAft>
                <a:spcPts val="0"/>
              </a:spcAft>
              <a:buNone/>
            </a:pPr>
            <a:r>
              <a:rPr lang="en-US" dirty="0">
                <a:latin typeface="+mj-lt"/>
                <a:ea typeface="Calibri"/>
                <a:cs typeface="Arial"/>
              </a:rPr>
              <a:t>(k) </a:t>
            </a:r>
            <a:r>
              <a:rPr lang="en-US" i="1" dirty="0">
                <a:latin typeface="+mj-lt"/>
                <a:ea typeface="Calibri"/>
                <a:cs typeface="Arial"/>
              </a:rPr>
              <a:t>Paris, the capital of France, </a:t>
            </a:r>
            <a:r>
              <a:rPr lang="en-US" dirty="0">
                <a:latin typeface="+mj-lt"/>
                <a:ea typeface="Calibri"/>
                <a:cs typeface="Arial"/>
              </a:rPr>
              <a:t>is an exciting city.</a:t>
            </a:r>
            <a:endParaRPr lang="en-US" sz="2800" dirty="0">
              <a:latin typeface="+mj-lt"/>
              <a:ea typeface="Calibri"/>
              <a:cs typeface="Arial"/>
            </a:endParaRPr>
          </a:p>
          <a:p>
            <a:pPr marL="0" marR="0" indent="0">
              <a:lnSpc>
                <a:spcPct val="115000"/>
              </a:lnSpc>
              <a:spcBef>
                <a:spcPts val="0"/>
              </a:spcBef>
              <a:spcAft>
                <a:spcPts val="0"/>
              </a:spcAft>
              <a:buNone/>
            </a:pPr>
            <a:endParaRPr lang="en-US" sz="2800" dirty="0">
              <a:latin typeface="+mj-lt"/>
              <a:ea typeface="Calibri"/>
              <a:cs typeface="Arial"/>
            </a:endParaRPr>
          </a:p>
          <a:p>
            <a:pPr marL="0" marR="0">
              <a:lnSpc>
                <a:spcPct val="115000"/>
              </a:lnSpc>
              <a:spcBef>
                <a:spcPts val="0"/>
              </a:spcBef>
              <a:spcAft>
                <a:spcPts val="0"/>
              </a:spcAft>
            </a:pPr>
            <a:r>
              <a:rPr lang="en-US" dirty="0">
                <a:latin typeface="+mj-lt"/>
                <a:ea typeface="Calibri"/>
                <a:cs typeface="Arial"/>
              </a:rPr>
              <a:t>If the adjective clause requires </a:t>
            </a:r>
            <a:r>
              <a:rPr lang="en-US" dirty="0">
                <a:solidFill>
                  <a:srgbClr val="FF0000"/>
                </a:solidFill>
                <a:latin typeface="+mj-lt"/>
                <a:ea typeface="Calibri"/>
                <a:cs typeface="Arial"/>
              </a:rPr>
              <a:t>commas</a:t>
            </a:r>
            <a:r>
              <a:rPr lang="en-US" dirty="0">
                <a:latin typeface="+mj-lt"/>
                <a:ea typeface="Calibri"/>
                <a:cs typeface="Arial"/>
              </a:rPr>
              <a:t>, as in (j), the adjective </a:t>
            </a:r>
            <a:r>
              <a:rPr lang="en-US" dirty="0">
                <a:solidFill>
                  <a:srgbClr val="FF0000"/>
                </a:solidFill>
                <a:latin typeface="+mj-lt"/>
                <a:ea typeface="Calibri"/>
                <a:cs typeface="Arial"/>
              </a:rPr>
              <a:t>phrase also requires commas</a:t>
            </a:r>
            <a:r>
              <a:rPr lang="en-US" dirty="0">
                <a:latin typeface="+mj-lt"/>
                <a:ea typeface="Calibri"/>
                <a:cs typeface="Arial"/>
              </a:rPr>
              <a:t>, as in (k). An adjective phrase in which </a:t>
            </a:r>
            <a:r>
              <a:rPr lang="en-US" dirty="0">
                <a:solidFill>
                  <a:srgbClr val="0070C0"/>
                </a:solidFill>
                <a:latin typeface="+mj-lt"/>
                <a:ea typeface="Calibri"/>
                <a:cs typeface="Arial"/>
              </a:rPr>
              <a:t>a noun follows another noun</a:t>
            </a:r>
            <a:r>
              <a:rPr lang="en-US" dirty="0">
                <a:latin typeface="+mj-lt"/>
                <a:ea typeface="Calibri"/>
                <a:cs typeface="Arial"/>
              </a:rPr>
              <a:t>, as in (k), is called an </a:t>
            </a:r>
            <a:r>
              <a:rPr lang="en-US" i="1" dirty="0">
                <a:solidFill>
                  <a:srgbClr val="FF0000"/>
                </a:solidFill>
                <a:latin typeface="+mj-lt"/>
                <a:ea typeface="Calibri"/>
                <a:cs typeface="Arial"/>
              </a:rPr>
              <a:t>appositive</a:t>
            </a:r>
            <a:r>
              <a:rPr lang="en-US" i="1" dirty="0">
                <a:latin typeface="+mj-lt"/>
                <a:ea typeface="Calibri"/>
                <a:cs typeface="Arial"/>
              </a:rPr>
              <a:t>.</a:t>
            </a:r>
            <a:endParaRPr lang="en-US" sz="2800" dirty="0">
              <a:latin typeface="+mj-lt"/>
              <a:ea typeface="Calibri"/>
              <a:cs typeface="Arial"/>
            </a:endParaRPr>
          </a:p>
          <a:p>
            <a:endParaRPr lang="en-US" dirty="0">
              <a:latin typeface="+mj-lt"/>
            </a:endParaRPr>
          </a:p>
        </p:txBody>
      </p:sp>
    </p:spTree>
    <p:extLst>
      <p:ext uri="{BB962C8B-B14F-4D97-AF65-F5344CB8AC3E}">
        <p14:creationId xmlns:p14="http://schemas.microsoft.com/office/powerpoint/2010/main" val="5017343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019800"/>
          </a:xfrm>
        </p:spPr>
        <p:txBody>
          <a:bodyPr>
            <a:normAutofit fontScale="55000" lnSpcReduction="20000"/>
          </a:bodyPr>
          <a:lstStyle/>
          <a:p>
            <a:pPr marL="0" marR="0">
              <a:lnSpc>
                <a:spcPct val="115000"/>
              </a:lnSpc>
              <a:spcBef>
                <a:spcPts val="0"/>
              </a:spcBef>
              <a:spcAft>
                <a:spcPts val="0"/>
              </a:spcAft>
            </a:pPr>
            <a:r>
              <a:rPr lang="en-US" b="1" dirty="0">
                <a:solidFill>
                  <a:srgbClr val="FF0000"/>
                </a:solidFill>
                <a:ea typeface="Calibri"/>
                <a:cs typeface="Palatino Linotype"/>
              </a:rPr>
              <a:t>Exercise 51, p. 295.</a:t>
            </a:r>
            <a:endParaRPr lang="en-US" sz="2400" dirty="0">
              <a:solidFill>
                <a:srgbClr val="FF0000"/>
              </a:solidFill>
              <a:ea typeface="Calibri"/>
              <a:cs typeface="Arial"/>
            </a:endParaRPr>
          </a:p>
          <a:p>
            <a:pPr marL="0" marR="0">
              <a:lnSpc>
                <a:spcPct val="115000"/>
              </a:lnSpc>
              <a:spcBef>
                <a:spcPts val="0"/>
              </a:spcBef>
              <a:spcAft>
                <a:spcPts val="0"/>
              </a:spcAft>
            </a:pPr>
            <a:r>
              <a:rPr lang="en-US" sz="3800" dirty="0">
                <a:ea typeface="Calibri"/>
                <a:cs typeface="Garamond"/>
              </a:rPr>
              <a:t>2. The scientists researching the causes of cancer are making progress.</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3. We have an apartment overlooking the park.</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4. The photographs published in the newspaper were extraordinary.</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5. The rules allowing public access to wilderness areas need to be reconsidered.</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6. The psychologists studying the nature of sleep have made important discoveries.</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7. Antarctica is covered by a huge ice cap containing 70 percent of the earth’s fresh water.</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8. When I went to Alex’s house to drop off some paperwork, I met Jacob, his partner.</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9. Many of the students hoping to enter this university will be disappointed because only one-tenth of those applying for admission will be accepted.</a:t>
            </a:r>
            <a:endParaRPr lang="en-US" sz="3800" dirty="0">
              <a:ea typeface="Calibri"/>
              <a:cs typeface="Arial"/>
            </a:endParaRPr>
          </a:p>
          <a:p>
            <a:pPr marL="0" marR="0">
              <a:lnSpc>
                <a:spcPct val="115000"/>
              </a:lnSpc>
              <a:spcBef>
                <a:spcPts val="0"/>
              </a:spcBef>
              <a:spcAft>
                <a:spcPts val="0"/>
              </a:spcAft>
            </a:pPr>
            <a:r>
              <a:rPr lang="en-US" sz="3800" dirty="0">
                <a:ea typeface="Calibri"/>
                <a:cs typeface="Garamond"/>
              </a:rPr>
              <a:t>10. Kuala Lumpur, the capital of Malaysia, is a major trade center in Southeast Asia</a:t>
            </a:r>
            <a:r>
              <a:rPr lang="en-US" sz="3800" dirty="0" smtClean="0">
                <a:ea typeface="Calibri"/>
                <a:cs typeface="Garamond"/>
              </a:rPr>
              <a:t>.</a:t>
            </a:r>
            <a:endParaRPr lang="en-US" sz="3800" dirty="0">
              <a:latin typeface="Calibri"/>
              <a:ea typeface="Calibri"/>
              <a:cs typeface="Arial"/>
            </a:endParaRPr>
          </a:p>
          <a:p>
            <a:endParaRPr lang="en-US" dirty="0"/>
          </a:p>
        </p:txBody>
      </p:sp>
    </p:spTree>
    <p:extLst>
      <p:ext uri="{BB962C8B-B14F-4D97-AF65-F5344CB8AC3E}">
        <p14:creationId xmlns:p14="http://schemas.microsoft.com/office/powerpoint/2010/main" val="39750243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7500" lnSpcReduction="20000"/>
          </a:bodyPr>
          <a:lstStyle/>
          <a:p>
            <a:pPr marL="0" marR="0">
              <a:lnSpc>
                <a:spcPct val="115000"/>
              </a:lnSpc>
              <a:spcBef>
                <a:spcPts val="0"/>
              </a:spcBef>
              <a:spcAft>
                <a:spcPts val="0"/>
              </a:spcAft>
            </a:pPr>
            <a:r>
              <a:rPr lang="en-US" b="1" dirty="0">
                <a:solidFill>
                  <a:srgbClr val="FF0000"/>
                </a:solidFill>
                <a:latin typeface="Palatino Linotype"/>
                <a:ea typeface="Calibri"/>
                <a:cs typeface="Palatino Linotype"/>
              </a:rPr>
              <a:t>Exercise 53, p. 295.</a:t>
            </a:r>
            <a:endParaRPr lang="en-US" sz="2400" dirty="0">
              <a:solidFill>
                <a:srgbClr val="FF0000"/>
              </a:solidFill>
              <a:latin typeface="Calibri"/>
              <a:ea typeface="Calibri"/>
              <a:cs typeface="Arial"/>
            </a:endParaRPr>
          </a:p>
          <a:p>
            <a:pPr marL="0" marR="0">
              <a:lnSpc>
                <a:spcPct val="115000"/>
              </a:lnSpc>
              <a:spcBef>
                <a:spcPts val="0"/>
              </a:spcBef>
              <a:spcAft>
                <a:spcPts val="0"/>
              </a:spcAft>
            </a:pPr>
            <a:r>
              <a:rPr lang="en-US" dirty="0">
                <a:latin typeface="Garamond"/>
                <a:ea typeface="Calibri"/>
                <a:cs typeface="Garamond"/>
              </a:rPr>
              <a:t>2. Corn was one of the agricultural products that/which was introduced to the European settlers by the Indians. Some of the other products that/which were introduced by the Indians were potatoes, peanuts, and tobacco.</a:t>
            </a:r>
            <a:endParaRPr lang="en-US" sz="2400" dirty="0">
              <a:latin typeface="Calibri"/>
              <a:ea typeface="Calibri"/>
              <a:cs typeface="Arial"/>
            </a:endParaRPr>
          </a:p>
          <a:p>
            <a:pPr marL="0" marR="0">
              <a:lnSpc>
                <a:spcPct val="115000"/>
              </a:lnSpc>
              <a:spcBef>
                <a:spcPts val="0"/>
              </a:spcBef>
              <a:spcAft>
                <a:spcPts val="0"/>
              </a:spcAft>
            </a:pPr>
            <a:r>
              <a:rPr lang="en-US" dirty="0">
                <a:latin typeface="Garamond"/>
                <a:ea typeface="Calibri"/>
                <a:cs typeface="Garamond"/>
              </a:rPr>
              <a:t>3. Mercury, which is the nearest planet to the sun, is also the smallest of the planets which/that orbit our sun.</a:t>
            </a:r>
            <a:endParaRPr lang="en-US" sz="2400" dirty="0">
              <a:latin typeface="Calibri"/>
              <a:ea typeface="Calibri"/>
              <a:cs typeface="Arial"/>
            </a:endParaRPr>
          </a:p>
          <a:p>
            <a:pPr marL="0" marR="0">
              <a:lnSpc>
                <a:spcPct val="115000"/>
              </a:lnSpc>
              <a:spcBef>
                <a:spcPts val="0"/>
              </a:spcBef>
              <a:spcAft>
                <a:spcPts val="0"/>
              </a:spcAft>
            </a:pPr>
            <a:r>
              <a:rPr lang="en-US" dirty="0">
                <a:latin typeface="Garamond"/>
                <a:ea typeface="Calibri"/>
                <a:cs typeface="Garamond"/>
              </a:rPr>
              <a:t>4. The pyramids, which are the monumental tombs of ancient Egyptian pharaohs, were constructed more than 4,000 years ago.</a:t>
            </a:r>
            <a:endParaRPr lang="en-US" sz="2400" dirty="0">
              <a:latin typeface="Calibri"/>
              <a:ea typeface="Calibri"/>
              <a:cs typeface="Arial"/>
            </a:endParaRPr>
          </a:p>
          <a:p>
            <a:pPr marL="0" marR="0">
              <a:lnSpc>
                <a:spcPct val="115000"/>
              </a:lnSpc>
              <a:spcBef>
                <a:spcPts val="0"/>
              </a:spcBef>
              <a:spcAft>
                <a:spcPts val="0"/>
              </a:spcAft>
            </a:pPr>
            <a:r>
              <a:rPr lang="en-US" dirty="0">
                <a:latin typeface="Garamond"/>
                <a:ea typeface="Calibri"/>
                <a:cs typeface="Garamond"/>
              </a:rPr>
              <a:t>5. Any student who/that doesn’t want to go on the trip should inform the office.</a:t>
            </a:r>
            <a:endParaRPr lang="en-US" sz="2400" dirty="0">
              <a:latin typeface="Calibri"/>
              <a:ea typeface="Calibri"/>
              <a:cs typeface="Arial"/>
            </a:endParaRPr>
          </a:p>
          <a:p>
            <a:pPr marL="0" marR="0">
              <a:lnSpc>
                <a:spcPct val="115000"/>
              </a:lnSpc>
              <a:spcBef>
                <a:spcPts val="0"/>
              </a:spcBef>
              <a:spcAft>
                <a:spcPts val="0"/>
              </a:spcAft>
            </a:pPr>
            <a:r>
              <a:rPr lang="en-US" dirty="0">
                <a:latin typeface="Garamond"/>
                <a:ea typeface="Calibri"/>
                <a:cs typeface="Garamond"/>
              </a:rPr>
              <a:t>6. Be sure to follow the instructions that/which are given at the top of the page.</a:t>
            </a:r>
            <a:endParaRPr lang="en-US" sz="2400" dirty="0">
              <a:latin typeface="Calibri"/>
              <a:ea typeface="Calibri"/>
              <a:cs typeface="Arial"/>
            </a:endParaRPr>
          </a:p>
          <a:p>
            <a:pPr marL="0" marR="0">
              <a:lnSpc>
                <a:spcPct val="115000"/>
              </a:lnSpc>
              <a:spcBef>
                <a:spcPts val="0"/>
              </a:spcBef>
              <a:spcAft>
                <a:spcPts val="0"/>
              </a:spcAft>
            </a:pPr>
            <a:r>
              <a:rPr lang="en-US" dirty="0">
                <a:latin typeface="Garamond"/>
                <a:ea typeface="Calibri"/>
                <a:cs typeface="Garamond"/>
              </a:rPr>
              <a:t> </a:t>
            </a:r>
            <a:endParaRPr lang="en-US" sz="4000" dirty="0">
              <a:latin typeface="Calibri"/>
              <a:ea typeface="Calibri"/>
              <a:cs typeface="Arial"/>
            </a:endParaRPr>
          </a:p>
          <a:p>
            <a:pPr marL="402336" lvl="1" indent="0">
              <a:buNone/>
            </a:pPr>
            <a:endParaRPr lang="en-US" dirty="0"/>
          </a:p>
        </p:txBody>
      </p:sp>
    </p:spTree>
    <p:extLst>
      <p:ext uri="{BB962C8B-B14F-4D97-AF65-F5344CB8AC3E}">
        <p14:creationId xmlns:p14="http://schemas.microsoft.com/office/powerpoint/2010/main" val="3404195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92500" lnSpcReduction="10000"/>
          </a:bodyPr>
          <a:lstStyle/>
          <a:p>
            <a:pPr marL="0" marR="0">
              <a:lnSpc>
                <a:spcPct val="115000"/>
              </a:lnSpc>
              <a:spcBef>
                <a:spcPts val="0"/>
              </a:spcBef>
              <a:spcAft>
                <a:spcPts val="0"/>
              </a:spcAft>
            </a:pPr>
            <a:r>
              <a:rPr lang="en-US" sz="2800" b="1" dirty="0">
                <a:solidFill>
                  <a:srgbClr val="FF0000"/>
                </a:solidFill>
                <a:latin typeface="+mj-lt"/>
                <a:ea typeface="Calibri"/>
                <a:cs typeface="Garamond"/>
              </a:rPr>
              <a:t>Exercise 54, p. 296.</a:t>
            </a:r>
            <a:endParaRPr lang="en-US" sz="2800" dirty="0">
              <a:solidFill>
                <a:srgbClr val="FF0000"/>
              </a:solidFill>
              <a:latin typeface="+mj-lt"/>
              <a:ea typeface="Calibri"/>
              <a:cs typeface="Arial"/>
            </a:endParaRPr>
          </a:p>
          <a:p>
            <a:pPr marL="0" marR="0">
              <a:lnSpc>
                <a:spcPct val="115000"/>
              </a:lnSpc>
              <a:spcBef>
                <a:spcPts val="0"/>
              </a:spcBef>
              <a:spcAft>
                <a:spcPts val="0"/>
              </a:spcAft>
            </a:pPr>
            <a:r>
              <a:rPr lang="en-US" sz="2800" dirty="0">
                <a:latin typeface="+mj-lt"/>
                <a:ea typeface="Calibri"/>
                <a:cs typeface="Garamond"/>
              </a:rPr>
              <a:t>(2) Walt Disney, the creator of Mickey Mouse and the founder of his own movie production company, once was fired by a newspaper editor because he had no good ideas</a:t>
            </a:r>
            <a:r>
              <a:rPr lang="en-US" sz="2800" dirty="0" smtClean="0">
                <a:latin typeface="+mj-lt"/>
                <a:ea typeface="Calibri"/>
                <a:cs typeface="Garamond"/>
              </a:rPr>
              <a:t>.</a:t>
            </a:r>
          </a:p>
          <a:p>
            <a:pPr marL="0" marR="0">
              <a:lnSpc>
                <a:spcPct val="115000"/>
              </a:lnSpc>
              <a:spcBef>
                <a:spcPts val="0"/>
              </a:spcBef>
              <a:spcAft>
                <a:spcPts val="0"/>
              </a:spcAft>
            </a:pPr>
            <a:endParaRPr lang="en-US" sz="2800" dirty="0">
              <a:latin typeface="+mj-lt"/>
              <a:ea typeface="Calibri"/>
              <a:cs typeface="Arial"/>
            </a:endParaRPr>
          </a:p>
          <a:p>
            <a:pPr marL="0" marR="0">
              <a:lnSpc>
                <a:spcPct val="115000"/>
              </a:lnSpc>
              <a:spcBef>
                <a:spcPts val="0"/>
              </a:spcBef>
              <a:spcAft>
                <a:spcPts val="0"/>
              </a:spcAft>
            </a:pPr>
            <a:r>
              <a:rPr lang="en-US" sz="2800" dirty="0">
                <a:latin typeface="+mj-lt"/>
                <a:ea typeface="Calibri"/>
                <a:cs typeface="Garamond"/>
              </a:rPr>
              <a:t>(3) Thomas Edison, the inventor of the light bulb and the phonograph, was believed by his teachers to be too stupid to </a:t>
            </a:r>
            <a:r>
              <a:rPr lang="en-US" sz="2800">
                <a:latin typeface="+mj-lt"/>
                <a:ea typeface="Calibri"/>
                <a:cs typeface="Garamond"/>
              </a:rPr>
              <a:t>learn</a:t>
            </a:r>
            <a:r>
              <a:rPr lang="en-US" sz="2800" smtClean="0">
                <a:latin typeface="+mj-lt"/>
                <a:ea typeface="Calibri"/>
                <a:cs typeface="Garamond"/>
              </a:rPr>
              <a:t>.</a:t>
            </a:r>
          </a:p>
          <a:p>
            <a:pPr marL="0" marR="0">
              <a:lnSpc>
                <a:spcPct val="115000"/>
              </a:lnSpc>
              <a:spcBef>
                <a:spcPts val="0"/>
              </a:spcBef>
              <a:spcAft>
                <a:spcPts val="0"/>
              </a:spcAft>
            </a:pPr>
            <a:endParaRPr lang="en-US" sz="2800" dirty="0">
              <a:latin typeface="+mj-lt"/>
              <a:ea typeface="Calibri"/>
              <a:cs typeface="Arial"/>
            </a:endParaRPr>
          </a:p>
          <a:p>
            <a:pPr marL="0" marR="0">
              <a:lnSpc>
                <a:spcPct val="115000"/>
              </a:lnSpc>
              <a:spcBef>
                <a:spcPts val="0"/>
              </a:spcBef>
              <a:spcAft>
                <a:spcPts val="0"/>
              </a:spcAft>
            </a:pPr>
            <a:r>
              <a:rPr lang="en-US" sz="2800" dirty="0">
                <a:latin typeface="+mj-lt"/>
                <a:ea typeface="Calibri"/>
                <a:cs typeface="Garamond"/>
              </a:rPr>
              <a:t>(4) Albert Einstein, one of the greatest scientists of all time, performed badly in almost all of his high school courses and failed his first college entrance exam</a:t>
            </a:r>
            <a:r>
              <a:rPr lang="en-US" sz="2800" dirty="0" smtClean="0">
                <a:latin typeface="+mj-lt"/>
                <a:ea typeface="Calibri"/>
                <a:cs typeface="Garamond"/>
              </a:rPr>
              <a:t>.</a:t>
            </a:r>
            <a:endParaRPr lang="en-US" sz="2800" dirty="0">
              <a:latin typeface="+mj-lt"/>
              <a:ea typeface="Calibri"/>
              <a:cs typeface="Arial"/>
            </a:endParaRPr>
          </a:p>
        </p:txBody>
      </p:sp>
    </p:spTree>
    <p:extLst>
      <p:ext uri="{BB962C8B-B14F-4D97-AF65-F5344CB8AC3E}">
        <p14:creationId xmlns:p14="http://schemas.microsoft.com/office/powerpoint/2010/main" val="66485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10000"/>
          </a:bodyPr>
          <a:lstStyle/>
          <a:p>
            <a:r>
              <a:rPr lang="en-US" sz="2600" b="1" dirty="0">
                <a:solidFill>
                  <a:srgbClr val="FF0000"/>
                </a:solidFill>
                <a:latin typeface="Palatino Linotype"/>
              </a:rPr>
              <a:t>Exercise 3, p. 271.</a:t>
            </a:r>
          </a:p>
          <a:p>
            <a:r>
              <a:rPr lang="en-US" sz="2600" dirty="0">
                <a:latin typeface="Arial" pitchFamily="34" charset="0"/>
                <a:cs typeface="Arial" pitchFamily="34" charset="0"/>
              </a:rPr>
              <a:t>2. The girl who/that won the race is happy</a:t>
            </a:r>
            <a:r>
              <a:rPr lang="en-US" sz="2600" dirty="0" smtClean="0">
                <a:latin typeface="Arial" pitchFamily="34" charset="0"/>
                <a:cs typeface="Arial" pitchFamily="34" charset="0"/>
              </a:rPr>
              <a:t>.</a:t>
            </a:r>
          </a:p>
          <a:p>
            <a:endParaRPr lang="en-US" sz="2600" dirty="0">
              <a:latin typeface="Arial" pitchFamily="34" charset="0"/>
              <a:cs typeface="Arial" pitchFamily="34" charset="0"/>
            </a:endParaRPr>
          </a:p>
          <a:p>
            <a:r>
              <a:rPr lang="en-US" sz="2600" dirty="0">
                <a:latin typeface="Arial" pitchFamily="34" charset="0"/>
                <a:cs typeface="Arial" pitchFamily="34" charset="0"/>
              </a:rPr>
              <a:t>3. The student who/that sits next to me is from China</a:t>
            </a:r>
            <a:r>
              <a:rPr lang="en-US" sz="2600" dirty="0" smtClean="0">
                <a:latin typeface="Arial" pitchFamily="34" charset="0"/>
                <a:cs typeface="Arial" pitchFamily="34" charset="0"/>
              </a:rPr>
              <a:t>.</a:t>
            </a:r>
          </a:p>
          <a:p>
            <a:endParaRPr lang="en-US" sz="2600" dirty="0">
              <a:latin typeface="Arial" pitchFamily="34" charset="0"/>
              <a:cs typeface="Arial" pitchFamily="34" charset="0"/>
            </a:endParaRPr>
          </a:p>
          <a:p>
            <a:r>
              <a:rPr lang="en-US" sz="2600" dirty="0">
                <a:latin typeface="Arial" pitchFamily="34" charset="0"/>
                <a:cs typeface="Arial" pitchFamily="34" charset="0"/>
              </a:rPr>
              <a:t>4. The students who/that sit in the front row are </a:t>
            </a:r>
            <a:r>
              <a:rPr lang="en-US" sz="2600" dirty="0" smtClean="0">
                <a:latin typeface="Arial" pitchFamily="34" charset="0"/>
                <a:cs typeface="Arial" pitchFamily="34" charset="0"/>
              </a:rPr>
              <a:t>from China.</a:t>
            </a:r>
          </a:p>
          <a:p>
            <a:endParaRPr lang="en-US" sz="2600" dirty="0">
              <a:latin typeface="Arial" pitchFamily="34" charset="0"/>
              <a:cs typeface="Arial" pitchFamily="34" charset="0"/>
            </a:endParaRPr>
          </a:p>
          <a:p>
            <a:r>
              <a:rPr lang="en-US" sz="2600" dirty="0">
                <a:latin typeface="Arial" pitchFamily="34" charset="0"/>
                <a:cs typeface="Arial" pitchFamily="34" charset="0"/>
              </a:rPr>
              <a:t>5. We are studying sentences </a:t>
            </a:r>
            <a:r>
              <a:rPr lang="en-US" sz="2600" dirty="0" smtClean="0">
                <a:latin typeface="Arial" pitchFamily="34" charset="0"/>
                <a:cs typeface="Arial" pitchFamily="34" charset="0"/>
              </a:rPr>
              <a:t>that/which contain adjective </a:t>
            </a:r>
            <a:r>
              <a:rPr lang="en-US" sz="2600" dirty="0">
                <a:latin typeface="Arial" pitchFamily="34" charset="0"/>
                <a:cs typeface="Arial" pitchFamily="34" charset="0"/>
              </a:rPr>
              <a:t>clauses</a:t>
            </a:r>
            <a:r>
              <a:rPr lang="en-US" sz="2600" dirty="0" smtClean="0">
                <a:latin typeface="Arial" pitchFamily="34" charset="0"/>
                <a:cs typeface="Arial" pitchFamily="34" charset="0"/>
              </a:rPr>
              <a:t>.</a:t>
            </a:r>
          </a:p>
          <a:p>
            <a:endParaRPr lang="en-US" sz="2600" dirty="0">
              <a:latin typeface="Arial" pitchFamily="34" charset="0"/>
              <a:cs typeface="Arial" pitchFamily="34" charset="0"/>
            </a:endParaRPr>
          </a:p>
          <a:p>
            <a:r>
              <a:rPr lang="en-US" sz="2600" dirty="0">
                <a:latin typeface="Arial" pitchFamily="34" charset="0"/>
                <a:cs typeface="Arial" pitchFamily="34" charset="0"/>
              </a:rPr>
              <a:t>6. I am using a sentence that/which contains </a:t>
            </a:r>
            <a:r>
              <a:rPr lang="en-US" sz="2600" dirty="0" smtClean="0">
                <a:latin typeface="Arial" pitchFamily="34" charset="0"/>
                <a:cs typeface="Arial" pitchFamily="34" charset="0"/>
              </a:rPr>
              <a:t>an adjective </a:t>
            </a:r>
            <a:r>
              <a:rPr lang="en-US" sz="2600" dirty="0">
                <a:latin typeface="Arial" pitchFamily="34" charset="0"/>
                <a:cs typeface="Arial" pitchFamily="34" charset="0"/>
              </a:rPr>
              <a:t>clause</a:t>
            </a:r>
          </a:p>
        </p:txBody>
      </p:sp>
    </p:spTree>
    <p:extLst>
      <p:ext uri="{BB962C8B-B14F-4D97-AF65-F5344CB8AC3E}">
        <p14:creationId xmlns:p14="http://schemas.microsoft.com/office/powerpoint/2010/main" val="35709768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791200"/>
          </a:xfrm>
        </p:spPr>
        <p:txBody>
          <a:bodyPr>
            <a:normAutofit fontScale="62500" lnSpcReduction="20000"/>
          </a:bodyPr>
          <a:lstStyle/>
          <a:p>
            <a:pPr marL="0" marR="0">
              <a:lnSpc>
                <a:spcPct val="115000"/>
              </a:lnSpc>
              <a:spcBef>
                <a:spcPts val="0"/>
              </a:spcBef>
              <a:spcAft>
                <a:spcPts val="0"/>
              </a:spcAft>
            </a:pPr>
            <a:r>
              <a:rPr lang="en-US" b="1" dirty="0">
                <a:solidFill>
                  <a:srgbClr val="FF0000"/>
                </a:solidFill>
                <a:latin typeface="+mj-lt"/>
                <a:ea typeface="Calibri"/>
                <a:cs typeface="Palatino Linotype"/>
              </a:rPr>
              <a:t>Exercise 57, p. 298.</a:t>
            </a:r>
            <a:endParaRPr lang="en-US" sz="2400" dirty="0">
              <a:solidFill>
                <a:srgbClr val="FF0000"/>
              </a:solidFill>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2. Disney World, an amusement park located in Orlando, Florida, covers a large area of land that includes lakes, golf courses, campsites, hotels, and a wildlife preserve.</a:t>
            </a:r>
            <a:endParaRPr lang="en-US" dirty="0">
              <a:latin typeface="+mj-lt"/>
              <a:ea typeface="Calibri"/>
              <a:cs typeface="Arial"/>
            </a:endParaRPr>
          </a:p>
          <a:p>
            <a:pPr marL="0" marR="0" indent="0">
              <a:lnSpc>
                <a:spcPct val="115000"/>
              </a:lnSpc>
              <a:spcBef>
                <a:spcPts val="0"/>
              </a:spcBef>
              <a:spcAft>
                <a:spcPts val="0"/>
              </a:spcAft>
              <a:buNone/>
            </a:pPr>
            <a:endParaRPr lang="en-US"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3. Jamaica, the third largest island in the Caribbean Sea, is one of the world’s leading producers of bauxite, an ore from which aluminum is made.</a:t>
            </a:r>
            <a:endParaRPr lang="en-US" dirty="0">
              <a:latin typeface="+mj-lt"/>
              <a:ea typeface="Calibri"/>
              <a:cs typeface="Arial"/>
            </a:endParaRPr>
          </a:p>
          <a:p>
            <a:pPr marL="0" marR="0" indent="0">
              <a:lnSpc>
                <a:spcPct val="115000"/>
              </a:lnSpc>
              <a:spcBef>
                <a:spcPts val="0"/>
              </a:spcBef>
              <a:spcAft>
                <a:spcPts val="0"/>
              </a:spcAft>
              <a:buNone/>
            </a:pPr>
            <a:endParaRPr lang="en-US"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4. Robert Ballard, an oceanographer, made headlines in 1985 when he discovered the remains of the </a:t>
            </a:r>
            <a:r>
              <a:rPr lang="en-US" b="1" dirty="0">
                <a:latin typeface="+mj-lt"/>
                <a:ea typeface="Calibri"/>
                <a:cs typeface="Garamond"/>
              </a:rPr>
              <a:t>Titanic, </a:t>
            </a:r>
            <a:r>
              <a:rPr lang="en-US" dirty="0">
                <a:latin typeface="+mj-lt"/>
                <a:ea typeface="Calibri"/>
                <a:cs typeface="Garamond"/>
              </a:rPr>
              <a:t>the “unsinkable” passenger ship that has rested on the floor of the Atlantic Ocean since 1912, when it struck an iceberg. </a:t>
            </a:r>
            <a:r>
              <a:rPr lang="en-US" b="1" dirty="0">
                <a:latin typeface="+mj-lt"/>
                <a:ea typeface="Calibri"/>
                <a:cs typeface="Garamond"/>
              </a:rPr>
              <a:t>(also possible:</a:t>
            </a:r>
            <a:r>
              <a:rPr lang="en-US" dirty="0">
                <a:latin typeface="+mj-lt"/>
                <a:ea typeface="Calibri"/>
                <a:cs typeface="Garamond"/>
              </a:rPr>
              <a:t> Oceanographer Robert Ballard made headlines . . . </a:t>
            </a:r>
            <a:r>
              <a:rPr lang="en-US" dirty="0" smtClean="0">
                <a:latin typeface="+mj-lt"/>
                <a:ea typeface="Calibri"/>
                <a:cs typeface="Garamond"/>
              </a:rPr>
              <a:t>.)</a:t>
            </a:r>
            <a:endParaRPr lang="en-US" dirty="0" smtClean="0">
              <a:latin typeface="+mj-lt"/>
              <a:ea typeface="Calibri"/>
              <a:cs typeface="Arial"/>
            </a:endParaRPr>
          </a:p>
          <a:p>
            <a:pPr marL="0" marR="0">
              <a:lnSpc>
                <a:spcPct val="115000"/>
              </a:lnSpc>
              <a:spcBef>
                <a:spcPts val="0"/>
              </a:spcBef>
              <a:spcAft>
                <a:spcPts val="0"/>
              </a:spcAft>
            </a:pPr>
            <a:endParaRPr lang="en-US" dirty="0">
              <a:latin typeface="+mj-lt"/>
              <a:ea typeface="Calibri"/>
              <a:cs typeface="Arial"/>
            </a:endParaRPr>
          </a:p>
          <a:p>
            <a:pPr marL="0" marR="0">
              <a:lnSpc>
                <a:spcPct val="115000"/>
              </a:lnSpc>
              <a:spcBef>
                <a:spcPts val="0"/>
              </a:spcBef>
              <a:spcAft>
                <a:spcPts val="0"/>
              </a:spcAft>
            </a:pPr>
            <a:r>
              <a:rPr lang="en-US" dirty="0">
                <a:latin typeface="+mj-lt"/>
                <a:ea typeface="Calibri"/>
                <a:cs typeface="Garamond"/>
              </a:rPr>
              <a:t>5. The Republic of Yemen, located at the southwestern tip of the Arabian Peninsula, is an ancient land that has been host to many prosperous civilizations, including the Kingdom of Sheba and various Islamic empires.</a:t>
            </a:r>
            <a:endParaRPr lang="en-US" sz="2400" dirty="0">
              <a:latin typeface="+mj-lt"/>
              <a:ea typeface="Calibri"/>
              <a:cs typeface="Arial"/>
            </a:endParaRPr>
          </a:p>
          <a:p>
            <a:endParaRPr lang="en-US" dirty="0">
              <a:latin typeface="+mj-lt"/>
            </a:endParaRPr>
          </a:p>
        </p:txBody>
      </p:sp>
    </p:spTree>
    <p:extLst>
      <p:ext uri="{BB962C8B-B14F-4D97-AF65-F5344CB8AC3E}">
        <p14:creationId xmlns:p14="http://schemas.microsoft.com/office/powerpoint/2010/main" val="26905393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7498080" cy="5410200"/>
          </a:xfrm>
        </p:spPr>
        <p:txBody>
          <a:bodyPr>
            <a:normAutofit fontScale="32500" lnSpcReduction="20000"/>
          </a:bodyPr>
          <a:lstStyle/>
          <a:p>
            <a:pPr marL="0" marR="0">
              <a:lnSpc>
                <a:spcPct val="115000"/>
              </a:lnSpc>
              <a:spcBef>
                <a:spcPts val="0"/>
              </a:spcBef>
              <a:spcAft>
                <a:spcPts val="0"/>
              </a:spcAft>
            </a:pPr>
            <a:r>
              <a:rPr lang="en-US" sz="7400" b="1" dirty="0">
                <a:solidFill>
                  <a:srgbClr val="FF0000"/>
                </a:solidFill>
                <a:latin typeface="Garamond"/>
                <a:ea typeface="Calibri"/>
                <a:cs typeface="Garamond"/>
              </a:rPr>
              <a:t>Exercise 58, p. 299</a:t>
            </a:r>
            <a:r>
              <a:rPr lang="en-US" sz="7400" b="1" dirty="0" smtClean="0">
                <a:solidFill>
                  <a:srgbClr val="FF0000"/>
                </a:solidFill>
                <a:latin typeface="Garamond"/>
                <a:ea typeface="Calibri"/>
                <a:cs typeface="Garamond"/>
              </a:rPr>
              <a:t>.</a:t>
            </a:r>
          </a:p>
          <a:p>
            <a:pPr marL="0" marR="0">
              <a:lnSpc>
                <a:spcPct val="115000"/>
              </a:lnSpc>
              <a:spcBef>
                <a:spcPts val="0"/>
              </a:spcBef>
              <a:spcAft>
                <a:spcPts val="0"/>
              </a:spcAft>
            </a:pPr>
            <a:endParaRPr lang="en-US" sz="6200" b="1" dirty="0">
              <a:solidFill>
                <a:srgbClr val="FF0000"/>
              </a:solidFill>
              <a:latin typeface="Calibri"/>
              <a:ea typeface="Calibri"/>
              <a:cs typeface="Arial"/>
            </a:endParaRPr>
          </a:p>
          <a:p>
            <a:pPr marL="0" marR="0">
              <a:lnSpc>
                <a:spcPct val="115000"/>
              </a:lnSpc>
              <a:spcBef>
                <a:spcPts val="0"/>
              </a:spcBef>
              <a:spcAft>
                <a:spcPts val="0"/>
              </a:spcAft>
            </a:pPr>
            <a:r>
              <a:rPr lang="en-US" sz="5500" dirty="0">
                <a:latin typeface="+mj-lt"/>
                <a:ea typeface="Calibri"/>
                <a:cs typeface="Garamond"/>
              </a:rPr>
              <a:t>1. Baseball is the only sport in which I am interested.</a:t>
            </a:r>
            <a:endParaRPr lang="en-US" sz="5500" dirty="0">
              <a:latin typeface="+mj-lt"/>
              <a:ea typeface="Calibri"/>
              <a:cs typeface="Arial"/>
            </a:endParaRPr>
          </a:p>
          <a:p>
            <a:pPr marL="0" marR="0">
              <a:lnSpc>
                <a:spcPct val="115000"/>
              </a:lnSpc>
              <a:spcBef>
                <a:spcPts val="0"/>
              </a:spcBef>
              <a:spcAft>
                <a:spcPts val="0"/>
              </a:spcAft>
            </a:pPr>
            <a:r>
              <a:rPr lang="en-US" sz="5500" dirty="0">
                <a:latin typeface="+mj-lt"/>
                <a:ea typeface="Calibri"/>
                <a:cs typeface="Garamond"/>
              </a:rPr>
              <a:t>OR Baseball is the only sport (which) I am interested in.</a:t>
            </a:r>
            <a:endParaRPr lang="en-US" sz="5500" dirty="0">
              <a:latin typeface="+mj-lt"/>
              <a:ea typeface="Calibri"/>
              <a:cs typeface="Arial"/>
            </a:endParaRPr>
          </a:p>
          <a:p>
            <a:pPr marL="0" marR="0">
              <a:lnSpc>
                <a:spcPct val="115000"/>
              </a:lnSpc>
              <a:spcBef>
                <a:spcPts val="0"/>
              </a:spcBef>
              <a:spcAft>
                <a:spcPts val="0"/>
              </a:spcAft>
            </a:pPr>
            <a:r>
              <a:rPr lang="en-US" sz="5500" dirty="0">
                <a:latin typeface="+mj-lt"/>
                <a:ea typeface="Calibri"/>
                <a:cs typeface="Garamond"/>
              </a:rPr>
              <a:t>2. My favorite teacher, M r. Chu, was always willing to help me after class.</a:t>
            </a:r>
            <a:endParaRPr lang="en-US" sz="5500" dirty="0">
              <a:latin typeface="+mj-lt"/>
              <a:ea typeface="Calibri"/>
              <a:cs typeface="Arial"/>
            </a:endParaRPr>
          </a:p>
          <a:p>
            <a:pPr marL="0" marR="0">
              <a:lnSpc>
                <a:spcPct val="115000"/>
              </a:lnSpc>
              <a:spcBef>
                <a:spcPts val="0"/>
              </a:spcBef>
              <a:spcAft>
                <a:spcPts val="0"/>
              </a:spcAft>
            </a:pPr>
            <a:r>
              <a:rPr lang="en-US" sz="5500" b="1" dirty="0">
                <a:latin typeface="+mj-lt"/>
                <a:ea typeface="Calibri"/>
                <a:cs typeface="Garamond"/>
              </a:rPr>
              <a:t>3. </a:t>
            </a:r>
            <a:r>
              <a:rPr lang="en-US" sz="5500" dirty="0">
                <a:latin typeface="+mj-lt"/>
                <a:ea typeface="Calibri"/>
                <a:cs typeface="Garamond"/>
              </a:rPr>
              <a:t>It is important to be polite to people who live in the same building.</a:t>
            </a:r>
            <a:endParaRPr lang="en-US" sz="5500" dirty="0">
              <a:latin typeface="+mj-lt"/>
              <a:ea typeface="Calibri"/>
              <a:cs typeface="Arial"/>
            </a:endParaRPr>
          </a:p>
          <a:p>
            <a:pPr marL="0" marR="0">
              <a:lnSpc>
                <a:spcPct val="115000"/>
              </a:lnSpc>
              <a:spcBef>
                <a:spcPts val="0"/>
              </a:spcBef>
              <a:spcAft>
                <a:spcPts val="0"/>
              </a:spcAft>
            </a:pPr>
            <a:r>
              <a:rPr lang="en-US" sz="5500" b="1" dirty="0">
                <a:latin typeface="+mj-lt"/>
                <a:ea typeface="Calibri"/>
                <a:cs typeface="Garamond"/>
              </a:rPr>
              <a:t>4. </a:t>
            </a:r>
            <a:r>
              <a:rPr lang="en-US" sz="5500" dirty="0">
                <a:latin typeface="+mj-lt"/>
                <a:ea typeface="Calibri"/>
                <a:cs typeface="Garamond"/>
              </a:rPr>
              <a:t>My sister has two children, whose names are Ali and </a:t>
            </a:r>
            <a:r>
              <a:rPr lang="en-US" sz="5500" dirty="0" err="1">
                <a:latin typeface="+mj-lt"/>
                <a:ea typeface="Calibri"/>
                <a:cs typeface="Garamond"/>
              </a:rPr>
              <a:t>Talal</a:t>
            </a:r>
            <a:r>
              <a:rPr lang="en-US" sz="5500" dirty="0">
                <a:latin typeface="+mj-lt"/>
                <a:ea typeface="Calibri"/>
                <a:cs typeface="Garamond"/>
              </a:rPr>
              <a:t>.</a:t>
            </a:r>
            <a:endParaRPr lang="en-US" sz="5500" dirty="0">
              <a:latin typeface="+mj-lt"/>
              <a:ea typeface="Calibri"/>
              <a:cs typeface="Arial"/>
            </a:endParaRPr>
          </a:p>
          <a:p>
            <a:pPr marL="0" marR="0">
              <a:lnSpc>
                <a:spcPct val="115000"/>
              </a:lnSpc>
              <a:spcBef>
                <a:spcPts val="0"/>
              </a:spcBef>
              <a:spcAft>
                <a:spcPts val="0"/>
              </a:spcAft>
            </a:pPr>
            <a:r>
              <a:rPr lang="en-US" sz="5500" b="1" dirty="0">
                <a:latin typeface="+mj-lt"/>
                <a:ea typeface="Calibri"/>
                <a:cs typeface="Garamond"/>
              </a:rPr>
              <a:t>5. </a:t>
            </a:r>
            <a:r>
              <a:rPr lang="en-US" sz="5500" dirty="0">
                <a:latin typeface="+mj-lt"/>
                <a:ea typeface="Calibri"/>
                <a:cs typeface="Garamond"/>
              </a:rPr>
              <a:t>He comes from Venezuela, (which is) a Spanish speaking country.</a:t>
            </a:r>
            <a:endParaRPr lang="en-US" sz="5500" dirty="0">
              <a:latin typeface="+mj-lt"/>
              <a:ea typeface="Calibri"/>
              <a:cs typeface="Arial"/>
            </a:endParaRPr>
          </a:p>
          <a:p>
            <a:pPr marL="0" marR="0">
              <a:lnSpc>
                <a:spcPct val="115000"/>
              </a:lnSpc>
              <a:spcBef>
                <a:spcPts val="0"/>
              </a:spcBef>
              <a:spcAft>
                <a:spcPts val="0"/>
              </a:spcAft>
            </a:pPr>
            <a:r>
              <a:rPr lang="en-US" sz="5500" dirty="0">
                <a:latin typeface="+mj-lt"/>
                <a:ea typeface="Calibri"/>
                <a:cs typeface="Garamond"/>
              </a:rPr>
              <a:t>6. There are some people in the government (who are) trying to improve the lives of the poor.</a:t>
            </a:r>
            <a:endParaRPr lang="en-US" sz="5500" dirty="0">
              <a:latin typeface="+mj-lt"/>
              <a:ea typeface="Calibri"/>
              <a:cs typeface="Arial"/>
            </a:endParaRPr>
          </a:p>
          <a:p>
            <a:pPr marL="0" marR="0">
              <a:lnSpc>
                <a:spcPct val="115000"/>
              </a:lnSpc>
              <a:spcBef>
                <a:spcPts val="0"/>
              </a:spcBef>
              <a:spcAft>
                <a:spcPts val="0"/>
              </a:spcAft>
            </a:pPr>
            <a:r>
              <a:rPr lang="en-US" sz="5500" b="1" dirty="0">
                <a:latin typeface="+mj-lt"/>
                <a:ea typeface="Calibri"/>
                <a:cs typeface="Garamond"/>
              </a:rPr>
              <a:t>7. </a:t>
            </a:r>
            <a:r>
              <a:rPr lang="en-US" sz="5500" dirty="0">
                <a:latin typeface="+mj-lt"/>
                <a:ea typeface="Calibri"/>
                <a:cs typeface="Garamond"/>
              </a:rPr>
              <a:t>My classroom is located on the second floor of</a:t>
            </a:r>
            <a:endParaRPr lang="en-US" sz="5500" dirty="0">
              <a:latin typeface="+mj-lt"/>
              <a:ea typeface="Calibri"/>
              <a:cs typeface="Arial"/>
            </a:endParaRPr>
          </a:p>
          <a:p>
            <a:pPr marL="0" marR="0">
              <a:lnSpc>
                <a:spcPct val="115000"/>
              </a:lnSpc>
              <a:spcBef>
                <a:spcPts val="0"/>
              </a:spcBef>
              <a:spcAft>
                <a:spcPts val="0"/>
              </a:spcAft>
            </a:pPr>
            <a:r>
              <a:rPr lang="en-US" sz="5500" dirty="0">
                <a:latin typeface="+mj-lt"/>
                <a:ea typeface="Calibri"/>
                <a:cs typeface="Garamond"/>
              </a:rPr>
              <a:t>Carver Hall, which is a large brick building in the center of the campus.</a:t>
            </a:r>
            <a:endParaRPr lang="en-US" sz="5500" dirty="0">
              <a:latin typeface="+mj-lt"/>
              <a:ea typeface="Calibri"/>
              <a:cs typeface="Arial"/>
            </a:endParaRPr>
          </a:p>
          <a:p>
            <a:pPr marL="0" marR="0">
              <a:lnSpc>
                <a:spcPct val="115000"/>
              </a:lnSpc>
              <a:spcBef>
                <a:spcPts val="0"/>
              </a:spcBef>
              <a:spcAft>
                <a:spcPts val="0"/>
              </a:spcAft>
            </a:pPr>
            <a:r>
              <a:rPr lang="en-US" sz="5500" dirty="0">
                <a:latin typeface="+mj-lt"/>
                <a:ea typeface="Calibri"/>
                <a:cs typeface="Garamond"/>
              </a:rPr>
              <a:t>8. A myth is a story expressing traditional beliefs, or</a:t>
            </a:r>
            <a:endParaRPr lang="en-US" sz="5500" dirty="0">
              <a:latin typeface="+mj-lt"/>
              <a:ea typeface="Calibri"/>
              <a:cs typeface="Arial"/>
            </a:endParaRPr>
          </a:p>
          <a:p>
            <a:pPr marL="0" marR="0">
              <a:lnSpc>
                <a:spcPct val="115000"/>
              </a:lnSpc>
              <a:spcBef>
                <a:spcPts val="0"/>
              </a:spcBef>
              <a:spcAft>
                <a:spcPts val="0"/>
              </a:spcAft>
            </a:pPr>
            <a:r>
              <a:rPr lang="en-US" sz="5500" dirty="0">
                <a:latin typeface="+mj-lt"/>
                <a:ea typeface="Calibri"/>
                <a:cs typeface="Garamond"/>
              </a:rPr>
              <a:t>A myth is a story which /that expresses traditional beliefs.</a:t>
            </a:r>
            <a:endParaRPr lang="en-US" sz="5500" dirty="0">
              <a:latin typeface="+mj-lt"/>
              <a:ea typeface="Calibri"/>
              <a:cs typeface="Arial"/>
            </a:endParaRPr>
          </a:p>
          <a:p>
            <a:pPr marL="0" marR="0">
              <a:lnSpc>
                <a:spcPct val="115000"/>
              </a:lnSpc>
              <a:spcBef>
                <a:spcPts val="0"/>
              </a:spcBef>
              <a:spcAft>
                <a:spcPts val="0"/>
              </a:spcAft>
            </a:pPr>
            <a:r>
              <a:rPr lang="en-US" sz="5500" dirty="0">
                <a:latin typeface="+mj-lt"/>
                <a:ea typeface="Calibri"/>
                <a:cs typeface="Garamond"/>
              </a:rPr>
              <a:t>9. There is an old legend (which/that is) told among people in my country about a man who lived in the seventeenth century and saved a village from destruction.</a:t>
            </a:r>
            <a:endParaRPr lang="en-US" sz="5500" dirty="0">
              <a:latin typeface="+mj-lt"/>
              <a:ea typeface="Calibri"/>
              <a:cs typeface="Arial"/>
            </a:endParaRPr>
          </a:p>
          <a:p>
            <a:endParaRPr lang="en-US" dirty="0"/>
          </a:p>
        </p:txBody>
      </p:sp>
    </p:spTree>
    <p:extLst>
      <p:ext uri="{BB962C8B-B14F-4D97-AF65-F5344CB8AC3E}">
        <p14:creationId xmlns:p14="http://schemas.microsoft.com/office/powerpoint/2010/main" val="29172099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715000"/>
          </a:xfrm>
        </p:spPr>
        <p:txBody>
          <a:bodyPr>
            <a:normAutofit lnSpcReduction="10000"/>
          </a:bodyPr>
          <a:lstStyle/>
          <a:p>
            <a:pPr marL="0" marR="0">
              <a:lnSpc>
                <a:spcPct val="115000"/>
              </a:lnSpc>
              <a:spcBef>
                <a:spcPts val="0"/>
              </a:spcBef>
              <a:spcAft>
                <a:spcPts val="0"/>
              </a:spcAft>
            </a:pPr>
            <a:r>
              <a:rPr lang="en-US" sz="1800" dirty="0">
                <a:latin typeface="+mj-lt"/>
                <a:ea typeface="Calibri"/>
                <a:cs typeface="Garamond"/>
              </a:rPr>
              <a:t>10. An old man fishing (OR who/that was fishing) next to me on the pier was muttering to himself.</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11. The road that we took through the forest was narrow and steep.</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12. There are ten universities in Thailand, seven of which are located in Bangkok, (which is) the capital city.</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13. At the national park, there is a path leading to a spectacular waterfall, or At the national park, there is a path which /that leads to a spectacular waterfall.</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14. At the airport, I was waiting for some relatives who /that/ whom / Ø I had never met before.</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15. It is almost impossible to find two persons whose opinions are the same.</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16. On the wall, there is a colorful poster which/that consists of / consisting of a group of young people (who are) dancing.</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17. The sixth member of our household is Pietro, who is my sister’s son.</a:t>
            </a:r>
            <a:endParaRPr lang="en-US" sz="1800" dirty="0">
              <a:latin typeface="+mj-lt"/>
              <a:ea typeface="Calibri"/>
              <a:cs typeface="Arial"/>
            </a:endParaRPr>
          </a:p>
          <a:p>
            <a:pPr marL="0" marR="0">
              <a:lnSpc>
                <a:spcPct val="115000"/>
              </a:lnSpc>
              <a:spcBef>
                <a:spcPts val="0"/>
              </a:spcBef>
              <a:spcAft>
                <a:spcPts val="0"/>
              </a:spcAft>
            </a:pPr>
            <a:r>
              <a:rPr lang="en-US" sz="1800" dirty="0">
                <a:latin typeface="+mj-lt"/>
                <a:ea typeface="Calibri"/>
                <a:cs typeface="Garamond"/>
              </a:rPr>
              <a:t>18. Before I came here, I didn’t have the opportunity to speak with people whose native tongue is English. OR . . . people for whom English is their native tongue</a:t>
            </a:r>
            <a:r>
              <a:rPr lang="en-US" sz="1800" dirty="0" smtClean="0">
                <a:latin typeface="+mj-lt"/>
                <a:ea typeface="Calibri"/>
                <a:cs typeface="Garamond"/>
              </a:rPr>
              <a:t>.</a:t>
            </a:r>
            <a:endParaRPr lang="en-US" sz="1800" dirty="0">
              <a:latin typeface="+mj-lt"/>
              <a:ea typeface="Calibri"/>
              <a:cs typeface="Arial"/>
            </a:endParaRPr>
          </a:p>
        </p:txBody>
      </p:sp>
    </p:spTree>
    <p:extLst>
      <p:ext uri="{BB962C8B-B14F-4D97-AF65-F5344CB8AC3E}">
        <p14:creationId xmlns:p14="http://schemas.microsoft.com/office/powerpoint/2010/main" val="4060800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Adjective </a:t>
            </a:r>
            <a:r>
              <a:rPr lang="en-US" dirty="0"/>
              <a:t>Clause Pronouns Used as the Object of a Verb</a:t>
            </a:r>
          </a:p>
        </p:txBody>
      </p:sp>
      <p:sp>
        <p:nvSpPr>
          <p:cNvPr id="3" name="Content Placeholder 2"/>
          <p:cNvSpPr>
            <a:spLocks noGrp="1"/>
          </p:cNvSpPr>
          <p:nvPr>
            <p:ph idx="1"/>
          </p:nvPr>
        </p:nvSpPr>
        <p:spPr>
          <a:xfrm>
            <a:off x="1435608" y="1447800"/>
            <a:ext cx="7498080" cy="5105400"/>
          </a:xfrm>
        </p:spPr>
        <p:txBody>
          <a:bodyPr>
            <a:normAutofit fontScale="85000" lnSpcReduction="20000"/>
          </a:bodyPr>
          <a:lstStyle/>
          <a:p>
            <a:pPr marL="457200" marR="0" indent="0">
              <a:lnSpc>
                <a:spcPct val="115000"/>
              </a:lnSpc>
              <a:spcBef>
                <a:spcPts val="0"/>
              </a:spcBef>
              <a:spcAft>
                <a:spcPts val="1000"/>
              </a:spcAft>
              <a:buNone/>
            </a:pPr>
            <a:r>
              <a:rPr lang="en-US" dirty="0" smtClean="0">
                <a:latin typeface="Calibri"/>
                <a:ea typeface="Calibri"/>
                <a:cs typeface="Arial"/>
              </a:rPr>
              <a:t>		The </a:t>
            </a:r>
            <a:r>
              <a:rPr lang="en-US" dirty="0">
                <a:latin typeface="Calibri"/>
                <a:ea typeface="Calibri"/>
                <a:cs typeface="Arial"/>
              </a:rPr>
              <a:t>man was Mr. Jones.</a:t>
            </a:r>
          </a:p>
          <a:p>
            <a:pPr marL="457200" marR="0" indent="0">
              <a:lnSpc>
                <a:spcPct val="115000"/>
              </a:lnSpc>
              <a:spcBef>
                <a:spcPts val="0"/>
              </a:spcBef>
              <a:spcAft>
                <a:spcPts val="1000"/>
              </a:spcAft>
              <a:buNone/>
            </a:pPr>
            <a:r>
              <a:rPr lang="en-US" dirty="0" smtClean="0">
                <a:latin typeface="Calibri"/>
                <a:ea typeface="Calibri"/>
                <a:cs typeface="Arial"/>
              </a:rPr>
              <a:t>		I </a:t>
            </a:r>
            <a:r>
              <a:rPr lang="en-US" dirty="0">
                <a:latin typeface="Calibri"/>
                <a:ea typeface="Calibri"/>
                <a:cs typeface="Arial"/>
              </a:rPr>
              <a:t>saw </a:t>
            </a:r>
            <a:r>
              <a:rPr lang="en-US" b="1" i="1" dirty="0">
                <a:latin typeface="Calibri"/>
                <a:ea typeface="Calibri"/>
                <a:cs typeface="Arial"/>
              </a:rPr>
              <a:t>him.</a:t>
            </a:r>
            <a:endParaRPr lang="en-US" dirty="0">
              <a:latin typeface="Calibri"/>
              <a:ea typeface="Calibri"/>
              <a:cs typeface="Arial"/>
            </a:endParaRPr>
          </a:p>
          <a:p>
            <a:pPr marL="457200" marR="0" indent="0">
              <a:lnSpc>
                <a:spcPct val="115000"/>
              </a:lnSpc>
              <a:spcBef>
                <a:spcPts val="0"/>
              </a:spcBef>
              <a:spcAft>
                <a:spcPts val="1000"/>
              </a:spcAft>
              <a:buNone/>
            </a:pPr>
            <a:r>
              <a:rPr lang="en-US" dirty="0" smtClean="0">
                <a:latin typeface="Calibri"/>
                <a:ea typeface="Calibri"/>
                <a:cs typeface="Arial"/>
                <a:sym typeface="Symbol"/>
              </a:rPr>
              <a:t>		</a:t>
            </a:r>
            <a:endParaRPr lang="en-US" dirty="0">
              <a:latin typeface="Calibri"/>
              <a:ea typeface="Calibri"/>
              <a:cs typeface="Arial"/>
            </a:endParaRPr>
          </a:p>
          <a:p>
            <a:pPr marL="342900" marR="0" lvl="0" indent="-342900">
              <a:lnSpc>
                <a:spcPct val="115000"/>
              </a:lnSpc>
              <a:spcBef>
                <a:spcPts val="0"/>
              </a:spcBef>
              <a:spcAft>
                <a:spcPts val="0"/>
              </a:spcAft>
              <a:buFont typeface="+mj-lt"/>
              <a:buAutoNum type="alphaLcParenR"/>
            </a:pPr>
            <a:r>
              <a:rPr lang="en-US" sz="2800" dirty="0">
                <a:latin typeface="Calibri"/>
                <a:ea typeface="Calibri"/>
                <a:cs typeface="Arial"/>
              </a:rPr>
              <a:t>The </a:t>
            </a:r>
            <a:r>
              <a:rPr lang="en-US" sz="2800" dirty="0" smtClean="0">
                <a:latin typeface="Calibri"/>
                <a:ea typeface="Calibri"/>
                <a:cs typeface="Arial"/>
              </a:rPr>
              <a:t>man	</a:t>
            </a:r>
            <a:r>
              <a:rPr lang="en-US" sz="2800" b="1" i="1" dirty="0" smtClean="0">
                <a:solidFill>
                  <a:srgbClr val="FF0000"/>
                </a:solidFill>
                <a:latin typeface="Calibri"/>
                <a:ea typeface="Calibri"/>
                <a:cs typeface="Arial"/>
              </a:rPr>
              <a:t>who(m)    </a:t>
            </a:r>
            <a:r>
              <a:rPr lang="en-US" sz="2800" b="1" i="1" dirty="0" smtClean="0">
                <a:latin typeface="Calibri"/>
                <a:ea typeface="Calibri"/>
                <a:cs typeface="Arial"/>
              </a:rPr>
              <a:t>I saw    </a:t>
            </a:r>
            <a:r>
              <a:rPr lang="en-US" sz="2800" dirty="0" smtClean="0">
                <a:latin typeface="Calibri"/>
                <a:ea typeface="Calibri"/>
                <a:cs typeface="Arial"/>
              </a:rPr>
              <a:t>was </a:t>
            </a:r>
            <a:r>
              <a:rPr lang="en-US" sz="2800" dirty="0">
                <a:latin typeface="Calibri"/>
                <a:ea typeface="Calibri"/>
                <a:cs typeface="Arial"/>
              </a:rPr>
              <a:t>Mr. Jones.</a:t>
            </a:r>
          </a:p>
          <a:p>
            <a:pPr marL="342900" marR="0" lvl="0" indent="-342900">
              <a:lnSpc>
                <a:spcPct val="115000"/>
              </a:lnSpc>
              <a:spcBef>
                <a:spcPts val="0"/>
              </a:spcBef>
              <a:spcAft>
                <a:spcPts val="0"/>
              </a:spcAft>
              <a:buFont typeface="+mj-lt"/>
              <a:buAutoNum type="alphaLcParenR"/>
            </a:pPr>
            <a:r>
              <a:rPr lang="en-US" sz="2800" dirty="0">
                <a:latin typeface="Calibri"/>
                <a:ea typeface="Calibri"/>
                <a:cs typeface="Arial"/>
              </a:rPr>
              <a:t>The man	</a:t>
            </a:r>
            <a:r>
              <a:rPr lang="en-US" sz="2800" b="1" i="1" dirty="0">
                <a:solidFill>
                  <a:srgbClr val="FF0000"/>
                </a:solidFill>
                <a:latin typeface="Calibri"/>
                <a:ea typeface="Calibri"/>
                <a:cs typeface="Arial"/>
              </a:rPr>
              <a:t>that</a:t>
            </a:r>
            <a:r>
              <a:rPr lang="en-US" sz="2800" dirty="0">
                <a:solidFill>
                  <a:srgbClr val="FF0000"/>
                </a:solidFill>
                <a:latin typeface="Calibri"/>
                <a:ea typeface="Calibri"/>
                <a:cs typeface="Arial"/>
              </a:rPr>
              <a:t> </a:t>
            </a:r>
            <a:r>
              <a:rPr lang="en-US" sz="2800" dirty="0">
                <a:latin typeface="Calibri"/>
                <a:ea typeface="Calibri"/>
                <a:cs typeface="Arial"/>
              </a:rPr>
              <a:t>	</a:t>
            </a:r>
            <a:r>
              <a:rPr lang="en-US" sz="2800" b="1" i="1" dirty="0" smtClean="0">
                <a:latin typeface="Calibri"/>
                <a:ea typeface="Calibri"/>
                <a:cs typeface="Arial"/>
              </a:rPr>
              <a:t>I </a:t>
            </a:r>
            <a:r>
              <a:rPr lang="en-US" sz="2800" b="1" i="1" dirty="0">
                <a:latin typeface="Calibri"/>
                <a:ea typeface="Calibri"/>
                <a:cs typeface="Arial"/>
              </a:rPr>
              <a:t>saw	</a:t>
            </a:r>
            <a:r>
              <a:rPr lang="en-US" sz="2800" dirty="0">
                <a:latin typeface="Calibri"/>
                <a:ea typeface="Calibri"/>
                <a:cs typeface="Arial"/>
              </a:rPr>
              <a:t>was Mr. Jones.</a:t>
            </a:r>
          </a:p>
          <a:p>
            <a:pPr marL="342900" marR="0" lvl="0" indent="-342900">
              <a:lnSpc>
                <a:spcPct val="115000"/>
              </a:lnSpc>
              <a:spcBef>
                <a:spcPts val="0"/>
              </a:spcBef>
              <a:spcAft>
                <a:spcPts val="1000"/>
              </a:spcAft>
              <a:buFont typeface="+mj-lt"/>
              <a:buAutoNum type="alphaLcParenR"/>
            </a:pPr>
            <a:r>
              <a:rPr lang="en-US" sz="2800" dirty="0">
                <a:latin typeface="Calibri"/>
                <a:ea typeface="Calibri"/>
                <a:cs typeface="Arial"/>
              </a:rPr>
              <a:t>The man	</a:t>
            </a:r>
            <a:r>
              <a:rPr lang="en-US" sz="2800" b="1" dirty="0">
                <a:solidFill>
                  <a:srgbClr val="FF0000"/>
                </a:solidFill>
                <a:latin typeface="Calibri"/>
                <a:ea typeface="Calibri"/>
                <a:cs typeface="Calibri"/>
              </a:rPr>
              <a:t>Ø</a:t>
            </a:r>
            <a:r>
              <a:rPr lang="en-US" sz="2800" dirty="0">
                <a:latin typeface="Calibri"/>
                <a:ea typeface="Calibri"/>
                <a:cs typeface="Calibri"/>
              </a:rPr>
              <a:t>  	</a:t>
            </a:r>
            <a:r>
              <a:rPr lang="en-US" sz="2800" b="1" i="1" dirty="0" smtClean="0">
                <a:latin typeface="Calibri"/>
                <a:ea typeface="Calibri"/>
                <a:cs typeface="Calibri"/>
              </a:rPr>
              <a:t>I</a:t>
            </a:r>
            <a:r>
              <a:rPr lang="en-US" sz="2800" i="1" dirty="0" smtClean="0">
                <a:latin typeface="Calibri"/>
                <a:ea typeface="Calibri"/>
                <a:cs typeface="Calibri"/>
              </a:rPr>
              <a:t> </a:t>
            </a:r>
            <a:r>
              <a:rPr lang="en-US" sz="2800" b="1" i="1" dirty="0">
                <a:latin typeface="Calibri"/>
                <a:ea typeface="Calibri"/>
                <a:cs typeface="Calibri"/>
              </a:rPr>
              <a:t>saw	</a:t>
            </a:r>
            <a:r>
              <a:rPr lang="en-US" sz="2800" dirty="0">
                <a:latin typeface="Calibri"/>
                <a:ea typeface="Calibri"/>
                <a:cs typeface="Arial"/>
              </a:rPr>
              <a:t>was Mr. Jones</a:t>
            </a:r>
            <a:r>
              <a:rPr lang="en-US" sz="2800" dirty="0" smtClean="0">
                <a:latin typeface="Calibri"/>
                <a:ea typeface="Calibri"/>
                <a:cs typeface="Arial"/>
              </a:rPr>
              <a:t>.</a:t>
            </a:r>
          </a:p>
          <a:p>
            <a:pPr marL="0" marR="0">
              <a:lnSpc>
                <a:spcPct val="115000"/>
              </a:lnSpc>
              <a:spcBef>
                <a:spcPts val="0"/>
              </a:spcBef>
              <a:spcAft>
                <a:spcPts val="1000"/>
              </a:spcAft>
            </a:pPr>
            <a:r>
              <a:rPr lang="en-US" sz="2800" dirty="0">
                <a:latin typeface="Calibri"/>
                <a:ea typeface="Calibri"/>
                <a:cs typeface="Arial"/>
              </a:rPr>
              <a:t>Notice in the examples: The adjective clause pronouns are placed </a:t>
            </a:r>
            <a:r>
              <a:rPr lang="en-US" sz="2800" b="1" dirty="0">
                <a:solidFill>
                  <a:srgbClr val="FF0000"/>
                </a:solidFill>
                <a:latin typeface="Calibri"/>
                <a:ea typeface="Calibri"/>
                <a:cs typeface="Arial"/>
              </a:rPr>
              <a:t>at the beginning </a:t>
            </a:r>
            <a:r>
              <a:rPr lang="en-US" sz="2800" dirty="0">
                <a:latin typeface="Calibri"/>
                <a:ea typeface="Calibri"/>
                <a:cs typeface="Arial"/>
              </a:rPr>
              <a:t>of the clause.</a:t>
            </a:r>
          </a:p>
          <a:p>
            <a:pPr marL="0" marR="0">
              <a:lnSpc>
                <a:spcPct val="115000"/>
              </a:lnSpc>
              <a:spcBef>
                <a:spcPts val="0"/>
              </a:spcBef>
              <a:spcAft>
                <a:spcPts val="1000"/>
              </a:spcAft>
            </a:pPr>
            <a:r>
              <a:rPr lang="en-US" sz="2800" dirty="0">
                <a:latin typeface="Calibri"/>
                <a:ea typeface="Calibri"/>
                <a:cs typeface="Arial"/>
              </a:rPr>
              <a:t>In (a): </a:t>
            </a:r>
            <a:r>
              <a:rPr lang="en-US" sz="2800" b="1" i="1" dirty="0">
                <a:latin typeface="Calibri"/>
                <a:ea typeface="Calibri"/>
                <a:cs typeface="Arial"/>
              </a:rPr>
              <a:t>who </a:t>
            </a:r>
            <a:r>
              <a:rPr lang="en-US" sz="2800" dirty="0">
                <a:latin typeface="Calibri"/>
                <a:ea typeface="Calibri"/>
                <a:cs typeface="Arial"/>
              </a:rPr>
              <a:t>is usually used instead of </a:t>
            </a:r>
            <a:r>
              <a:rPr lang="en-US" sz="2800" b="1" i="1" dirty="0">
                <a:latin typeface="Calibri"/>
                <a:ea typeface="Calibri"/>
                <a:cs typeface="Arial"/>
              </a:rPr>
              <a:t>whom, </a:t>
            </a:r>
            <a:r>
              <a:rPr lang="en-US" sz="2800" dirty="0">
                <a:latin typeface="Calibri"/>
                <a:ea typeface="Calibri"/>
                <a:cs typeface="Arial"/>
              </a:rPr>
              <a:t>especially in speaking. </a:t>
            </a:r>
            <a:r>
              <a:rPr lang="en-US" sz="2800" b="1" i="1" dirty="0">
                <a:latin typeface="Calibri"/>
                <a:ea typeface="Calibri"/>
                <a:cs typeface="Arial"/>
              </a:rPr>
              <a:t>Whom </a:t>
            </a:r>
            <a:r>
              <a:rPr lang="en-US" sz="2800" dirty="0">
                <a:latin typeface="Calibri"/>
                <a:ea typeface="Calibri"/>
                <a:cs typeface="Arial"/>
              </a:rPr>
              <a:t>is generally used</a:t>
            </a:r>
            <a:r>
              <a:rPr lang="en-US" sz="2800" b="1" i="1" dirty="0">
                <a:latin typeface="Calibri"/>
                <a:ea typeface="Calibri"/>
                <a:cs typeface="Arial"/>
              </a:rPr>
              <a:t> </a:t>
            </a:r>
            <a:r>
              <a:rPr lang="en-US" sz="2800" dirty="0">
                <a:latin typeface="Calibri"/>
                <a:ea typeface="Calibri"/>
                <a:cs typeface="Arial"/>
              </a:rPr>
              <a:t>only in very formal English.</a:t>
            </a:r>
          </a:p>
          <a:p>
            <a:pPr marL="342900" marR="0" lvl="0" indent="-342900">
              <a:lnSpc>
                <a:spcPct val="115000"/>
              </a:lnSpc>
              <a:spcBef>
                <a:spcPts val="0"/>
              </a:spcBef>
              <a:spcAft>
                <a:spcPts val="1000"/>
              </a:spcAft>
              <a:buFont typeface="+mj-lt"/>
              <a:buAutoNum type="alphaLcParenR"/>
            </a:pPr>
            <a:endParaRPr lang="en-US" sz="2800" dirty="0">
              <a:latin typeface="Calibri"/>
              <a:ea typeface="Calibri"/>
              <a:cs typeface="Arial"/>
            </a:endParaRPr>
          </a:p>
          <a:p>
            <a:pPr marL="82296" indent="0">
              <a:buNone/>
            </a:pPr>
            <a:endParaRPr lang="en-US" dirty="0"/>
          </a:p>
        </p:txBody>
      </p:sp>
    </p:spTree>
    <p:extLst>
      <p:ext uri="{BB962C8B-B14F-4D97-AF65-F5344CB8AC3E}">
        <p14:creationId xmlns:p14="http://schemas.microsoft.com/office/powerpoint/2010/main" val="2378722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400800"/>
          </a:xfrm>
        </p:spPr>
        <p:txBody>
          <a:bodyPr>
            <a:normAutofit/>
          </a:bodyPr>
          <a:lstStyle/>
          <a:p>
            <a:pPr marL="0" marR="0" indent="0">
              <a:lnSpc>
                <a:spcPct val="115000"/>
              </a:lnSpc>
              <a:spcBef>
                <a:spcPts val="0"/>
              </a:spcBef>
              <a:spcAft>
                <a:spcPts val="1000"/>
              </a:spcAft>
              <a:buNone/>
            </a:pPr>
            <a:r>
              <a:rPr lang="en-US" sz="2400" dirty="0" smtClean="0">
                <a:latin typeface="Calibri"/>
                <a:ea typeface="Calibri"/>
                <a:cs typeface="Arial"/>
              </a:rPr>
              <a:t>		The </a:t>
            </a:r>
            <a:r>
              <a:rPr lang="en-US" sz="2400" dirty="0">
                <a:latin typeface="Calibri"/>
                <a:ea typeface="Calibri"/>
                <a:cs typeface="Arial"/>
              </a:rPr>
              <a:t>movie wasn’t very good.</a:t>
            </a:r>
          </a:p>
          <a:p>
            <a:pPr marL="0" marR="0" indent="0">
              <a:lnSpc>
                <a:spcPct val="115000"/>
              </a:lnSpc>
              <a:spcBef>
                <a:spcPts val="0"/>
              </a:spcBef>
              <a:spcAft>
                <a:spcPts val="1000"/>
              </a:spcAft>
              <a:buNone/>
            </a:pPr>
            <a:r>
              <a:rPr lang="en-US" sz="2400" dirty="0" smtClean="0">
                <a:latin typeface="Calibri"/>
                <a:ea typeface="Calibri"/>
                <a:cs typeface="Arial"/>
              </a:rPr>
              <a:t>		We </a:t>
            </a:r>
            <a:r>
              <a:rPr lang="en-US" sz="2400" dirty="0">
                <a:latin typeface="Calibri"/>
                <a:ea typeface="Calibri"/>
                <a:cs typeface="Arial"/>
              </a:rPr>
              <a:t>saw </a:t>
            </a:r>
            <a:r>
              <a:rPr lang="en-US" sz="2400" b="1" i="1" dirty="0">
                <a:latin typeface="Calibri"/>
                <a:ea typeface="Calibri"/>
                <a:cs typeface="Arial"/>
              </a:rPr>
              <a:t>it </a:t>
            </a:r>
            <a:r>
              <a:rPr lang="en-US" sz="2400" dirty="0">
                <a:latin typeface="Calibri"/>
                <a:ea typeface="Calibri"/>
                <a:cs typeface="Arial"/>
              </a:rPr>
              <a:t>last night.</a:t>
            </a:r>
          </a:p>
          <a:p>
            <a:pPr marL="0" marR="0" indent="0">
              <a:lnSpc>
                <a:spcPct val="115000"/>
              </a:lnSpc>
              <a:spcBef>
                <a:spcPts val="0"/>
              </a:spcBef>
              <a:spcAft>
                <a:spcPts val="1000"/>
              </a:spcAft>
              <a:buNone/>
            </a:pPr>
            <a:r>
              <a:rPr lang="en-US" dirty="0" smtClean="0">
                <a:latin typeface="Calibri"/>
                <a:ea typeface="Calibri"/>
                <a:cs typeface="Arial"/>
                <a:sym typeface="Symbol"/>
              </a:rPr>
              <a:t>		</a:t>
            </a:r>
            <a:endParaRPr lang="en-US" dirty="0">
              <a:latin typeface="Calibri"/>
              <a:ea typeface="Calibri"/>
              <a:cs typeface="Arial"/>
            </a:endParaRPr>
          </a:p>
          <a:p>
            <a:pPr marL="0" marR="0" indent="0">
              <a:lnSpc>
                <a:spcPct val="115000"/>
              </a:lnSpc>
              <a:spcBef>
                <a:spcPts val="0"/>
              </a:spcBef>
              <a:spcAft>
                <a:spcPts val="1000"/>
              </a:spcAft>
              <a:buNone/>
            </a:pPr>
            <a:r>
              <a:rPr lang="en-US" sz="2400" dirty="0">
                <a:latin typeface="Calibri"/>
                <a:ea typeface="Calibri"/>
                <a:cs typeface="Arial"/>
              </a:rPr>
              <a:t>(d) The movie	</a:t>
            </a:r>
            <a:r>
              <a:rPr lang="en-US" sz="2400" b="1" i="1" dirty="0">
                <a:solidFill>
                  <a:srgbClr val="FF0000"/>
                </a:solidFill>
                <a:latin typeface="Calibri"/>
                <a:ea typeface="Calibri"/>
                <a:cs typeface="Arial"/>
              </a:rPr>
              <a:t>which</a:t>
            </a:r>
            <a:r>
              <a:rPr lang="en-US" sz="2400" b="1" i="1" dirty="0">
                <a:latin typeface="Calibri"/>
                <a:ea typeface="Calibri"/>
                <a:cs typeface="Arial"/>
              </a:rPr>
              <a:t>	 </a:t>
            </a:r>
            <a:r>
              <a:rPr lang="en-US" sz="2400" i="1" dirty="0">
                <a:latin typeface="Calibri"/>
                <a:ea typeface="Calibri"/>
                <a:cs typeface="Arial"/>
              </a:rPr>
              <a:t>we saw last night 	</a:t>
            </a:r>
            <a:r>
              <a:rPr lang="en-US" sz="2400" dirty="0">
                <a:latin typeface="Calibri"/>
                <a:ea typeface="Calibri"/>
                <a:cs typeface="Arial"/>
              </a:rPr>
              <a:t>wasn’t very good.</a:t>
            </a:r>
          </a:p>
          <a:p>
            <a:pPr marL="0" marR="0" indent="0">
              <a:lnSpc>
                <a:spcPct val="115000"/>
              </a:lnSpc>
              <a:spcBef>
                <a:spcPts val="0"/>
              </a:spcBef>
              <a:spcAft>
                <a:spcPts val="1000"/>
              </a:spcAft>
              <a:buNone/>
            </a:pPr>
            <a:r>
              <a:rPr lang="en-US" sz="2400" dirty="0">
                <a:latin typeface="Calibri"/>
                <a:ea typeface="Calibri"/>
                <a:cs typeface="Arial"/>
              </a:rPr>
              <a:t>(e) The movie 	</a:t>
            </a:r>
            <a:r>
              <a:rPr lang="en-US" sz="2400" b="1" i="1" dirty="0">
                <a:solidFill>
                  <a:srgbClr val="FF0000"/>
                </a:solidFill>
                <a:latin typeface="Calibri"/>
                <a:ea typeface="Calibri"/>
                <a:cs typeface="Arial"/>
              </a:rPr>
              <a:t>that</a:t>
            </a:r>
            <a:r>
              <a:rPr lang="en-US" sz="2400" b="1" i="1" dirty="0">
                <a:latin typeface="Calibri"/>
                <a:ea typeface="Calibri"/>
                <a:cs typeface="Arial"/>
              </a:rPr>
              <a:t>	 </a:t>
            </a:r>
            <a:r>
              <a:rPr lang="en-US" sz="2400" i="1" dirty="0">
                <a:latin typeface="Calibri"/>
                <a:ea typeface="Calibri"/>
                <a:cs typeface="Arial"/>
              </a:rPr>
              <a:t>we saw last night 	</a:t>
            </a:r>
            <a:r>
              <a:rPr lang="en-US" sz="2400" dirty="0">
                <a:latin typeface="Calibri"/>
                <a:ea typeface="Calibri"/>
                <a:cs typeface="Arial"/>
              </a:rPr>
              <a:t>wasn’t very good.</a:t>
            </a:r>
          </a:p>
          <a:p>
            <a:pPr marL="0" marR="0" indent="0">
              <a:lnSpc>
                <a:spcPct val="115000"/>
              </a:lnSpc>
              <a:spcBef>
                <a:spcPts val="0"/>
              </a:spcBef>
              <a:spcAft>
                <a:spcPts val="1000"/>
              </a:spcAft>
              <a:buNone/>
            </a:pPr>
            <a:r>
              <a:rPr lang="en-US" sz="2400" dirty="0">
                <a:latin typeface="Calibri"/>
                <a:ea typeface="Calibri"/>
                <a:cs typeface="Arial"/>
              </a:rPr>
              <a:t>(f) The movie   </a:t>
            </a:r>
            <a:r>
              <a:rPr lang="en-US" sz="2400" b="1" dirty="0">
                <a:solidFill>
                  <a:srgbClr val="FF0000"/>
                </a:solidFill>
                <a:latin typeface="Calibri"/>
                <a:ea typeface="Calibri"/>
                <a:cs typeface="Calibri"/>
              </a:rPr>
              <a:t>Ø</a:t>
            </a:r>
            <a:r>
              <a:rPr lang="en-US" sz="2400" dirty="0">
                <a:latin typeface="Calibri"/>
                <a:ea typeface="Calibri"/>
                <a:cs typeface="Calibri"/>
              </a:rPr>
              <a:t>	</a:t>
            </a:r>
            <a:r>
              <a:rPr lang="en-US" sz="2400" i="1" dirty="0">
                <a:latin typeface="Calibri"/>
                <a:ea typeface="Calibri"/>
                <a:cs typeface="Arial"/>
              </a:rPr>
              <a:t>we saw last night 	</a:t>
            </a:r>
            <a:r>
              <a:rPr lang="en-US" sz="2400" dirty="0">
                <a:latin typeface="Calibri"/>
                <a:ea typeface="Calibri"/>
                <a:cs typeface="Arial"/>
              </a:rPr>
              <a:t>wasn't very good.</a:t>
            </a:r>
          </a:p>
          <a:p>
            <a:pPr marL="0" marR="0">
              <a:lnSpc>
                <a:spcPct val="115000"/>
              </a:lnSpc>
              <a:spcBef>
                <a:spcPts val="0"/>
              </a:spcBef>
              <a:spcAft>
                <a:spcPts val="1000"/>
              </a:spcAft>
            </a:pPr>
            <a:r>
              <a:rPr lang="en-US" sz="2800" dirty="0">
                <a:latin typeface="Calibri"/>
                <a:ea typeface="Calibri"/>
                <a:cs typeface="Arial"/>
              </a:rPr>
              <a:t>In (c) and (f): An object pronoun is often omitted (</a:t>
            </a:r>
            <a:r>
              <a:rPr lang="en-US" sz="2800" dirty="0">
                <a:latin typeface="Calibri"/>
                <a:ea typeface="Calibri"/>
                <a:cs typeface="Calibri"/>
              </a:rPr>
              <a:t>Ø</a:t>
            </a:r>
            <a:r>
              <a:rPr lang="en-US" sz="2800" dirty="0">
                <a:latin typeface="Calibri"/>
                <a:ea typeface="Calibri"/>
                <a:cs typeface="Arial"/>
              </a:rPr>
              <a:t>) from an adjective clause. (A subject pronoun, however, may not be omitted.)</a:t>
            </a:r>
          </a:p>
          <a:p>
            <a:endParaRPr lang="en-US" sz="2800" dirty="0"/>
          </a:p>
        </p:txBody>
      </p:sp>
    </p:spTree>
    <p:extLst>
      <p:ext uri="{BB962C8B-B14F-4D97-AF65-F5344CB8AC3E}">
        <p14:creationId xmlns:p14="http://schemas.microsoft.com/office/powerpoint/2010/main" val="355829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6019800"/>
          </a:xfrm>
        </p:spPr>
        <p:txBody>
          <a:bodyPr>
            <a:normAutofit fontScale="92500" lnSpcReduction="20000"/>
          </a:bodyPr>
          <a:lstStyle/>
          <a:p>
            <a:pPr marL="0" marR="0">
              <a:lnSpc>
                <a:spcPct val="115000"/>
              </a:lnSpc>
              <a:spcBef>
                <a:spcPts val="0"/>
              </a:spcBef>
              <a:spcAft>
                <a:spcPts val="1000"/>
              </a:spcAft>
            </a:pPr>
            <a:r>
              <a:rPr lang="en-US" b="1" i="1" dirty="0">
                <a:latin typeface="Calibri"/>
                <a:ea typeface="Calibri"/>
                <a:cs typeface="Arial"/>
              </a:rPr>
              <a:t>who(m) </a:t>
            </a:r>
            <a:r>
              <a:rPr lang="en-US" dirty="0">
                <a:latin typeface="Calibri"/>
                <a:ea typeface="Calibri"/>
                <a:cs typeface="Arial"/>
              </a:rPr>
              <a:t>= used for people</a:t>
            </a:r>
          </a:p>
          <a:p>
            <a:pPr marL="0" marR="0">
              <a:lnSpc>
                <a:spcPct val="115000"/>
              </a:lnSpc>
              <a:spcBef>
                <a:spcPts val="0"/>
              </a:spcBef>
              <a:spcAft>
                <a:spcPts val="1000"/>
              </a:spcAft>
            </a:pPr>
            <a:r>
              <a:rPr lang="en-US" b="1" i="1" dirty="0">
                <a:latin typeface="Calibri"/>
                <a:ea typeface="Calibri"/>
                <a:cs typeface="Arial"/>
              </a:rPr>
              <a:t>which </a:t>
            </a:r>
            <a:r>
              <a:rPr lang="en-US" i="1" dirty="0">
                <a:latin typeface="Calibri"/>
                <a:ea typeface="Calibri"/>
                <a:cs typeface="Arial"/>
              </a:rPr>
              <a:t>= </a:t>
            </a:r>
            <a:r>
              <a:rPr lang="en-US" dirty="0">
                <a:latin typeface="Calibri"/>
                <a:ea typeface="Calibri"/>
                <a:cs typeface="Arial"/>
              </a:rPr>
              <a:t>used for things</a:t>
            </a:r>
          </a:p>
          <a:p>
            <a:pPr marL="0" marR="0">
              <a:lnSpc>
                <a:spcPct val="115000"/>
              </a:lnSpc>
              <a:spcBef>
                <a:spcPts val="0"/>
              </a:spcBef>
              <a:spcAft>
                <a:spcPts val="1000"/>
              </a:spcAft>
            </a:pPr>
            <a:r>
              <a:rPr lang="en-US" b="1" i="1" dirty="0">
                <a:latin typeface="Calibri"/>
                <a:ea typeface="Calibri"/>
                <a:cs typeface="Arial"/>
              </a:rPr>
              <a:t>that </a:t>
            </a:r>
            <a:r>
              <a:rPr lang="en-US" i="1" dirty="0">
                <a:latin typeface="Calibri"/>
                <a:ea typeface="Calibri"/>
                <a:cs typeface="Arial"/>
              </a:rPr>
              <a:t>= </a:t>
            </a:r>
            <a:r>
              <a:rPr lang="en-US" dirty="0">
                <a:latin typeface="Calibri"/>
                <a:ea typeface="Calibri"/>
                <a:cs typeface="Arial"/>
              </a:rPr>
              <a:t>used for both people and things</a:t>
            </a:r>
          </a:p>
          <a:p>
            <a:pPr marL="0" marR="0" indent="0">
              <a:lnSpc>
                <a:spcPct val="115000"/>
              </a:lnSpc>
              <a:spcBef>
                <a:spcPts val="0"/>
              </a:spcBef>
              <a:spcAft>
                <a:spcPts val="1000"/>
              </a:spcAft>
              <a:buNone/>
            </a:pPr>
            <a:r>
              <a:rPr lang="en-US" dirty="0">
                <a:solidFill>
                  <a:srgbClr val="FF0000"/>
                </a:solidFill>
                <a:latin typeface="Calibri"/>
                <a:ea typeface="Calibri"/>
                <a:cs typeface="Arial"/>
              </a:rPr>
              <a:t> (g) </a:t>
            </a:r>
            <a:r>
              <a:rPr lang="en-US" i="1" dirty="0">
                <a:solidFill>
                  <a:srgbClr val="FF0000"/>
                </a:solidFill>
                <a:latin typeface="Calibri"/>
                <a:ea typeface="Calibri"/>
                <a:cs typeface="Arial"/>
              </a:rPr>
              <a:t>INCORRECT: </a:t>
            </a:r>
            <a:endParaRPr lang="en-US" i="1" dirty="0" smtClean="0">
              <a:solidFill>
                <a:srgbClr val="FF0000"/>
              </a:solidFill>
              <a:latin typeface="Calibri"/>
              <a:ea typeface="Calibri"/>
              <a:cs typeface="Arial"/>
            </a:endParaRPr>
          </a:p>
          <a:p>
            <a:pPr marL="0" marR="0" indent="0">
              <a:lnSpc>
                <a:spcPct val="115000"/>
              </a:lnSpc>
              <a:spcBef>
                <a:spcPts val="0"/>
              </a:spcBef>
              <a:spcAft>
                <a:spcPts val="1000"/>
              </a:spcAft>
              <a:buNone/>
            </a:pPr>
            <a:r>
              <a:rPr lang="en-US" dirty="0" smtClean="0">
                <a:latin typeface="Calibri"/>
                <a:ea typeface="Calibri"/>
                <a:cs typeface="Arial"/>
              </a:rPr>
              <a:t>The </a:t>
            </a:r>
            <a:r>
              <a:rPr lang="en-US" dirty="0">
                <a:latin typeface="Calibri"/>
                <a:ea typeface="Calibri"/>
                <a:cs typeface="Arial"/>
              </a:rPr>
              <a:t>man who(m) I saw </a:t>
            </a:r>
            <a:r>
              <a:rPr lang="en-US" strike="sngStrike" dirty="0">
                <a:latin typeface="Calibri"/>
                <a:ea typeface="Calibri"/>
                <a:cs typeface="Arial"/>
              </a:rPr>
              <a:t>him</a:t>
            </a:r>
            <a:r>
              <a:rPr lang="en-US" dirty="0">
                <a:latin typeface="Calibri"/>
                <a:ea typeface="Calibri"/>
                <a:cs typeface="Arial"/>
              </a:rPr>
              <a:t> was Mr. Jones.</a:t>
            </a:r>
          </a:p>
          <a:p>
            <a:pPr marL="0" marR="0" indent="0">
              <a:lnSpc>
                <a:spcPct val="115000"/>
              </a:lnSpc>
              <a:spcBef>
                <a:spcPts val="0"/>
              </a:spcBef>
              <a:spcAft>
                <a:spcPts val="1000"/>
              </a:spcAft>
              <a:buNone/>
            </a:pPr>
            <a:r>
              <a:rPr lang="en-US" dirty="0">
                <a:latin typeface="Calibri"/>
                <a:ea typeface="Calibri"/>
                <a:cs typeface="Arial"/>
              </a:rPr>
              <a:t>The man that I saw </a:t>
            </a:r>
            <a:r>
              <a:rPr lang="en-US" strike="sngStrike" dirty="0">
                <a:latin typeface="Calibri"/>
                <a:ea typeface="Calibri"/>
                <a:cs typeface="Arial"/>
              </a:rPr>
              <a:t>him</a:t>
            </a:r>
            <a:r>
              <a:rPr lang="en-US" dirty="0">
                <a:latin typeface="Calibri"/>
                <a:ea typeface="Calibri"/>
                <a:cs typeface="Arial"/>
              </a:rPr>
              <a:t> was Mr. Jones.</a:t>
            </a:r>
          </a:p>
          <a:p>
            <a:pPr marL="0" marR="0" indent="0">
              <a:lnSpc>
                <a:spcPct val="115000"/>
              </a:lnSpc>
              <a:spcBef>
                <a:spcPts val="0"/>
              </a:spcBef>
              <a:spcAft>
                <a:spcPts val="1000"/>
              </a:spcAft>
              <a:buNone/>
            </a:pPr>
            <a:r>
              <a:rPr lang="en-US" dirty="0">
                <a:latin typeface="Calibri"/>
                <a:ea typeface="Calibri"/>
                <a:cs typeface="Arial"/>
              </a:rPr>
              <a:t>The man I saw </a:t>
            </a:r>
            <a:r>
              <a:rPr lang="en-US" strike="sngStrike" dirty="0">
                <a:latin typeface="Calibri"/>
                <a:ea typeface="Calibri"/>
                <a:cs typeface="Arial"/>
              </a:rPr>
              <a:t>him</a:t>
            </a:r>
            <a:r>
              <a:rPr lang="en-US" dirty="0">
                <a:latin typeface="Calibri"/>
                <a:ea typeface="Calibri"/>
                <a:cs typeface="Arial"/>
              </a:rPr>
              <a:t> was Mr. Jones</a:t>
            </a:r>
            <a:r>
              <a:rPr lang="en-US" dirty="0" smtClean="0">
                <a:latin typeface="Calibri"/>
                <a:ea typeface="Calibri"/>
                <a:cs typeface="Arial"/>
              </a:rPr>
              <a:t>.</a:t>
            </a:r>
          </a:p>
          <a:p>
            <a:pPr marL="0" marR="0" indent="0">
              <a:lnSpc>
                <a:spcPct val="115000"/>
              </a:lnSpc>
              <a:spcBef>
                <a:spcPts val="0"/>
              </a:spcBef>
              <a:spcAft>
                <a:spcPts val="1000"/>
              </a:spcAft>
              <a:buNone/>
            </a:pPr>
            <a:endParaRPr lang="en-US" dirty="0">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In (g): The pronoun </a:t>
            </a:r>
            <a:r>
              <a:rPr lang="en-US" b="1" i="1" dirty="0" smtClean="0">
                <a:latin typeface="Calibri"/>
                <a:ea typeface="Calibri"/>
                <a:cs typeface="Arial"/>
              </a:rPr>
              <a:t>him </a:t>
            </a:r>
            <a:r>
              <a:rPr lang="en-US" dirty="0" smtClean="0">
                <a:latin typeface="Calibri"/>
                <a:ea typeface="Calibri"/>
                <a:cs typeface="Arial"/>
              </a:rPr>
              <a:t>must </a:t>
            </a:r>
            <a:r>
              <a:rPr lang="en-US" dirty="0">
                <a:latin typeface="Calibri"/>
                <a:ea typeface="Calibri"/>
                <a:cs typeface="Arial"/>
              </a:rPr>
              <a:t>be </a:t>
            </a:r>
            <a:r>
              <a:rPr lang="en-US" dirty="0">
                <a:solidFill>
                  <a:srgbClr val="FF0000"/>
                </a:solidFill>
                <a:latin typeface="Calibri"/>
                <a:ea typeface="Calibri"/>
                <a:cs typeface="Arial"/>
              </a:rPr>
              <a:t>removed</a:t>
            </a:r>
            <a:r>
              <a:rPr lang="en-US" dirty="0">
                <a:latin typeface="Calibri"/>
                <a:ea typeface="Calibri"/>
                <a:cs typeface="Arial"/>
              </a:rPr>
              <a:t>. It is unnecessary because </a:t>
            </a:r>
            <a:r>
              <a:rPr lang="en-US" i="1" dirty="0">
                <a:latin typeface="Calibri"/>
                <a:ea typeface="Calibri"/>
                <a:cs typeface="Arial"/>
              </a:rPr>
              <a:t>who(m), that, </a:t>
            </a:r>
            <a:r>
              <a:rPr lang="en-US" dirty="0">
                <a:latin typeface="Calibri"/>
                <a:ea typeface="Calibri"/>
                <a:cs typeface="Arial"/>
              </a:rPr>
              <a:t>or  </a:t>
            </a:r>
            <a:r>
              <a:rPr lang="en-US" dirty="0">
                <a:latin typeface="Calibri"/>
                <a:ea typeface="Calibri"/>
                <a:cs typeface="Calibri"/>
              </a:rPr>
              <a:t>Ø</a:t>
            </a:r>
            <a:r>
              <a:rPr lang="en-US" dirty="0">
                <a:latin typeface="Calibri"/>
                <a:ea typeface="Calibri"/>
                <a:cs typeface="Arial"/>
              </a:rPr>
              <a:t> functions as the object of the verb </a:t>
            </a:r>
            <a:r>
              <a:rPr lang="en-US" b="1" i="1" dirty="0">
                <a:latin typeface="Calibri"/>
                <a:ea typeface="Calibri"/>
                <a:cs typeface="Arial"/>
              </a:rPr>
              <a:t>saw.</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39930537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567</TotalTime>
  <Words>4887</Words>
  <Application>Microsoft Office PowerPoint</Application>
  <PresentationFormat>On-screen Show (4:3)</PresentationFormat>
  <Paragraphs>478</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Solstice</vt:lpstr>
      <vt:lpstr>Adjective Clauses</vt:lpstr>
      <vt:lpstr>Adjective Clauses</vt:lpstr>
      <vt:lpstr>Adjective Clause Pronouns Used as the Subject</vt:lpstr>
      <vt:lpstr>PowerPoint Presentation</vt:lpstr>
      <vt:lpstr>PowerPoint Presentation</vt:lpstr>
      <vt:lpstr>PowerPoint Presentation</vt:lpstr>
      <vt:lpstr>Adjective Clause Pronouns Used as the Object of a Verb</vt:lpstr>
      <vt:lpstr>PowerPoint Presentation</vt:lpstr>
      <vt:lpstr>PowerPoint Presentation</vt:lpstr>
      <vt:lpstr>PowerPoint Presentation</vt:lpstr>
      <vt:lpstr>Adjective Clause Pronouns Used as the Object of a Preposition</vt:lpstr>
      <vt:lpstr>PowerPoint Presentation</vt:lpstr>
      <vt:lpstr>PowerPoint Presentation</vt:lpstr>
      <vt:lpstr>PowerPoint Presentation</vt:lpstr>
      <vt:lpstr>PowerPoint Presentation</vt:lpstr>
      <vt:lpstr>PowerPoint Presentation</vt:lpstr>
      <vt:lpstr>Subject vs. Object Relative Pronouns</vt:lpstr>
      <vt:lpstr>Using Whose</vt:lpstr>
      <vt:lpstr>PowerPoint Presentation</vt:lpstr>
      <vt:lpstr>PowerPoint Presentation</vt:lpstr>
      <vt:lpstr>PowerPoint Presentation</vt:lpstr>
      <vt:lpstr>PowerPoint Presentation</vt:lpstr>
      <vt:lpstr>Using Where in Adjective Clauses </vt:lpstr>
      <vt:lpstr>PowerPoint Presentation</vt:lpstr>
      <vt:lpstr>PowerPoint Presentation</vt:lpstr>
      <vt:lpstr>Using When in Adjective Clauses </vt:lpstr>
      <vt:lpstr>PowerPoint Presentation</vt:lpstr>
      <vt:lpstr>PowerPoint Presentation</vt:lpstr>
      <vt:lpstr>PowerPoint Presentation</vt:lpstr>
      <vt:lpstr>Using Adjective Clauses to Modify Pronouns</vt:lpstr>
      <vt:lpstr>PowerPoint Presentation</vt:lpstr>
      <vt:lpstr>PowerPoint Presentation</vt:lpstr>
      <vt:lpstr>PowerPoint Presentation</vt:lpstr>
      <vt:lpstr> Punctuating Adjective Clauses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Expressions of Quantity in Adjective Clauses</vt:lpstr>
      <vt:lpstr>Using Which to Modify a Whole Sentence</vt:lpstr>
      <vt:lpstr>PowerPoint Presentation</vt:lpstr>
      <vt:lpstr>PowerPoint Presentation</vt:lpstr>
      <vt:lpstr>PowerPoint Presentation</vt:lpstr>
      <vt:lpstr>PowerPoint Presentation</vt:lpstr>
      <vt:lpstr>PowerPoint Presentation</vt:lpstr>
      <vt:lpstr>PowerPoint Presentation</vt:lpstr>
      <vt:lpstr>Reducing Adjective Clauses to Adjective Phrases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Adjective Clauses</dc:title>
  <dc:creator>Toshiba</dc:creator>
  <cp:lastModifiedBy>Sarah A Aldawood</cp:lastModifiedBy>
  <cp:revision>66</cp:revision>
  <dcterms:created xsi:type="dcterms:W3CDTF">2018-09-24T00:29:53Z</dcterms:created>
  <dcterms:modified xsi:type="dcterms:W3CDTF">2018-10-03T06:55:42Z</dcterms:modified>
</cp:coreProperties>
</file>