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F2AFE2-EC01-47C4-BBC6-CD52D358622E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81FC7B-1203-4C0D-9A2B-A7A39D257D46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1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2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3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4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5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BB1D98-89BC-4CFD-A2FB-5F9FBD12ED67}" type="slidenum">
              <a:rPr lang="en-US" altLang="ar-SA" smtClean="0"/>
              <a:pPr eaLnBrk="1" hangingPunct="1"/>
              <a:t>6</a:t>
            </a:fld>
            <a:endParaRPr lang="en-US" altLang="ar-SA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5CF8F-3868-44B8-AB8A-6702981EB787}" type="datetimeFigureOut">
              <a:rPr lang="ar-SA" smtClean="0"/>
              <a:t>01/08/39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D4F4-4FC5-4556-BB61-351CEBA4C4E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النموذج </a:t>
            </a:r>
            <a:r>
              <a:rPr lang="ar-SA" sz="4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العام</a:t>
            </a:r>
            <a:r>
              <a:rPr lang="ar-S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للتصميم التعليمي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ADDIE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9" name="شكل بيضاوي 8"/>
          <p:cNvSpPr/>
          <p:nvPr/>
        </p:nvSpPr>
        <p:spPr>
          <a:xfrm>
            <a:off x="642938" y="2786058"/>
            <a:ext cx="1500187" cy="15001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/>
          <a:lstStyle/>
          <a:p>
            <a:pPr algn="ctr">
              <a:defRPr/>
            </a:pPr>
            <a:r>
              <a:rPr lang="ar-SA" sz="2000" b="1" dirty="0">
                <a:solidFill>
                  <a:srgbClr val="333333"/>
                </a:solidFill>
              </a:rPr>
              <a:t>أين البداية</a:t>
            </a:r>
          </a:p>
          <a:p>
            <a:pPr algn="ctr">
              <a:defRPr/>
            </a:pPr>
            <a:endParaRPr lang="ar-SA" sz="2000" b="1" dirty="0">
              <a:solidFill>
                <a:srgbClr val="333333"/>
              </a:solidFill>
            </a:endParaRPr>
          </a:p>
        </p:txBody>
      </p:sp>
      <p:sp>
        <p:nvSpPr>
          <p:cNvPr id="10" name="زر إجراء: تعليمات 9">
            <a:hlinkClick r:id="" action="ppaction://noaction" highlightClick="1"/>
          </p:cNvPr>
          <p:cNvSpPr/>
          <p:nvPr/>
        </p:nvSpPr>
        <p:spPr>
          <a:xfrm>
            <a:off x="928688" y="3500433"/>
            <a:ext cx="928687" cy="928687"/>
          </a:xfrm>
          <a:prstGeom prst="actionButtonHelp">
            <a:avLst/>
          </a:prstGeom>
          <a:ln>
            <a:solidFill>
              <a:srgbClr val="FF66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  <p:grpSp>
        <p:nvGrpSpPr>
          <p:cNvPr id="5" name="مجموعة 26"/>
          <p:cNvGrpSpPr/>
          <p:nvPr/>
        </p:nvGrpSpPr>
        <p:grpSpPr>
          <a:xfrm>
            <a:off x="1785918" y="1654630"/>
            <a:ext cx="7429552" cy="4778386"/>
            <a:chOff x="1628007" y="2143117"/>
            <a:chExt cx="5275262" cy="3684588"/>
          </a:xfrm>
        </p:grpSpPr>
        <p:pic>
          <p:nvPicPr>
            <p:cNvPr id="28" name="Diagram 2"/>
            <p:cNvPicPr>
              <a:picLocks noChangeArrowheads="1"/>
            </p:cNvPicPr>
            <p:nvPr/>
          </p:nvPicPr>
          <p:blipFill>
            <a:blip r:embed="rId5" cstate="print"/>
            <a:srcRect l="-21451" r="-21313"/>
            <a:stretch>
              <a:fillRect/>
            </a:stretch>
          </p:blipFill>
          <p:spPr bwMode="auto">
            <a:xfrm>
              <a:off x="1628007" y="2143117"/>
              <a:ext cx="5275262" cy="3684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857488" y="2428869"/>
              <a:ext cx="3028950" cy="3028950"/>
              <a:chOff x="3292" y="4732"/>
              <a:chExt cx="4770" cy="4770"/>
            </a:xfrm>
          </p:grpSpPr>
          <p:sp>
            <p:nvSpPr>
              <p:cNvPr id="30" name="AutoShape 13"/>
              <p:cNvSpPr>
                <a:spLocks noChangeArrowheads="1"/>
              </p:cNvSpPr>
              <p:nvPr/>
            </p:nvSpPr>
            <p:spPr bwMode="auto">
              <a:xfrm>
                <a:off x="6765" y="6780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1" name="AutoShape 14"/>
              <p:cNvSpPr>
                <a:spLocks noChangeArrowheads="1"/>
              </p:cNvSpPr>
              <p:nvPr/>
            </p:nvSpPr>
            <p:spPr bwMode="auto">
              <a:xfrm rot="16200000">
                <a:off x="5445" y="542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2" name="AutoShape 15"/>
              <p:cNvSpPr>
                <a:spLocks noChangeArrowheads="1"/>
              </p:cNvSpPr>
              <p:nvPr/>
            </p:nvSpPr>
            <p:spPr bwMode="auto">
              <a:xfrm flipH="1">
                <a:off x="4140" y="6780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3" name="AutoShape 16"/>
              <p:cNvSpPr>
                <a:spLocks noChangeArrowheads="1"/>
              </p:cNvSpPr>
              <p:nvPr/>
            </p:nvSpPr>
            <p:spPr bwMode="auto">
              <a:xfrm rot="5400000" flipV="1">
                <a:off x="5445" y="801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4" name="AutoShape 17"/>
              <p:cNvSpPr>
                <a:spLocks noChangeArrowheads="1"/>
              </p:cNvSpPr>
              <p:nvPr/>
            </p:nvSpPr>
            <p:spPr bwMode="auto">
              <a:xfrm rot="-4115226">
                <a:off x="7485" y="762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5" name="AutoShape 18"/>
              <p:cNvSpPr>
                <a:spLocks noChangeArrowheads="1"/>
              </p:cNvSpPr>
              <p:nvPr/>
            </p:nvSpPr>
            <p:spPr bwMode="auto">
              <a:xfrm rot="-9510948">
                <a:off x="6360" y="473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6" name="AutoShape 19"/>
              <p:cNvSpPr>
                <a:spLocks noChangeArrowheads="1"/>
              </p:cNvSpPr>
              <p:nvPr/>
            </p:nvSpPr>
            <p:spPr bwMode="auto">
              <a:xfrm rot="-14240910">
                <a:off x="3480" y="5782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  <p:sp>
            <p:nvSpPr>
              <p:cNvPr id="37" name="AutoShape 20"/>
              <p:cNvSpPr>
                <a:spLocks noChangeArrowheads="1"/>
              </p:cNvSpPr>
              <p:nvPr/>
            </p:nvSpPr>
            <p:spPr bwMode="auto">
              <a:xfrm rot="-19915428">
                <a:off x="4530" y="8737"/>
                <a:ext cx="390" cy="765"/>
              </a:xfrm>
              <a:prstGeom prst="rightArrow">
                <a:avLst>
                  <a:gd name="adj1" fmla="val 50065"/>
                  <a:gd name="adj2" fmla="val 78995"/>
                </a:avLst>
              </a:prstGeom>
              <a:solidFill>
                <a:srgbClr val="000000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7F7F7F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ar-SA"/>
              </a:p>
            </p:txBody>
          </p:sp>
        </p:grpSp>
      </p:grpSp>
      <p:sp>
        <p:nvSpPr>
          <p:cNvPr id="38" name="مستطيل 37"/>
          <p:cNvSpPr/>
          <p:nvPr/>
        </p:nvSpPr>
        <p:spPr bwMode="auto">
          <a:xfrm>
            <a:off x="5220702" y="1928802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مستطيل 38"/>
          <p:cNvSpPr/>
          <p:nvPr/>
        </p:nvSpPr>
        <p:spPr bwMode="auto">
          <a:xfrm>
            <a:off x="7072330" y="3714752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مستطيل 39"/>
          <p:cNvSpPr/>
          <p:nvPr/>
        </p:nvSpPr>
        <p:spPr bwMode="auto">
          <a:xfrm>
            <a:off x="3214678" y="3643314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مستطيل 40"/>
          <p:cNvSpPr/>
          <p:nvPr/>
        </p:nvSpPr>
        <p:spPr bwMode="auto">
          <a:xfrm>
            <a:off x="5149264" y="5463016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مستطيل 41"/>
          <p:cNvSpPr/>
          <p:nvPr/>
        </p:nvSpPr>
        <p:spPr bwMode="auto">
          <a:xfrm>
            <a:off x="5220702" y="3500438"/>
            <a:ext cx="565744" cy="252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sz="3600" dirty="0" smtClean="0"/>
              <a:t>تحليل جميع الجوانب المتعلقة بالعملية التعليمية والتي تمثل </a:t>
            </a:r>
            <a:r>
              <a:rPr lang="ar-S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مدخلات</a:t>
            </a:r>
            <a:r>
              <a:rPr lang="ar-SA" sz="36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dirty="0" smtClean="0"/>
              <a:t>النظام</a:t>
            </a: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1- مرحلة التحليل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Analysis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048" y="2801183"/>
            <a:ext cx="8251053" cy="228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solidFill>
              <a:schemeClr val="tx1">
                <a:lumMod val="5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algn="just" rtl="1">
              <a:defRPr/>
            </a:pPr>
            <a:r>
              <a:rPr lang="ar-SA" sz="3600" dirty="0" smtClean="0"/>
              <a:t>وضع المخططات والمسودات الأولية لتطوير المنتج التعليمي ووصف الأساليب والإجراءات التي تتعلق بكيفية التنفيذ.</a:t>
            </a:r>
            <a:endParaRPr lang="ar-SA" altLang="ar-SA" sz="36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2- مرحلة التصميم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Design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2745736"/>
            <a:ext cx="6318448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تحديد الأهداف السلوكية (الأدائية) الخاصة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Tx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تحديد </a:t>
            </a:r>
            <a:r>
              <a:rPr lang="ar-SA" sz="2800" dirty="0" smtClean="0">
                <a:solidFill>
                  <a:prstClr val="black"/>
                </a:solidFill>
                <a:latin typeface="Constantia"/>
              </a:rPr>
              <a:t>استراتيجية </a:t>
            </a:r>
            <a:r>
              <a:rPr lang="ar-SA" sz="2800" dirty="0">
                <a:solidFill>
                  <a:prstClr val="black"/>
                </a:solidFill>
                <a:latin typeface="Constantia"/>
              </a:rPr>
              <a:t>استخدام المنتج التعليمي</a:t>
            </a:r>
            <a:endParaRPr lang="en-US" sz="2800" dirty="0">
              <a:solidFill>
                <a:prstClr val="black"/>
              </a:solidFill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lang="ar-SA" sz="2800" dirty="0" smtClean="0">
                <a:solidFill>
                  <a:prstClr val="black"/>
                </a:solidFill>
                <a:latin typeface="Constantia"/>
              </a:rPr>
              <a:t>اختيار التقنيات التعليمية</a:t>
            </a:r>
            <a:endParaRPr lang="en-US" sz="2800" dirty="0">
              <a:solidFill>
                <a:prstClr val="black"/>
              </a:solidFill>
              <a:latin typeface="Constantia"/>
            </a:endParaRPr>
          </a:p>
          <a:p>
            <a:pPr marL="274320" marR="0" lvl="0" indent="-27432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lang="ar-SA" sz="2800" dirty="0">
                <a:solidFill>
                  <a:prstClr val="black"/>
                </a:solidFill>
                <a:latin typeface="Constantia"/>
              </a:rPr>
              <a:t>عمل مخطط للمنتج التعليمي</a:t>
            </a:r>
          </a:p>
        </p:txBody>
      </p:sp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هي عملية ترجمة مخرجات عملية التصميم من مخططات وتصاميم إلى منتج تعليمي حقيقي.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3- مرحلة التطوير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Development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عملية توظيف واستخدام المنتج التعليمي في الواقع بشكل فعال، وفي هذه المرحلة يتم جمع بيانات التقييم الإجمالي.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4- مرحلة التنفيذ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Implementation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7"/>
          <p:cNvSpPr>
            <a:spLocks noChangeArrowheads="1"/>
          </p:cNvSpPr>
          <p:nvPr/>
        </p:nvSpPr>
        <p:spPr bwMode="auto">
          <a:xfrm>
            <a:off x="124172" y="1477946"/>
            <a:ext cx="8845614" cy="524645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/>
          <a:lstStyle/>
          <a:p>
            <a:pPr marL="342900" indent="-342900" algn="r" rtl="1" eaLnBrk="1" hangingPunct="1">
              <a:buSzTx/>
              <a:buFont typeface="Wingdings" pitchFamily="2" charset="2"/>
              <a:buNone/>
            </a:pPr>
            <a:r>
              <a:rPr lang="ar-SA" sz="3600" dirty="0" smtClean="0"/>
              <a:t>في هذه المرحلة يتم قياس مدى كفاءة وفاعلية المنتج التعليمي</a:t>
            </a:r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  <a:p>
            <a:pPr marL="457200" lvl="0" indent="-457200" algn="just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FF6600"/>
                </a:solidFill>
                <a:latin typeface="+mj-lt"/>
              </a:rPr>
              <a:t>التقويم التكويني </a:t>
            </a:r>
            <a:r>
              <a:rPr lang="en-US" sz="3200" dirty="0" smtClean="0">
                <a:solidFill>
                  <a:srgbClr val="FF6600"/>
                </a:solidFill>
                <a:latin typeface="+mj-lt"/>
              </a:rPr>
              <a:t>Formative Evaluation</a:t>
            </a:r>
          </a:p>
          <a:p>
            <a:pPr algn="r" rtl="1">
              <a:buNone/>
              <a:defRPr/>
            </a:pPr>
            <a:r>
              <a:rPr lang="ar-SA" sz="3200" dirty="0" smtClean="0">
                <a:solidFill>
                  <a:srgbClr val="333333"/>
                </a:solidFill>
              </a:rPr>
              <a:t>وهو تقويم مستمر أثناء كل مرحلة وبين المراحل المختلفة، ويهدف إلى تحسين المنتج التعليمي قبل وضعه بصيغتها النهائية.</a:t>
            </a:r>
          </a:p>
          <a:p>
            <a:pPr marL="457200" lvl="0" indent="-457200" algn="just" rtl="1">
              <a:buBlip>
                <a:blip r:embed="rId3"/>
              </a:buBlip>
              <a:defRPr/>
            </a:pPr>
            <a:r>
              <a:rPr lang="ar-SA" sz="3200" dirty="0" smtClean="0">
                <a:solidFill>
                  <a:srgbClr val="FF6600"/>
                </a:solidFill>
                <a:latin typeface="+mj-lt"/>
              </a:rPr>
              <a:t>التقييم الختامي </a:t>
            </a:r>
            <a:r>
              <a:rPr lang="en-US" sz="3200" dirty="0" smtClean="0">
                <a:solidFill>
                  <a:srgbClr val="FF6600"/>
                </a:solidFill>
                <a:latin typeface="+mj-lt"/>
              </a:rPr>
              <a:t>Summative Evaluation</a:t>
            </a:r>
          </a:p>
          <a:p>
            <a:pPr algn="r" rtl="1">
              <a:defRPr/>
            </a:pPr>
            <a:r>
              <a:rPr lang="en-US" sz="3200" dirty="0" smtClean="0">
                <a:solidFill>
                  <a:srgbClr val="333333"/>
                </a:solidFill>
              </a:rPr>
              <a:t> </a:t>
            </a:r>
            <a:r>
              <a:rPr lang="ar-SA" sz="3200" dirty="0" smtClean="0">
                <a:solidFill>
                  <a:srgbClr val="333333"/>
                </a:solidFill>
              </a:rPr>
              <a:t>ويكون في العادة بعد الاستخدام الفعلي للمنتج التعليمي.</a:t>
            </a:r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  <a:p>
            <a:pPr marL="342900" indent="-342900" algn="r" rtl="1" eaLnBrk="1" hangingPunct="1">
              <a:buSzTx/>
              <a:buFont typeface="Wingdings" pitchFamily="2" charset="2"/>
              <a:buNone/>
            </a:pPr>
            <a:endParaRPr lang="ar-SA" sz="36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24171" y="0"/>
            <a:ext cx="8840318" cy="134076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328" y="4963988"/>
            <a:ext cx="1741376" cy="174137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428242" y="0"/>
            <a:ext cx="7428234" cy="1232756"/>
          </a:xfrm>
          <a:prstGeom prst="rect">
            <a:avLst/>
          </a:prstGeom>
          <a:solidFill>
            <a:srgbClr val="443C42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001">
            <a:schemeClr val="dk1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ctr" anchorCtr="1" compatLnSpc="1">
            <a:prstTxWarp prst="textNoShape">
              <a:avLst/>
            </a:prstTxWarp>
          </a:bodyPr>
          <a:lstStyle/>
          <a:p>
            <a:pPr algn="ctr" rtl="1"/>
            <a:r>
              <a:rPr lang="ar-SA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5- مرحلة التقويم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Evaluation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04" t="18000" r="24286"/>
          <a:stretch/>
        </p:blipFill>
        <p:spPr>
          <a:xfrm>
            <a:off x="288617" y="134553"/>
            <a:ext cx="952339" cy="102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03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</Words>
  <Application>Microsoft Office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Uhood</dc:creator>
  <cp:lastModifiedBy>Uhood</cp:lastModifiedBy>
  <cp:revision>1</cp:revision>
  <dcterms:created xsi:type="dcterms:W3CDTF">2018-04-16T10:25:49Z</dcterms:created>
  <dcterms:modified xsi:type="dcterms:W3CDTF">2018-04-16T10:27:06Z</dcterms:modified>
</cp:coreProperties>
</file>