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658DC-A7C5-4B93-A4CF-E7558F2BAB4C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B12C-A087-4C0A-971F-3D2040229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21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97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1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6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E9E0-93AF-4B91-B064-62E7748188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BC80-6A7A-4570-94CD-DD997B9C10CD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42D04-1480-4F46-9A27-0C4DC5F28E9A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C414-FE22-4E0E-A7C4-F61E403A2088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25F-AA0B-4856-8ECB-E9E86BE72F1C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6D4E-1021-4249-A763-72A1F66CFF4A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D6-EEFD-4F25-B5B4-8637AFA45650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25C2-2EDE-4A7D-8E5F-70BBF9B7396E}" type="datetime1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F894-B1FF-44F9-8F2E-713DDBE2BC26}" type="datetime1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287-577B-423F-A7FC-35C828B3605D}" type="datetime1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3ECD-F8DC-4967-B358-FC35F1D72AE1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46AD-6663-4BA2-B363-1CF549879AE4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D3128-0ACA-4E6F-AB4C-33C04A2E7518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1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6.wmf"/><Relationship Id="rId9" Type="http://schemas.openxmlformats.org/officeDocument/2006/relationships/image" Target="../media/image6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4.png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Adaptive Filter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digital filter that automatically </a:t>
            </a:r>
            <a:r>
              <a:rPr lang="en-US" sz="2400" dirty="0" smtClean="0">
                <a:solidFill>
                  <a:srgbClr val="FF0000"/>
                </a:solidFill>
              </a:rPr>
              <a:t>adjusts its coefficients </a:t>
            </a:r>
            <a:r>
              <a:rPr lang="en-US" sz="2400" dirty="0" smtClean="0"/>
              <a:t>to adapt input signal </a:t>
            </a:r>
            <a:r>
              <a:rPr lang="en-US" sz="2400" dirty="0" smtClean="0">
                <a:solidFill>
                  <a:srgbClr val="FF0000"/>
                </a:solidFill>
              </a:rPr>
              <a:t>via an adaptive algorithm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43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Applications: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1242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 Signal enhancement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 Active noise control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 Noise cancellation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/>
              <a:t> Telephone echo cancellation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563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Text: Digital Signal Processing by Li Tan, Chapter 10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Steepest Decent Algorithm –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contd2.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36" y="1914525"/>
            <a:ext cx="755196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Steps: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Noise Canceller Using Adaptive Filter-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2" descr="F10-03-02A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3581400"/>
            <a:ext cx="6642100" cy="180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81000" y="1143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Perform adaptive filtering to obtain outputs </a:t>
            </a:r>
            <a:endParaRPr lang="en-US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76350"/>
            <a:ext cx="24039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190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Given: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33575"/>
            <a:ext cx="3019425" cy="428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8775" y="1952625"/>
            <a:ext cx="3095625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6500" y="2838450"/>
            <a:ext cx="1714500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3575" y="2905125"/>
            <a:ext cx="809625" cy="219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620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weights: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5943600"/>
            <a:ext cx="31623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0" y="5257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Solution: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6400800"/>
            <a:ext cx="18573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5867400"/>
            <a:ext cx="3067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28600" y="5867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Filtering: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324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772400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Updating weights: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7315200" y="5410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029200" y="5791200"/>
            <a:ext cx="3276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Noise Canceller Using Adaptive Filter-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68865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7229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33400" y="37338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" y="609600"/>
            <a:ext cx="1219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3400" y="3733800"/>
            <a:ext cx="1219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Noise Canceller Using Adaptive Filter-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3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914400"/>
            <a:ext cx="7248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5105400"/>
            <a:ext cx="3381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4648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Output (noise-cleaned signal):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Practice: Textbook by Li Tan, Chapter 10.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248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10.3, 10.5, 10.7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9144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228600" y="-24"/>
            <a:ext cx="827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Signal Processors - Introduction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52046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B0F0"/>
                </a:solidFill>
              </a:rPr>
              <a:t>Processors dedicated to DSP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8186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Off-line processing</a:t>
            </a:r>
            <a:r>
              <a:rPr lang="en-US" sz="2000" dirty="0" smtClean="0"/>
              <a:t>: all the data needs to be in the memory at the same time. The output is produced after all the input data is in the memory.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8110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On-line processing</a:t>
            </a:r>
            <a:r>
              <a:rPr lang="en-US" sz="2000" dirty="0" smtClean="0"/>
              <a:t>: the output is produced as the same time the input is coming. No delay or little delay.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93" y="3138511"/>
            <a:ext cx="80486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285749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Circular Buffer Operation: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3500438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FF0000"/>
                </a:solidFill>
              </a:rPr>
              <a:t>Start Pointer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1428728" y="3669714"/>
            <a:ext cx="2286016" cy="330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57620" y="580509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FF0000"/>
                </a:solidFill>
              </a:rPr>
              <a:t>End Pointer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>
            <a:off x="1428728" y="5857893"/>
            <a:ext cx="2428892" cy="116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06" y="4357694"/>
            <a:ext cx="9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FF0000"/>
                </a:solidFill>
              </a:rPr>
              <a:t>Step size of memory = 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421481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FF0000"/>
                </a:solidFill>
              </a:rPr>
              <a:t>Pointer to most recent sample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143240" y="4429132"/>
            <a:ext cx="121444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066800" y="-2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Microprocessors Architecture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538" y="676298"/>
            <a:ext cx="52578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1616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Normal microprocessors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00298" y="1214422"/>
            <a:ext cx="357190" cy="35719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282" y="344763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DSP uses these ideas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285984" y="3429000"/>
            <a:ext cx="357190" cy="35719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29058" y="5929330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Most recent instructions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4714876" y="542926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1295400" y="-24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Typical DSP Architecture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197" y="1266843"/>
            <a:ext cx="6699893" cy="51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71934" y="78579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For circular buffering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536281" y="1178703"/>
            <a:ext cx="5000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179223" y="1178703"/>
            <a:ext cx="500066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8728" y="537646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Operations are divided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00430" y="5143512"/>
            <a:ext cx="114300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00430" y="5429264"/>
            <a:ext cx="121444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00430" y="5500702"/>
            <a:ext cx="121444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3048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Application of DSP in Image Processing: Basic 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Intensity Transfer Functions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016125"/>
            <a:ext cx="500856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66800" y="1981200"/>
            <a:ext cx="1981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Linear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Logarithmic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Power-law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Grey Image has intensity in the range [0 – 255] i.e. it uses 8 bits.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Intensity is transformed for better viewing.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638" y="2365375"/>
            <a:ext cx="70151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733800" y="1752600"/>
          <a:ext cx="1630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5" imgW="736560" imgH="177480" progId="Equation.3">
                  <p:embed/>
                </p:oleObj>
              </mc:Choice>
              <mc:Fallback>
                <p:oleObj name="Equation" r:id="rId5" imgW="73656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0"/>
                        <a:ext cx="1630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24200" y="12192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Intensity level: [0, </a:t>
            </a:r>
            <a:r>
              <a:rPr lang="en-US" sz="2000" i="1" dirty="0"/>
              <a:t>L - </a:t>
            </a:r>
            <a:r>
              <a:rPr lang="en-US" sz="2000" dirty="0"/>
              <a:t>1]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24000" y="648811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 Image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410200" y="6477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Negative Image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Negative Transformation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447800" y="2286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Log Transformation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163" y="2824163"/>
            <a:ext cx="690403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38200" y="64008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 Image (Fourier Spectrum)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953000" y="6400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Log Transformed Image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352800" y="1295400"/>
          <a:ext cx="180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5" imgW="901440" imgH="203040" progId="Equation.3">
                  <p:embed/>
                </p:oleObj>
              </mc:Choice>
              <mc:Fallback>
                <p:oleObj name="Equation" r:id="rId5" imgW="9014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95400"/>
                        <a:ext cx="180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57200" y="19050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Compresses the dynamic range of images with large variations in pixel values.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066800" y="2362200"/>
            <a:ext cx="3657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Loss of details in low pixel values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2667000" y="2667000"/>
            <a:ext cx="381000" cy="1524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Simplest Noise Canceller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F10-01-02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49413"/>
            <a:ext cx="8615234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5650468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F0"/>
                </a:solidFill>
              </a:rPr>
              <a:t>n</a:t>
            </a:r>
            <a:r>
              <a:rPr lang="en-US" sz="2000" b="1" dirty="0" smtClean="0">
                <a:solidFill>
                  <a:srgbClr val="00B0F0"/>
                </a:solidFill>
              </a:rPr>
              <a:t>(n) is a linear filtered (delayed) version of </a:t>
            </a:r>
            <a:r>
              <a:rPr lang="en-US" sz="2000" b="1" i="1" dirty="0" smtClean="0">
                <a:solidFill>
                  <a:srgbClr val="00B0F0"/>
                </a:solidFill>
              </a:rPr>
              <a:t>x</a:t>
            </a:r>
            <a:r>
              <a:rPr lang="en-US" sz="2000" b="1" dirty="0" smtClean="0">
                <a:solidFill>
                  <a:srgbClr val="00B0F0"/>
                </a:solidFill>
              </a:rPr>
              <a:t>(n).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41910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800600" y="4495800"/>
            <a:ext cx="2667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5410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Controls speed of convergence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52400" y="2286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Contrast manipulation: Power-Law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82663"/>
            <a:ext cx="43434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MRI of a </a:t>
            </a:r>
            <a:r>
              <a:rPr lang="en-US" u="sng"/>
              <a:t>fractured</a:t>
            </a:r>
            <a:r>
              <a:rPr lang="en-US"/>
              <a:t> spine.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0" y="1828800"/>
            <a:ext cx="1295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086600" y="1955800"/>
          <a:ext cx="10144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5" imgW="482400" imgH="177480" progId="Equation.3">
                  <p:embed/>
                </p:oleObj>
              </mc:Choice>
              <mc:Fallback>
                <p:oleObj name="Equation" r:id="rId5" imgW="4824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955800"/>
                        <a:ext cx="10144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099300" y="5003800"/>
          <a:ext cx="987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5003800"/>
                        <a:ext cx="9874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371600" y="5003800"/>
          <a:ext cx="10144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9" imgW="482400" imgH="177480" progId="Equation.3">
                  <p:embed/>
                </p:oleObj>
              </mc:Choice>
              <mc:Fallback>
                <p:oleObj name="Equation" r:id="rId9" imgW="4824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03800"/>
                        <a:ext cx="10144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762000" y="5791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Best contrast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162800" y="5791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Washed out</a:t>
            </a:r>
          </a:p>
        </p:txBody>
      </p:sp>
      <p:graphicFrame>
        <p:nvGraphicFramePr>
          <p:cNvPr id="4101" name="Object 2"/>
          <p:cNvGraphicFramePr>
            <a:graphicFrameLocks noChangeAspect="1"/>
          </p:cNvGraphicFramePr>
          <p:nvPr/>
        </p:nvGraphicFramePr>
        <p:xfrm>
          <a:off x="438150" y="2743200"/>
          <a:ext cx="10858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1" imgW="457200" imgH="203040" progId="Equation.3">
                  <p:embed/>
                </p:oleObj>
              </mc:Choice>
              <mc:Fallback>
                <p:oleObj name="Equation" r:id="rId11" imgW="4572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43200"/>
                        <a:ext cx="10858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981200" y="2286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Filter Mask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1949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44850" y="1676400"/>
          <a:ext cx="46053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معادلة" r:id="rId5" imgW="2654280" imgH="431640" progId="Equation.3">
                  <p:embed/>
                </p:oleObj>
              </mc:Choice>
              <mc:Fallback>
                <p:oleObj name="معادلة" r:id="rId5" imgW="26542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676400"/>
                        <a:ext cx="46053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1000" y="3429000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Smoothing Filter (low pass) mask: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202113"/>
            <a:ext cx="39846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90600" y="59547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Equal weight</a:t>
            </a:r>
          </a:p>
        </p:txBody>
      </p:sp>
      <p:sp>
        <p:nvSpPr>
          <p:cNvPr id="8" name="Up Arrow 7"/>
          <p:cNvSpPr/>
          <p:nvPr/>
        </p:nvSpPr>
        <p:spPr>
          <a:xfrm>
            <a:off x="1600200" y="5715000"/>
            <a:ext cx="228600" cy="22860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819400" y="5943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Weighted average</a:t>
            </a:r>
          </a:p>
        </p:txBody>
      </p:sp>
      <p:sp>
        <p:nvSpPr>
          <p:cNvPr id="10" name="Up Arrow 9"/>
          <p:cNvSpPr/>
          <p:nvPr/>
        </p:nvSpPr>
        <p:spPr>
          <a:xfrm>
            <a:off x="3657600" y="5715000"/>
            <a:ext cx="228600" cy="228600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137150" y="4114800"/>
          <a:ext cx="3473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معادلة" r:id="rId8" imgW="2247840" imgH="838080" progId="Equation.3">
                  <p:embed/>
                </p:oleObj>
              </mc:Choice>
              <mc:Fallback>
                <p:oleObj name="معادلة" r:id="rId8" imgW="2247840" imgH="838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50" y="4114800"/>
                        <a:ext cx="3473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486400" y="5791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Normalization factor</a:t>
            </a:r>
          </a:p>
        </p:txBody>
      </p:sp>
      <p:sp>
        <p:nvSpPr>
          <p:cNvPr id="13" name="Bent Arrow 12"/>
          <p:cNvSpPr/>
          <p:nvPr/>
        </p:nvSpPr>
        <p:spPr>
          <a:xfrm>
            <a:off x="6096000" y="5105400"/>
            <a:ext cx="381000" cy="685800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981200" y="228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Smoothing Effect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38296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38200" y="1981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 image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96000" y="2057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 X 3 mask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96000" y="54213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35 X 35 mask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90600" y="3810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 X 5 mask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172200" y="25146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Noise is less pronounced.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5867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Completely blurred!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981200" y="228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Median Filtering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447800" y="114300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Find the median in the neighborhood, then assign the center pixel value to that median.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73275"/>
            <a:ext cx="727868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6800" y="762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dirty="0">
                <a:solidFill>
                  <a:srgbClr val="0070C0"/>
                </a:solidFill>
                <a:latin typeface="Comic Sans MS" pitchFamily="66" charset="0"/>
              </a:rPr>
              <a:t>Digital </a:t>
            </a:r>
            <a:r>
              <a:rPr lang="en-US" altLang="ja-JP" sz="3600" b="1" dirty="0" smtClean="0">
                <a:solidFill>
                  <a:srgbClr val="0070C0"/>
                </a:solidFill>
                <a:latin typeface="Comic Sans MS" pitchFamily="66" charset="0"/>
              </a:rPr>
              <a:t>(Image) </a:t>
            </a:r>
            <a:r>
              <a:rPr lang="en-US" altLang="ja-JP" sz="3600" b="1" dirty="0">
                <a:solidFill>
                  <a:srgbClr val="0070C0"/>
                </a:solidFill>
                <a:latin typeface="Comic Sans MS" pitchFamily="66" charset="0"/>
              </a:rPr>
              <a:t>Watermarking 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/>
              <a:t>Inserting information (watermark) into images in such a way that the watermark is inseparable from the images.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00200" y="2362200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Arial" charset="0"/>
              <a:buChar char="•"/>
            </a:pPr>
            <a:r>
              <a:rPr lang="en-US" sz="2000" dirty="0"/>
              <a:t> Copyright identification.</a:t>
            </a:r>
          </a:p>
          <a:p>
            <a:pPr algn="l" rtl="0">
              <a:buFont typeface="Arial" charset="0"/>
              <a:buChar char="•"/>
            </a:pPr>
            <a:r>
              <a:rPr lang="en-US" sz="2000" dirty="0"/>
              <a:t> User identification.</a:t>
            </a:r>
          </a:p>
          <a:p>
            <a:pPr algn="l" rtl="0">
              <a:buFont typeface="Arial" charset="0"/>
              <a:buChar char="•"/>
            </a:pPr>
            <a:r>
              <a:rPr lang="en-US" sz="2000" dirty="0"/>
              <a:t> Authenticity determination.</a:t>
            </a:r>
          </a:p>
          <a:p>
            <a:pPr algn="l" rtl="0">
              <a:buFont typeface="Arial" charset="0"/>
              <a:buChar char="•"/>
            </a:pPr>
            <a:r>
              <a:rPr lang="en-US" sz="2000" dirty="0"/>
              <a:t> Automated monitoring.</a:t>
            </a:r>
          </a:p>
          <a:p>
            <a:pPr algn="l" rtl="0">
              <a:buFont typeface="Arial" charset="0"/>
              <a:buChar char="•"/>
            </a:pPr>
            <a:r>
              <a:rPr lang="en-US" sz="2000" dirty="0"/>
              <a:t> Copy protection.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819400" y="4648200"/>
          <a:ext cx="314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4" imgW="1180800" imgH="228600" progId="Equation.3">
                  <p:embed/>
                </p:oleObj>
              </mc:Choice>
              <mc:Fallback>
                <p:oleObj name="Equation" r:id="rId4" imgW="11808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648200"/>
                        <a:ext cx="3149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447800" y="54102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Watermarked image</a:t>
            </a:r>
          </a:p>
        </p:txBody>
      </p:sp>
      <p:cxnSp>
        <p:nvCxnSpPr>
          <p:cNvPr id="7" name="Straight Arrow Connector 8"/>
          <p:cNvCxnSpPr>
            <a:cxnSpLocks noChangeShapeType="1"/>
            <a:stCxn id="6" idx="0"/>
          </p:cNvCxnSpPr>
          <p:nvPr/>
        </p:nvCxnSpPr>
        <p:spPr bwMode="auto">
          <a:xfrm rot="5400000" flipH="1" flipV="1">
            <a:off x="2476500" y="5067300"/>
            <a:ext cx="2286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867400" y="53149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/>
              <a:t>Watermark</a:t>
            </a:r>
          </a:p>
        </p:txBody>
      </p: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rot="10800000">
            <a:off x="5791200" y="5105400"/>
            <a:ext cx="6096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495800" y="54102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/>
              <a:t>Original image</a:t>
            </a:r>
          </a:p>
        </p:txBody>
      </p:sp>
      <p:cxnSp>
        <p:nvCxnSpPr>
          <p:cNvPr id="11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4800600" y="5257800"/>
            <a:ext cx="228600" cy="76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619500" y="5372100"/>
            <a:ext cx="9906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dirty="0">
                <a:solidFill>
                  <a:srgbClr val="0070C0"/>
                </a:solidFill>
                <a:latin typeface="Comic Sans MS" pitchFamily="66" charset="0"/>
              </a:rPr>
              <a:t>Example of Watermarking - I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219200"/>
            <a:ext cx="6911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874838"/>
            <a:ext cx="18288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57400" y="60150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</a:t>
            </a:r>
            <a:r>
              <a:rPr lang="en-US"/>
              <a:t>= 0.3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00400" y="6858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172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Textbook: Digital Image Processing by Gonzalez and Woods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dirty="0">
                <a:solidFill>
                  <a:srgbClr val="0070C0"/>
                </a:solidFill>
                <a:latin typeface="Comic Sans MS" pitchFamily="66" charset="0"/>
              </a:rPr>
              <a:t>Example of Watermarking - II 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429000" y="7620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Invisible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43000" y="1447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Watermark is inserted in image’s two LSBs.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81000" y="2209800"/>
          <a:ext cx="194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1015920" imgH="431640" progId="Equation.3">
                  <p:embed/>
                </p:oleObj>
              </mc:Choice>
              <mc:Fallback>
                <p:oleObj name="Equation" r:id="rId4" imgW="1015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19431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3525" y="2514600"/>
            <a:ext cx="4003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8600" y="35052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Sets two LSBs of image to 00.</a:t>
            </a:r>
          </a:p>
        </p:txBody>
      </p:sp>
      <p:sp>
        <p:nvSpPr>
          <p:cNvPr id="8" name="Left Brace 8"/>
          <p:cNvSpPr>
            <a:spLocks/>
          </p:cNvSpPr>
          <p:nvPr/>
        </p:nvSpPr>
        <p:spPr bwMode="auto">
          <a:xfrm rot="5400000">
            <a:off x="1143000" y="2667000"/>
            <a:ext cx="419100" cy="1181100"/>
          </a:xfrm>
          <a:prstGeom prst="leftBrace">
            <a:avLst>
              <a:gd name="adj1" fmla="val 8337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066800" y="50292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Shifts two MSBs into two LSBs.</a:t>
            </a:r>
          </a:p>
        </p:txBody>
      </p:sp>
      <p:sp>
        <p:nvSpPr>
          <p:cNvPr id="10" name="Left Brace 10"/>
          <p:cNvSpPr>
            <a:spLocks/>
          </p:cNvSpPr>
          <p:nvPr/>
        </p:nvSpPr>
        <p:spPr bwMode="auto">
          <a:xfrm rot="5400000">
            <a:off x="2362200" y="4152900"/>
            <a:ext cx="419100" cy="1181100"/>
          </a:xfrm>
          <a:prstGeom prst="leftBrace">
            <a:avLst>
              <a:gd name="adj1" fmla="val 70455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2"/>
          <p:cNvCxnSpPr>
            <a:cxnSpLocks noChangeShapeType="1"/>
            <a:endCxn id="10" idx="1"/>
          </p:cNvCxnSpPr>
          <p:nvPr/>
        </p:nvCxnSpPr>
        <p:spPr bwMode="auto">
          <a:xfrm rot="16200000" flipH="1">
            <a:off x="1685925" y="3648075"/>
            <a:ext cx="1485900" cy="285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553200" y="2133600"/>
            <a:ext cx="2133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By zeroing 6 MSB and scaling the remains to full intensity level, 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we get</a:t>
            </a:r>
          </a:p>
        </p:txBody>
      </p:sp>
      <p:cxnSp>
        <p:nvCxnSpPr>
          <p:cNvPr id="13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7162800" y="3733800"/>
            <a:ext cx="228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762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dirty="0">
                <a:solidFill>
                  <a:srgbClr val="0070C0"/>
                </a:solidFill>
                <a:latin typeface="Comic Sans MS" pitchFamily="66" charset="0"/>
              </a:rPr>
              <a:t>Image Watermarking System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447800"/>
            <a:ext cx="68103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1600200"/>
            <a:ext cx="133826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1000" y="53340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Private / restricted key system</a:t>
            </a:r>
            <a:r>
              <a:rPr lang="en-US" sz="2000"/>
              <a:t>: f</a:t>
            </a:r>
            <a:r>
              <a:rPr lang="en-US" sz="2000" baseline="-25000"/>
              <a:t>i</a:t>
            </a:r>
            <a:r>
              <a:rPr lang="en-US" sz="2000"/>
              <a:t> and w</a:t>
            </a:r>
            <a:r>
              <a:rPr lang="en-US" sz="2000" baseline="-25000"/>
              <a:t>i </a:t>
            </a:r>
            <a:r>
              <a:rPr lang="en-US" sz="2000"/>
              <a:t>are used.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81000" y="592455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Public / unrestricted key system</a:t>
            </a:r>
            <a:r>
              <a:rPr lang="en-US" sz="2000"/>
              <a:t>: f</a:t>
            </a:r>
            <a:r>
              <a:rPr lang="en-US" sz="2000" baseline="-25000"/>
              <a:t>i</a:t>
            </a:r>
            <a:r>
              <a:rPr lang="en-US" sz="2000"/>
              <a:t> and w</a:t>
            </a:r>
            <a:r>
              <a:rPr lang="en-US" sz="2000" baseline="-25000"/>
              <a:t>i </a:t>
            </a:r>
            <a:r>
              <a:rPr lang="en-US" sz="2000"/>
              <a:t>are unused.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Simplest Noise Canceller –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contd.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00150"/>
            <a:ext cx="2667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0" y="1447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 coefficient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85900"/>
            <a:ext cx="904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" y="3924300"/>
            <a:ext cx="7458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5381625"/>
            <a:ext cx="7219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524125"/>
            <a:ext cx="3362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38400" y="2362200"/>
            <a:ext cx="3810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0" y="27432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Measured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324600" y="27432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810000"/>
            <a:ext cx="762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19200" y="53340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Wiener Filter &amp; LMS Algorithm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F10-02-01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242300" cy="225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391400" y="1295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Clean signal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343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Consider, single weight case,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00550"/>
            <a:ext cx="13430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895850"/>
            <a:ext cx="2028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48576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Error signal,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4102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 we have to solve for the best weight w*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8674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152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LMS Algorithm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Taking Expectation of squared error signal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676400"/>
            <a:ext cx="5314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62103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10-02-02-P374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319315"/>
            <a:ext cx="3581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67200" y="4419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For large N,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19600"/>
            <a:ext cx="2209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410200"/>
            <a:ext cx="2343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6096000"/>
            <a:ext cx="1200150" cy="561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657600" y="49530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Optimal w* is found when minimum J is achieved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LMS Algorithm - Example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MSE function for the Wiener filter: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752600"/>
            <a:ext cx="2695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90800"/>
            <a:ext cx="742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590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Solving for optimal, we get</a:t>
            </a:r>
            <a:endParaRPr 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25" y="3657600"/>
            <a:ext cx="7000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124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Finally we get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724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large 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648200"/>
            <a:ext cx="1200150" cy="561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57912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Makes real-time implementation difficult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895600" y="5257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53340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4724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-1</a:t>
            </a:r>
            <a:r>
              <a:rPr lang="en-US" dirty="0" smtClean="0"/>
              <a:t>: Matrix inversion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Steepest Decent Algorithm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419" y="1143000"/>
            <a:ext cx="255213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10-02-03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40100"/>
            <a:ext cx="767539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676400" y="6399212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6705600" y="64008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00200" y="2133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 = constant controlling the speed of convergence.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Steepest Decent Algorithm: Example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Given: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2295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971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95450"/>
            <a:ext cx="838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2145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three times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914400"/>
            <a:ext cx="36576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0288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Find optimal solution for w*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524000"/>
            <a:ext cx="23050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667000"/>
            <a:ext cx="4695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43400" y="228600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For n = 0,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276600"/>
            <a:ext cx="3667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76200" y="3429000"/>
            <a:ext cx="419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971800" y="21336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990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Solution: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1910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686425"/>
            <a:ext cx="5219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6324600"/>
            <a:ext cx="17145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04800" y="365760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For n = 1,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314890"/>
            <a:ext cx="126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For n = 2,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15025" y="4838700"/>
            <a:ext cx="3152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5334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5715000" y="4648200"/>
            <a:ext cx="3352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334000" y="6248400"/>
            <a:ext cx="762000" cy="457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6934200" y="5943600"/>
            <a:ext cx="609600" cy="2286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 flipV="1">
            <a:off x="4114800" y="3810000"/>
            <a:ext cx="1066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1981200"/>
            <a:ext cx="53625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Steepest Decent Algorithm –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contd1.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make it sample-based processing, we need to take out estimation.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Updating weight</a:t>
            </a:r>
            <a:endParaRPr lang="en-US" sz="2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429000"/>
            <a:ext cx="2495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963" y="4600575"/>
            <a:ext cx="6696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4038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multiple tap FIR filter:</a:t>
            </a:r>
            <a:endParaRPr lang="en-US" sz="20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6076950"/>
            <a:ext cx="1552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62000" y="6096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Choose convergence constant as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: maximum input power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90600" y="4419600"/>
            <a:ext cx="71628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740</Words>
  <Application>Microsoft Office PowerPoint</Application>
  <PresentationFormat>On-screen Show (4:3)</PresentationFormat>
  <Paragraphs>172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Comic Sans MS</vt:lpstr>
      <vt:lpstr>ＭＳ Ｐゴシック</vt:lpstr>
      <vt:lpstr>Symbol</vt:lpstr>
      <vt:lpstr>Wingdings</vt:lpstr>
      <vt:lpstr>Office Theme</vt:lpstr>
      <vt:lpstr>Equation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ghulam</dc:creator>
  <cp:lastModifiedBy>Ghulam Muhammad, PhD.</cp:lastModifiedBy>
  <cp:revision>69</cp:revision>
  <dcterms:created xsi:type="dcterms:W3CDTF">2006-08-16T00:00:00Z</dcterms:created>
  <dcterms:modified xsi:type="dcterms:W3CDTF">2015-12-03T07:50:56Z</dcterms:modified>
</cp:coreProperties>
</file>