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4"/>
  </p:sldMasterIdLst>
  <p:notesMasterIdLst>
    <p:notesMasterId r:id="rId32"/>
  </p:notesMasterIdLst>
  <p:sldIdLst>
    <p:sldId id="278" r:id="rId5"/>
    <p:sldId id="311" r:id="rId6"/>
    <p:sldId id="305" r:id="rId7"/>
    <p:sldId id="310" r:id="rId8"/>
    <p:sldId id="321" r:id="rId9"/>
    <p:sldId id="320" r:id="rId10"/>
    <p:sldId id="334" r:id="rId11"/>
    <p:sldId id="335" r:id="rId12"/>
    <p:sldId id="336" r:id="rId13"/>
    <p:sldId id="337" r:id="rId14"/>
    <p:sldId id="338" r:id="rId15"/>
    <p:sldId id="328" r:id="rId16"/>
    <p:sldId id="329" r:id="rId17"/>
    <p:sldId id="330" r:id="rId18"/>
    <p:sldId id="331" r:id="rId19"/>
    <p:sldId id="332" r:id="rId20"/>
    <p:sldId id="333" r:id="rId21"/>
    <p:sldId id="309" r:id="rId22"/>
    <p:sldId id="308" r:id="rId23"/>
    <p:sldId id="323" r:id="rId24"/>
    <p:sldId id="340" r:id="rId25"/>
    <p:sldId id="341" r:id="rId26"/>
    <p:sldId id="342" r:id="rId27"/>
    <p:sldId id="343" r:id="rId28"/>
    <p:sldId id="339" r:id="rId29"/>
    <p:sldId id="344" r:id="rId30"/>
    <p:sldId id="326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4660"/>
  </p:normalViewPr>
  <p:slideViewPr>
    <p:cSldViewPr>
      <p:cViewPr varScale="1">
        <p:scale>
          <a:sx n="66" d="100"/>
          <a:sy n="66" d="100"/>
        </p:scale>
        <p:origin x="12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26/12/1439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635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555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3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2037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4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99356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12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015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6A93C0-56DB-45CA-B616-93BB809A977C}" type="slidenum">
              <a:rPr lang="ar-SA" smtClean="0"/>
              <a:pPr eaLnBrk="1" hangingPunct="1"/>
              <a:t>18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4981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9001CE-E0C2-4ECD-8DD0-66B9826E3E5E}" type="slidenum">
              <a:rPr lang="ar-SA" smtClean="0"/>
              <a:pPr eaLnBrk="1" hangingPunct="1"/>
              <a:t>19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9678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26/12/1439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74037" y="1916832"/>
            <a:ext cx="6195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916506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2642617" y="3047100"/>
            <a:ext cx="4114800" cy="872567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tx1"/>
                </a:solidFill>
              </a:rPr>
              <a:t> النماذج و التقارير</a:t>
            </a:r>
            <a:r>
              <a:rPr lang="ar-SA" dirty="0" smtClean="0"/>
              <a:t> -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220072" y="3645024"/>
            <a:ext cx="1872208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تنسيق النصوص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8569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860032" y="3960259"/>
            <a:ext cx="2232248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ترتيب الحقول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26146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568952" cy="4649167"/>
          </a:xfrm>
        </p:spPr>
        <p:txBody>
          <a:bodyPr>
            <a:normAutofit/>
          </a:bodyPr>
          <a:lstStyle/>
          <a:p>
            <a:pPr algn="just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العمليات الحسابية على النماذج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ar-SA" sz="12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ar-SA" sz="1200" b="1" u="sng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just">
              <a:buNone/>
            </a:pPr>
            <a:r>
              <a:rPr lang="ar-SA" sz="3200" b="1" dirty="0">
                <a:latin typeface="Arial" pitchFamily="34" charset="0"/>
                <a:ea typeface="+mj-ea"/>
                <a:cs typeface="Arial" pitchFamily="34" charset="0"/>
              </a:rPr>
              <a:t>يمكنك برنامج قواعد البيانات أكسيس من إجراء مجموعة من العمليات الحسابية والمنطقية على حقول قواعد البيانات من نوع عملة أو رقم </a:t>
            </a:r>
            <a:r>
              <a:rPr lang="ar-SA" sz="3200" b="1" dirty="0" smtClean="0">
                <a:latin typeface="Arial" pitchFamily="34" charset="0"/>
                <a:ea typeface="+mj-ea"/>
                <a:cs typeface="Arial" pitchFamily="34" charset="0"/>
              </a:rPr>
              <a:t>ومن </a:t>
            </a:r>
            <a:r>
              <a:rPr lang="ar-SA" sz="3200" b="1" dirty="0">
                <a:latin typeface="Arial" pitchFamily="34" charset="0"/>
                <a:ea typeface="+mj-ea"/>
                <a:cs typeface="Arial" pitchFamily="34" charset="0"/>
              </a:rPr>
              <a:t>هذه العمليات (الجمع والطرح والقسمة والضرب </a:t>
            </a:r>
            <a:r>
              <a:rPr lang="ar-SA" sz="3200" b="1" dirty="0" smtClean="0">
                <a:latin typeface="Arial" pitchFamily="34" charset="0"/>
                <a:ea typeface="+mj-ea"/>
                <a:cs typeface="Arial" pitchFamily="34" charset="0"/>
              </a:rPr>
              <a:t>) .</a:t>
            </a:r>
            <a:endParaRPr lang="ar-SA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423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4747804"/>
            <a:ext cx="381642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1- نفتح عرض تصميم النموذج </a:t>
            </a:r>
            <a:endParaRPr lang="ar-SA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1691680" y="332656"/>
            <a:ext cx="648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خطوات إجراء عملية حسابية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على 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النموذج :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109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"/>
            <a:ext cx="9144000" cy="6856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157192"/>
            <a:ext cx="4680520" cy="1384995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2</a:t>
            </a:r>
            <a:r>
              <a:rPr lang="ar-SA" sz="2800" b="1" dirty="0" smtClean="0"/>
              <a:t>- انقر بشكل مزدوج على مربع الحقل المطلوب إجراء عملية حسابية فيه لتظهر ورقة الخصائص على اليسار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88530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r="46769" b="31638"/>
          <a:stretch/>
        </p:blipFill>
        <p:spPr>
          <a:xfrm>
            <a:off x="250591" y="908720"/>
            <a:ext cx="8676456" cy="4338228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043608" y="5157192"/>
            <a:ext cx="7776864" cy="954107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3- انقر على مستطيل ( مصدر عنصر التحكم )  ثم على الزر ( ... ) </a:t>
            </a:r>
          </a:p>
          <a:p>
            <a:r>
              <a:rPr lang="ar-SA" sz="2800" b="1" dirty="0" smtClean="0"/>
              <a:t> سيظهر مربع حوار (منشئ التعبير)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0115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066735" y="4819637"/>
            <a:ext cx="7776864" cy="1815882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4 – امسح النص المكتوب واكتب مكانه إشارة (=) </a:t>
            </a:r>
          </a:p>
          <a:p>
            <a:r>
              <a:rPr lang="ar-SA" sz="2800" b="1" dirty="0" smtClean="0"/>
              <a:t>ثم اختار اسم الحقل الأول من قائمة فئات التعبير ثم ادخل الاشارة الرياضية (- , + ، / ، * ) ثم اختار اسم الحقل الثاني ثم موافق واعرض النموذج لتظهر نتيجة العملية الحسابية .</a:t>
            </a:r>
            <a:endParaRPr lang="ar-SA" sz="2800" b="1" dirty="0"/>
          </a:p>
        </p:txBody>
      </p:sp>
      <p:pic>
        <p:nvPicPr>
          <p:cNvPr id="6" name="صورة 5" descr="منشئ التعبي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429"/>
            <a:ext cx="8424936" cy="45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486194"/>
            <a:ext cx="489654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5- ألاحظ ظهور نتيجة العملية الحسابية </a:t>
            </a:r>
            <a:endParaRPr lang="ar-SA" sz="2800" b="1" dirty="0"/>
          </a:p>
        </p:txBody>
      </p:sp>
      <p:sp>
        <p:nvSpPr>
          <p:cNvPr id="6" name="سهم منحني إلى اليمين 5"/>
          <p:cNvSpPr/>
          <p:nvPr/>
        </p:nvSpPr>
        <p:spPr>
          <a:xfrm rot="20896277" flipH="1" flipV="1">
            <a:off x="2811266" y="3110019"/>
            <a:ext cx="823398" cy="11813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0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التقارير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1800" dirty="0" smtClean="0"/>
          </a:p>
          <a:p>
            <a:r>
              <a:rPr lang="ar-SA" sz="3200" dirty="0"/>
              <a:t>هي </a:t>
            </a:r>
            <a:r>
              <a:rPr lang="ar-SA" sz="3200" dirty="0" smtClean="0"/>
              <a:t>الطريقة الرسمية لعرض وطباعة البيانات </a:t>
            </a:r>
            <a:r>
              <a:rPr lang="ar-SA" sz="3200" dirty="0"/>
              <a:t>التي تم استرجاعها من </a:t>
            </a:r>
            <a:r>
              <a:rPr lang="ar-SA" sz="3200" dirty="0" smtClean="0"/>
              <a:t>قاعدة البيانات .</a:t>
            </a:r>
          </a:p>
          <a:p>
            <a:r>
              <a:rPr lang="ar-SA" sz="3200" dirty="0" smtClean="0"/>
              <a:t>ولا تسمح التقارير للمستخدم من تعديل بياناتها فهي فقط للقراءة والطباعة .</a:t>
            </a:r>
          </a:p>
          <a:p>
            <a:pPr marL="0" indent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542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أوجه الاختلاف بين التقارير و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47800"/>
            <a:ext cx="8219256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2400" dirty="0" smtClean="0"/>
          </a:p>
          <a:p>
            <a:r>
              <a:rPr lang="ar-SA" sz="2800" dirty="0"/>
              <a:t>لا يمكن استخدام التقارير لإدخال البيانات كما هو الحال في النماذج</a:t>
            </a:r>
            <a:r>
              <a:rPr lang="ar-SA" sz="2800" dirty="0" smtClean="0"/>
              <a:t>.</a:t>
            </a:r>
          </a:p>
          <a:p>
            <a:r>
              <a:rPr lang="ar-SA" sz="2800" dirty="0" smtClean="0"/>
              <a:t>الهدف </a:t>
            </a:r>
            <a:r>
              <a:rPr lang="ar-SA" sz="2800" dirty="0"/>
              <a:t>من تصميم التقارير هو الحصول </a:t>
            </a:r>
            <a:r>
              <a:rPr lang="ar-SA" sz="2800" dirty="0" smtClean="0"/>
              <a:t>عليها مطبوعة </a:t>
            </a:r>
            <a:r>
              <a:rPr lang="ar-SA" sz="2800" dirty="0"/>
              <a:t>على </a:t>
            </a:r>
            <a:r>
              <a:rPr lang="ar-SA" sz="2800" dirty="0" smtClean="0"/>
              <a:t>ورق , </a:t>
            </a:r>
          </a:p>
          <a:p>
            <a:pPr marL="0" indent="0">
              <a:buNone/>
            </a:pPr>
            <a:r>
              <a:rPr lang="ar-SA" sz="2800" dirty="0"/>
              <a:t> </a:t>
            </a:r>
            <a:r>
              <a:rPr lang="ar-SA" sz="2800" dirty="0" smtClean="0"/>
              <a:t> أما </a:t>
            </a:r>
            <a:r>
              <a:rPr lang="ar-SA" sz="2800" dirty="0"/>
              <a:t>النماذج فهو اظهارها على الشاشه داخل نوافذ .</a:t>
            </a:r>
          </a:p>
          <a:p>
            <a:r>
              <a:rPr lang="ar-SA" sz="2800" dirty="0"/>
              <a:t>لا يمكن تعديل بيانات التقرير عند معاينة طباعته أو اظهاره أوبعد  طباعته </a:t>
            </a:r>
            <a:r>
              <a:rPr lang="ar-SA" sz="2800" dirty="0" smtClean="0"/>
              <a:t> .</a:t>
            </a:r>
            <a:endParaRPr lang="ar-SA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5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7799"/>
            <a:ext cx="8291264" cy="4704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marL="0" indent="0" algn="just">
              <a:buNone/>
            </a:pPr>
            <a:r>
              <a:rPr lang="ar-SA" sz="3200" dirty="0" smtClean="0"/>
              <a:t>النماذج في قاعدة البيانات تشبه النماذج</a:t>
            </a:r>
            <a:r>
              <a:rPr lang="ar-SA" sz="3200" dirty="0"/>
              <a:t> </a:t>
            </a:r>
            <a:r>
              <a:rPr lang="ar-SA" sz="3200" dirty="0" smtClean="0"/>
              <a:t>الورقية فهي تحتوي على خانات معنونة فارغة تعبأ بالبيانات من قبل المستخدم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up-king.com/almaciat/7zvufyljepdw2nqo251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5093" r="8222" b="23627"/>
          <a:stretch/>
        </p:blipFill>
        <p:spPr bwMode="auto">
          <a:xfrm>
            <a:off x="3463717" y="3343746"/>
            <a:ext cx="2465622" cy="30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rs.com/canada/en/assets/images/center-contents/Appli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3746"/>
            <a:ext cx="2592288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wdef.com/tahmel/uploads/9536b40099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9"/>
          <a:stretch/>
        </p:blipFill>
        <p:spPr bwMode="auto">
          <a:xfrm>
            <a:off x="827583" y="3343746"/>
            <a:ext cx="2219863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يمكن إنشاء تقرير من استعلام أو جدول أو من جدولين بينهما علاقة واختيار الحقول المطلوبة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90131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طريقة التجميع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31455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اختيار طريقة فرز السجلات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495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4- اختيار طريقة التخطيط والاتجاه</a:t>
            </a:r>
            <a:endParaRPr lang="ar-SA" sz="2800" b="1" dirty="0"/>
          </a:p>
        </p:txBody>
      </p:sp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4009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5- تسمية التقرير واختيار فتحه أو التعديل على تصميمه 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التقرير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التقرير وإعدادات الصفحة للطباعة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  <p:pic>
        <p:nvPicPr>
          <p:cNvPr id="7" name="صورة 6" descr="أرقام الصفحا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2456681" cy="202210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367645" y="4684240"/>
            <a:ext cx="2376264" cy="1384995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ترتيب الحقول وتنسيقها و إضافة ارقام الصفحات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049407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9792" y="1556792"/>
            <a:ext cx="3898776" cy="1470025"/>
          </a:xfrm>
        </p:spPr>
        <p:txBody>
          <a:bodyPr/>
          <a:lstStyle/>
          <a:p>
            <a:r>
              <a:rPr lang="ar-SA" dirty="0" smtClean="0"/>
              <a:t>انتهى بحمد الله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6767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47800"/>
            <a:ext cx="8496944" cy="46454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v"/>
            </a:pPr>
            <a:r>
              <a:rPr lang="ar-SA" sz="3200" dirty="0" smtClean="0"/>
              <a:t> تستخدم النماذج كطريقة ثانية لإدخال البيانات في الجداول , وتعتبر طريقة </a:t>
            </a:r>
            <a:r>
              <a:rPr lang="ar-SA" sz="3200" dirty="0"/>
              <a:t>سهلة لإدخال </a:t>
            </a:r>
            <a:r>
              <a:rPr lang="ar-SA" sz="3200" dirty="0" smtClean="0"/>
              <a:t>البيانات على شكل سجل واحد في كل مرة بدلاً </a:t>
            </a:r>
            <a:r>
              <a:rPr lang="ar-SA" sz="3200" dirty="0"/>
              <a:t>من </a:t>
            </a:r>
            <a:r>
              <a:rPr lang="ar-SA" sz="3200" dirty="0" smtClean="0"/>
              <a:t>إدخالها في شبكة </a:t>
            </a:r>
            <a:r>
              <a:rPr lang="ar-SA" sz="3200" dirty="0"/>
              <a:t>من الأعمدة و </a:t>
            </a:r>
            <a:r>
              <a:rPr lang="ar-SA" sz="3200" dirty="0" smtClean="0"/>
              <a:t>الصفوف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>
                <a:solidFill>
                  <a:schemeClr val="accent1"/>
                </a:solidFill>
              </a:rPr>
              <a:t> النموذج هو واجهة لحقول الجدول ويسري عليه كل ما تم فرضه على الحقول من حيث الخصائص وأنواع البيانات .</a:t>
            </a:r>
          </a:p>
          <a:p>
            <a:pPr marL="0" indent="0" algn="just">
              <a:buNone/>
            </a:pPr>
            <a:r>
              <a:rPr lang="ar-SA" sz="2800" dirty="0" smtClean="0"/>
              <a:t> </a:t>
            </a:r>
            <a:endParaRPr lang="ar-SA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§"/>
            </a:pPr>
            <a:r>
              <a:rPr lang="ar-SA" sz="3400" dirty="0" smtClean="0"/>
              <a:t>يمكن </a:t>
            </a:r>
            <a:r>
              <a:rPr lang="ar-SA" sz="3400" dirty="0"/>
              <a:t>أن يقلل النموذج من أخطاء إدخال البيانات .</a:t>
            </a:r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يمكن أن يحتوي النموذج على حقول من عدة جداول </a:t>
            </a:r>
            <a:r>
              <a:rPr lang="ar-SA" sz="3400" dirty="0" smtClean="0"/>
              <a:t>بشرط أن يكون بينهما علاقة .</a:t>
            </a:r>
            <a:endParaRPr lang="ar-SA" sz="3400" dirty="0"/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يجب أن يرتبط النموذج بجدول واحد على الأقل. </a:t>
            </a:r>
            <a:endParaRPr lang="en-US" sz="3400" dirty="0"/>
          </a:p>
          <a:p>
            <a:pPr algn="just"/>
            <a:endParaRPr lang="ar-SA" sz="3200" dirty="0" smtClean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مزايا أستخدام النماذج لإدخال البيانات 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69"/>
            <a:ext cx="9144000" cy="5892031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باستخدام معالج النماذج :</a:t>
            </a:r>
          </a:p>
        </p:txBody>
      </p:sp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يمكن إنشاء نموذج من جدول واحد أو من جدولين بينهما علاقة واختيار الحقول المطلوبة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75976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باستخدام معالج النماذج :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نوع التخطيط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44189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باستخدام معالج النماذج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تسمية النموذج</a:t>
            </a:r>
          </a:p>
          <a:p>
            <a:pPr algn="ctr"/>
            <a:r>
              <a:rPr lang="ar-SA" sz="2800" b="1" dirty="0" smtClean="0"/>
              <a:t>واختيار فتح النموذج أو تعديل تصميمه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4639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النموذج :</a:t>
            </a:r>
          </a:p>
        </p:txBody>
      </p:sp>
    </p:spTree>
    <p:extLst>
      <p:ext uri="{BB962C8B-B14F-4D97-AF65-F5344CB8AC3E}">
        <p14:creationId xmlns:p14="http://schemas.microsoft.com/office/powerpoint/2010/main" val="44079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النموذج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التاريخ والوق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0" y="2661470"/>
            <a:ext cx="2629267" cy="296268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899592" y="5601451"/>
            <a:ext cx="3456384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إدراج التاريخ والوقت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046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E8353AC8E854C9BF7760477A2DDA8" ma:contentTypeVersion="0" ma:contentTypeDescription="Create a new document." ma:contentTypeScope="" ma:versionID="f8653d4e42bb93b16aebab9ff42709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B68ABB-2E85-45C3-A34A-28BCB46D56BC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54BF6C-F8CC-4AD8-AA7D-606AE7125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CC5ED3-AE97-4743-AB47-3B88F5B5FC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1386</TotalTime>
  <Words>593</Words>
  <Application>Microsoft Office PowerPoint</Application>
  <PresentationFormat>On-screen Show (4:3)</PresentationFormat>
  <Paragraphs>114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Book</vt:lpstr>
      <vt:lpstr>Perpetua</vt:lpstr>
      <vt:lpstr>Tahoma</vt:lpstr>
      <vt:lpstr>Times New Roman</vt:lpstr>
      <vt:lpstr>Wingdings</vt:lpstr>
      <vt:lpstr>Wingdings 2</vt:lpstr>
      <vt:lpstr>موازنة</vt:lpstr>
      <vt:lpstr> النماذج و التقارير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التقارير Reports :</vt:lpstr>
      <vt:lpstr>أوجه الاختلاف بين التقارير و النماذج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بحمد الله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amal mohammed</cp:lastModifiedBy>
  <cp:revision>133</cp:revision>
  <dcterms:created xsi:type="dcterms:W3CDTF">2012-03-02T14:49:28Z</dcterms:created>
  <dcterms:modified xsi:type="dcterms:W3CDTF">2018-09-06T05:42:23Z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0x010100472E8353AC8E854C9BF7760477A2DDA8</vt:lpwstr>
  </property>
</Properties>
</file>