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4"/>
  </p:sldMasterIdLst>
  <p:notesMasterIdLst>
    <p:notesMasterId r:id="rId20"/>
  </p:notesMasterIdLst>
  <p:sldIdLst>
    <p:sldId id="278" r:id="rId5"/>
    <p:sldId id="275" r:id="rId6"/>
    <p:sldId id="280" r:id="rId7"/>
    <p:sldId id="281" r:id="rId8"/>
    <p:sldId id="305" r:id="rId9"/>
    <p:sldId id="308" r:id="rId10"/>
    <p:sldId id="306" r:id="rId11"/>
    <p:sldId id="307" r:id="rId12"/>
    <p:sldId id="309" r:id="rId13"/>
    <p:sldId id="310" r:id="rId14"/>
    <p:sldId id="311" r:id="rId15"/>
    <p:sldId id="304" r:id="rId16"/>
    <p:sldId id="312" r:id="rId17"/>
    <p:sldId id="293" r:id="rId18"/>
    <p:sldId id="324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3" autoAdjust="0"/>
    <p:restoredTop sz="97158" autoAdjust="0"/>
  </p:normalViewPr>
  <p:slideViewPr>
    <p:cSldViewPr>
      <p:cViewPr varScale="1">
        <p:scale>
          <a:sx n="72" d="100"/>
          <a:sy n="72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24/12/1439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503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B830-D04E-4A12-ADAB-518447091442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924-B430-4F09-8599-CE340DC20E6B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5E0B-B0BF-4D9B-90A7-06559E085636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3E9C4-93FD-4238-AD88-8BFE985DD2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0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6781-5390-4885-9305-F7237D5875E9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8168-53D7-454E-B47B-69D3F51E7D3E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B8CE-98C7-4546-912D-0AC2746E5667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17E-9FEB-49D9-ACD2-16793B6BAB0E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9114-29A8-490D-995C-20CB05FDAE7A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FBC4-BC5D-4C73-8C55-85A537216A66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910C-318F-484A-A710-09816CE361A0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532-B633-4728-BCF0-04CD7A6D43AC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278679-0DDA-42AE-87E9-6A3F348BACDD}" type="datetime1">
              <a:rPr lang="ar-SA" smtClean="0"/>
              <a:pPr/>
              <a:t>24/12/1439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18084" y="1484784"/>
            <a:ext cx="604203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برنامج إدارة 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البيانات</a:t>
            </a:r>
            <a:endParaRPr lang="en-US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ctr"/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الجداول – الجزء الأول - 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753"/>
          <a:stretch>
            <a:fillRect/>
          </a:stretch>
        </p:blipFill>
        <p:spPr bwMode="auto">
          <a:xfrm>
            <a:off x="2051720" y="3429000"/>
            <a:ext cx="52965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pic>
        <p:nvPicPr>
          <p:cNvPr id="5" name="صورة 4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96"/>
          <a:stretch/>
        </p:blipFill>
        <p:spPr>
          <a:xfrm>
            <a:off x="486064" y="1716085"/>
            <a:ext cx="8136904" cy="284184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76672"/>
            <a:ext cx="756084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0488" tIns="44450" rIns="90488" bIns="4445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طرق عرض الجداول –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Tables View</a:t>
            </a:r>
            <a:endParaRPr lang="ar-SA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0148" y="3583031"/>
            <a:ext cx="3168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sz="2800" b="1" dirty="0" smtClean="0"/>
              <a:t>1- طريقة عرض التصميم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8176940" y="1988840"/>
            <a:ext cx="446028" cy="584775"/>
          </a:xfrm>
          <a:prstGeom prst="rect">
            <a:avLst/>
          </a:prstGeom>
          <a:noFill/>
          <a:ln w="38100" cmpd="thickThin">
            <a:solidFill>
              <a:srgbClr val="C00000">
                <a:alpha val="98000"/>
              </a:srgbClr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/>
          </a:p>
        </p:txBody>
      </p:sp>
      <p:sp>
        <p:nvSpPr>
          <p:cNvPr id="9" name="عنصر نائب للمحتوى 4"/>
          <p:cNvSpPr txBox="1">
            <a:spLocks/>
          </p:cNvSpPr>
          <p:nvPr/>
        </p:nvSpPr>
        <p:spPr>
          <a:xfrm>
            <a:off x="850568" y="4941168"/>
            <a:ext cx="7772400" cy="1333128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تستخدم </a:t>
            </a:r>
            <a:r>
              <a:rPr lang="ar-SA" b="1" dirty="0" smtClean="0"/>
              <a:t>طريقة عرض التصميم </a:t>
            </a:r>
            <a:r>
              <a:rPr lang="ar-SA" dirty="0" smtClean="0"/>
              <a:t>لتصميم حقول الجدول واختيار نوع البيانات المناسب لكل حقل وكتابه وصف مختصر وتغيير خصائص الحقل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568" y="476672"/>
            <a:ext cx="756084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lIns="90488" tIns="44450" rIns="90488" bIns="4445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طرق عرض الجداول –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Tables View</a:t>
            </a:r>
            <a:endParaRPr lang="ar-SA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صورة 1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95"/>
          <a:stretch/>
        </p:blipFill>
        <p:spPr>
          <a:xfrm>
            <a:off x="698841" y="1644893"/>
            <a:ext cx="7992888" cy="271609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23628" y="3502821"/>
            <a:ext cx="3471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sz="2400" b="1" dirty="0" smtClean="0"/>
              <a:t>2- طريقة عرض ورقة البيانات</a:t>
            </a:r>
          </a:p>
        </p:txBody>
      </p:sp>
      <p:sp>
        <p:nvSpPr>
          <p:cNvPr id="7" name="عنصر نائب للمحتوى 4"/>
          <p:cNvSpPr txBox="1">
            <a:spLocks/>
          </p:cNvSpPr>
          <p:nvPr/>
        </p:nvSpPr>
        <p:spPr>
          <a:xfrm>
            <a:off x="850568" y="4941168"/>
            <a:ext cx="7772400" cy="1333128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تستخدم </a:t>
            </a:r>
            <a:r>
              <a:rPr lang="ar-SA" b="1" dirty="0" smtClean="0"/>
              <a:t>طريقة عرض ورقة البيانات </a:t>
            </a:r>
            <a:r>
              <a:rPr lang="ar-SA" dirty="0" smtClean="0"/>
              <a:t>لتصميم حقول الجدول واختيار نوع البيانات المناسب وكذلك البدء بتخزين البيانات في صفوف الجدول كسجلات كل سجل في صف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41" name="Group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548783"/>
              </p:ext>
            </p:extLst>
          </p:nvPr>
        </p:nvGraphicFramePr>
        <p:xfrm>
          <a:off x="467544" y="1556792"/>
          <a:ext cx="8229600" cy="4885632"/>
        </p:xfrm>
        <a:graphic>
          <a:graphicData uri="http://schemas.openxmlformats.org/drawingml/2006/table">
            <a:tbl>
              <a:tblPr rtl="1"/>
              <a:tblGrid>
                <a:gridCol w="3304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24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6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نص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Text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حروف و راقام لا تدخل في عمليات حسابيه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6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ترقيم تلقائي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AutoNumber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لادراج رقم تلقائي لكل سجل يضاف الى الجدول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6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تاريخ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وقت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Date/Time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للحقول التي تكون مدخلاتها تواريخ و اوقات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600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رقم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)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الحقول التي ستدخل في عمليات حسابيه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441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عمله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Currency )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يضيف رمز العمله بجانب الرقم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441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نعم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لا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Yes/No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يشتمل على بيانات يمكن تصنيفها إلى نعم أو لا أو صح وخطأ 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113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OLE Object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rtl="1"/>
                      <a:r>
                        <a:rPr kumimoji="0" lang="ar-SA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يستخدم لتخزين كائن موجود في برنامج آخر مثل الصور والرسوم والرسوم البيانية وربطها بقاعدة البيانات.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441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مذكره 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Memo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نص طويل حوالي 60000 حرف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854968"/>
          </a:xfrm>
        </p:spPr>
        <p:txBody>
          <a:bodyPr>
            <a:normAutofit/>
          </a:bodyPr>
          <a:lstStyle/>
          <a:p>
            <a:pPr algn="ct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أنواع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البيانات 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Type </a:t>
            </a:r>
          </a:p>
        </p:txBody>
      </p:sp>
    </p:spTree>
    <p:extLst>
      <p:ext uri="{BB962C8B-B14F-4D97-AF65-F5344CB8AC3E}">
        <p14:creationId xmlns:p14="http://schemas.microsoft.com/office/powerpoint/2010/main" val="21268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4" name="صورة 3" descr="Microsoft Access - Database4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" y="49484"/>
            <a:ext cx="9144000" cy="6858000"/>
          </a:xfrm>
          <a:prstGeom prst="rect">
            <a:avLst/>
          </a:prstGeom>
        </p:spPr>
      </p:pic>
      <p:pic>
        <p:nvPicPr>
          <p:cNvPr id="5" name="صورة 4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90906" r="1162" b="1269"/>
          <a:stretch/>
        </p:blipFill>
        <p:spPr>
          <a:xfrm>
            <a:off x="971600" y="3455535"/>
            <a:ext cx="7200800" cy="991348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731794" y="4729998"/>
            <a:ext cx="1439862" cy="392113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>
                <a:solidFill>
                  <a:schemeClr val="bg1"/>
                </a:solidFill>
              </a:rPr>
              <a:t>السجل الأول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864902" y="4729998"/>
            <a:ext cx="719930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السابق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965506" y="4729998"/>
            <a:ext cx="719932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bg1"/>
                </a:solidFill>
              </a:rPr>
              <a:t>الحالي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067944" y="4729998"/>
            <a:ext cx="719931" cy="369332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 smtClean="0">
                <a:solidFill>
                  <a:schemeClr val="bg1"/>
                </a:solidFill>
              </a:rPr>
              <a:t>التالي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42473" y="4707217"/>
            <a:ext cx="1439863" cy="392113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السجل الاخير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78209" y="4569898"/>
            <a:ext cx="1439863" cy="666750"/>
          </a:xfrm>
          <a:prstGeom prst="rect">
            <a:avLst/>
          </a:prstGeom>
          <a:solidFill>
            <a:schemeClr val="accent3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b="1" dirty="0">
                <a:solidFill>
                  <a:schemeClr val="bg1"/>
                </a:solidFill>
              </a:rPr>
              <a:t>اضافة سجل جديد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2264898" y="3999447"/>
            <a:ext cx="1286041" cy="44594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3524404" y="4118035"/>
            <a:ext cx="357932" cy="39608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203679" y="4058723"/>
            <a:ext cx="175557" cy="45539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787874" y="4046597"/>
            <a:ext cx="412889" cy="6477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036227" y="4010066"/>
            <a:ext cx="975933" cy="68423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5200764" y="4010085"/>
            <a:ext cx="1622792" cy="50403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123728" y="2854427"/>
            <a:ext cx="5244316" cy="89063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75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التنقل بين السجلات في ورقة البيانات : 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سهم لأعلى 19"/>
          <p:cNvSpPr/>
          <p:nvPr/>
        </p:nvSpPr>
        <p:spPr>
          <a:xfrm rot="8665447">
            <a:off x="6260187" y="5386472"/>
            <a:ext cx="820606" cy="9523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700809"/>
            <a:ext cx="8280920" cy="4525106"/>
          </a:xfrm>
        </p:spPr>
        <p:txBody>
          <a:bodyPr/>
          <a:lstStyle/>
          <a:p>
            <a:pPr algn="just"/>
            <a:r>
              <a:rPr lang="ar-SA" sz="2800" dirty="0" smtClean="0"/>
              <a:t> </a:t>
            </a:r>
            <a:r>
              <a:rPr lang="ar-SA" sz="3200" dirty="0" smtClean="0"/>
              <a:t>خاصية البحث والاستبدال .</a:t>
            </a:r>
          </a:p>
          <a:p>
            <a:pPr algn="just"/>
            <a:r>
              <a:rPr lang="ar-SA" sz="3200" dirty="0" smtClean="0"/>
              <a:t>تنسيق البيانات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algn="just"/>
            <a:r>
              <a:rPr lang="ar-SA" sz="3200" dirty="0" smtClean="0"/>
              <a:t>فرز السجلات تصاعديا وتنازليا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algn="just"/>
            <a:r>
              <a:rPr lang="ar-SA" sz="3200" dirty="0" smtClean="0"/>
              <a:t>التصفية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187624" y="258801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البحث عن البيانات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وتنسيقها وترتيبها </a:t>
            </a: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وتصفيتها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162344" y="146225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6493"/>
            <a:ext cx="1981201" cy="148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23" y="4005064"/>
            <a:ext cx="381809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تطبيق عملي </a:t>
            </a:r>
            <a:r>
              <a:rPr lang="en-US" dirty="0" smtClean="0"/>
              <a:t>Access sheet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2492896"/>
            <a:ext cx="8280920" cy="3744416"/>
          </a:xfrm>
        </p:spPr>
        <p:txBody>
          <a:bodyPr>
            <a:normAutofit lnSpcReduction="10000"/>
          </a:bodyPr>
          <a:lstStyle/>
          <a:p>
            <a:pPr algn="just"/>
            <a:r>
              <a:rPr lang="ar-SA" sz="2800" dirty="0" smtClean="0"/>
              <a:t>هو من أشهر و أسهل برامج قواعد البيانات التي تعمل على الحاسب الشخصي , يستخدم في إدارة و تنظيم قواعد البيانات واستخراج النتائج منها وعمل الاستفسارات اللازمة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r>
              <a:rPr lang="ar-SA" sz="3500" b="1" dirty="0"/>
              <a:t>خطوات تشغيل الـ </a:t>
            </a:r>
            <a:r>
              <a:rPr lang="en-US" sz="3500" b="1" dirty="0" smtClean="0"/>
              <a:t>Access</a:t>
            </a:r>
            <a:r>
              <a:rPr lang="ar-SA" sz="2800" b="1" dirty="0" smtClean="0"/>
              <a:t>  :</a:t>
            </a:r>
          </a:p>
          <a:p>
            <a:pPr marL="0" indent="0">
              <a:buNone/>
            </a:pPr>
            <a:r>
              <a:rPr lang="en-US" sz="2800" dirty="0" smtClean="0"/>
              <a:t>       </a:t>
            </a:r>
            <a:r>
              <a:rPr lang="ar-SA" sz="2800" dirty="0" smtClean="0"/>
              <a:t>أبدأ     ===&gt;      كل البرامج   ===&gt; </a:t>
            </a:r>
            <a:r>
              <a:rPr lang="en-US" sz="2800" b="1" dirty="0" smtClean="0"/>
              <a:t>Microsoft Office </a:t>
            </a:r>
            <a:endParaRPr lang="ar-SA" sz="2800" dirty="0" smtClean="0"/>
          </a:p>
          <a:p>
            <a:pPr marL="0" indent="0">
              <a:buNone/>
            </a:pPr>
            <a:r>
              <a:rPr lang="ar-SA" sz="2800" dirty="0" smtClean="0"/>
              <a:t>         ===&gt;      </a:t>
            </a:r>
            <a:r>
              <a:rPr lang="en-US" sz="2800" b="1" dirty="0" smtClean="0"/>
              <a:t>Microsoft Access 2010</a:t>
            </a:r>
            <a:endParaRPr lang="en-US" sz="2800" b="1" dirty="0"/>
          </a:p>
          <a:p>
            <a:pPr marL="0" indent="0">
              <a:buNone/>
            </a:pPr>
            <a:r>
              <a:rPr lang="ar-SA" sz="2800" dirty="0" smtClean="0"/>
              <a:t>  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برنامج قواعد البيانات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Access 2010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848872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2800" dirty="0"/>
              <a:t>ت</a:t>
            </a:r>
            <a:r>
              <a:rPr lang="ar-SA" sz="2800" dirty="0" smtClean="0"/>
              <a:t>حتوي على مجموعة </a:t>
            </a:r>
            <a:r>
              <a:rPr lang="ar-SA" sz="2800" dirty="0"/>
              <a:t>من </a:t>
            </a:r>
            <a:r>
              <a:rPr lang="ar-SA" sz="2800" dirty="0" smtClean="0"/>
              <a:t>الكائنات أو العناصر </a:t>
            </a:r>
            <a:r>
              <a:rPr lang="ar-SA" sz="2800" dirty="0"/>
              <a:t>التي يمكن استخدامها لعرض المعلومات وإدارتها مثل </a:t>
            </a:r>
            <a:r>
              <a:rPr lang="ar-SA" sz="2800" dirty="0" smtClean="0"/>
              <a:t>:</a:t>
            </a:r>
          </a:p>
          <a:p>
            <a:pPr marL="0" indent="0" algn="just">
              <a:buNone/>
            </a:pPr>
            <a:endParaRPr lang="ar-SA" sz="11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الجداول </a:t>
            </a:r>
            <a:r>
              <a:rPr lang="en-US" sz="2800" b="1" dirty="0"/>
              <a:t>Tables </a:t>
            </a:r>
            <a:r>
              <a:rPr lang="ar-SA" sz="2800" b="1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النماذج </a:t>
            </a:r>
            <a:r>
              <a:rPr lang="en-US" sz="2800" b="1" dirty="0"/>
              <a:t>Forms</a:t>
            </a:r>
            <a:r>
              <a:rPr lang="ar-SA" sz="2800" b="1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الاستعلامات</a:t>
            </a:r>
            <a:r>
              <a:rPr lang="en-US" sz="2800" b="1" dirty="0"/>
              <a:t> Queries </a:t>
            </a:r>
            <a:r>
              <a:rPr lang="ar-SA" sz="2800" b="1" dirty="0"/>
              <a:t> 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/>
              <a:t>التقارير </a:t>
            </a:r>
            <a:r>
              <a:rPr lang="en-US" sz="2800" b="1" dirty="0"/>
              <a:t>Reports</a:t>
            </a:r>
            <a:r>
              <a:rPr lang="ar-SA" sz="2800" b="1" dirty="0" smtClean="0"/>
              <a:t>.</a:t>
            </a:r>
            <a:endParaRPr lang="ar-SA" sz="2800" b="1" dirty="0"/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قاعدة البيانات في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Access 2010 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4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1111" y="1916832"/>
            <a:ext cx="8417353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2800" b="1" dirty="0" smtClean="0"/>
              <a:t>يمكن إنشاء قاعدة البيانات بإحدى طريقتين :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ar-SA" sz="2800" dirty="0"/>
              <a:t>إنشاء قاعدة بيانات فارغة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Blank Database</a:t>
            </a:r>
            <a:r>
              <a:rPr lang="en-US" sz="2800" dirty="0"/>
              <a:t> </a:t>
            </a:r>
            <a:r>
              <a:rPr lang="ar-SA" sz="2800" dirty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         و </a:t>
            </a:r>
            <a:r>
              <a:rPr lang="ar-SA" sz="2800" dirty="0"/>
              <a:t>تصميم الجداول وباقي </a:t>
            </a:r>
            <a:r>
              <a:rPr lang="ar-SA" sz="2800" dirty="0" smtClean="0"/>
              <a:t>العناصر </a:t>
            </a:r>
            <a:r>
              <a:rPr lang="ar-SA" sz="2800" dirty="0"/>
              <a:t>يدويا .</a:t>
            </a:r>
          </a:p>
          <a:p>
            <a:pPr marL="514350" indent="-514350" algn="just">
              <a:buFont typeface="+mj-lt"/>
              <a:buAutoNum type="arabicPeriod"/>
            </a:pPr>
            <a:endParaRPr lang="ar-SA" sz="2800" dirty="0" smtClean="0"/>
          </a:p>
          <a:p>
            <a:pPr marL="514350" indent="-514350" algn="just">
              <a:buFont typeface="+mj-lt"/>
              <a:buAutoNum type="arabicPeriod" startAt="2"/>
            </a:pPr>
            <a:r>
              <a:rPr lang="ar-SA" sz="2800" dirty="0" smtClean="0"/>
              <a:t>باستخدام القوالب المعدة مسبقا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Available Templates 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ar-SA" sz="2800" dirty="0" smtClean="0"/>
              <a:t>التي تحوي على جداول و نماذج وتقارير جاهزة للاستخدام .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71600" y="585827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انشاء قاعدة بيانات جديدة</a:t>
            </a:r>
            <a:b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Create New Database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8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4" name="صورة 3" descr="Microsoft Ac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4" name="صورة 3" descr="Microsoft Access - Database3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4" name="صورة 3" descr="Microsoft Ac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4" name="صورة 3" descr="Microsoft Access - طلاب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7" name="صورة 6" descr="Microsoft Access - Database4 : قاعدة بيانات (Access 2007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7"/>
          <a:stretch/>
        </p:blipFill>
        <p:spPr>
          <a:xfrm>
            <a:off x="81710" y="1316878"/>
            <a:ext cx="8813082" cy="3080825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7410305" y="1628800"/>
            <a:ext cx="468052" cy="400110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2000" b="1" dirty="0"/>
          </a:p>
        </p:txBody>
      </p:sp>
      <p:sp>
        <p:nvSpPr>
          <p:cNvPr id="9" name="TextBox 4"/>
          <p:cNvSpPr txBox="1"/>
          <p:nvPr/>
        </p:nvSpPr>
        <p:spPr>
          <a:xfrm>
            <a:off x="8093402" y="1828855"/>
            <a:ext cx="446028" cy="584775"/>
          </a:xfrm>
          <a:prstGeom prst="rect">
            <a:avLst/>
          </a:prstGeom>
          <a:noFill/>
          <a:ln w="38100" cmpd="thickThin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3200" b="1" dirty="0"/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r">
              <a:buFont typeface="+mj-lt"/>
              <a:buAutoNum type="arabicPeriod"/>
            </a:pP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الجداول</a:t>
            </a:r>
            <a:r>
              <a:rPr lang="en-US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Create Table </a:t>
            </a:r>
            <a:r>
              <a:rPr lang="ar-SA" b="1" u="sng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u="sng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عنصر نائب للمحتوى 4"/>
          <p:cNvSpPr txBox="1">
            <a:spLocks/>
          </p:cNvSpPr>
          <p:nvPr/>
        </p:nvSpPr>
        <p:spPr>
          <a:xfrm>
            <a:off x="306615" y="4422321"/>
            <a:ext cx="8363272" cy="1981200"/>
          </a:xfrm>
          <a:prstGeom prst="rect">
            <a:avLst/>
          </a:prstGeom>
        </p:spPr>
        <p:txBody>
          <a:bodyPr/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mtClean="0"/>
          </a:p>
          <a:p>
            <a:r>
              <a:rPr lang="ar-SA" sz="2800" smtClean="0"/>
              <a:t>يعتبر الجدول </a:t>
            </a:r>
            <a:r>
              <a:rPr lang="en-US" sz="2800" smtClean="0"/>
              <a:t>Table</a:t>
            </a:r>
            <a:r>
              <a:rPr lang="ar-SA" sz="2800" smtClean="0"/>
              <a:t> العمود الفقري لأي قاعدة بيانات , حيث يشتمل على جميع البيانات المكونة للقاعدة , و يتكون الجدول من اعمدة تسمى </a:t>
            </a:r>
            <a:r>
              <a:rPr lang="ar-SA" sz="2800" b="1" smtClean="0">
                <a:solidFill>
                  <a:schemeClr val="accent1">
                    <a:lumMod val="75000"/>
                  </a:schemeClr>
                </a:solidFill>
              </a:rPr>
              <a:t>حقول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Fields</a:t>
            </a:r>
            <a:r>
              <a:rPr lang="ar-SA" sz="2800" smtClean="0"/>
              <a:t> و صفوف تسمى </a:t>
            </a:r>
            <a:r>
              <a:rPr lang="ar-SA" sz="2800" b="1" smtClean="0">
                <a:solidFill>
                  <a:schemeClr val="accent1">
                    <a:lumMod val="75000"/>
                  </a:schemeClr>
                </a:solidFill>
              </a:rPr>
              <a:t>  سجلات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Records</a:t>
            </a:r>
            <a:r>
              <a:rPr lang="ar-SA" smtClean="0"/>
              <a:t>.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1100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E8353AC8E854C9BF7760477A2DDA8" ma:contentTypeVersion="0" ma:contentTypeDescription="Create a new document." ma:contentTypeScope="" ma:versionID="f8653d4e42bb93b16aebab9ff42709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06219A-85DC-438A-BE52-C1451C2763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4E3359-E3B4-42F7-A2E9-5C061D23675C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8634A25-4B22-496D-9088-01C4F3CEA9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1409</TotalTime>
  <Words>427</Words>
  <Application>Microsoft Office PowerPoint</Application>
  <PresentationFormat>On-screen Show (4:3)</PresentationFormat>
  <Paragraphs>95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موازنة</vt:lpstr>
      <vt:lpstr>PowerPoint Presentation</vt:lpstr>
      <vt:lpstr>برنامج قواعد البياناتAccess 2010 :</vt:lpstr>
      <vt:lpstr>قاعدة البيانات فيAccess 2010 :</vt:lpstr>
      <vt:lpstr>انشاء قاعدة بيانات جديدة Create New Database: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أنواع البيانات Data Type </vt:lpstr>
      <vt:lpstr>PowerPoint Presentation</vt:lpstr>
      <vt:lpstr>البحث عن البيانات وتنسيقها وترتيبها وتصفيتها:</vt:lpstr>
      <vt:lpstr>تطبيق عملي Access sheet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132</cp:revision>
  <dcterms:created xsi:type="dcterms:W3CDTF">2012-03-02T14:49:28Z</dcterms:created>
  <dcterms:modified xsi:type="dcterms:W3CDTF">2018-09-04T15:05:27Z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0x010100472E8353AC8E854C9BF7760477A2DDA8</vt:lpwstr>
  </property>
</Properties>
</file>