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8.xml" ContentType="application/vnd.openxmlformats-officedocument.presentationml.slide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13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12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0.xml" ContentType="application/vnd.openxmlformats-officedocument.presentationml.notesSlid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67" r:id="rId2"/>
    <p:sldId id="368" r:id="rId3"/>
    <p:sldId id="369" r:id="rId4"/>
    <p:sldId id="381" r:id="rId5"/>
    <p:sldId id="371" r:id="rId6"/>
    <p:sldId id="382" r:id="rId7"/>
    <p:sldId id="373" r:id="rId8"/>
    <p:sldId id="383" r:id="rId9"/>
    <p:sldId id="375" r:id="rId10"/>
    <p:sldId id="384" r:id="rId11"/>
    <p:sldId id="377" r:id="rId12"/>
    <p:sldId id="385" r:id="rId13"/>
    <p:sldId id="379" r:id="rId14"/>
    <p:sldId id="380" r:id="rId15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81AB"/>
    <a:srgbClr val="1F4E7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27F97BB-C833-4FB7-BDE5-3F7075034690}" styleName="نمط ذو نسُق 2 - تمييز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نمط ذو نسُق 2 - تمييز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DBED569-4797-4DF1-A0F4-6AAB3CD982D8}" styleName="نمط فاتح 3 - تمييز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نمط متوسط 2 - تميي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C2FFA5D-87B4-456A-9821-1D502468CF0F}" styleName="نمط ذو نسُق 1 - تميي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485" autoAdjust="0"/>
    <p:restoredTop sz="94660"/>
  </p:normalViewPr>
  <p:slideViewPr>
    <p:cSldViewPr snapToGrid="0">
      <p:cViewPr>
        <p:scale>
          <a:sx n="81" d="100"/>
          <a:sy n="81" d="100"/>
        </p:scale>
        <p:origin x="-31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51487" y="0"/>
            <a:ext cx="2946188" cy="498316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quarter" idx="1"/>
          </p:nvPr>
        </p:nvSpPr>
        <p:spPr>
          <a:xfrm>
            <a:off x="1589" y="0"/>
            <a:ext cx="2946188" cy="498316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D67F58C-1EF5-4E3A-9427-23696E7C7143}" type="datetimeFigureOut">
              <a:rPr lang="ar-SA" smtClean="0"/>
              <a:pPr/>
              <a:t>17/03/37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2"/>
          </p:nvPr>
        </p:nvSpPr>
        <p:spPr>
          <a:xfrm>
            <a:off x="3851487" y="9429910"/>
            <a:ext cx="2946188" cy="49831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3"/>
          </p:nvPr>
        </p:nvSpPr>
        <p:spPr>
          <a:xfrm>
            <a:off x="1589" y="9429910"/>
            <a:ext cx="2946188" cy="49831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00D65AB-7605-41A8-A27C-0A0B1467B6AF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60311742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51487" y="0"/>
            <a:ext cx="2946188" cy="498316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9" y="0"/>
            <a:ext cx="2946188" cy="498316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DA6C49D-B262-45C8-9F2D-713A80ED9578}" type="datetimeFigureOut">
              <a:rPr lang="ar-SA" smtClean="0"/>
              <a:pPr/>
              <a:t>17/03/37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79768" y="4778435"/>
            <a:ext cx="5438140" cy="3908762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51487" y="9429910"/>
            <a:ext cx="2946188" cy="49831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9" y="9429910"/>
            <a:ext cx="2946188" cy="49831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15B671F-F85F-4F59-B5C4-7D9A264344CA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53110805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32029026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4822849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504893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4822849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41135240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5528523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482284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2276389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4822849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30920742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4822849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37276167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4822849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4092477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FFED5-AC1B-4B6A-847B-929BDDF11552}" type="datetime1">
              <a:rPr lang="en-US" smtClean="0"/>
              <a:pPr/>
              <a:t>12/28/2015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D97F4-1758-48A3-AF47-F3B169AB92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99005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8F8CE-E49E-4787-8D64-F42BE3035481}" type="datetime1">
              <a:rPr lang="en-US" smtClean="0"/>
              <a:pPr/>
              <a:t>12/28/2015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D97F4-1758-48A3-AF47-F3B169AB92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41710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F2F4A-02A3-4F58-B58E-537190F7667B}" type="datetime1">
              <a:rPr lang="en-US" smtClean="0"/>
              <a:pPr/>
              <a:t>12/28/2015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D97F4-1758-48A3-AF47-F3B169AB92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07356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2AE1F-DC58-4843-9518-CF4440A82BFE}" type="datetime1">
              <a:rPr lang="en-US" smtClean="0"/>
              <a:pPr/>
              <a:t>12/28/2015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D97F4-1758-48A3-AF47-F3B169AB92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8684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FA899-9515-4928-8692-3359D9BCD21F}" type="datetime1">
              <a:rPr lang="en-US" smtClean="0"/>
              <a:pPr/>
              <a:t>12/28/2015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D97F4-1758-48A3-AF47-F3B169AB92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66700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D6082-57A9-4F55-ABC0-BE4A45005B09}" type="datetime1">
              <a:rPr lang="en-US" smtClean="0"/>
              <a:pPr/>
              <a:t>12/28/2015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D97F4-1758-48A3-AF47-F3B169AB92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09036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4907F-4692-4EBD-897C-82117FF7B718}" type="datetime1">
              <a:rPr lang="en-US" smtClean="0"/>
              <a:pPr/>
              <a:t>12/28/2015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D97F4-1758-48A3-AF47-F3B169AB92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05025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7A54F-94F9-4692-9D8B-AAD60A7A9DD2}" type="datetime1">
              <a:rPr lang="en-US" smtClean="0"/>
              <a:pPr/>
              <a:t>12/28/2015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D97F4-1758-48A3-AF47-F3B169AB92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2377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E5925-AAE0-415B-AE67-B9CF097B79DD}" type="datetime1">
              <a:rPr lang="en-US" smtClean="0"/>
              <a:pPr/>
              <a:t>12/28/2015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D97F4-1758-48A3-AF47-F3B169AB92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76290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C6C42-11D3-4EA6-98AA-8D5174486BA6}" type="datetime1">
              <a:rPr lang="en-US" smtClean="0"/>
              <a:pPr/>
              <a:t>12/28/2015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D97F4-1758-48A3-AF47-F3B169AB92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30753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CCCF8-199E-4F9A-AAE0-2EAA0B7665CA}" type="datetime1">
              <a:rPr lang="en-US" smtClean="0"/>
              <a:pPr/>
              <a:t>12/28/2015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D97F4-1758-48A3-AF47-F3B169AB92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98219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48DCD-FDBE-4BA5-8571-AE1F4D17C0B4}" type="datetime1">
              <a:rPr lang="en-US" smtClean="0"/>
              <a:pPr/>
              <a:t>12/28/2015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D97F4-1758-48A3-AF47-F3B169AB92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38703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رابط مستقيم 17"/>
          <p:cNvCxnSpPr/>
          <p:nvPr/>
        </p:nvCxnSpPr>
        <p:spPr>
          <a:xfrm flipH="1">
            <a:off x="175260" y="6156820"/>
            <a:ext cx="10361787" cy="0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مربع نص 24"/>
          <p:cNvSpPr txBox="1"/>
          <p:nvPr/>
        </p:nvSpPr>
        <p:spPr>
          <a:xfrm>
            <a:off x="-208160" y="6182802"/>
            <a:ext cx="2220482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1400" b="1" dirty="0" smtClean="0">
                <a:solidFill>
                  <a:schemeClr val="bg2">
                    <a:lumMod val="50000"/>
                  </a:schemeClr>
                </a:solidFill>
              </a:rPr>
              <a:t>المدينة الطبية الجامعية </a:t>
            </a:r>
            <a:endParaRPr lang="ar-SA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26" name="صورة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90918" y="6114538"/>
            <a:ext cx="1452888" cy="582960"/>
          </a:xfrm>
          <a:prstGeom prst="rect">
            <a:avLst/>
          </a:prstGeom>
        </p:spPr>
      </p:pic>
      <p:cxnSp>
        <p:nvCxnSpPr>
          <p:cNvPr id="27" name="رابط مستقيم 26"/>
          <p:cNvCxnSpPr/>
          <p:nvPr/>
        </p:nvCxnSpPr>
        <p:spPr>
          <a:xfrm flipH="1">
            <a:off x="175260" y="6628917"/>
            <a:ext cx="10361787" cy="0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مربع نص 27"/>
          <p:cNvSpPr txBox="1"/>
          <p:nvPr/>
        </p:nvSpPr>
        <p:spPr>
          <a:xfrm>
            <a:off x="-208160" y="6367307"/>
            <a:ext cx="2220482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1050" b="1" dirty="0" smtClean="0">
                <a:solidFill>
                  <a:schemeClr val="accent1">
                    <a:lumMod val="75000"/>
                  </a:schemeClr>
                </a:solidFill>
              </a:rPr>
              <a:t>University Medical City</a:t>
            </a:r>
            <a:endParaRPr lang="ar-SA" sz="105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365351"/>
            <a:ext cx="9144000" cy="1379949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Accelerated 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CXL is not proven </a:t>
            </a: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yet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err="1" smtClean="0"/>
              <a:t>Abdulrahman</a:t>
            </a:r>
            <a:r>
              <a:rPr lang="en-US" b="1" dirty="0" smtClean="0"/>
              <a:t> Al-Muammar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3566445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رابط مستقيم 17"/>
          <p:cNvCxnSpPr/>
          <p:nvPr/>
        </p:nvCxnSpPr>
        <p:spPr>
          <a:xfrm flipH="1">
            <a:off x="175260" y="6156820"/>
            <a:ext cx="10361787" cy="0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مربع نص 24"/>
          <p:cNvSpPr txBox="1"/>
          <p:nvPr/>
        </p:nvSpPr>
        <p:spPr>
          <a:xfrm>
            <a:off x="-208160" y="6182802"/>
            <a:ext cx="2220482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1400" b="1" dirty="0" smtClean="0">
                <a:solidFill>
                  <a:schemeClr val="bg2">
                    <a:lumMod val="50000"/>
                  </a:schemeClr>
                </a:solidFill>
              </a:rPr>
              <a:t>المدينة الطبية الجامعية </a:t>
            </a:r>
            <a:endParaRPr lang="ar-SA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26" name="صورة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90918" y="6114538"/>
            <a:ext cx="1452888" cy="582960"/>
          </a:xfrm>
          <a:prstGeom prst="rect">
            <a:avLst/>
          </a:prstGeom>
        </p:spPr>
      </p:pic>
      <p:cxnSp>
        <p:nvCxnSpPr>
          <p:cNvPr id="27" name="رابط مستقيم 26"/>
          <p:cNvCxnSpPr/>
          <p:nvPr/>
        </p:nvCxnSpPr>
        <p:spPr>
          <a:xfrm flipH="1">
            <a:off x="175260" y="6628917"/>
            <a:ext cx="10361787" cy="0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مربع نص 27"/>
          <p:cNvSpPr txBox="1"/>
          <p:nvPr/>
        </p:nvSpPr>
        <p:spPr>
          <a:xfrm>
            <a:off x="-208160" y="6367307"/>
            <a:ext cx="2220482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1050" b="1" dirty="0" smtClean="0">
                <a:solidFill>
                  <a:schemeClr val="accent1">
                    <a:lumMod val="75000"/>
                  </a:schemeClr>
                </a:solidFill>
              </a:rPr>
              <a:t>University Medical City</a:t>
            </a:r>
            <a:endParaRPr lang="ar-SA" sz="105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01762" y="275734"/>
            <a:ext cx="10515600" cy="5768730"/>
          </a:xfrm>
        </p:spPr>
        <p:txBody>
          <a:bodyPr>
            <a:noAutofit/>
          </a:bodyPr>
          <a:lstStyle/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Theory: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Range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Oxygen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consumption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Protocol</a:t>
            </a:r>
          </a:p>
          <a:p>
            <a:pPr lvl="1"/>
            <a:r>
              <a:rPr lang="en-US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Fluence</a:t>
            </a:r>
            <a:endParaRPr lang="en-US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Timing</a:t>
            </a:r>
          </a:p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Efficacy: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Progression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Follow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up.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Study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design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Demarcation line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Safety: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Thin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cornea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Visual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loss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US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Keratocytes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Subbasal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nerve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plexus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Endothelial cells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changes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Corneal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Haze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0249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رابط مستقيم 17"/>
          <p:cNvCxnSpPr/>
          <p:nvPr/>
        </p:nvCxnSpPr>
        <p:spPr>
          <a:xfrm flipH="1">
            <a:off x="175260" y="6156820"/>
            <a:ext cx="10361787" cy="0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مربع نص 24"/>
          <p:cNvSpPr txBox="1"/>
          <p:nvPr/>
        </p:nvSpPr>
        <p:spPr>
          <a:xfrm>
            <a:off x="-208160" y="6182802"/>
            <a:ext cx="2220482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1400" b="1" dirty="0" smtClean="0">
                <a:solidFill>
                  <a:schemeClr val="bg2">
                    <a:lumMod val="50000"/>
                  </a:schemeClr>
                </a:solidFill>
              </a:rPr>
              <a:t>المدينة الطبية الجامعية </a:t>
            </a:r>
            <a:endParaRPr lang="ar-SA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26" name="صورة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90918" y="6114538"/>
            <a:ext cx="1452888" cy="582960"/>
          </a:xfrm>
          <a:prstGeom prst="rect">
            <a:avLst/>
          </a:prstGeom>
        </p:spPr>
      </p:pic>
      <p:cxnSp>
        <p:nvCxnSpPr>
          <p:cNvPr id="27" name="رابط مستقيم 26"/>
          <p:cNvCxnSpPr/>
          <p:nvPr/>
        </p:nvCxnSpPr>
        <p:spPr>
          <a:xfrm flipH="1">
            <a:off x="175260" y="6628917"/>
            <a:ext cx="10361787" cy="0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مربع نص 27"/>
          <p:cNvSpPr txBox="1"/>
          <p:nvPr/>
        </p:nvSpPr>
        <p:spPr>
          <a:xfrm>
            <a:off x="-208160" y="6367307"/>
            <a:ext cx="2220482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1050" b="1" dirty="0" smtClean="0">
                <a:solidFill>
                  <a:schemeClr val="accent1">
                    <a:lumMod val="75000"/>
                  </a:schemeClr>
                </a:solidFill>
              </a:rPr>
              <a:t>University Medical City</a:t>
            </a:r>
            <a:endParaRPr lang="ar-SA" sz="105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Keratocytes</a:t>
            </a:r>
            <a:endParaRPr lang="en-US" sz="36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Keratocyte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changes following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accelerated CXL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50000"/>
              </a:lnSpc>
            </a:pP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Touboul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al 2012,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more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keratocytes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apoptosis has been observed with ACXL compared with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CCXL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5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Clinical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significance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2373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رابط مستقيم 17"/>
          <p:cNvCxnSpPr/>
          <p:nvPr/>
        </p:nvCxnSpPr>
        <p:spPr>
          <a:xfrm flipH="1">
            <a:off x="175260" y="6156820"/>
            <a:ext cx="10361787" cy="0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مربع نص 24"/>
          <p:cNvSpPr txBox="1"/>
          <p:nvPr/>
        </p:nvSpPr>
        <p:spPr>
          <a:xfrm>
            <a:off x="-208160" y="6182802"/>
            <a:ext cx="2220482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1400" b="1" dirty="0" smtClean="0">
                <a:solidFill>
                  <a:schemeClr val="bg2">
                    <a:lumMod val="50000"/>
                  </a:schemeClr>
                </a:solidFill>
              </a:rPr>
              <a:t>المدينة الطبية الجامعية </a:t>
            </a:r>
            <a:endParaRPr lang="ar-SA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26" name="صورة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90918" y="6114538"/>
            <a:ext cx="1452888" cy="582960"/>
          </a:xfrm>
          <a:prstGeom prst="rect">
            <a:avLst/>
          </a:prstGeom>
        </p:spPr>
      </p:pic>
      <p:cxnSp>
        <p:nvCxnSpPr>
          <p:cNvPr id="27" name="رابط مستقيم 26"/>
          <p:cNvCxnSpPr/>
          <p:nvPr/>
        </p:nvCxnSpPr>
        <p:spPr>
          <a:xfrm flipH="1">
            <a:off x="175260" y="6628917"/>
            <a:ext cx="10361787" cy="0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مربع نص 27"/>
          <p:cNvSpPr txBox="1"/>
          <p:nvPr/>
        </p:nvSpPr>
        <p:spPr>
          <a:xfrm>
            <a:off x="-208160" y="6367307"/>
            <a:ext cx="2220482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1050" b="1" dirty="0" smtClean="0">
                <a:solidFill>
                  <a:schemeClr val="accent1">
                    <a:lumMod val="75000"/>
                  </a:schemeClr>
                </a:solidFill>
              </a:rPr>
              <a:t>University Medical City</a:t>
            </a:r>
            <a:endParaRPr lang="ar-SA" sz="105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01762" y="275734"/>
            <a:ext cx="10515600" cy="5768730"/>
          </a:xfrm>
        </p:spPr>
        <p:txBody>
          <a:bodyPr>
            <a:noAutofit/>
          </a:bodyPr>
          <a:lstStyle/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Theory: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Range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Oxygen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consumption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Protocol</a:t>
            </a:r>
          </a:p>
          <a:p>
            <a:pPr lvl="1"/>
            <a:r>
              <a:rPr lang="en-US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Fluence</a:t>
            </a:r>
            <a:endParaRPr lang="en-US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Timing</a:t>
            </a:r>
          </a:p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Efficacy: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Progression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Follow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up.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Study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design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Demarcation line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Safety: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Thin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cornea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Visual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loss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US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Keratocytes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Subbasal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nerve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plexus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Endothelial cells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changes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Corneal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Haze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0249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رابط مستقيم 17"/>
          <p:cNvCxnSpPr/>
          <p:nvPr/>
        </p:nvCxnSpPr>
        <p:spPr>
          <a:xfrm flipH="1">
            <a:off x="175260" y="6156820"/>
            <a:ext cx="10361787" cy="0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مربع نص 24"/>
          <p:cNvSpPr txBox="1"/>
          <p:nvPr/>
        </p:nvSpPr>
        <p:spPr>
          <a:xfrm>
            <a:off x="-208160" y="6182802"/>
            <a:ext cx="2220482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1400" b="1" dirty="0" smtClean="0">
                <a:solidFill>
                  <a:schemeClr val="bg2">
                    <a:lumMod val="50000"/>
                  </a:schemeClr>
                </a:solidFill>
              </a:rPr>
              <a:t>المدينة الطبية الجامعية </a:t>
            </a:r>
            <a:endParaRPr lang="ar-SA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26" name="صورة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90918" y="6114538"/>
            <a:ext cx="1452888" cy="582960"/>
          </a:xfrm>
          <a:prstGeom prst="rect">
            <a:avLst/>
          </a:prstGeom>
        </p:spPr>
      </p:pic>
      <p:cxnSp>
        <p:nvCxnSpPr>
          <p:cNvPr id="27" name="رابط مستقيم 26"/>
          <p:cNvCxnSpPr/>
          <p:nvPr/>
        </p:nvCxnSpPr>
        <p:spPr>
          <a:xfrm flipH="1">
            <a:off x="175260" y="6628917"/>
            <a:ext cx="10361787" cy="0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مربع نص 27"/>
          <p:cNvSpPr txBox="1"/>
          <p:nvPr/>
        </p:nvSpPr>
        <p:spPr>
          <a:xfrm>
            <a:off x="-208160" y="6367307"/>
            <a:ext cx="2220482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1050" b="1" dirty="0" smtClean="0">
                <a:solidFill>
                  <a:schemeClr val="accent1">
                    <a:lumMod val="75000"/>
                  </a:schemeClr>
                </a:solidFill>
              </a:rPr>
              <a:t>University Medical City</a:t>
            </a:r>
            <a:endParaRPr lang="ar-SA" sz="105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Corneal haze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00100" lvl="2" indent="-342900">
              <a:spcBef>
                <a:spcPts val="1000"/>
              </a:spcBef>
            </a:pP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Waszczykowska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al 2014, reported 25% incidence of corneal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haze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1876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رابط مستقيم 17"/>
          <p:cNvCxnSpPr/>
          <p:nvPr/>
        </p:nvCxnSpPr>
        <p:spPr>
          <a:xfrm flipH="1">
            <a:off x="175260" y="6156820"/>
            <a:ext cx="10361787" cy="0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مربع نص 24"/>
          <p:cNvSpPr txBox="1"/>
          <p:nvPr/>
        </p:nvSpPr>
        <p:spPr>
          <a:xfrm>
            <a:off x="-208160" y="6182802"/>
            <a:ext cx="2220482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1400" b="1" dirty="0" smtClean="0">
                <a:solidFill>
                  <a:schemeClr val="bg2">
                    <a:lumMod val="50000"/>
                  </a:schemeClr>
                </a:solidFill>
              </a:rPr>
              <a:t>المدينة الطبية الجامعية </a:t>
            </a:r>
            <a:endParaRPr lang="ar-SA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26" name="صورة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90918" y="6114538"/>
            <a:ext cx="1452888" cy="582960"/>
          </a:xfrm>
          <a:prstGeom prst="rect">
            <a:avLst/>
          </a:prstGeom>
        </p:spPr>
      </p:pic>
      <p:cxnSp>
        <p:nvCxnSpPr>
          <p:cNvPr id="27" name="رابط مستقيم 26"/>
          <p:cNvCxnSpPr/>
          <p:nvPr/>
        </p:nvCxnSpPr>
        <p:spPr>
          <a:xfrm flipH="1">
            <a:off x="175260" y="6628917"/>
            <a:ext cx="10361787" cy="0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مربع نص 27"/>
          <p:cNvSpPr txBox="1"/>
          <p:nvPr/>
        </p:nvSpPr>
        <p:spPr>
          <a:xfrm>
            <a:off x="-208160" y="6367307"/>
            <a:ext cx="2220482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1050" b="1" dirty="0" smtClean="0">
                <a:solidFill>
                  <a:schemeClr val="accent1">
                    <a:lumMod val="75000"/>
                  </a:schemeClr>
                </a:solidFill>
              </a:rPr>
              <a:t>University Medical City</a:t>
            </a:r>
            <a:endParaRPr lang="ar-SA" sz="105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581323" y="2450123"/>
            <a:ext cx="7338646" cy="2133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                               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</a:t>
            </a:r>
            <a:r>
              <a:rPr lang="en-US" sz="5400" dirty="0" smtClean="0"/>
              <a:t>Thank you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xmlns="" val="323144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رابط مستقيم 17"/>
          <p:cNvCxnSpPr/>
          <p:nvPr/>
        </p:nvCxnSpPr>
        <p:spPr>
          <a:xfrm flipH="1">
            <a:off x="175260" y="6156820"/>
            <a:ext cx="10361787" cy="0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مربع نص 24"/>
          <p:cNvSpPr txBox="1"/>
          <p:nvPr/>
        </p:nvSpPr>
        <p:spPr>
          <a:xfrm>
            <a:off x="-208160" y="6182802"/>
            <a:ext cx="2220482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1400" b="1" dirty="0" smtClean="0">
                <a:solidFill>
                  <a:schemeClr val="bg2">
                    <a:lumMod val="50000"/>
                  </a:schemeClr>
                </a:solidFill>
              </a:rPr>
              <a:t>المدينة الطبية الجامعية </a:t>
            </a:r>
            <a:endParaRPr lang="ar-SA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26" name="صورة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90918" y="6114538"/>
            <a:ext cx="1452888" cy="582960"/>
          </a:xfrm>
          <a:prstGeom prst="rect">
            <a:avLst/>
          </a:prstGeom>
        </p:spPr>
      </p:pic>
      <p:cxnSp>
        <p:nvCxnSpPr>
          <p:cNvPr id="27" name="رابط مستقيم 26"/>
          <p:cNvCxnSpPr/>
          <p:nvPr/>
        </p:nvCxnSpPr>
        <p:spPr>
          <a:xfrm flipH="1">
            <a:off x="175260" y="6628917"/>
            <a:ext cx="10361787" cy="0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مربع نص 27"/>
          <p:cNvSpPr txBox="1"/>
          <p:nvPr/>
        </p:nvSpPr>
        <p:spPr>
          <a:xfrm>
            <a:off x="-208160" y="6367307"/>
            <a:ext cx="2220482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1050" b="1" dirty="0" smtClean="0">
                <a:solidFill>
                  <a:schemeClr val="accent1">
                    <a:lumMod val="75000"/>
                  </a:schemeClr>
                </a:solidFill>
              </a:rPr>
              <a:t>University Medical City</a:t>
            </a:r>
            <a:endParaRPr lang="ar-SA" sz="105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01762" y="275734"/>
            <a:ext cx="10515600" cy="5768730"/>
          </a:xfrm>
        </p:spPr>
        <p:txBody>
          <a:bodyPr>
            <a:noAutofit/>
          </a:bodyPr>
          <a:lstStyle/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Theory: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Range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Oxygen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consumption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Protocol</a:t>
            </a:r>
          </a:p>
          <a:p>
            <a:pPr lvl="1"/>
            <a:r>
              <a:rPr lang="en-US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Fluence</a:t>
            </a:r>
            <a:endParaRPr lang="en-US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Timing</a:t>
            </a:r>
          </a:p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Efficacy: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Progression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Follow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Study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design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Demarcation line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Safety: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Thin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cornea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Visual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loss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US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Keratocytes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Subbasal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nerve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plexus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Endothelial cells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changes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Corneal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Haze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8840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رابط مستقيم 17"/>
          <p:cNvCxnSpPr/>
          <p:nvPr/>
        </p:nvCxnSpPr>
        <p:spPr>
          <a:xfrm flipH="1">
            <a:off x="175260" y="6156820"/>
            <a:ext cx="10361787" cy="0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مربع نص 24"/>
          <p:cNvSpPr txBox="1"/>
          <p:nvPr/>
        </p:nvSpPr>
        <p:spPr>
          <a:xfrm>
            <a:off x="-208160" y="6182802"/>
            <a:ext cx="2220482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1400" b="1" dirty="0" smtClean="0">
                <a:solidFill>
                  <a:schemeClr val="bg2">
                    <a:lumMod val="50000"/>
                  </a:schemeClr>
                </a:solidFill>
              </a:rPr>
              <a:t>المدينة الطبية الجامعية </a:t>
            </a:r>
            <a:endParaRPr lang="ar-SA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26" name="صورة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90918" y="6114538"/>
            <a:ext cx="1452888" cy="582960"/>
          </a:xfrm>
          <a:prstGeom prst="rect">
            <a:avLst/>
          </a:prstGeom>
        </p:spPr>
      </p:pic>
      <p:cxnSp>
        <p:nvCxnSpPr>
          <p:cNvPr id="27" name="رابط مستقيم 26"/>
          <p:cNvCxnSpPr/>
          <p:nvPr/>
        </p:nvCxnSpPr>
        <p:spPr>
          <a:xfrm flipH="1">
            <a:off x="175260" y="6628917"/>
            <a:ext cx="10361787" cy="0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مربع نص 27"/>
          <p:cNvSpPr txBox="1"/>
          <p:nvPr/>
        </p:nvSpPr>
        <p:spPr>
          <a:xfrm>
            <a:off x="-208160" y="6367307"/>
            <a:ext cx="2220482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1050" b="1" dirty="0" smtClean="0">
                <a:solidFill>
                  <a:schemeClr val="accent1">
                    <a:lumMod val="75000"/>
                  </a:schemeClr>
                </a:solidFill>
              </a:rPr>
              <a:t>University Medical City</a:t>
            </a:r>
            <a:endParaRPr lang="ar-SA" sz="105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0489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Bunsen-Roscoe reciprocity law</a:t>
            </a:r>
            <a:endParaRPr lang="en-US" sz="36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150000"/>
              </a:lnSpc>
              <a:buFont typeface="Times New Roman" panose="02020603050405020304" pitchFamily="18" charset="0"/>
              <a:buChar char="−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Valid within certain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range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  <a:buFont typeface="Times New Roman" panose="02020603050405020304" pitchFamily="18" charset="0"/>
              <a:buChar char="−"/>
            </a:pP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Wenil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al 2013, performed an ex vivo study and found that at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illumination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intensity of 45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mW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/cm²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time exposure &lt; 2 min,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corneal stiffening was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achieved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7679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رابط مستقيم 17"/>
          <p:cNvCxnSpPr/>
          <p:nvPr/>
        </p:nvCxnSpPr>
        <p:spPr>
          <a:xfrm flipH="1">
            <a:off x="175260" y="6156820"/>
            <a:ext cx="10361787" cy="0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مربع نص 24"/>
          <p:cNvSpPr txBox="1"/>
          <p:nvPr/>
        </p:nvSpPr>
        <p:spPr>
          <a:xfrm>
            <a:off x="-208160" y="6182802"/>
            <a:ext cx="2220482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1400" b="1" dirty="0" smtClean="0">
                <a:solidFill>
                  <a:schemeClr val="bg2">
                    <a:lumMod val="50000"/>
                  </a:schemeClr>
                </a:solidFill>
              </a:rPr>
              <a:t>المدينة الطبية الجامعية </a:t>
            </a:r>
            <a:endParaRPr lang="ar-SA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26" name="صورة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90918" y="6114538"/>
            <a:ext cx="1452888" cy="582960"/>
          </a:xfrm>
          <a:prstGeom prst="rect">
            <a:avLst/>
          </a:prstGeom>
        </p:spPr>
      </p:pic>
      <p:cxnSp>
        <p:nvCxnSpPr>
          <p:cNvPr id="27" name="رابط مستقيم 26"/>
          <p:cNvCxnSpPr/>
          <p:nvPr/>
        </p:nvCxnSpPr>
        <p:spPr>
          <a:xfrm flipH="1">
            <a:off x="175260" y="6628917"/>
            <a:ext cx="10361787" cy="0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مربع نص 27"/>
          <p:cNvSpPr txBox="1"/>
          <p:nvPr/>
        </p:nvSpPr>
        <p:spPr>
          <a:xfrm>
            <a:off x="-208160" y="6367307"/>
            <a:ext cx="2220482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1050" b="1" dirty="0" smtClean="0">
                <a:solidFill>
                  <a:schemeClr val="accent1">
                    <a:lumMod val="75000"/>
                  </a:schemeClr>
                </a:solidFill>
              </a:rPr>
              <a:t>University Medical City</a:t>
            </a:r>
            <a:endParaRPr lang="ar-SA" sz="105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01762" y="275734"/>
            <a:ext cx="10515600" cy="5768730"/>
          </a:xfrm>
        </p:spPr>
        <p:txBody>
          <a:bodyPr>
            <a:noAutofit/>
          </a:bodyPr>
          <a:lstStyle/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Theory: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Range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Oxygen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consumption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Protocol</a:t>
            </a:r>
          </a:p>
          <a:p>
            <a:pPr lvl="1"/>
            <a:r>
              <a:rPr lang="en-US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Fluence</a:t>
            </a:r>
            <a:endParaRPr lang="en-US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Timing</a:t>
            </a:r>
          </a:p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Efficacy: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Progression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Follow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up.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Study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design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Demarcation line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Safety: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Thin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cornea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Visual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loss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US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Keratocytes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Subbasal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nerve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plexus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Endothelial cells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changes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Corneal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Haze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0249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رابط مستقيم 17"/>
          <p:cNvCxnSpPr/>
          <p:nvPr/>
        </p:nvCxnSpPr>
        <p:spPr>
          <a:xfrm flipH="1">
            <a:off x="175260" y="6156820"/>
            <a:ext cx="10361787" cy="0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مربع نص 24"/>
          <p:cNvSpPr txBox="1"/>
          <p:nvPr/>
        </p:nvSpPr>
        <p:spPr>
          <a:xfrm>
            <a:off x="-208160" y="6182802"/>
            <a:ext cx="2220482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1400" b="1" dirty="0" smtClean="0">
                <a:solidFill>
                  <a:schemeClr val="bg2">
                    <a:lumMod val="50000"/>
                  </a:schemeClr>
                </a:solidFill>
              </a:rPr>
              <a:t>المدينة الطبية الجامعية </a:t>
            </a:r>
            <a:endParaRPr lang="ar-SA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26" name="صورة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90918" y="6114538"/>
            <a:ext cx="1452888" cy="582960"/>
          </a:xfrm>
          <a:prstGeom prst="rect">
            <a:avLst/>
          </a:prstGeom>
        </p:spPr>
      </p:pic>
      <p:cxnSp>
        <p:nvCxnSpPr>
          <p:cNvPr id="27" name="رابط مستقيم 26"/>
          <p:cNvCxnSpPr/>
          <p:nvPr/>
        </p:nvCxnSpPr>
        <p:spPr>
          <a:xfrm flipH="1">
            <a:off x="175260" y="6628917"/>
            <a:ext cx="10361787" cy="0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مربع نص 27"/>
          <p:cNvSpPr txBox="1"/>
          <p:nvPr/>
        </p:nvSpPr>
        <p:spPr>
          <a:xfrm>
            <a:off x="-208160" y="6367307"/>
            <a:ext cx="2220482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1050" b="1" dirty="0" smtClean="0">
                <a:solidFill>
                  <a:schemeClr val="accent1">
                    <a:lumMod val="75000"/>
                  </a:schemeClr>
                </a:solidFill>
              </a:rPr>
              <a:t>University Medical City</a:t>
            </a:r>
            <a:endParaRPr lang="ar-SA" sz="105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Role of oxygen</a:t>
            </a:r>
            <a:endParaRPr lang="en-US" sz="3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150000"/>
              </a:lnSpc>
              <a:buFont typeface="Times New Roman" panose="02020603050405020304" pitchFamily="18" charset="0"/>
              <a:buChar char="−"/>
            </a:pP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Richoz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al 2013, CXL requires the presence of oxygen for corneal stiffening to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occur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  <a:buFont typeface="Times New Roman" panose="02020603050405020304" pitchFamily="18" charset="0"/>
              <a:buChar char="−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reduced time exposure, oxygen utilization is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compromised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502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رابط مستقيم 17"/>
          <p:cNvCxnSpPr/>
          <p:nvPr/>
        </p:nvCxnSpPr>
        <p:spPr>
          <a:xfrm flipH="1">
            <a:off x="175260" y="6156820"/>
            <a:ext cx="10361787" cy="0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مربع نص 24"/>
          <p:cNvSpPr txBox="1"/>
          <p:nvPr/>
        </p:nvSpPr>
        <p:spPr>
          <a:xfrm>
            <a:off x="-208160" y="6182802"/>
            <a:ext cx="2220482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1400" b="1" dirty="0" smtClean="0">
                <a:solidFill>
                  <a:schemeClr val="bg2">
                    <a:lumMod val="50000"/>
                  </a:schemeClr>
                </a:solidFill>
              </a:rPr>
              <a:t>المدينة الطبية الجامعية </a:t>
            </a:r>
            <a:endParaRPr lang="ar-SA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26" name="صورة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90918" y="6114538"/>
            <a:ext cx="1452888" cy="582960"/>
          </a:xfrm>
          <a:prstGeom prst="rect">
            <a:avLst/>
          </a:prstGeom>
        </p:spPr>
      </p:pic>
      <p:cxnSp>
        <p:nvCxnSpPr>
          <p:cNvPr id="27" name="رابط مستقيم 26"/>
          <p:cNvCxnSpPr/>
          <p:nvPr/>
        </p:nvCxnSpPr>
        <p:spPr>
          <a:xfrm flipH="1">
            <a:off x="175260" y="6628917"/>
            <a:ext cx="10361787" cy="0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مربع نص 27"/>
          <p:cNvSpPr txBox="1"/>
          <p:nvPr/>
        </p:nvSpPr>
        <p:spPr>
          <a:xfrm>
            <a:off x="-208160" y="6367307"/>
            <a:ext cx="2220482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1050" b="1" dirty="0" smtClean="0">
                <a:solidFill>
                  <a:schemeClr val="accent1">
                    <a:lumMod val="75000"/>
                  </a:schemeClr>
                </a:solidFill>
              </a:rPr>
              <a:t>University Medical City</a:t>
            </a:r>
            <a:endParaRPr lang="ar-SA" sz="105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01762" y="275734"/>
            <a:ext cx="10515600" cy="5768730"/>
          </a:xfrm>
        </p:spPr>
        <p:txBody>
          <a:bodyPr>
            <a:noAutofit/>
          </a:bodyPr>
          <a:lstStyle/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Theory: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Range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Oxygen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consumption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Protocol</a:t>
            </a:r>
          </a:p>
          <a:p>
            <a:pPr lvl="1"/>
            <a:r>
              <a:rPr lang="en-US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Fluence</a:t>
            </a:r>
            <a:endParaRPr lang="en-US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Timing</a:t>
            </a:r>
          </a:p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Efficacy: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Progression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Follow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up.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Study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design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Demarcation line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Safety: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Thin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cornea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Visual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loss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US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Keratocytes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Subbasal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nerve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plexus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Endothelial cells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changes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Corneal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Haze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0249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رابط مستقيم 17"/>
          <p:cNvCxnSpPr/>
          <p:nvPr/>
        </p:nvCxnSpPr>
        <p:spPr>
          <a:xfrm flipH="1">
            <a:off x="175260" y="6156820"/>
            <a:ext cx="10361787" cy="0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مربع نص 24"/>
          <p:cNvSpPr txBox="1"/>
          <p:nvPr/>
        </p:nvSpPr>
        <p:spPr>
          <a:xfrm>
            <a:off x="-208160" y="6182802"/>
            <a:ext cx="2220482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1400" b="1" dirty="0" smtClean="0">
                <a:solidFill>
                  <a:schemeClr val="bg2">
                    <a:lumMod val="50000"/>
                  </a:schemeClr>
                </a:solidFill>
              </a:rPr>
              <a:t>المدينة الطبية الجامعية </a:t>
            </a:r>
            <a:endParaRPr lang="ar-SA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26" name="صورة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90918" y="6114538"/>
            <a:ext cx="1452888" cy="582960"/>
          </a:xfrm>
          <a:prstGeom prst="rect">
            <a:avLst/>
          </a:prstGeom>
        </p:spPr>
      </p:pic>
      <p:cxnSp>
        <p:nvCxnSpPr>
          <p:cNvPr id="27" name="رابط مستقيم 26"/>
          <p:cNvCxnSpPr/>
          <p:nvPr/>
        </p:nvCxnSpPr>
        <p:spPr>
          <a:xfrm flipH="1">
            <a:off x="175260" y="6628917"/>
            <a:ext cx="10361787" cy="0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مربع نص 27"/>
          <p:cNvSpPr txBox="1"/>
          <p:nvPr/>
        </p:nvSpPr>
        <p:spPr>
          <a:xfrm>
            <a:off x="-208160" y="6367307"/>
            <a:ext cx="2220482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1050" b="1" dirty="0" smtClean="0">
                <a:solidFill>
                  <a:schemeClr val="accent1">
                    <a:lumMod val="75000"/>
                  </a:schemeClr>
                </a:solidFill>
              </a:rPr>
              <a:t>University Medical City</a:t>
            </a:r>
            <a:endParaRPr lang="ar-SA" sz="105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9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9631276"/>
              </p:ext>
            </p:extLst>
          </p:nvPr>
        </p:nvGraphicFramePr>
        <p:xfrm>
          <a:off x="658874" y="391454"/>
          <a:ext cx="10874251" cy="52509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0091"/>
                <a:gridCol w="1542832"/>
                <a:gridCol w="1542832"/>
                <a:gridCol w="1542832"/>
                <a:gridCol w="1542832"/>
                <a:gridCol w="1542832"/>
              </a:tblGrid>
              <a:tr h="488699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Study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 of eye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Follow up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UV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Progression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8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98142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Shetty R,</a:t>
                      </a:r>
                      <a:r>
                        <a:rPr lang="en-US" sz="18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et al  2015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 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AutoNum type="arabicPlain" startAt="9"/>
                      </a:pPr>
                      <a:r>
                        <a:rPr lang="en-US" sz="18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mW</a:t>
                      </a:r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/cm²</a:t>
                      </a:r>
                    </a:p>
                    <a:p>
                      <a:pPr marL="342900" indent="-342900" algn="l">
                        <a:buAutoNum type="arabicPlain" startAt="10"/>
                      </a:pPr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min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 </a:t>
                      </a:r>
                      <a:r>
                        <a:rPr lang="en-US" sz="18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eyes</a:t>
                      </a:r>
                    </a:p>
                    <a:p>
                      <a:pPr algn="l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6.6%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34170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Kanellopoulos</a:t>
                      </a:r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A, et al</a:t>
                      </a:r>
                      <a:r>
                        <a:rPr lang="en-US" sz="18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2012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   </a:t>
                      </a:r>
                      <a:r>
                        <a:rPr lang="en-US" sz="18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mW</a:t>
                      </a:r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/cm²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23023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Waszczykowska</a:t>
                      </a:r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A, et al</a:t>
                      </a:r>
                      <a:r>
                        <a:rPr lang="en-US" sz="18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   </a:t>
                      </a:r>
                      <a:r>
                        <a:rPr lang="en-US" sz="18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mW</a:t>
                      </a:r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/cm²</a:t>
                      </a:r>
                    </a:p>
                    <a:p>
                      <a:pPr algn="l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 min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  eye</a:t>
                      </a:r>
                    </a:p>
                    <a:p>
                      <a:pPr algn="l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6.25%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25% </a:t>
                      </a:r>
                      <a:r>
                        <a:rPr lang="en-US" sz="18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cornal</a:t>
                      </a:r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haze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12528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Elbaz</a:t>
                      </a:r>
                      <a:r>
                        <a:rPr lang="en-US" sz="18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U, et al 2014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AutoNum type="arabicPlain" startAt="9"/>
                      </a:pPr>
                      <a:r>
                        <a:rPr lang="en-US" sz="18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mW</a:t>
                      </a:r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/cm²</a:t>
                      </a:r>
                    </a:p>
                    <a:p>
                      <a:pPr marL="342900" indent="-342900" algn="l">
                        <a:buAutoNum type="arabicPlain" startAt="10"/>
                      </a:pPr>
                      <a:r>
                        <a:rPr lang="en-US" sz="18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mins</a:t>
                      </a:r>
                      <a:endParaRPr lang="en-US" sz="18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98142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Tomita M, et al</a:t>
                      </a:r>
                      <a:r>
                        <a:rPr lang="en-US" sz="18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AutoNum type="arabicPlain" startAt="30"/>
                      </a:pPr>
                      <a:r>
                        <a:rPr lang="en-US" sz="18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mW</a:t>
                      </a:r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/cm²</a:t>
                      </a:r>
                    </a:p>
                    <a:p>
                      <a:pPr marL="342900" indent="-342900" algn="l">
                        <a:buAutoNum type="arabicPlain" startAt="3"/>
                      </a:pPr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min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ACXL vs</a:t>
                      </a:r>
                      <a:r>
                        <a:rPr lang="en-US" sz="18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CCXL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98142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Mita</a:t>
                      </a:r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M, et al 2014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AutoNum type="arabicPlain" startAt="30"/>
                      </a:pPr>
                      <a:r>
                        <a:rPr lang="en-US" sz="18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8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mW</a:t>
                      </a:r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/cm²</a:t>
                      </a:r>
                    </a:p>
                    <a:p>
                      <a:pPr marL="342900" indent="-342900" algn="l">
                        <a:buAutoNum type="arabicPlain" startAt="3"/>
                      </a:pPr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min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98142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Cinar</a:t>
                      </a:r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et al 2014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sz="18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en-US" sz="18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mW</a:t>
                      </a:r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/cm²</a:t>
                      </a:r>
                    </a:p>
                    <a:p>
                      <a:pPr algn="l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 min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25394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رابط مستقيم 17"/>
          <p:cNvCxnSpPr/>
          <p:nvPr/>
        </p:nvCxnSpPr>
        <p:spPr>
          <a:xfrm flipH="1">
            <a:off x="175260" y="6156820"/>
            <a:ext cx="10361787" cy="0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مربع نص 24"/>
          <p:cNvSpPr txBox="1"/>
          <p:nvPr/>
        </p:nvSpPr>
        <p:spPr>
          <a:xfrm>
            <a:off x="-208160" y="6182802"/>
            <a:ext cx="2220482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1400" b="1" dirty="0" smtClean="0">
                <a:solidFill>
                  <a:schemeClr val="bg2">
                    <a:lumMod val="50000"/>
                  </a:schemeClr>
                </a:solidFill>
              </a:rPr>
              <a:t>المدينة الطبية الجامعية </a:t>
            </a:r>
            <a:endParaRPr lang="ar-SA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26" name="صورة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90918" y="6114538"/>
            <a:ext cx="1452888" cy="582960"/>
          </a:xfrm>
          <a:prstGeom prst="rect">
            <a:avLst/>
          </a:prstGeom>
        </p:spPr>
      </p:pic>
      <p:cxnSp>
        <p:nvCxnSpPr>
          <p:cNvPr id="27" name="رابط مستقيم 26"/>
          <p:cNvCxnSpPr/>
          <p:nvPr/>
        </p:nvCxnSpPr>
        <p:spPr>
          <a:xfrm flipH="1">
            <a:off x="175260" y="6628917"/>
            <a:ext cx="10361787" cy="0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مربع نص 27"/>
          <p:cNvSpPr txBox="1"/>
          <p:nvPr/>
        </p:nvSpPr>
        <p:spPr>
          <a:xfrm>
            <a:off x="-208160" y="6367307"/>
            <a:ext cx="2220482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1050" b="1" dirty="0" smtClean="0">
                <a:solidFill>
                  <a:schemeClr val="accent1">
                    <a:lumMod val="75000"/>
                  </a:schemeClr>
                </a:solidFill>
              </a:rPr>
              <a:t>University Medical City</a:t>
            </a:r>
            <a:endParaRPr lang="ar-SA" sz="105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01762" y="275734"/>
            <a:ext cx="10515600" cy="5768730"/>
          </a:xfrm>
        </p:spPr>
        <p:txBody>
          <a:bodyPr>
            <a:noAutofit/>
          </a:bodyPr>
          <a:lstStyle/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Theory: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Range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Oxygen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consumption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Protocol</a:t>
            </a:r>
          </a:p>
          <a:p>
            <a:pPr lvl="1"/>
            <a:r>
              <a:rPr lang="en-US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Fluence</a:t>
            </a:r>
            <a:endParaRPr lang="en-US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Timing</a:t>
            </a:r>
          </a:p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Efficacy: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Progression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Follow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up.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Study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design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Demarcation line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Safety: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Thin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cornea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Visual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loss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US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Keratocytes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Subbasal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nerve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plexus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Endothelial cells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changes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Corneal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Haze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0249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رابط مستقيم 17"/>
          <p:cNvCxnSpPr/>
          <p:nvPr/>
        </p:nvCxnSpPr>
        <p:spPr>
          <a:xfrm flipH="1">
            <a:off x="175260" y="6156820"/>
            <a:ext cx="10361787" cy="0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مربع نص 24"/>
          <p:cNvSpPr txBox="1"/>
          <p:nvPr/>
        </p:nvSpPr>
        <p:spPr>
          <a:xfrm>
            <a:off x="-208160" y="6182802"/>
            <a:ext cx="2220482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1400" b="1" dirty="0" smtClean="0">
                <a:solidFill>
                  <a:schemeClr val="bg2">
                    <a:lumMod val="50000"/>
                  </a:schemeClr>
                </a:solidFill>
              </a:rPr>
              <a:t>المدينة الطبية الجامعية </a:t>
            </a:r>
            <a:endParaRPr lang="ar-SA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26" name="صورة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90918" y="6114538"/>
            <a:ext cx="1452888" cy="582960"/>
          </a:xfrm>
          <a:prstGeom prst="rect">
            <a:avLst/>
          </a:prstGeom>
        </p:spPr>
      </p:pic>
      <p:cxnSp>
        <p:nvCxnSpPr>
          <p:cNvPr id="27" name="رابط مستقيم 26"/>
          <p:cNvCxnSpPr/>
          <p:nvPr/>
        </p:nvCxnSpPr>
        <p:spPr>
          <a:xfrm flipH="1">
            <a:off x="175260" y="6628917"/>
            <a:ext cx="10361787" cy="0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مربع نص 27"/>
          <p:cNvSpPr txBox="1"/>
          <p:nvPr/>
        </p:nvSpPr>
        <p:spPr>
          <a:xfrm>
            <a:off x="-208160" y="6367307"/>
            <a:ext cx="2220482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1050" b="1" dirty="0" smtClean="0">
                <a:solidFill>
                  <a:schemeClr val="accent1">
                    <a:lumMod val="75000"/>
                  </a:schemeClr>
                </a:solidFill>
              </a:rPr>
              <a:t>University Medical City</a:t>
            </a:r>
            <a:endParaRPr lang="ar-SA" sz="105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Demarcation line</a:t>
            </a:r>
            <a:endParaRPr lang="en-US" sz="36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>
              <a:lnSpc>
                <a:spcPct val="150000"/>
              </a:lnSpc>
            </a:pP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Touboul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al 2012:</a:t>
            </a:r>
          </a:p>
          <a:p>
            <a:pPr lvl="2" algn="just">
              <a:lnSpc>
                <a:spcPct val="15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Using 30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mW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/cm²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3 min,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demarcation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line was observed at 100-150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µm depth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algn="just">
              <a:lnSpc>
                <a:spcPct val="150000"/>
              </a:lnSpc>
            </a:pP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Othere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studies reported similar demarcation line depth in ACXL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(using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 and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mW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/cm²)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CCXL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831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D3128568B1964AA6A40497C202D2B1" ma:contentTypeVersion="0" ma:contentTypeDescription="Create a new document." ma:contentTypeScope="" ma:versionID="585cc05df1366ced9d726cae6d57788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1C6EF94-18C1-499F-B684-1C5B204196F6}"/>
</file>

<file path=customXml/itemProps2.xml><?xml version="1.0" encoding="utf-8"?>
<ds:datastoreItem xmlns:ds="http://schemas.openxmlformats.org/officeDocument/2006/customXml" ds:itemID="{DB373A00-9F05-4D8F-BAC9-ED54CE2896B9}"/>
</file>

<file path=customXml/itemProps3.xml><?xml version="1.0" encoding="utf-8"?>
<ds:datastoreItem xmlns:ds="http://schemas.openxmlformats.org/officeDocument/2006/customXml" ds:itemID="{53BB09DB-F5C4-4BAA-A9C8-88FB4A0D48AC}"/>
</file>

<file path=docProps/app.xml><?xml version="1.0" encoding="utf-8"?>
<Properties xmlns="http://schemas.openxmlformats.org/officeDocument/2006/extended-properties" xmlns:vt="http://schemas.openxmlformats.org/officeDocument/2006/docPropsVTypes">
  <TotalTime>969</TotalTime>
  <Words>535</Words>
  <Application>Microsoft Office PowerPoint</Application>
  <PresentationFormat>Custom</PresentationFormat>
  <Paragraphs>206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نسق Office</vt:lpstr>
      <vt:lpstr>Accelerated CXL is not proven yet</vt:lpstr>
      <vt:lpstr>Slide 2</vt:lpstr>
      <vt:lpstr>Bunsen-Roscoe reciprocity law</vt:lpstr>
      <vt:lpstr>Slide 4</vt:lpstr>
      <vt:lpstr>Role of oxygen</vt:lpstr>
      <vt:lpstr>Slide 6</vt:lpstr>
      <vt:lpstr>Slide 7</vt:lpstr>
      <vt:lpstr>Slide 8</vt:lpstr>
      <vt:lpstr>Demarcation line</vt:lpstr>
      <vt:lpstr>Slide 10</vt:lpstr>
      <vt:lpstr>Keratocytes</vt:lpstr>
      <vt:lpstr>Slide 12</vt:lpstr>
      <vt:lpstr>Corneal haze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VC 2</dc:creator>
  <cp:lastModifiedBy>Safa</cp:lastModifiedBy>
  <cp:revision>141</cp:revision>
  <cp:lastPrinted>2015-03-09T06:17:37Z</cp:lastPrinted>
  <dcterms:created xsi:type="dcterms:W3CDTF">2015-03-01T05:35:04Z</dcterms:created>
  <dcterms:modified xsi:type="dcterms:W3CDTF">2015-12-28T08:56:51Z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0x010100F9D3128568B1964AA6A40497C202D2B1</vt:lpwstr>
  </property>
</Properties>
</file>