
<file path=[Content_Types].xml><?xml version="1.0" encoding="utf-8"?>
<Types xmlns="http://schemas.openxmlformats.org/package/2006/content-types">
  <Default Extension="docx" ContentType="application/vnd.openxmlformats-officedocument.wordprocessingml.documen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8"/>
  </p:notesMasterIdLst>
  <p:sldIdLst>
    <p:sldId id="257" r:id="rId2"/>
    <p:sldId id="258" r:id="rId3"/>
    <p:sldId id="280" r:id="rId4"/>
    <p:sldId id="277" r:id="rId5"/>
    <p:sldId id="271" r:id="rId6"/>
    <p:sldId id="274" r:id="rId7"/>
    <p:sldId id="276" r:id="rId8"/>
    <p:sldId id="278" r:id="rId9"/>
    <p:sldId id="260" r:id="rId10"/>
    <p:sldId id="261" r:id="rId11"/>
    <p:sldId id="264" r:id="rId12"/>
    <p:sldId id="265" r:id="rId13"/>
    <p:sldId id="267" r:id="rId14"/>
    <p:sldId id="266" r:id="rId15"/>
    <p:sldId id="268"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AF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93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4DF3C53-7A66-4593-AA80-C04C34155A3D}" type="datetimeFigureOut">
              <a:rPr lang="ar-SA" smtClean="0"/>
              <a:t>16/01/41</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FBE3121-E403-493F-82AF-9DFB4FF1ED75}" type="slidenum">
              <a:rPr lang="ar-SA" smtClean="0"/>
              <a:t>‹#›</a:t>
            </a:fld>
            <a:endParaRPr lang="ar-SA"/>
          </a:p>
        </p:txBody>
      </p:sp>
    </p:spTree>
    <p:extLst>
      <p:ext uri="{BB962C8B-B14F-4D97-AF65-F5344CB8AC3E}">
        <p14:creationId xmlns:p14="http://schemas.microsoft.com/office/powerpoint/2010/main" val="17968445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BFBE3121-E403-493F-82AF-9DFB4FF1ED75}" type="slidenum">
              <a:rPr lang="ar-SA" smtClean="0"/>
              <a:t>13</a:t>
            </a:fld>
            <a:endParaRPr lang="ar-SA"/>
          </a:p>
        </p:txBody>
      </p:sp>
    </p:spTree>
    <p:extLst>
      <p:ext uri="{BB962C8B-B14F-4D97-AF65-F5344CB8AC3E}">
        <p14:creationId xmlns:p14="http://schemas.microsoft.com/office/powerpoint/2010/main" val="301518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September 15,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pPr/>
              <a:t>September 15,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pPr/>
              <a:t>September 15,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September 15,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September 15, 2019</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September 15,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September 15,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EC054-3869-4501-B163-1BBFDE8DCE04}" type="datetime4">
              <a:rPr lang="en-US" smtClean="0"/>
              <a:pPr/>
              <a:t>September 15,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September 15,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15,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September 15,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15,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AB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3.jpeg"/><Relationship Id="rId5" Type="http://schemas.microsoft.com/office/2007/relationships/hdphoto" Target="../media/hdphoto2.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2818167"/>
            <a:ext cx="8822574" cy="830997"/>
          </a:xfrm>
          <a:prstGeom prst="rect">
            <a:avLst/>
          </a:prstGeom>
          <a:noFill/>
          <a:ln w="28575" cmpd="sng">
            <a:noFill/>
          </a:ln>
        </p:spPr>
        <p:txBody>
          <a:bodyPr wrap="square" rtlCol="0">
            <a:spAutoFit/>
          </a:bodyPr>
          <a:lstStyle/>
          <a:p>
            <a:pPr algn="ctr"/>
            <a:r>
              <a:rPr lang="en-US" sz="4800" b="1" dirty="0">
                <a:solidFill>
                  <a:schemeClr val="tx2"/>
                </a:solidFill>
                <a:latin typeface="Calibri" panose="020F0502020204030204" pitchFamily="34" charset="0"/>
                <a:cs typeface="Calibri" panose="020F0502020204030204" pitchFamily="34" charset="0"/>
              </a:rPr>
              <a:t> ABO Blood &amp; Rh Grouping system</a:t>
            </a:r>
            <a:endParaRPr lang="en-US"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C710D0E2-BEA4-44CE-8732-D8164FCA362E}"/>
              </a:ext>
            </a:extLst>
          </p:cNvPr>
          <p:cNvSpPr txBox="1"/>
          <p:nvPr/>
        </p:nvSpPr>
        <p:spPr>
          <a:xfrm flipH="1">
            <a:off x="422562" y="432262"/>
            <a:ext cx="2547852" cy="646331"/>
          </a:xfrm>
          <a:prstGeom prst="rect">
            <a:avLst/>
          </a:prstGeom>
          <a:noFill/>
        </p:spPr>
        <p:txBody>
          <a:bodyPr wrap="square" rtlCol="1">
            <a:spAutoFit/>
          </a:bodyPr>
          <a:lstStyle/>
          <a:p>
            <a:r>
              <a:rPr lang="en-US" b="1" dirty="0">
                <a:solidFill>
                  <a:schemeClr val="tx2"/>
                </a:solidFill>
                <a:latin typeface="Calibri" panose="020F0502020204030204" pitchFamily="34" charset="0"/>
                <a:cs typeface="Calibri" panose="020F0502020204030204" pitchFamily="34" charset="0"/>
              </a:rPr>
              <a:t>Lab# 3</a:t>
            </a:r>
          </a:p>
          <a:p>
            <a:r>
              <a:rPr lang="en-US" b="1" dirty="0">
                <a:solidFill>
                  <a:schemeClr val="tx2"/>
                </a:solidFill>
                <a:latin typeface="Calibri" panose="020F0502020204030204" pitchFamily="34" charset="0"/>
                <a:cs typeface="Calibri" panose="020F0502020204030204" pitchFamily="34" charset="0"/>
              </a:rPr>
              <a:t>BCH 471 practical</a:t>
            </a:r>
            <a:endParaRPr lang="ar-SA"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8701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78" y="-250869"/>
            <a:ext cx="8575524" cy="1371600"/>
          </a:xfrm>
        </p:spPr>
        <p:txBody>
          <a:bodyPr/>
          <a:lstStyle/>
          <a:p>
            <a:pPr algn="ctr"/>
            <a:r>
              <a:rPr lang="en-US" b="1" u="sng" cap="none" dirty="0">
                <a:latin typeface="Calibri" panose="020F0502020204030204" pitchFamily="34" charset="0"/>
                <a:cs typeface="Calibri" panose="020F0502020204030204" pitchFamily="34" charset="0"/>
              </a:rPr>
              <a:t>Importance of The ABO System </a:t>
            </a:r>
            <a:endParaRPr lang="en-US" u="sng" cap="none"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20477" y="1752601"/>
            <a:ext cx="5629125" cy="2841162"/>
          </a:xfrm>
        </p:spPr>
        <p:txBody>
          <a:bodyPr>
            <a:normAutofit fontScale="92500"/>
          </a:bodyPr>
          <a:lstStyle/>
          <a:p>
            <a:pPr marL="342900" indent="-342900" algn="just">
              <a:lnSpc>
                <a:spcPct val="150000"/>
              </a:lnSpc>
              <a:buClr>
                <a:schemeClr val="tx2"/>
              </a:buClr>
              <a:buFont typeface="Arial"/>
              <a:buChar char="•"/>
            </a:pPr>
            <a:r>
              <a:rPr lang="en-US" altLang="x-none" sz="2400" b="0" dirty="0">
                <a:latin typeface="Abadi MT Condensed Light"/>
                <a:cs typeface="Abadi MT Condensed Light"/>
              </a:rPr>
              <a:t>Blood group antigens must be determined to secure</a:t>
            </a:r>
            <a:r>
              <a:rPr lang="x-none" altLang="x-none" sz="2400" b="0" dirty="0">
                <a:latin typeface="Abadi MT Condensed Light"/>
                <a:cs typeface="Abadi MT Condensed Light"/>
              </a:rPr>
              <a:t> </a:t>
            </a:r>
            <a:r>
              <a:rPr lang="en-US" altLang="x-none" sz="2400" b="0" dirty="0">
                <a:latin typeface="Abadi MT Condensed Light"/>
                <a:cs typeface="Abadi MT Condensed Light"/>
              </a:rPr>
              <a:t>a safe practice of blood transfusion.</a:t>
            </a:r>
            <a:endParaRPr lang="en-US" sz="2400" b="0" dirty="0">
              <a:latin typeface="Abadi MT Condensed Light"/>
              <a:cs typeface="Abadi MT Condensed Light"/>
            </a:endParaRPr>
          </a:p>
          <a:p>
            <a:pPr marL="342900" indent="-342900" algn="just">
              <a:lnSpc>
                <a:spcPct val="150000"/>
              </a:lnSpc>
              <a:buClr>
                <a:schemeClr val="tx2"/>
              </a:buClr>
              <a:buFont typeface="Arial"/>
              <a:buChar char="•"/>
            </a:pPr>
            <a:r>
              <a:rPr lang="en-US" sz="2400" b="0" dirty="0">
                <a:latin typeface="Abadi MT Condensed Light"/>
                <a:cs typeface="Abadi MT Condensed Light"/>
              </a:rPr>
              <a:t>They are also useful in determining familial relationships in forensic medicine.</a:t>
            </a:r>
            <a:r>
              <a:rPr lang="x-none" altLang="x-none" sz="2400" b="0" dirty="0">
                <a:latin typeface="Abadi MT Condensed Light"/>
                <a:cs typeface="Abadi MT Condensed Light"/>
              </a:rPr>
              <a:t> </a:t>
            </a:r>
            <a:endParaRPr lang="x-none" sz="2400" b="0" dirty="0">
              <a:latin typeface="Abadi MT Condensed Light"/>
              <a:cs typeface="Abadi MT Condensed Light"/>
            </a:endParaRPr>
          </a:p>
          <a:p>
            <a:pPr algn="just"/>
            <a:endParaRPr lang="en-US" dirty="0"/>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602" y="1462045"/>
            <a:ext cx="2946400" cy="2902744"/>
          </a:xfrm>
          <a:prstGeom prst="rect">
            <a:avLst/>
          </a:prstGeom>
        </p:spPr>
      </p:pic>
    </p:spTree>
    <p:extLst>
      <p:ext uri="{BB962C8B-B14F-4D97-AF65-F5344CB8AC3E}">
        <p14:creationId xmlns:p14="http://schemas.microsoft.com/office/powerpoint/2010/main" val="113035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10-02 at 11.21.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33" y="320798"/>
            <a:ext cx="8669867" cy="6283202"/>
          </a:xfrm>
          <a:prstGeom prst="rect">
            <a:avLst/>
          </a:prstGeom>
          <a:ln w="28575">
            <a:solidFill>
              <a:schemeClr val="tx2"/>
            </a:solidFill>
          </a:ln>
        </p:spPr>
      </p:pic>
    </p:spTree>
    <p:extLst>
      <p:ext uri="{BB962C8B-B14F-4D97-AF65-F5344CB8AC3E}">
        <p14:creationId xmlns:p14="http://schemas.microsoft.com/office/powerpoint/2010/main" val="396832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612" y="200848"/>
            <a:ext cx="5791200" cy="1010560"/>
          </a:xfrm>
        </p:spPr>
        <p:txBody>
          <a:bodyPr/>
          <a:lstStyle/>
          <a:p>
            <a:pPr algn="ctr"/>
            <a:r>
              <a:rPr lang="nl-NL" b="1" u="sng" cap="none" dirty="0" err="1">
                <a:latin typeface="Calibri" panose="020F0502020204030204" pitchFamily="34" charset="0"/>
                <a:cs typeface="Calibri" panose="020F0502020204030204" pitchFamily="34" charset="0"/>
              </a:rPr>
              <a:t>Rhesus</a:t>
            </a:r>
            <a:r>
              <a:rPr lang="nl-NL" b="1" u="sng" cap="none" dirty="0">
                <a:latin typeface="Calibri" panose="020F0502020204030204" pitchFamily="34" charset="0"/>
                <a:cs typeface="Calibri" panose="020F0502020204030204" pitchFamily="34" charset="0"/>
              </a:rPr>
              <a:t> Blood Group</a:t>
            </a:r>
            <a:endParaRPr lang="en-US" b="1" u="sng" cap="none" dirty="0">
              <a:latin typeface="Calibri" panose="020F0502020204030204" pitchFamily="34" charset="0"/>
              <a:cs typeface="Calibri" panose="020F0502020204030204" pitchFamily="34" charset="0"/>
            </a:endParaRPr>
          </a:p>
        </p:txBody>
      </p:sp>
      <p:sp>
        <p:nvSpPr>
          <p:cNvPr id="6" name="مربع نص 5">
            <a:extLst>
              <a:ext uri="{FF2B5EF4-FFF2-40B4-BE49-F238E27FC236}">
                <a16:creationId xmlns:a16="http://schemas.microsoft.com/office/drawing/2014/main" id="{73B97DF7-CB4C-47D3-8DE3-1B8213EEE88A}"/>
              </a:ext>
            </a:extLst>
          </p:cNvPr>
          <p:cNvSpPr txBox="1"/>
          <p:nvPr/>
        </p:nvSpPr>
        <p:spPr>
          <a:xfrm>
            <a:off x="53164" y="1722474"/>
            <a:ext cx="8878186" cy="4339650"/>
          </a:xfrm>
          <a:prstGeom prst="rect">
            <a:avLst/>
          </a:prstGeom>
          <a:noFill/>
        </p:spPr>
        <p:txBody>
          <a:bodyPr wrap="square" rtlCol="1">
            <a:spAutoFit/>
          </a:bodyPr>
          <a:lstStyle/>
          <a:p>
            <a:pPr marL="342900" indent="-342900" algn="just">
              <a:lnSpc>
                <a:spcPct val="150000"/>
              </a:lnSpc>
              <a:buFont typeface="Arial"/>
              <a:buChar char="•"/>
            </a:pPr>
            <a:r>
              <a:rPr lang="en-US" dirty="0">
                <a:latin typeface="Calibri" panose="020F0502020204030204" pitchFamily="34" charset="0"/>
                <a:cs typeface="Calibri" panose="020F0502020204030204" pitchFamily="34" charset="0"/>
              </a:rPr>
              <a:t>Is the second most significant blood group system in human transfusion. </a:t>
            </a:r>
          </a:p>
          <a:p>
            <a:pPr marL="342900" indent="-342900" algn="just">
              <a:lnSpc>
                <a:spcPct val="150000"/>
              </a:lnSpc>
              <a:buFont typeface="Arial"/>
              <a:buChar char="•"/>
            </a:pPr>
            <a:r>
              <a:rPr lang="en-US" dirty="0">
                <a:latin typeface="Calibri" panose="020F0502020204030204" pitchFamily="34" charset="0"/>
                <a:cs typeface="Calibri" panose="020F0502020204030204" pitchFamily="34" charset="0"/>
              </a:rPr>
              <a:t>The D antigen (</a:t>
            </a:r>
            <a:r>
              <a:rPr lang="en-US" dirty="0" err="1">
                <a:latin typeface="Calibri" panose="020F0502020204030204" pitchFamily="34" charset="0"/>
                <a:cs typeface="Calibri" panose="020F0502020204030204" pitchFamily="34" charset="0"/>
              </a:rPr>
              <a:t>RhD</a:t>
            </a:r>
            <a:r>
              <a:rPr lang="en-US" dirty="0">
                <a:latin typeface="Calibri" panose="020F0502020204030204" pitchFamily="34" charset="0"/>
                <a:cs typeface="Calibri" panose="020F0502020204030204" pitchFamily="34" charset="0"/>
              </a:rPr>
              <a:t>), is the most important. </a:t>
            </a:r>
          </a:p>
          <a:p>
            <a:pPr algn="just">
              <a:lnSpc>
                <a:spcPct val="150000"/>
              </a:lnSpc>
            </a:pPr>
            <a:endParaRPr lang="en-US" dirty="0">
              <a:latin typeface="Calibri" panose="020F0502020204030204" pitchFamily="34" charset="0"/>
              <a:cs typeface="Calibri" panose="020F0502020204030204" pitchFamily="34" charset="0"/>
            </a:endParaRPr>
          </a:p>
          <a:p>
            <a:pPr marL="342900" lvl="1" indent="-342900" algn="just">
              <a:lnSpc>
                <a:spcPct val="150000"/>
              </a:lnSpc>
              <a:spcAft>
                <a:spcPts val="600"/>
              </a:spcAft>
              <a:buClrTx/>
              <a:buFont typeface="Arial"/>
              <a:buChar char="•"/>
            </a:pPr>
            <a:r>
              <a:rPr lang="en-US" dirty="0">
                <a:latin typeface="Calibri" panose="020F0502020204030204" pitchFamily="34" charset="0"/>
                <a:cs typeface="Calibri" panose="020F0502020204030204" pitchFamily="34" charset="0"/>
              </a:rPr>
              <a:t>Rh(D) status of an individual, is normally described with a positive or negative suffix after the </a:t>
            </a:r>
            <a:r>
              <a:rPr lang="en-US" dirty="0">
                <a:solidFill>
                  <a:schemeClr val="tx2"/>
                </a:solidFill>
                <a:latin typeface="Calibri" panose="020F0502020204030204" pitchFamily="34" charset="0"/>
                <a:cs typeface="Calibri" panose="020F0502020204030204" pitchFamily="34" charset="0"/>
                <a:hlinkClick r:id="rId2" tooltip="ABO">
                  <a:extLst>
                    <a:ext uri="{A12FA001-AC4F-418D-AE19-62706E023703}">
                      <ahyp:hlinkClr xmlns:ahyp="http://schemas.microsoft.com/office/drawing/2018/hyperlinkcolor" val="tx"/>
                    </a:ext>
                  </a:extLst>
                </a:hlinkClick>
              </a:rPr>
              <a:t>ABO</a:t>
            </a:r>
            <a:r>
              <a:rPr lang="en-US" dirty="0">
                <a:latin typeface="Calibri" panose="020F0502020204030204" pitchFamily="34" charset="0"/>
                <a:cs typeface="Calibri" panose="020F0502020204030204" pitchFamily="34" charset="0"/>
              </a:rPr>
              <a:t> type. If The D antigen is present, or absent on RBCs’ surface respectively.</a:t>
            </a:r>
          </a:p>
          <a:p>
            <a:pPr marL="342900" lvl="1" indent="-342900" algn="just">
              <a:lnSpc>
                <a:spcPct val="150000"/>
              </a:lnSpc>
              <a:spcAft>
                <a:spcPts val="600"/>
              </a:spcAft>
              <a:buClrTx/>
              <a:buFont typeface="Arial"/>
              <a:buChar char="•"/>
            </a:pPr>
            <a:endParaRPr lang="en-US" dirty="0">
              <a:latin typeface="Calibri" panose="020F0502020204030204" pitchFamily="34" charset="0"/>
              <a:cs typeface="Calibri" panose="020F0502020204030204" pitchFamily="34" charset="0"/>
            </a:endParaRPr>
          </a:p>
          <a:p>
            <a:pPr marL="342900" lvl="1" indent="-342900" algn="just">
              <a:lnSpc>
                <a:spcPct val="150000"/>
              </a:lnSpc>
              <a:spcAft>
                <a:spcPts val="600"/>
              </a:spcAft>
              <a:buClrTx/>
              <a:buFont typeface="Arial"/>
              <a:buChar char="•"/>
            </a:pPr>
            <a:r>
              <a:rPr lang="en-US" dirty="0">
                <a:latin typeface="Calibri" panose="020F0502020204030204" pitchFamily="34" charset="0"/>
                <a:cs typeface="Calibri" panose="020F0502020204030204" pitchFamily="34" charset="0"/>
              </a:rPr>
              <a:t>   So, for example, some people in group A will have the D-antigen, and will therefore be classed as </a:t>
            </a:r>
            <a:r>
              <a:rPr lang="en-US" dirty="0">
                <a:solidFill>
                  <a:schemeClr val="tx2"/>
                </a:solidFill>
                <a:latin typeface="Calibri" panose="020F0502020204030204" pitchFamily="34" charset="0"/>
                <a:cs typeface="Calibri" panose="020F0502020204030204" pitchFamily="34" charset="0"/>
              </a:rPr>
              <a:t>A+</a:t>
            </a:r>
            <a:r>
              <a:rPr lang="en-US" dirty="0">
                <a:solidFill>
                  <a:srgbClr val="1E778E"/>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(or A positive), while the ones that don't, are </a:t>
            </a:r>
            <a:r>
              <a:rPr lang="en-US" dirty="0">
                <a:solidFill>
                  <a:schemeClr val="tx2"/>
                </a:solidFill>
                <a:latin typeface="Calibri" panose="020F0502020204030204" pitchFamily="34" charset="0"/>
                <a:cs typeface="Calibri" panose="020F0502020204030204" pitchFamily="34" charset="0"/>
              </a:rPr>
              <a:t>A-</a:t>
            </a:r>
            <a:r>
              <a:rPr lang="en-US" dirty="0">
                <a:solidFill>
                  <a:srgbClr val="1E778E"/>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(or A negative). And so it goes for groups B, AB and O. </a:t>
            </a:r>
          </a:p>
          <a:p>
            <a:endParaRPr lang="ar-S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6319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58" y="-685800"/>
            <a:ext cx="8298712" cy="1371600"/>
          </a:xfrm>
        </p:spPr>
        <p:txBody>
          <a:bodyPr/>
          <a:lstStyle/>
          <a:p>
            <a:pPr algn="ctr"/>
            <a:r>
              <a:rPr lang="en-US" b="1" u="sng" cap="none" dirty="0">
                <a:latin typeface="Calibri" panose="020F0502020204030204" pitchFamily="34" charset="0"/>
                <a:cs typeface="Calibri" panose="020F0502020204030204" pitchFamily="34" charset="0"/>
              </a:rPr>
              <a:t>Rh Blood Group Transfusion</a:t>
            </a:r>
          </a:p>
        </p:txBody>
      </p:sp>
      <p:pic>
        <p:nvPicPr>
          <p:cNvPr id="5" name="Picture 4" descr="Screen Shot 2014-10-11 at 10.31.2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09367" y="3123285"/>
            <a:ext cx="3534204" cy="1854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idx="1"/>
          </p:nvPr>
        </p:nvSpPr>
        <p:spPr>
          <a:xfrm>
            <a:off x="-58479" y="699061"/>
            <a:ext cx="8910083" cy="2620580"/>
          </a:xfrm>
        </p:spPr>
        <p:txBody>
          <a:bodyPr>
            <a:normAutofit/>
          </a:bodyPr>
          <a:lstStyle/>
          <a:p>
            <a:pPr marL="342900" indent="-342900" algn="just">
              <a:lnSpc>
                <a:spcPct val="150000"/>
              </a:lnSpc>
              <a:buFont typeface="Arial"/>
              <a:buChar char="•"/>
            </a:pPr>
            <a:r>
              <a:rPr lang="en-US" sz="1800" u="sng" dirty="0">
                <a:solidFill>
                  <a:srgbClr val="D1282E"/>
                </a:solidFill>
                <a:latin typeface="Calibri" panose="020F0502020204030204" pitchFamily="34" charset="0"/>
                <a:cs typeface="Calibri" panose="020F0502020204030204" pitchFamily="34" charset="0"/>
              </a:rPr>
              <a:t>A person with Rh+ blood </a:t>
            </a:r>
            <a:r>
              <a:rPr lang="en-US" sz="1800" b="0" dirty="0">
                <a:latin typeface="Calibri" panose="020F0502020204030204" pitchFamily="34" charset="0"/>
                <a:cs typeface="Calibri" panose="020F0502020204030204" pitchFamily="34" charset="0"/>
              </a:rPr>
              <a:t>can receive blood from a person with Rh- blood without any problems </a:t>
            </a:r>
          </a:p>
          <a:p>
            <a:pPr marL="342900" indent="-342900" algn="just">
              <a:lnSpc>
                <a:spcPct val="150000"/>
              </a:lnSpc>
              <a:buFont typeface="Arial"/>
              <a:buChar char="•"/>
            </a:pPr>
            <a:r>
              <a:rPr lang="en-US" sz="1800" u="sng" dirty="0">
                <a:solidFill>
                  <a:srgbClr val="D1282E"/>
                </a:solidFill>
                <a:latin typeface="Calibri" panose="020F0502020204030204" pitchFamily="34" charset="0"/>
                <a:cs typeface="Calibri" panose="020F0502020204030204" pitchFamily="34" charset="0"/>
              </a:rPr>
              <a:t>A person with Rh- blood </a:t>
            </a:r>
            <a:r>
              <a:rPr lang="en-US" sz="1800" b="0" dirty="0">
                <a:latin typeface="Calibri" panose="020F0502020204030204" pitchFamily="34" charset="0"/>
                <a:cs typeface="Calibri" panose="020F0502020204030204" pitchFamily="34" charset="0"/>
              </a:rPr>
              <a:t>can develop Rh antibodies in the blood plasma if he or she receives blood from a person with Rh+ blood, whose Rh antigens can trigger the production of Rh antibodies </a:t>
            </a:r>
          </a:p>
          <a:p>
            <a:endParaRPr lang="en-US" sz="1800" dirty="0">
              <a:latin typeface="Calibri" panose="020F0502020204030204" pitchFamily="34" charset="0"/>
              <a:cs typeface="Calibri" panose="020F0502020204030204" pitchFamily="34" charset="0"/>
            </a:endParaRPr>
          </a:p>
        </p:txBody>
      </p:sp>
      <p:pic>
        <p:nvPicPr>
          <p:cNvPr id="7" name="Picture 6" descr="Screen Shot 2014-10-11 at 10.30.23 PM.png"/>
          <p:cNvPicPr>
            <a:picLocks noChangeAspect="1"/>
          </p:cNvPicPr>
          <p:nvPr/>
        </p:nvPicPr>
        <p:blipFill rotWithShape="1">
          <a:blip r:embed="rId4" cstate="email">
            <a:extLst>
              <a:ext uri="{28A0092B-C50C-407E-A947-70E740481C1C}">
                <a14:useLocalDpi xmlns:a14="http://schemas.microsoft.com/office/drawing/2010/main" val="0"/>
              </a:ext>
            </a:extLst>
          </a:blip>
          <a:srcRect r="24755" b="49668"/>
          <a:stretch/>
        </p:blipFill>
        <p:spPr>
          <a:xfrm>
            <a:off x="830442" y="3123286"/>
            <a:ext cx="3517157" cy="1854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مربع نص 2">
            <a:extLst>
              <a:ext uri="{FF2B5EF4-FFF2-40B4-BE49-F238E27FC236}">
                <a16:creationId xmlns:a16="http://schemas.microsoft.com/office/drawing/2014/main" id="{68B5B4B8-C81F-4FC8-9E99-DB4D0FF0BFA9}"/>
              </a:ext>
            </a:extLst>
          </p:cNvPr>
          <p:cNvSpPr txBox="1"/>
          <p:nvPr/>
        </p:nvSpPr>
        <p:spPr>
          <a:xfrm>
            <a:off x="818571" y="5559199"/>
            <a:ext cx="8033033" cy="369332"/>
          </a:xfrm>
          <a:prstGeom prst="rect">
            <a:avLst/>
          </a:prstGeom>
          <a:noFill/>
        </p:spPr>
        <p:txBody>
          <a:bodyPr wrap="none" rtlCol="1">
            <a:spAutoFit/>
          </a:bodyPr>
          <a:lstStyle/>
          <a:p>
            <a:r>
              <a:rPr lang="en-US" dirty="0"/>
              <a:t>Note: that the blood group ABO, should be considered along with Rh group. </a:t>
            </a:r>
            <a:endParaRPr lang="ar-SA" dirty="0"/>
          </a:p>
        </p:txBody>
      </p:sp>
    </p:spTree>
    <p:extLst>
      <p:ext uri="{BB962C8B-B14F-4D97-AF65-F5344CB8AC3E}">
        <p14:creationId xmlns:p14="http://schemas.microsoft.com/office/powerpoint/2010/main" val="375095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69891"/>
            <a:ext cx="7620000" cy="856248"/>
          </a:xfrm>
        </p:spPr>
        <p:txBody>
          <a:bodyPr>
            <a:normAutofit fontScale="90000"/>
          </a:bodyPr>
          <a:lstStyle/>
          <a:p>
            <a:pPr algn="ctr"/>
            <a:r>
              <a:rPr lang="en-US" b="1" u="sng" cap="none" dirty="0">
                <a:latin typeface="Calibri" panose="020F0502020204030204" pitchFamily="34" charset="0"/>
                <a:cs typeface="Calibri" panose="020F0502020204030204" pitchFamily="34" charset="0"/>
              </a:rPr>
              <a:t>Hemolytic Disease of The Newborn (HDN)</a:t>
            </a:r>
            <a:br>
              <a:rPr lang="en-US" b="1" u="sng" cap="none" dirty="0">
                <a:latin typeface="Calibri" panose="020F0502020204030204" pitchFamily="34" charset="0"/>
                <a:cs typeface="Calibri" panose="020F0502020204030204" pitchFamily="34" charset="0"/>
              </a:rPr>
            </a:br>
            <a:endParaRPr lang="en-US" b="1" u="sng" cap="none"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44335" y="997528"/>
            <a:ext cx="8933410" cy="4855622"/>
          </a:xfrm>
        </p:spPr>
        <p:txBody>
          <a:bodyPr/>
          <a:lstStyle/>
          <a:p>
            <a:pPr marL="251460" indent="-342900" algn="just">
              <a:buClr>
                <a:srgbClr val="FF0000"/>
              </a:buClr>
              <a:buFont typeface="Arial"/>
              <a:buChar char="•"/>
            </a:pPr>
            <a:r>
              <a:rPr lang="en-US" altLang="x-none" b="0" dirty="0">
                <a:latin typeface="Calibri" panose="020F0502020204030204" pitchFamily="34" charset="0"/>
                <a:cs typeface="Calibri" panose="020F0502020204030204" pitchFamily="34" charset="0"/>
              </a:rPr>
              <a:t>Also called, </a:t>
            </a:r>
            <a:r>
              <a:rPr lang="en-US" b="0" dirty="0" err="1">
                <a:latin typeface="Calibri" panose="020F0502020204030204" pitchFamily="34" charset="0"/>
                <a:cs typeface="Calibri" panose="020F0502020204030204" pitchFamily="34" charset="0"/>
              </a:rPr>
              <a:t>Erythroblastosis</a:t>
            </a:r>
            <a:r>
              <a:rPr lang="en-US" b="0" dirty="0">
                <a:latin typeface="Calibri" panose="020F0502020204030204" pitchFamily="34" charset="0"/>
                <a:cs typeface="Calibri" panose="020F0502020204030204" pitchFamily="34" charset="0"/>
              </a:rPr>
              <a:t> </a:t>
            </a:r>
            <a:r>
              <a:rPr lang="en-US" b="0" dirty="0" err="1">
                <a:latin typeface="Calibri" panose="020F0502020204030204" pitchFamily="34" charset="0"/>
                <a:cs typeface="Calibri" panose="020F0502020204030204" pitchFamily="34" charset="0"/>
              </a:rPr>
              <a:t>Fetalis</a:t>
            </a:r>
            <a:endParaRPr lang="en-US" b="0" dirty="0">
              <a:latin typeface="Calibri" panose="020F0502020204030204" pitchFamily="34" charset="0"/>
              <a:cs typeface="Calibri" panose="020F0502020204030204" pitchFamily="34" charset="0"/>
            </a:endParaRPr>
          </a:p>
          <a:p>
            <a:pPr marL="251460" indent="-342900" algn="just">
              <a:buClr>
                <a:srgbClr val="FF0000"/>
              </a:buClr>
              <a:buFont typeface="Arial"/>
              <a:buChar char="•"/>
            </a:pPr>
            <a:r>
              <a:rPr lang="en-US" b="0" dirty="0">
                <a:latin typeface="Calibri" panose="020F0502020204030204" pitchFamily="34" charset="0"/>
                <a:cs typeface="Calibri" panose="020F0502020204030204" pitchFamily="34" charset="0"/>
              </a:rPr>
              <a:t>Mother is Blood type </a:t>
            </a:r>
            <a:r>
              <a:rPr lang="en-US" u="sng" dirty="0">
                <a:latin typeface="Calibri" panose="020F0502020204030204" pitchFamily="34" charset="0"/>
                <a:cs typeface="Calibri" panose="020F0502020204030204" pitchFamily="34" charset="0"/>
              </a:rPr>
              <a:t>Rh-</a:t>
            </a:r>
            <a:r>
              <a:rPr lang="en-US" b="0" dirty="0">
                <a:latin typeface="Calibri" panose="020F0502020204030204" pitchFamily="34" charset="0"/>
                <a:cs typeface="Calibri" panose="020F0502020204030204" pitchFamily="34" charset="0"/>
              </a:rPr>
              <a:t>, Father and fetus are </a:t>
            </a:r>
            <a:r>
              <a:rPr lang="en-US" u="sng" dirty="0">
                <a:latin typeface="Calibri" panose="020F0502020204030204" pitchFamily="34" charset="0"/>
                <a:cs typeface="Calibri" panose="020F0502020204030204" pitchFamily="34" charset="0"/>
              </a:rPr>
              <a:t>Rh+ </a:t>
            </a:r>
          </a:p>
          <a:p>
            <a:pPr marL="251460" indent="-342900" algn="just">
              <a:buClr>
                <a:srgbClr val="FF0000"/>
              </a:buClr>
              <a:buFont typeface="Arial"/>
              <a:buChar char="•"/>
            </a:pPr>
            <a:r>
              <a:rPr lang="en-US" b="0" dirty="0">
                <a:latin typeface="Calibri" panose="020F0502020204030204" pitchFamily="34" charset="0"/>
                <a:cs typeface="Calibri" panose="020F0502020204030204" pitchFamily="34" charset="0"/>
              </a:rPr>
              <a:t>First pregnancy = sensitization at delivery due to hemorrhage </a:t>
            </a:r>
          </a:p>
          <a:p>
            <a:pPr marL="251460" indent="-342900" algn="just">
              <a:lnSpc>
                <a:spcPct val="140000"/>
              </a:lnSpc>
              <a:buClr>
                <a:srgbClr val="FF0000"/>
              </a:buClr>
              <a:buFont typeface="Arial"/>
              <a:buChar char="•"/>
            </a:pPr>
            <a:r>
              <a:rPr lang="en-US" b="0" dirty="0">
                <a:latin typeface="Calibri" panose="020F0502020204030204" pitchFamily="34" charset="0"/>
                <a:cs typeface="Calibri" panose="020F0502020204030204" pitchFamily="34" charset="0"/>
              </a:rPr>
              <a:t>Second pregnancy = Mother produce anti-Rh </a:t>
            </a:r>
            <a:r>
              <a:rPr lang="en-US" b="0" dirty="0" err="1">
                <a:latin typeface="Calibri" panose="020F0502020204030204" pitchFamily="34" charset="0"/>
                <a:cs typeface="Calibri" panose="020F0502020204030204" pitchFamily="34" charset="0"/>
              </a:rPr>
              <a:t>IgG</a:t>
            </a:r>
            <a:r>
              <a:rPr lang="en-US" b="0" dirty="0">
                <a:latin typeface="Calibri" panose="020F0502020204030204" pitchFamily="34" charset="0"/>
                <a:cs typeface="Calibri" panose="020F0502020204030204" pitchFamily="34" charset="0"/>
              </a:rPr>
              <a:t> antibodies that cross placenta to attack fetal RBCs leading to hemolysis</a:t>
            </a:r>
            <a:endParaRPr lang="en-US" altLang="x-none" b="0" dirty="0">
              <a:latin typeface="Calibri" panose="020F0502020204030204" pitchFamily="34" charset="0"/>
              <a:cs typeface="Calibri" panose="020F0502020204030204" pitchFamily="34" charset="0"/>
            </a:endParaRPr>
          </a:p>
          <a:p>
            <a:endParaRPr lang="x-none"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6" name="Picture 11" descr="nw0013-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71" y="3336175"/>
            <a:ext cx="8201891" cy="3312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064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72050"/>
          <a:stretch/>
        </p:blipFill>
        <p:spPr>
          <a:xfrm>
            <a:off x="812820" y="2584825"/>
            <a:ext cx="5965839" cy="2420470"/>
          </a:xfrm>
          <a:prstGeom prst="rect">
            <a:avLst/>
          </a:prstGeom>
          <a:ln>
            <a:noFill/>
          </a:ln>
        </p:spPr>
      </p:pic>
      <p:sp>
        <p:nvSpPr>
          <p:cNvPr id="2" name="Title 1"/>
          <p:cNvSpPr>
            <a:spLocks noGrp="1"/>
          </p:cNvSpPr>
          <p:nvPr>
            <p:ph type="title"/>
          </p:nvPr>
        </p:nvSpPr>
        <p:spPr>
          <a:xfrm>
            <a:off x="2453010" y="-119349"/>
            <a:ext cx="5791200" cy="1371600"/>
          </a:xfrm>
        </p:spPr>
        <p:txBody>
          <a:bodyPr/>
          <a:lstStyle/>
          <a:p>
            <a:r>
              <a:rPr lang="en-US" u="sng" cap="none" dirty="0"/>
              <a:t>Principle Of Test</a:t>
            </a:r>
          </a:p>
        </p:txBody>
      </p:sp>
      <p:pic>
        <p:nvPicPr>
          <p:cNvPr id="4" name="Picture 3" descr="470024794KITOF1.jp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6941" y="-239202"/>
            <a:ext cx="3655953" cy="2570026"/>
          </a:xfrm>
          <a:prstGeom prst="rect">
            <a:avLst/>
          </a:prstGeom>
        </p:spPr>
      </p:pic>
      <p:pic>
        <p:nvPicPr>
          <p:cNvPr id="5" name="Picture 4" descr="Screen Shot 2017-10-01 at 10.58.56 AM.png"/>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7037294" y="2794000"/>
            <a:ext cx="1538940" cy="1987178"/>
          </a:xfrm>
          <a:prstGeom prst="rect">
            <a:avLst/>
          </a:prstGeom>
        </p:spPr>
      </p:pic>
      <p:sp>
        <p:nvSpPr>
          <p:cNvPr id="6" name="TextBox 5"/>
          <p:cNvSpPr txBox="1"/>
          <p:nvPr/>
        </p:nvSpPr>
        <p:spPr>
          <a:xfrm>
            <a:off x="4945529" y="5771155"/>
            <a:ext cx="149411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Seen as the picture</a:t>
            </a:r>
          </a:p>
        </p:txBody>
      </p:sp>
      <p:sp>
        <p:nvSpPr>
          <p:cNvPr id="7" name="TextBox 6"/>
          <p:cNvSpPr txBox="1"/>
          <p:nvPr/>
        </p:nvSpPr>
        <p:spPr>
          <a:xfrm>
            <a:off x="438964" y="5119283"/>
            <a:ext cx="1090706" cy="646331"/>
          </a:xfrm>
          <a:prstGeom prst="rect">
            <a:avLst/>
          </a:prstGeom>
          <a:noFill/>
        </p:spPr>
        <p:txBody>
          <a:bodyPr wrap="square" rtlCol="0">
            <a:spAutoFit/>
          </a:bodyPr>
          <a:lstStyle/>
          <a:p>
            <a:pPr algn="ctr"/>
            <a:r>
              <a:rPr lang="en-US" dirty="0"/>
              <a:t>Type B blood </a:t>
            </a:r>
            <a:r>
              <a:rPr lang="en-US" dirty="0" err="1"/>
              <a:t>gp</a:t>
            </a:r>
            <a:endParaRPr lang="en-US" dirty="0"/>
          </a:p>
        </p:txBody>
      </p:sp>
      <p:sp>
        <p:nvSpPr>
          <p:cNvPr id="8" name="TextBox 7"/>
          <p:cNvSpPr txBox="1"/>
          <p:nvPr/>
        </p:nvSpPr>
        <p:spPr>
          <a:xfrm>
            <a:off x="1474541" y="5124824"/>
            <a:ext cx="1404471" cy="646331"/>
          </a:xfrm>
          <a:prstGeom prst="rect">
            <a:avLst/>
          </a:prstGeom>
          <a:noFill/>
        </p:spPr>
        <p:txBody>
          <a:bodyPr wrap="square" rtlCol="0">
            <a:spAutoFit/>
          </a:bodyPr>
          <a:lstStyle/>
          <a:p>
            <a:pPr algn="ctr"/>
            <a:r>
              <a:rPr lang="en-US" dirty="0"/>
              <a:t>Anti B antibodies</a:t>
            </a:r>
          </a:p>
        </p:txBody>
      </p:sp>
      <p:sp>
        <p:nvSpPr>
          <p:cNvPr id="9" name="TextBox 8"/>
          <p:cNvSpPr txBox="1"/>
          <p:nvPr/>
        </p:nvSpPr>
        <p:spPr>
          <a:xfrm>
            <a:off x="2749177" y="5179048"/>
            <a:ext cx="1532215" cy="369332"/>
          </a:xfrm>
          <a:prstGeom prst="rect">
            <a:avLst/>
          </a:prstGeom>
          <a:noFill/>
        </p:spPr>
        <p:txBody>
          <a:bodyPr wrap="none" rtlCol="0">
            <a:spAutoFit/>
          </a:bodyPr>
          <a:lstStyle/>
          <a:p>
            <a:r>
              <a:rPr lang="en-US" dirty="0"/>
              <a:t>Agglutination</a:t>
            </a:r>
          </a:p>
        </p:txBody>
      </p:sp>
      <p:sp>
        <p:nvSpPr>
          <p:cNvPr id="10" name="TextBox 9"/>
          <p:cNvSpPr txBox="1"/>
          <p:nvPr/>
        </p:nvSpPr>
        <p:spPr>
          <a:xfrm>
            <a:off x="4945529" y="5193989"/>
            <a:ext cx="1249223" cy="369332"/>
          </a:xfrm>
          <a:prstGeom prst="rect">
            <a:avLst/>
          </a:prstGeom>
          <a:noFill/>
        </p:spPr>
        <p:txBody>
          <a:bodyPr wrap="none" rtlCol="0">
            <a:spAutoFit/>
          </a:bodyPr>
          <a:lstStyle/>
          <a:p>
            <a:r>
              <a:rPr lang="en-US" dirty="0"/>
              <a:t>Hemolysis</a:t>
            </a:r>
          </a:p>
        </p:txBody>
      </p:sp>
      <p:cxnSp>
        <p:nvCxnSpPr>
          <p:cNvPr id="12" name="Straight Arrow Connector 11"/>
          <p:cNvCxnSpPr/>
          <p:nvPr/>
        </p:nvCxnSpPr>
        <p:spPr>
          <a:xfrm flipV="1">
            <a:off x="6439646" y="5005295"/>
            <a:ext cx="956236" cy="9263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68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05" y="-306171"/>
            <a:ext cx="5791200" cy="1371600"/>
          </a:xfrm>
        </p:spPr>
        <p:txBody>
          <a:bodyPr/>
          <a:lstStyle/>
          <a:p>
            <a:r>
              <a:rPr lang="en-US" dirty="0"/>
              <a:t>Results</a:t>
            </a:r>
          </a:p>
        </p:txBody>
      </p:sp>
      <p:pic>
        <p:nvPicPr>
          <p:cNvPr id="7" name="Picture 6" descr="bloodchart.jp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595" y="1526075"/>
            <a:ext cx="3810000" cy="4511829"/>
          </a:xfrm>
          <a:prstGeom prst="rect">
            <a:avLst/>
          </a:prstGeom>
          <a:ln>
            <a:solidFill>
              <a:srgbClr val="D1282E"/>
            </a:solidFill>
          </a:ln>
        </p:spPr>
      </p:pic>
      <p:pic>
        <p:nvPicPr>
          <p:cNvPr id="3" name="Picture 2" descr="Screen Shot 2016-10-02 at 11.21.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3" y="1526075"/>
            <a:ext cx="4064000" cy="4511829"/>
          </a:xfrm>
          <a:prstGeom prst="rect">
            <a:avLst/>
          </a:prstGeom>
          <a:ln>
            <a:solidFill>
              <a:schemeClr val="tx2"/>
            </a:solidFill>
          </a:ln>
        </p:spPr>
      </p:pic>
    </p:spTree>
    <p:extLst>
      <p:ext uri="{BB962C8B-B14F-4D97-AF65-F5344CB8AC3E}">
        <p14:creationId xmlns:p14="http://schemas.microsoft.com/office/powerpoint/2010/main" val="219093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7"/>
            <a:ext cx="5791200" cy="1069911"/>
          </a:xfrm>
        </p:spPr>
        <p:txBody>
          <a:bodyPr/>
          <a:lstStyle/>
          <a:p>
            <a:r>
              <a:rPr lang="en-US" b="1" cap="none" dirty="0">
                <a:latin typeface="Calibri" panose="020F0502020204030204" pitchFamily="34" charset="0"/>
                <a:cs typeface="Calibri" panose="020F0502020204030204" pitchFamily="34" charset="0"/>
              </a:rPr>
              <a:t>Objectives:</a:t>
            </a:r>
          </a:p>
        </p:txBody>
      </p:sp>
      <p:sp>
        <p:nvSpPr>
          <p:cNvPr id="3" name="Content Placeholder 2"/>
          <p:cNvSpPr>
            <a:spLocks noGrp="1"/>
          </p:cNvSpPr>
          <p:nvPr>
            <p:ph idx="1"/>
          </p:nvPr>
        </p:nvSpPr>
        <p:spPr>
          <a:xfrm>
            <a:off x="0" y="1752600"/>
            <a:ext cx="8785412" cy="3280359"/>
          </a:xfrm>
        </p:spPr>
        <p:txBody>
          <a:bodyPr/>
          <a:lstStyle/>
          <a:p>
            <a:pPr lvl="0">
              <a:lnSpc>
                <a:spcPct val="130000"/>
              </a:lnSpc>
              <a:spcBef>
                <a:spcPts val="600"/>
              </a:spcBef>
              <a:spcAft>
                <a:spcPts val="0"/>
              </a:spcAft>
              <a:buClr>
                <a:srgbClr val="FE8637"/>
              </a:buClr>
              <a:buSzPct val="70000"/>
            </a:pPr>
            <a:r>
              <a:rPr lang="en-US" altLang="x-none" sz="2400" b="0" dirty="0">
                <a:solidFill>
                  <a:prstClr val="black"/>
                </a:solidFill>
                <a:latin typeface="Calibri" panose="020F0502020204030204" pitchFamily="34" charset="0"/>
                <a:cs typeface="Calibri" panose="020F0502020204030204" pitchFamily="34" charset="0"/>
              </a:rPr>
              <a:t> - To determine the blood group according to the ABO system.</a:t>
            </a:r>
          </a:p>
          <a:p>
            <a:pPr lvl="0">
              <a:spcBef>
                <a:spcPts val="600"/>
              </a:spcBef>
              <a:spcAft>
                <a:spcPts val="0"/>
              </a:spcAft>
              <a:buClr>
                <a:srgbClr val="FE8637"/>
              </a:buClr>
              <a:buSzPct val="70000"/>
            </a:pPr>
            <a:endParaRPr lang="en-US" altLang="x-none" sz="2400" b="0" dirty="0">
              <a:solidFill>
                <a:prstClr val="black"/>
              </a:solidFill>
              <a:latin typeface="Calibri" panose="020F0502020204030204" pitchFamily="34" charset="0"/>
              <a:cs typeface="Calibri" panose="020F0502020204030204" pitchFamily="34" charset="0"/>
            </a:endParaRPr>
          </a:p>
          <a:p>
            <a:pPr lvl="0">
              <a:spcBef>
                <a:spcPts val="600"/>
              </a:spcBef>
              <a:spcAft>
                <a:spcPts val="0"/>
              </a:spcAft>
              <a:buClr>
                <a:srgbClr val="FE8637"/>
              </a:buClr>
              <a:buSzPct val="70000"/>
            </a:pPr>
            <a:r>
              <a:rPr lang="en-US" altLang="x-none" sz="2400" b="0" dirty="0">
                <a:solidFill>
                  <a:prstClr val="black"/>
                </a:solidFill>
                <a:latin typeface="Calibri" panose="020F0502020204030204" pitchFamily="34" charset="0"/>
                <a:cs typeface="Calibri" panose="020F0502020204030204" pitchFamily="34" charset="0"/>
              </a:rPr>
              <a:t> - To test for the availability of the Rh</a:t>
            </a:r>
            <a:r>
              <a:rPr lang="ar-sa" altLang="x-none" sz="2400" b="0" dirty="0">
                <a:solidFill>
                  <a:prstClr val="black"/>
                </a:solidFill>
                <a:latin typeface="Calibri" panose="020F0502020204030204" pitchFamily="34" charset="0"/>
                <a:cs typeface="Calibri" panose="020F0502020204030204" pitchFamily="34" charset="0"/>
              </a:rPr>
              <a:t> </a:t>
            </a:r>
            <a:r>
              <a:rPr lang="en-US" altLang="x-none" sz="2400" b="0" dirty="0">
                <a:solidFill>
                  <a:prstClr val="black"/>
                </a:solidFill>
                <a:latin typeface="Calibri" panose="020F0502020204030204" pitchFamily="34" charset="0"/>
                <a:cs typeface="Calibri" panose="020F0502020204030204" pitchFamily="34" charset="0"/>
              </a:rPr>
              <a:t>factor</a:t>
            </a:r>
            <a:r>
              <a:rPr lang="ar-sa" altLang="x-none" sz="2400" b="0" dirty="0">
                <a:solidFill>
                  <a:prstClr val="black"/>
                </a:solidFill>
                <a:latin typeface="Calibri" panose="020F0502020204030204" pitchFamily="34" charset="0"/>
                <a:cs typeface="Calibri" panose="020F0502020204030204" pitchFamily="34" charset="0"/>
              </a:rPr>
              <a:t> </a:t>
            </a:r>
            <a:r>
              <a:rPr lang="en-US" altLang="x-none" sz="2400" b="0" dirty="0">
                <a:solidFill>
                  <a:prstClr val="black"/>
                </a:solidFill>
                <a:latin typeface="Calibri" panose="020F0502020204030204" pitchFamily="34" charset="0"/>
                <a:cs typeface="Calibri" panose="020F0502020204030204" pitchFamily="34" charset="0"/>
              </a:rPr>
              <a:t>(D-antigen).</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807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4751A59-59BC-4884-9D3D-80167B40E7B9}"/>
              </a:ext>
            </a:extLst>
          </p:cNvPr>
          <p:cNvSpPr/>
          <p:nvPr/>
        </p:nvSpPr>
        <p:spPr>
          <a:xfrm>
            <a:off x="0" y="509848"/>
            <a:ext cx="8933409" cy="3139321"/>
          </a:xfrm>
          <a:prstGeom prst="rect">
            <a:avLst/>
          </a:prstGeom>
        </p:spPr>
        <p:txBody>
          <a:bodyPr wrap="square">
            <a:spAutoFit/>
          </a:bodyPr>
          <a:lstStyle/>
          <a:p>
            <a:r>
              <a:rPr lang="en-US" dirty="0">
                <a:solidFill>
                  <a:srgbClr val="000000"/>
                </a:solidFill>
                <a:latin typeface="Times New Roman" panose="02020603050405020304" pitchFamily="18" charset="0"/>
              </a:rPr>
              <a:t>-</a:t>
            </a:r>
            <a:r>
              <a:rPr lang="en-US" dirty="0"/>
              <a:t>The term “</a:t>
            </a:r>
            <a:r>
              <a:rPr lang="en-US" dirty="0">
                <a:solidFill>
                  <a:schemeClr val="tx2"/>
                </a:solidFill>
              </a:rPr>
              <a:t>blood group</a:t>
            </a:r>
            <a:r>
              <a:rPr lang="en-US" dirty="0"/>
              <a:t>”, refers to the entire blood group system comprising red blood cell (RBC) antigens.</a:t>
            </a:r>
          </a:p>
          <a:p>
            <a:endParaRPr lang="en-US" dirty="0"/>
          </a:p>
          <a:p>
            <a:r>
              <a:rPr lang="en-US" dirty="0"/>
              <a:t>-“</a:t>
            </a:r>
            <a:r>
              <a:rPr lang="en-US" dirty="0">
                <a:solidFill>
                  <a:schemeClr val="tx2"/>
                </a:solidFill>
              </a:rPr>
              <a:t>Blood type</a:t>
            </a:r>
            <a:r>
              <a:rPr lang="en-US" dirty="0"/>
              <a:t>”, refers to a specific pattern of reaction to testing antisera within a given system.</a:t>
            </a:r>
          </a:p>
          <a:p>
            <a:endParaRPr lang="en-US" dirty="0"/>
          </a:p>
          <a:p>
            <a:endParaRPr lang="en-US" dirty="0"/>
          </a:p>
          <a:p>
            <a:r>
              <a:rPr lang="en-US" dirty="0"/>
              <a:t>-</a:t>
            </a:r>
            <a:r>
              <a:rPr lang="en-US" dirty="0">
                <a:solidFill>
                  <a:srgbClr val="000000"/>
                </a:solidFill>
                <a:latin typeface="Calibri" panose="020F0502020204030204" pitchFamily="34" charset="0"/>
                <a:cs typeface="Calibri" panose="020F0502020204030204" pitchFamily="34" charset="0"/>
              </a:rPr>
              <a:t>International Society of Blood Transfusion has recently recognized </a:t>
            </a:r>
            <a:r>
              <a:rPr lang="en-US" dirty="0">
                <a:solidFill>
                  <a:srgbClr val="FF0000"/>
                </a:solidFill>
                <a:latin typeface="Calibri" panose="020F0502020204030204" pitchFamily="34" charset="0"/>
                <a:cs typeface="Calibri" panose="020F0502020204030204" pitchFamily="34" charset="0"/>
              </a:rPr>
              <a:t>33 blood group systems. </a:t>
            </a:r>
            <a:r>
              <a:rPr lang="en-US" dirty="0">
                <a:solidFill>
                  <a:srgbClr val="000000"/>
                </a:solidFill>
                <a:latin typeface="Calibri" panose="020F0502020204030204" pitchFamily="34" charset="0"/>
                <a:cs typeface="Calibri" panose="020F0502020204030204" pitchFamily="34" charset="0"/>
              </a:rPr>
              <a:t>Apart from ABO and Rhesus system, many other types of antigens have been noticed on the red cell membranes.</a:t>
            </a:r>
          </a:p>
          <a:p>
            <a:endParaRPr lang="en-US" dirty="0"/>
          </a:p>
        </p:txBody>
      </p:sp>
    </p:spTree>
    <p:extLst>
      <p:ext uri="{BB962C8B-B14F-4D97-AF65-F5344CB8AC3E}">
        <p14:creationId xmlns:p14="http://schemas.microsoft.com/office/powerpoint/2010/main" val="121084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1F793B0-5E9C-4B6C-90B4-E8A2C4D96963}"/>
              </a:ext>
            </a:extLst>
          </p:cNvPr>
          <p:cNvSpPr/>
          <p:nvPr/>
        </p:nvSpPr>
        <p:spPr>
          <a:xfrm>
            <a:off x="387927" y="174044"/>
            <a:ext cx="8368145" cy="1200329"/>
          </a:xfrm>
          <a:prstGeom prst="rect">
            <a:avLst/>
          </a:prstGeom>
        </p:spPr>
        <p:txBody>
          <a:bodyPr wrap="square">
            <a:spAutoFit/>
          </a:bodyPr>
          <a:lstStyle/>
          <a:p>
            <a:r>
              <a:rPr lang="en-US" b="1" dirty="0">
                <a:solidFill>
                  <a:schemeClr val="tx2"/>
                </a:solidFill>
                <a:latin typeface="Calibri" panose="020F0502020204030204" pitchFamily="34" charset="0"/>
                <a:cs typeface="Calibri" panose="020F0502020204030204" pitchFamily="34" charset="0"/>
              </a:rPr>
              <a:t>Red blood cell antigens determine your blood group:</a:t>
            </a:r>
          </a:p>
          <a:p>
            <a:r>
              <a:rPr lang="en-US" dirty="0">
                <a:solidFill>
                  <a:srgbClr val="000000"/>
                </a:solidFill>
                <a:latin typeface="Calibri" panose="020F0502020204030204" pitchFamily="34" charset="0"/>
                <a:cs typeface="Calibri" panose="020F0502020204030204" pitchFamily="34" charset="0"/>
              </a:rPr>
              <a:t>The antigens expressed on the red blood cell determine an individual's blood group. The main two blood groups are called ABO (with blood types A, B, AB, and O) and Rh (with Rh D-positive or Rh D-negative blood types). Which will be used in this lab.</a:t>
            </a:r>
          </a:p>
        </p:txBody>
      </p:sp>
      <p:pic>
        <p:nvPicPr>
          <p:cNvPr id="3" name="صورة 2">
            <a:extLst>
              <a:ext uri="{FF2B5EF4-FFF2-40B4-BE49-F238E27FC236}">
                <a16:creationId xmlns:a16="http://schemas.microsoft.com/office/drawing/2014/main" id="{9DD12B01-99A0-4E33-AAF1-B56C7DD69F2C}"/>
              </a:ext>
            </a:extLst>
          </p:cNvPr>
          <p:cNvPicPr>
            <a:picLocks noChangeAspect="1"/>
          </p:cNvPicPr>
          <p:nvPr/>
        </p:nvPicPr>
        <p:blipFill rotWithShape="1">
          <a:blip r:embed="rId2"/>
          <a:srcRect l="28666" t="31568" r="18848" b="32250"/>
          <a:stretch/>
        </p:blipFill>
        <p:spPr>
          <a:xfrm>
            <a:off x="390490" y="2305395"/>
            <a:ext cx="8370312" cy="3380509"/>
          </a:xfrm>
          <a:prstGeom prst="rect">
            <a:avLst/>
          </a:prstGeom>
          <a:ln>
            <a:solidFill>
              <a:schemeClr val="tx1"/>
            </a:solidFill>
          </a:ln>
        </p:spPr>
      </p:pic>
    </p:spTree>
    <p:extLst>
      <p:ext uri="{BB962C8B-B14F-4D97-AF65-F5344CB8AC3E}">
        <p14:creationId xmlns:p14="http://schemas.microsoft.com/office/powerpoint/2010/main" val="205808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CE5CE99-BD91-4C9C-9376-CA17975EAC44}"/>
              </a:ext>
            </a:extLst>
          </p:cNvPr>
          <p:cNvSpPr/>
          <p:nvPr/>
        </p:nvSpPr>
        <p:spPr>
          <a:xfrm>
            <a:off x="0" y="288175"/>
            <a:ext cx="8955578" cy="5909310"/>
          </a:xfrm>
          <a:prstGeom prst="rect">
            <a:avLst/>
          </a:prstGeom>
        </p:spPr>
        <p:txBody>
          <a:bodyPr wrap="square">
            <a:spAutoFit/>
          </a:bodyPr>
          <a:lstStyle/>
          <a:p>
            <a:endParaRPr lang="en-US" dirty="0">
              <a:solidFill>
                <a:srgbClr val="000000"/>
              </a:solidFill>
              <a:latin typeface="Calibri" panose="020F0502020204030204" pitchFamily="34" charset="0"/>
              <a:cs typeface="Calibri" panose="020F0502020204030204" pitchFamily="34" charset="0"/>
            </a:endParaRPr>
          </a:p>
          <a:p>
            <a:endParaRPr lang="en-US" dirty="0">
              <a:solidFill>
                <a:srgbClr val="000000"/>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differences in human blood types, are due to the presence or absence of certain molecules called </a:t>
            </a:r>
            <a:r>
              <a:rPr lang="en-US" u="sng" dirty="0">
                <a:solidFill>
                  <a:srgbClr val="FF0000"/>
                </a:solidFill>
                <a:latin typeface="Calibri" panose="020F0502020204030204" pitchFamily="34" charset="0"/>
                <a:cs typeface="Calibri" panose="020F0502020204030204" pitchFamily="34" charset="0"/>
              </a:rPr>
              <a:t>antigens which are present on the surface of the RBCs</a:t>
            </a:r>
            <a:r>
              <a:rPr lang="en-US"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a:t>
            </a:r>
            <a:r>
              <a:rPr lang="en-US" u="sng" dirty="0">
                <a:solidFill>
                  <a:srgbClr val="FF0000"/>
                </a:solidFill>
                <a:latin typeface="Calibri" panose="020F0502020204030204" pitchFamily="34" charset="0"/>
                <a:cs typeface="Calibri" panose="020F0502020204030204" pitchFamily="34" charset="0"/>
              </a:rPr>
              <a:t>antigens</a:t>
            </a:r>
            <a:r>
              <a:rPr lang="en-US" dirty="0">
                <a:latin typeface="Calibri" panose="020F0502020204030204" pitchFamily="34" charset="0"/>
                <a:cs typeface="Calibri" panose="020F0502020204030204" pitchFamily="34" charset="0"/>
              </a:rPr>
              <a:t> are located on </a:t>
            </a:r>
            <a:r>
              <a:rPr lang="en-US" u="sng" dirty="0">
                <a:solidFill>
                  <a:schemeClr val="tx2">
                    <a:lumMod val="75000"/>
                  </a:schemeClr>
                </a:solidFill>
                <a:latin typeface="Calibri" panose="020F0502020204030204" pitchFamily="34" charset="0"/>
                <a:cs typeface="Calibri" panose="020F0502020204030204" pitchFamily="34" charset="0"/>
              </a:rPr>
              <a:t>the surface of the red blood cells.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The </a:t>
            </a:r>
            <a:r>
              <a:rPr lang="en-US" u="sng" dirty="0">
                <a:solidFill>
                  <a:schemeClr val="tx2"/>
                </a:solidFill>
                <a:latin typeface="Calibri" panose="020F0502020204030204" pitchFamily="34" charset="0"/>
                <a:cs typeface="Calibri" panose="020F0502020204030204" pitchFamily="34" charset="0"/>
              </a:rPr>
              <a:t>antibodies, </a:t>
            </a:r>
            <a:r>
              <a:rPr lang="en-US" dirty="0">
                <a:latin typeface="Calibri" panose="020F0502020204030204" pitchFamily="34" charset="0"/>
                <a:cs typeface="Calibri" panose="020F0502020204030204" pitchFamily="34" charset="0"/>
              </a:rPr>
              <a:t> are in the </a:t>
            </a:r>
            <a:r>
              <a:rPr lang="en-US" u="sng" dirty="0">
                <a:solidFill>
                  <a:schemeClr val="tx2">
                    <a:lumMod val="75000"/>
                  </a:schemeClr>
                </a:solidFill>
                <a:latin typeface="Calibri" panose="020F0502020204030204" pitchFamily="34" charset="0"/>
                <a:cs typeface="Calibri" panose="020F0502020204030204" pitchFamily="34" charset="0"/>
              </a:rPr>
              <a:t>blood plasma </a:t>
            </a:r>
            <a:r>
              <a:rPr lang="en-US" dirty="0">
                <a:latin typeface="Calibri" panose="020F0502020204030204" pitchFamily="34" charset="0"/>
                <a:cs typeface="Calibri" panose="020F0502020204030204" pitchFamily="34" charset="0"/>
              </a:rPr>
              <a:t>to attack foreign antigens (</a:t>
            </a:r>
            <a:r>
              <a:rPr lang="en-US" dirty="0" err="1">
                <a:latin typeface="Calibri" panose="020F0502020204030204" pitchFamily="34" charset="0"/>
                <a:cs typeface="Calibri" panose="020F0502020204030204" pitchFamily="34" charset="0"/>
              </a:rPr>
              <a:t>e.g.foreign</a:t>
            </a:r>
            <a:r>
              <a:rPr lang="en-US" dirty="0">
                <a:latin typeface="Calibri" panose="020F0502020204030204" pitchFamily="34" charset="0"/>
                <a:cs typeface="Calibri" panose="020F0502020204030204" pitchFamily="34" charset="0"/>
              </a:rPr>
              <a:t> blood type), resulting in clumping (agglutination). </a:t>
            </a:r>
            <a:endParaRPr lang="en-US" u="sng" dirty="0">
              <a:solidFill>
                <a:schemeClr val="tx2">
                  <a:lumMod val="75000"/>
                </a:schemeClr>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altLang="x-none" dirty="0">
              <a:latin typeface="Calibri" panose="020F0502020204030204" pitchFamily="34" charset="0"/>
              <a:cs typeface="Calibri" panose="020F0502020204030204" pitchFamily="34" charset="0"/>
            </a:endParaRPr>
          </a:p>
          <a:p>
            <a:endParaRPr lang="en-US" altLang="x-none" dirty="0">
              <a:latin typeface="Calibri" panose="020F0502020204030204" pitchFamily="34" charset="0"/>
              <a:cs typeface="Calibri" panose="020F0502020204030204" pitchFamily="34" charset="0"/>
            </a:endParaRPr>
          </a:p>
          <a:p>
            <a:endParaRPr lang="en-US" altLang="x-none" dirty="0">
              <a:latin typeface="Calibri" panose="020F0502020204030204" pitchFamily="34" charset="0"/>
              <a:cs typeface="Calibri" panose="020F0502020204030204" pitchFamily="34" charset="0"/>
            </a:endParaRPr>
          </a:p>
          <a:p>
            <a:endParaRPr lang="en-US" altLang="x-none" dirty="0">
              <a:latin typeface="Calibri" panose="020F0502020204030204" pitchFamily="34" charset="0"/>
              <a:cs typeface="Calibri" panose="020F0502020204030204" pitchFamily="34" charset="0"/>
            </a:endParaRPr>
          </a:p>
          <a:p>
            <a:endParaRPr lang="en-US" altLang="x-none" dirty="0">
              <a:latin typeface="Calibri" panose="020F0502020204030204" pitchFamily="34" charset="0"/>
              <a:cs typeface="Calibri" panose="020F0502020204030204" pitchFamily="34" charset="0"/>
            </a:endParaRPr>
          </a:p>
          <a:p>
            <a:endParaRPr lang="en-US" altLang="x-none" dirty="0">
              <a:latin typeface="Calibri" panose="020F0502020204030204" pitchFamily="34" charset="0"/>
              <a:cs typeface="Calibri" panose="020F0502020204030204" pitchFamily="34" charset="0"/>
            </a:endParaRPr>
          </a:p>
          <a:p>
            <a:r>
              <a:rPr lang="en-US" altLang="x-none" dirty="0">
                <a:solidFill>
                  <a:srgbClr val="FF0000"/>
                </a:solidFill>
                <a:latin typeface="Calibri" panose="020F0502020204030204" pitchFamily="34" charset="0"/>
                <a:cs typeface="Calibri" panose="020F0502020204030204" pitchFamily="34" charset="0"/>
              </a:rPr>
              <a:t>NOTE: Antigens are also found in a wide variety of tissues and biological fluids such as saliva, milk , seminal fluid, urine , and gastric juice.</a:t>
            </a:r>
            <a:endParaRPr lang="en-US" u="sng" dirty="0">
              <a:solidFill>
                <a:srgbClr val="FF0000"/>
              </a:solidFill>
              <a:latin typeface="Calibri" panose="020F0502020204030204" pitchFamily="34" charset="0"/>
              <a:cs typeface="Calibri" panose="020F0502020204030204" pitchFamily="34" charset="0"/>
            </a:endParaRPr>
          </a:p>
          <a:p>
            <a:endParaRPr lang="ar-S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366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627" y="688080"/>
            <a:ext cx="3518693" cy="4967567"/>
          </a:xfrm>
          <a:prstGeom prst="rect">
            <a:avLst/>
          </a:prstGeom>
        </p:spPr>
      </p:pic>
    </p:spTree>
    <p:extLst>
      <p:ext uri="{BB962C8B-B14F-4D97-AF65-F5344CB8AC3E}">
        <p14:creationId xmlns:p14="http://schemas.microsoft.com/office/powerpoint/2010/main" val="363693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7EB9998-C6F3-4FE7-A897-5C6FC6F7AB38}"/>
              </a:ext>
            </a:extLst>
          </p:cNvPr>
          <p:cNvSpPr/>
          <p:nvPr/>
        </p:nvSpPr>
        <p:spPr>
          <a:xfrm>
            <a:off x="2602641" y="163083"/>
            <a:ext cx="3706336" cy="523220"/>
          </a:xfrm>
          <a:prstGeom prst="rect">
            <a:avLst/>
          </a:prstGeom>
        </p:spPr>
        <p:txBody>
          <a:bodyPr wrap="none">
            <a:spAutoFit/>
          </a:bodyPr>
          <a:lstStyle/>
          <a:p>
            <a:r>
              <a:rPr lang="en-US" sz="2800" b="1" u="sng" dirty="0">
                <a:solidFill>
                  <a:schemeClr val="tx2"/>
                </a:solidFill>
                <a:latin typeface="Calibri" panose="020F0502020204030204" pitchFamily="34" charset="0"/>
                <a:cs typeface="Calibri" panose="020F0502020204030204" pitchFamily="34" charset="0"/>
              </a:rPr>
              <a:t>ABO Blood Type system</a:t>
            </a:r>
            <a:endParaRPr lang="en-US" sz="2800" b="1" i="0" u="sng" strike="noStrike" dirty="0">
              <a:solidFill>
                <a:schemeClr val="tx2"/>
              </a:solidFill>
              <a:effectLst/>
              <a:latin typeface="Calibri" panose="020F0502020204030204" pitchFamily="34" charset="0"/>
              <a:cs typeface="Calibri" panose="020F0502020204030204" pitchFamily="34" charset="0"/>
            </a:endParaRPr>
          </a:p>
        </p:txBody>
      </p:sp>
      <p:sp>
        <p:nvSpPr>
          <p:cNvPr id="3" name="مستطيل 2">
            <a:extLst>
              <a:ext uri="{FF2B5EF4-FFF2-40B4-BE49-F238E27FC236}">
                <a16:creationId xmlns:a16="http://schemas.microsoft.com/office/drawing/2014/main" id="{910BCBBA-E3EE-4122-B472-566BB71B0135}"/>
              </a:ext>
            </a:extLst>
          </p:cNvPr>
          <p:cNvSpPr/>
          <p:nvPr/>
        </p:nvSpPr>
        <p:spPr>
          <a:xfrm>
            <a:off x="-55419" y="997528"/>
            <a:ext cx="8811491" cy="2278957"/>
          </a:xfrm>
          <a:prstGeom prst="rect">
            <a:avLst/>
          </a:prstGeom>
        </p:spPr>
        <p:txBody>
          <a:bodyPr wrap="square">
            <a:spAutoFit/>
          </a:bodyPr>
          <a:lstStyle/>
          <a:p>
            <a:pPr marL="342900" indent="-342900" algn="just">
              <a:lnSpc>
                <a:spcPct val="150000"/>
              </a:lnSpc>
              <a:spcBef>
                <a:spcPts val="600"/>
              </a:spcBef>
              <a:buClr>
                <a:srgbClr val="FE8637"/>
              </a:buClr>
              <a:buSzPct val="70000"/>
              <a:buFont typeface="Arial"/>
              <a:buChar char="•"/>
            </a:pPr>
            <a:r>
              <a:rPr lang="en-US" dirty="0">
                <a:solidFill>
                  <a:prstClr val="black"/>
                </a:solidFill>
                <a:latin typeface="Abadi MT Condensed Light"/>
                <a:cs typeface="Abadi MT Condensed Light"/>
              </a:rPr>
              <a:t>The ABO blood type system is the major blood type classification system.</a:t>
            </a:r>
          </a:p>
          <a:p>
            <a:pPr lvl="0" algn="just">
              <a:lnSpc>
                <a:spcPct val="150000"/>
              </a:lnSpc>
              <a:spcBef>
                <a:spcPts val="600"/>
              </a:spcBef>
              <a:spcAft>
                <a:spcPts val="0"/>
              </a:spcAft>
              <a:buClr>
                <a:srgbClr val="FE8637"/>
              </a:buClr>
              <a:buSzPct val="70000"/>
            </a:pPr>
            <a:endParaRPr lang="en-US" dirty="0">
              <a:solidFill>
                <a:prstClr val="black"/>
              </a:solidFill>
              <a:latin typeface="Abadi MT Condensed Light"/>
              <a:cs typeface="Abadi MT Condensed Light"/>
            </a:endParaRPr>
          </a:p>
          <a:p>
            <a:pPr marL="342900" lvl="0" indent="-342900" algn="just">
              <a:lnSpc>
                <a:spcPct val="150000"/>
              </a:lnSpc>
              <a:spcBef>
                <a:spcPts val="600"/>
              </a:spcBef>
              <a:spcAft>
                <a:spcPts val="0"/>
              </a:spcAft>
              <a:buClr>
                <a:srgbClr val="FE8637"/>
              </a:buClr>
              <a:buSzPct val="70000"/>
              <a:buFont typeface="Arial"/>
              <a:buChar char="•"/>
            </a:pPr>
            <a:r>
              <a:rPr lang="en-US" dirty="0">
                <a:solidFill>
                  <a:prstClr val="black"/>
                </a:solidFill>
                <a:latin typeface="Abadi MT Condensed Light"/>
                <a:cs typeface="Abadi MT Condensed Light"/>
              </a:rPr>
              <a:t>The four blood types in the ABO system (A, B, AB, and O) refer to different versions of </a:t>
            </a:r>
            <a:r>
              <a:rPr lang="en-US" dirty="0">
                <a:solidFill>
                  <a:schemeClr val="tx2"/>
                </a:solidFill>
                <a:latin typeface="Abadi MT Condensed Light"/>
                <a:cs typeface="Abadi MT Condensed Light"/>
              </a:rPr>
              <a:t>oligosaccharides (the antigens mentioned before), </a:t>
            </a:r>
            <a:r>
              <a:rPr lang="en-US" dirty="0">
                <a:solidFill>
                  <a:prstClr val="black"/>
                </a:solidFill>
                <a:latin typeface="Abadi MT Condensed Light"/>
                <a:cs typeface="Abadi MT Condensed Light"/>
              </a:rPr>
              <a:t> which are present on the surface of RBCs. </a:t>
            </a:r>
            <a:endParaRPr lang="en-US" dirty="0"/>
          </a:p>
        </p:txBody>
      </p:sp>
    </p:spTree>
    <p:extLst>
      <p:ext uri="{BB962C8B-B14F-4D97-AF65-F5344CB8AC3E}">
        <p14:creationId xmlns:p14="http://schemas.microsoft.com/office/powerpoint/2010/main" val="297789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DA52BBC1-F923-4C29-B80B-C8F0B04C02B0}"/>
              </a:ext>
            </a:extLst>
          </p:cNvPr>
          <p:cNvSpPr/>
          <p:nvPr/>
        </p:nvSpPr>
        <p:spPr>
          <a:xfrm>
            <a:off x="2836444" y="5379995"/>
            <a:ext cx="4572000" cy="461665"/>
          </a:xfrm>
          <a:prstGeom prst="rect">
            <a:avLst/>
          </a:prstGeom>
        </p:spPr>
        <p:txBody>
          <a:bodyPr>
            <a:spAutoFit/>
          </a:bodyPr>
          <a:lstStyle/>
          <a:p>
            <a:r>
              <a:rPr lang="en-US" sz="2400" b="1" dirty="0">
                <a:solidFill>
                  <a:schemeClr val="tx2"/>
                </a:solidFill>
                <a:latin typeface="Calibri" panose="020F0502020204030204" pitchFamily="34" charset="0"/>
                <a:cs typeface="Calibri" panose="020F0502020204030204" pitchFamily="34" charset="0"/>
              </a:rPr>
              <a:t>Scheme for A,B, and O antigens.</a:t>
            </a:r>
            <a:endParaRPr lang="ar-SA" sz="2400" b="1" dirty="0">
              <a:solidFill>
                <a:schemeClr val="tx2"/>
              </a:solidFill>
              <a:latin typeface="Calibri" panose="020F0502020204030204" pitchFamily="34" charset="0"/>
              <a:cs typeface="Calibri" panose="020F0502020204030204" pitchFamily="34" charset="0"/>
            </a:endParaRPr>
          </a:p>
        </p:txBody>
      </p:sp>
      <p:pic>
        <p:nvPicPr>
          <p:cNvPr id="2" name="صورة 1">
            <a:extLst>
              <a:ext uri="{FF2B5EF4-FFF2-40B4-BE49-F238E27FC236}">
                <a16:creationId xmlns:a16="http://schemas.microsoft.com/office/drawing/2014/main" id="{86BD251E-74F1-41FC-A44A-DB5BA362B1D0}"/>
              </a:ext>
            </a:extLst>
          </p:cNvPr>
          <p:cNvPicPr>
            <a:picLocks noChangeAspect="1"/>
          </p:cNvPicPr>
          <p:nvPr/>
        </p:nvPicPr>
        <p:blipFill>
          <a:blip r:embed="rId2"/>
          <a:stretch>
            <a:fillRect/>
          </a:stretch>
        </p:blipFill>
        <p:spPr>
          <a:xfrm>
            <a:off x="38793" y="10951"/>
            <a:ext cx="9144000" cy="5369044"/>
          </a:xfrm>
          <a:prstGeom prst="rect">
            <a:avLst/>
          </a:prstGeom>
        </p:spPr>
      </p:pic>
    </p:spTree>
    <p:extLst>
      <p:ext uri="{BB962C8B-B14F-4D97-AF65-F5344CB8AC3E}">
        <p14:creationId xmlns:p14="http://schemas.microsoft.com/office/powerpoint/2010/main" val="246271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51" y="-345830"/>
            <a:ext cx="7078133" cy="1371600"/>
          </a:xfrm>
        </p:spPr>
        <p:txBody>
          <a:bodyPr/>
          <a:lstStyle/>
          <a:p>
            <a:pPr algn="ctr"/>
            <a:r>
              <a:rPr lang="en-US" b="1" u="sng" cap="none" dirty="0">
                <a:latin typeface="Calibri" panose="020F0502020204030204" pitchFamily="34" charset="0"/>
                <a:cs typeface="Calibri" panose="020F0502020204030204" pitchFamily="34" charset="0"/>
              </a:rPr>
              <a:t>ABO Blood Type System</a:t>
            </a:r>
          </a:p>
        </p:txBody>
      </p:sp>
      <p:graphicFrame>
        <p:nvGraphicFramePr>
          <p:cNvPr id="5" name="Object 3">
            <a:extLst>
              <a:ext uri="{FF2B5EF4-FFF2-40B4-BE49-F238E27FC236}">
                <a16:creationId xmlns:a16="http://schemas.microsoft.com/office/drawing/2014/main" id="{198069B5-90A3-44EB-AB3D-59C9433560AB}"/>
              </a:ext>
            </a:extLst>
          </p:cNvPr>
          <p:cNvGraphicFramePr>
            <a:graphicFrameLocks noChangeAspect="1"/>
          </p:cNvGraphicFramePr>
          <p:nvPr>
            <p:extLst>
              <p:ext uri="{D42A27DB-BD31-4B8C-83A1-F6EECF244321}">
                <p14:modId xmlns:p14="http://schemas.microsoft.com/office/powerpoint/2010/main" val="1819131481"/>
              </p:ext>
            </p:extLst>
          </p:nvPr>
        </p:nvGraphicFramePr>
        <p:xfrm>
          <a:off x="352714" y="1186564"/>
          <a:ext cx="8450419" cy="3801071"/>
        </p:xfrm>
        <a:graphic>
          <a:graphicData uri="http://schemas.openxmlformats.org/presentationml/2006/ole">
            <mc:AlternateContent xmlns:mc="http://schemas.openxmlformats.org/markup-compatibility/2006">
              <mc:Choice xmlns:v="urn:schemas-microsoft-com:vml" Requires="v">
                <p:oleObj spid="_x0000_s1045" name="Document" r:id="rId3" imgW="6083300" imgH="2197100" progId="Word.Document.12">
                  <p:embed/>
                </p:oleObj>
              </mc:Choice>
              <mc:Fallback>
                <p:oleObj name="Document" r:id="rId3" imgW="6083300" imgH="2197100" progId="Word.Document.12">
                  <p:embed/>
                  <p:pic>
                    <p:nvPicPr>
                      <p:cNvPr id="4" name="Object 3"/>
                      <p:cNvPicPr/>
                      <p:nvPr/>
                    </p:nvPicPr>
                    <p:blipFill>
                      <a:blip r:embed="rId4"/>
                      <a:stretch>
                        <a:fillRect/>
                      </a:stretch>
                    </p:blipFill>
                    <p:spPr>
                      <a:xfrm>
                        <a:off x="352714" y="1186564"/>
                        <a:ext cx="8450419" cy="3801071"/>
                      </a:xfrm>
                      <a:prstGeom prst="rect">
                        <a:avLst/>
                      </a:prstGeom>
                    </p:spPr>
                  </p:pic>
                </p:oleObj>
              </mc:Fallback>
            </mc:AlternateContent>
          </a:graphicData>
        </a:graphic>
      </p:graphicFrame>
    </p:spTree>
    <p:extLst>
      <p:ext uri="{BB962C8B-B14F-4D97-AF65-F5344CB8AC3E}">
        <p14:creationId xmlns:p14="http://schemas.microsoft.com/office/powerpoint/2010/main" val="1914456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مخصص 1">
      <a:dk1>
        <a:srgbClr val="000000"/>
      </a:dk1>
      <a:lt1>
        <a:srgbClr val="FFFFFF"/>
      </a:lt1>
      <a:dk2>
        <a:srgbClr val="0070C0"/>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Essential.thmx</Template>
  <TotalTime>1230</TotalTime>
  <Words>572</Words>
  <Application>Microsoft Office PowerPoint</Application>
  <PresentationFormat>عرض على الشاشة (4:3)</PresentationFormat>
  <Paragraphs>65</Paragraphs>
  <Slides>16</Slides>
  <Notes>1</Notes>
  <HiddenSlides>0</HiddenSlides>
  <MMClips>0</MMClips>
  <ScaleCrop>false</ScaleCrop>
  <HeadingPairs>
    <vt:vector size="8" baseType="variant">
      <vt:variant>
        <vt:lpstr>الخطوط المستخدمة</vt:lpstr>
      </vt:variant>
      <vt:variant>
        <vt:i4>5</vt:i4>
      </vt:variant>
      <vt:variant>
        <vt:lpstr>نسق</vt:lpstr>
      </vt:variant>
      <vt:variant>
        <vt:i4>1</vt:i4>
      </vt:variant>
      <vt:variant>
        <vt:lpstr>خوادم OLE مضمنة</vt:lpstr>
      </vt:variant>
      <vt:variant>
        <vt:i4>1</vt:i4>
      </vt:variant>
      <vt:variant>
        <vt:lpstr>عناوين الشرائح</vt:lpstr>
      </vt:variant>
      <vt:variant>
        <vt:i4>16</vt:i4>
      </vt:variant>
    </vt:vector>
  </HeadingPairs>
  <TitlesOfParts>
    <vt:vector size="23" baseType="lpstr">
      <vt:lpstr>Abadi MT Condensed Light</vt:lpstr>
      <vt:lpstr>Arial</vt:lpstr>
      <vt:lpstr>Arial Black</vt:lpstr>
      <vt:lpstr>Calibri</vt:lpstr>
      <vt:lpstr>Times New Roman</vt:lpstr>
      <vt:lpstr>Essential</vt:lpstr>
      <vt:lpstr>Document</vt:lpstr>
      <vt:lpstr>عرض تقديمي في PowerPoint</vt:lpstr>
      <vt:lpstr>Objectives: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ABO Blood Type System</vt:lpstr>
      <vt:lpstr>Importance of The ABO System </vt:lpstr>
      <vt:lpstr>عرض تقديمي في PowerPoint</vt:lpstr>
      <vt:lpstr>Rhesus Blood Group</vt:lpstr>
      <vt:lpstr>Rh Blood Group Transfusion</vt:lpstr>
      <vt:lpstr>Hemolytic Disease of The Newborn (HDN) </vt:lpstr>
      <vt:lpstr>Principle Of Test</vt:lpstr>
      <vt:lpstr>Results</vt:lpstr>
    </vt:vector>
  </TitlesOfParts>
  <Company>tb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Mac</dc:creator>
  <cp:lastModifiedBy>ls s</cp:lastModifiedBy>
  <cp:revision>47</cp:revision>
  <dcterms:created xsi:type="dcterms:W3CDTF">2014-10-11T17:15:44Z</dcterms:created>
  <dcterms:modified xsi:type="dcterms:W3CDTF">2019-09-15T14:27:33Z</dcterms:modified>
</cp:coreProperties>
</file>