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713" autoAdjust="0"/>
  </p:normalViewPr>
  <p:slideViewPr>
    <p:cSldViewPr>
      <p:cViewPr>
        <p:scale>
          <a:sx n="77" d="100"/>
          <a:sy n="77" d="100"/>
        </p:scale>
        <p:origin x="-94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07E6468-6205-4C6D-8CF4-74FB5FB8991E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601233-CAD2-467F-86C2-DBB9979CB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6468-6205-4C6D-8CF4-74FB5FB8991E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1233-CAD2-467F-86C2-DBB9979CB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6468-6205-4C6D-8CF4-74FB5FB8991E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1233-CAD2-467F-86C2-DBB9979CB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7E6468-6205-4C6D-8CF4-74FB5FB8991E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601233-CAD2-467F-86C2-DBB9979CB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07E6468-6205-4C6D-8CF4-74FB5FB8991E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A601233-CAD2-467F-86C2-DBB9979CB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6468-6205-4C6D-8CF4-74FB5FB8991E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1233-CAD2-467F-86C2-DBB9979CB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6468-6205-4C6D-8CF4-74FB5FB8991E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1233-CAD2-467F-86C2-DBB9979CB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7E6468-6205-4C6D-8CF4-74FB5FB8991E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601233-CAD2-467F-86C2-DBB9979CB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6468-6205-4C6D-8CF4-74FB5FB8991E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1233-CAD2-467F-86C2-DBB9979CB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7E6468-6205-4C6D-8CF4-74FB5FB8991E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601233-CAD2-467F-86C2-DBB9979CB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7E6468-6205-4C6D-8CF4-74FB5FB8991E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601233-CAD2-467F-86C2-DBB9979CB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7E6468-6205-4C6D-8CF4-74FB5FB8991E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601233-CAD2-467F-86C2-DBB9979CB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571868" y="2714620"/>
            <a:ext cx="3929090" cy="946620"/>
          </a:xfrm>
        </p:spPr>
        <p:txBody>
          <a:bodyPr>
            <a:noAutofit/>
          </a:bodyPr>
          <a:lstStyle/>
          <a:p>
            <a:pPr algn="ctr"/>
            <a:r>
              <a:rPr lang="ar-SA" sz="4800" b="0" dirty="0" smtClean="0">
                <a:cs typeface="DecoType Naskh Special" pitchFamily="2" charset="-78"/>
              </a:rPr>
              <a:t>المهارات اللغوية </a:t>
            </a:r>
            <a:br>
              <a:rPr lang="ar-SA" sz="4800" b="0" dirty="0" smtClean="0">
                <a:cs typeface="DecoType Naskh Special" pitchFamily="2" charset="-78"/>
              </a:rPr>
            </a:br>
            <a:r>
              <a:rPr lang="ar-SA" sz="4800" b="0" dirty="0" smtClean="0">
                <a:cs typeface="DecoType Naskh Special" pitchFamily="2" charset="-78"/>
              </a:rPr>
              <a:t>101 عرب</a:t>
            </a:r>
            <a:endParaRPr lang="en-US" sz="4800" b="0" dirty="0">
              <a:cs typeface="DecoType Naskh Special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000496" y="3714752"/>
            <a:ext cx="3214710" cy="1371600"/>
          </a:xfrm>
        </p:spPr>
        <p:txBody>
          <a:bodyPr>
            <a:normAutofit/>
          </a:bodyPr>
          <a:lstStyle/>
          <a:p>
            <a:pPr algn="ctr"/>
            <a:r>
              <a:rPr lang="ar-SA" sz="4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DecoType Naskh Special" pitchFamily="2" charset="-78"/>
              </a:rPr>
              <a:t>زمن الفعل </a:t>
            </a:r>
            <a:endParaRPr lang="en-US" sz="40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DecoType Naskh Special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2857496"/>
            <a:ext cx="7467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وشكراً لكم لحسن استماعكم .. </a:t>
            </a:r>
            <a:br>
              <a:rPr lang="ar-SA" sz="40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أخوكم : معاذ بن </a:t>
            </a:r>
            <a:r>
              <a:rPr lang="ar-SA" sz="4000" dirty="0" err="1" smtClean="0">
                <a:latin typeface="Estrangelo Edessa" pitchFamily="66" charset="0"/>
                <a:cs typeface="Estrangelo Edessa" pitchFamily="66" charset="0"/>
              </a:rPr>
              <a:t>عبدالله</a:t>
            </a: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 عابد </a:t>
            </a:r>
            <a:br>
              <a:rPr lang="ar-SA" sz="40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431101421 </a:t>
            </a:r>
            <a:br>
              <a:rPr lang="ar-SA" sz="40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/>
            </a:r>
            <a:br>
              <a:rPr lang="ar-SA" sz="40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4000" dirty="0" err="1" smtClean="0">
                <a:latin typeface="Estrangelo Edessa" pitchFamily="66" charset="0"/>
                <a:cs typeface="Estrangelo Edessa" pitchFamily="66" charset="0"/>
              </a:rPr>
              <a:t>د</a:t>
            </a:r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. يوسف فجال . </a:t>
            </a:r>
            <a:endParaRPr lang="en-US" sz="4000" dirty="0">
              <a:latin typeface="Estrangelo Edessa" pitchFamily="66" charset="0"/>
              <a:cs typeface="Estrangelo Edess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6600" dirty="0" smtClean="0">
                <a:latin typeface="Estrangelo Edessa" pitchFamily="66" charset="0"/>
                <a:cs typeface="Estrangelo Edessa" pitchFamily="66" charset="0"/>
              </a:rPr>
              <a:t>- تعريف زمن الفعل : </a:t>
            </a:r>
            <a:endParaRPr lang="en-US" sz="660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>
              <a:buNone/>
            </a:pP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>هي كلمة تدل على زمن أو وقف حدوث الفعل .</a:t>
            </a:r>
          </a:p>
          <a:p>
            <a:pPr algn="r">
              <a:buNone/>
            </a:pP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/>
            </a:r>
            <a:br>
              <a:rPr lang="ar-SA" sz="36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>مثل :</a:t>
            </a:r>
          </a:p>
          <a:p>
            <a:pPr algn="r">
              <a:buNone/>
            </a:pP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> فَهِمَ الطالبُ . </a:t>
            </a:r>
          </a:p>
          <a:p>
            <a:pPr algn="r">
              <a:buNone/>
            </a:pP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>يَفْهَمُ الطالب . </a:t>
            </a:r>
          </a:p>
          <a:p>
            <a:pPr algn="r">
              <a:buNone/>
            </a:pP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>اِفهَم أيها الطالب .</a:t>
            </a:r>
          </a:p>
          <a:p>
            <a:pPr algn="r">
              <a:buNone/>
            </a:pP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>فكلمة فَهِمَ تدل على زمن الفعل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225536"/>
          </a:xfrm>
        </p:spPr>
        <p:txBody>
          <a:bodyPr>
            <a:normAutofit/>
          </a:bodyPr>
          <a:lstStyle/>
          <a:p>
            <a:pPr algn="r"/>
            <a:r>
              <a:rPr lang="ar-SA" sz="4000" dirty="0" smtClean="0">
                <a:cs typeface="DecoType Naskh Special" pitchFamily="2" charset="-78"/>
              </a:rPr>
              <a:t> قسَّم العلماء زمن الفعل إلى ثلاثة أقسام :   </a:t>
            </a:r>
            <a:endParaRPr lang="en-US" sz="4000" dirty="0">
              <a:cs typeface="DecoType Naskh Special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SA" sz="3200" dirty="0" smtClean="0">
                <a:cs typeface="DecoType Naskh Special" pitchFamily="2" charset="-78"/>
              </a:rPr>
              <a:t>1- ماضٍ تمَّ وانتهى ، وعبَّروا عنه </a:t>
            </a:r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  <a:cs typeface="DecoType Naskh Special" pitchFamily="2" charset="-78"/>
              </a:rPr>
              <a:t>بالفعل الماضي </a:t>
            </a:r>
            <a:r>
              <a:rPr lang="ar-SA" sz="3200" dirty="0" smtClean="0">
                <a:cs typeface="DecoType Naskh Special" pitchFamily="2" charset="-78"/>
              </a:rPr>
              <a:t>.</a:t>
            </a:r>
          </a:p>
          <a:p>
            <a:pPr algn="r">
              <a:buNone/>
            </a:pPr>
            <a:r>
              <a:rPr lang="ar-SA" sz="3200" dirty="0" smtClean="0">
                <a:cs typeface="DecoType Naskh Special" pitchFamily="2" charset="-78"/>
              </a:rPr>
              <a:t/>
            </a:r>
            <a:br>
              <a:rPr lang="ar-SA" sz="3200" dirty="0" smtClean="0">
                <a:cs typeface="DecoType Naskh Special" pitchFamily="2" charset="-78"/>
              </a:rPr>
            </a:br>
            <a:r>
              <a:rPr lang="ar-SA" sz="3200" dirty="0" smtClean="0">
                <a:cs typeface="DecoType Naskh Special" pitchFamily="2" charset="-78"/>
              </a:rPr>
              <a:t>2 - حاضر : وعبَّروا عنه </a:t>
            </a:r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  <a:cs typeface="DecoType Naskh Special" pitchFamily="2" charset="-78"/>
              </a:rPr>
              <a:t>بالفعل المضارع </a:t>
            </a:r>
            <a:r>
              <a:rPr lang="ar-SA" sz="3200" dirty="0" smtClean="0">
                <a:cs typeface="DecoType Naskh Special" pitchFamily="2" charset="-78"/>
              </a:rPr>
              <a:t>.</a:t>
            </a:r>
          </a:p>
          <a:p>
            <a:pPr algn="r">
              <a:buNone/>
            </a:pPr>
            <a:r>
              <a:rPr lang="ar-SA" sz="3200" dirty="0" smtClean="0">
                <a:cs typeface="DecoType Naskh Special" pitchFamily="2" charset="-78"/>
              </a:rPr>
              <a:t/>
            </a:r>
            <a:br>
              <a:rPr lang="ar-SA" sz="3200" dirty="0" smtClean="0">
                <a:cs typeface="DecoType Naskh Special" pitchFamily="2" charset="-78"/>
              </a:rPr>
            </a:br>
            <a:r>
              <a:rPr lang="ar-SA" sz="3200" dirty="0" smtClean="0">
                <a:cs typeface="DecoType Naskh Special" pitchFamily="2" charset="-78"/>
              </a:rPr>
              <a:t>3 - مستقبل : وعبَّروا عنه بالفعل المضارع المقترن بقرينةٍ تنقله للمستقبل نحو السين أو سوف ، </a:t>
            </a:r>
            <a:r>
              <a:rPr lang="ar-SA" sz="3200" dirty="0" err="1" smtClean="0">
                <a:cs typeface="DecoType Naskh Special" pitchFamily="2" charset="-78"/>
              </a:rPr>
              <a:t>و</a:t>
            </a:r>
            <a:r>
              <a:rPr lang="ar-SA" sz="3200" dirty="0" smtClean="0">
                <a:cs typeface="DecoType Naskh Special" pitchFamily="2" charset="-78"/>
              </a:rPr>
              <a:t> </a:t>
            </a:r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  <a:cs typeface="DecoType Naskh Special" pitchFamily="2" charset="-78"/>
              </a:rPr>
              <a:t>بفعل الأمر</a:t>
            </a:r>
            <a:r>
              <a:rPr lang="ar-SA" sz="3200" dirty="0" smtClean="0">
                <a:cs typeface="DecoType Naskh Special" pitchFamily="2" charset="-78"/>
              </a:rPr>
              <a:t>.</a:t>
            </a:r>
            <a:br>
              <a:rPr lang="ar-SA" sz="3200" dirty="0" smtClean="0">
                <a:cs typeface="DecoType Naskh Special" pitchFamily="2" charset="-78"/>
              </a:rPr>
            </a:br>
            <a:endParaRPr lang="en-US" sz="3200" dirty="0">
              <a:cs typeface="DecoType Naskh Special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4862" y="-142892"/>
            <a:ext cx="7467600" cy="1143000"/>
          </a:xfrm>
        </p:spPr>
        <p:txBody>
          <a:bodyPr/>
          <a:lstStyle/>
          <a:p>
            <a:pPr algn="r"/>
            <a:r>
              <a:rPr lang="ar-SA" sz="4000" dirty="0" smtClean="0">
                <a:cs typeface="DecoType Naskh Special" pitchFamily="2" charset="-78"/>
              </a:rPr>
              <a:t>القسم الأول : الفعل الماضي .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04862" y="785794"/>
            <a:ext cx="7467600" cy="4873752"/>
          </a:xfrm>
        </p:spPr>
        <p:txBody>
          <a:bodyPr>
            <a:noAutofit/>
          </a:bodyPr>
          <a:lstStyle/>
          <a:p>
            <a:pPr algn="r">
              <a:buFont typeface="Arial" charset="0"/>
              <a:buChar char="•"/>
            </a:pPr>
            <a:endParaRPr lang="ar-SA" sz="3200" dirty="0" smtClean="0">
              <a:latin typeface="Estrangelo Edessa" pitchFamily="66" charset="0"/>
              <a:cs typeface="Estrangelo Edessa" pitchFamily="66" charset="0"/>
            </a:endParaRPr>
          </a:p>
          <a:p>
            <a:pPr algn="r">
              <a:buFont typeface="Arial" charset="0"/>
              <a:buChar char="•"/>
            </a:pPr>
            <a:r>
              <a:rPr lang="ar-SA" sz="3200" dirty="0" smtClean="0">
                <a:latin typeface="Estrangelo Edessa" pitchFamily="66" charset="0"/>
                <a:cs typeface="Estrangelo Edessa" pitchFamily="66" charset="0"/>
              </a:rPr>
              <a:t>هو ما دل على حدث وزمن فات . أي فات زمانُه . </a:t>
            </a:r>
            <a:br>
              <a:rPr lang="ar-SA" sz="32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مثل : </a:t>
            </a:r>
            <a:br>
              <a:rPr lang="ar-SA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</a:br>
            <a:r>
              <a:rPr lang="ar-SA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1. </a:t>
            </a:r>
            <a:r>
              <a:rPr lang="ar-SA" sz="3200" dirty="0" smtClean="0">
                <a:latin typeface="Estrangelo Edessa" pitchFamily="66" charset="0"/>
                <a:cs typeface="Estrangelo Edessa" pitchFamily="66" charset="0"/>
              </a:rPr>
              <a:t>قول الله تعالى: ( اللَّهُ نَزَّلَ أَحْسَنَ الْحَدِيثِ كِتَابًا مُتَشَابِهاً مَثَانِيَ ) .</a:t>
            </a:r>
          </a:p>
          <a:p>
            <a:pPr algn="r">
              <a:buNone/>
            </a:pPr>
            <a:r>
              <a:rPr lang="ar-SA" sz="3200" dirty="0" smtClean="0">
                <a:latin typeface="Estrangelo Edessa" pitchFamily="66" charset="0"/>
                <a:cs typeface="Estrangelo Edessa" pitchFamily="66" charset="0"/>
              </a:rPr>
              <a:t>الفعل الماضي هو : ( نزَّلَ ) . ودل على حدثٍ مضى وانتهى .</a:t>
            </a:r>
          </a:p>
          <a:p>
            <a:pPr algn="r">
              <a:buNone/>
            </a:pPr>
            <a:endParaRPr lang="ar-SA" sz="32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Estrangelo Edessa" pitchFamily="66" charset="0"/>
              <a:cs typeface="Estrangelo Edessa" pitchFamily="66" charset="0"/>
            </a:endParaRPr>
          </a:p>
          <a:p>
            <a:pPr algn="r">
              <a:buNone/>
            </a:pPr>
            <a:r>
              <a:rPr lang="ar-SA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2.</a:t>
            </a:r>
            <a:r>
              <a:rPr lang="ar-SA" sz="3200" dirty="0" smtClean="0">
                <a:latin typeface="Estrangelo Edessa" pitchFamily="66" charset="0"/>
                <a:cs typeface="Estrangelo Edessa" pitchFamily="66" charset="0"/>
              </a:rPr>
              <a:t> ذَهبَ زيدٌ إلى المدرسة . </a:t>
            </a:r>
            <a:br>
              <a:rPr lang="ar-SA" sz="32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3200" dirty="0" smtClean="0">
                <a:latin typeface="Estrangelo Edessa" pitchFamily="66" charset="0"/>
                <a:cs typeface="Estrangelo Edessa" pitchFamily="66" charset="0"/>
              </a:rPr>
              <a:t>الفعل الماضي هو : ( ذهبَ ) .</a:t>
            </a:r>
          </a:p>
          <a:p>
            <a:pPr algn="r">
              <a:buNone/>
            </a:pPr>
            <a:r>
              <a:rPr lang="ar-SA" sz="3200" dirty="0" smtClean="0">
                <a:latin typeface="Estrangelo Edessa" pitchFamily="66" charset="0"/>
                <a:cs typeface="Estrangelo Edessa" pitchFamily="66" charset="0"/>
              </a:rPr>
              <a:t> </a:t>
            </a:r>
          </a:p>
          <a:p>
            <a:pPr algn="r">
              <a:buNone/>
            </a:pPr>
            <a:r>
              <a:rPr lang="ar-SA" sz="3200" dirty="0" smtClean="0">
                <a:latin typeface="Estrangelo Edessa" pitchFamily="66" charset="0"/>
                <a:cs typeface="Estrangelo Edessa" pitchFamily="66" charset="0"/>
              </a:rPr>
              <a:t>* </a:t>
            </a:r>
            <a:r>
              <a:rPr lang="ar-SA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الفعل الماضي مبنيٌ دائماً على الفتح </a:t>
            </a:r>
            <a:r>
              <a:rPr lang="ar-SA" sz="3200" dirty="0" smtClean="0">
                <a:latin typeface="Estrangelo Edessa" pitchFamily="66" charset="0"/>
                <a:cs typeface="Estrangelo Edessa" pitchFamily="66" charset="0"/>
              </a:rPr>
              <a:t>. </a:t>
            </a:r>
            <a:br>
              <a:rPr lang="ar-SA" sz="32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3200" dirty="0" smtClean="0">
                <a:latin typeface="Estrangelo Edessa" pitchFamily="66" charset="0"/>
                <a:cs typeface="Estrangelo Edessa" pitchFamily="66" charset="0"/>
              </a:rPr>
              <a:t/>
            </a:r>
            <a:br>
              <a:rPr lang="ar-SA" sz="32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3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br>
              <a:rPr lang="ar-SA" sz="3200" dirty="0" smtClean="0">
                <a:latin typeface="Estrangelo Edessa" pitchFamily="66" charset="0"/>
                <a:cs typeface="Estrangelo Edessa" pitchFamily="66" charset="0"/>
              </a:rPr>
            </a:br>
            <a:endParaRPr lang="en-US" sz="3200" dirty="0">
              <a:latin typeface="Estrangelo Edessa" pitchFamily="66" charset="0"/>
              <a:cs typeface="Estrangelo Edess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4862" y="-71462"/>
            <a:ext cx="7467600" cy="928694"/>
          </a:xfrm>
        </p:spPr>
        <p:txBody>
          <a:bodyPr>
            <a:normAutofit/>
          </a:bodyPr>
          <a:lstStyle/>
          <a:p>
            <a:pPr algn="r"/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القسم الثّاني : الفعل المُضارع . </a:t>
            </a:r>
            <a:endParaRPr lang="en-US" sz="400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>هو معنى يدل على حدث جرى أثناء أو بعد زمن التكلم .</a:t>
            </a:r>
            <a:endParaRPr lang="en-US" sz="3600" dirty="0" smtClean="0">
              <a:latin typeface="Estrangelo Edessa" pitchFamily="66" charset="0"/>
              <a:cs typeface="Estrangelo Edessa" pitchFamily="66" charset="0"/>
            </a:endParaRPr>
          </a:p>
          <a:p>
            <a:pPr algn="r">
              <a:buNone/>
            </a:pP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> </a:t>
            </a:r>
            <a:br>
              <a:rPr lang="ar-SA" sz="36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مثل : </a:t>
            </a: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/>
            </a:r>
            <a:br>
              <a:rPr lang="ar-SA" sz="36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1. </a:t>
            </a: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>يذهبُ أحمد إلى المدرسة . </a:t>
            </a:r>
            <a:br>
              <a:rPr lang="ar-SA" sz="36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>الفعل المضارع : يذهبُ . </a:t>
            </a:r>
          </a:p>
          <a:p>
            <a:pPr algn="r">
              <a:buNone/>
            </a:pPr>
            <a:endParaRPr lang="ar-SA" sz="3600" dirty="0" smtClean="0">
              <a:latin typeface="Estrangelo Edessa" pitchFamily="66" charset="0"/>
              <a:cs typeface="Estrangelo Edessa" pitchFamily="66" charset="0"/>
            </a:endParaRPr>
          </a:p>
          <a:p>
            <a:pPr algn="r">
              <a:buNone/>
            </a:pPr>
            <a:r>
              <a:rPr lang="ar-SA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2. </a:t>
            </a: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>قولُ الله تعالى : (</a:t>
            </a:r>
            <a:r>
              <a:rPr lang="ar-QA" sz="3600" dirty="0" smtClean="0">
                <a:latin typeface="Estrangelo Edessa" pitchFamily="66" charset="0"/>
                <a:cs typeface="Estrangelo Edessa" pitchFamily="66" charset="0"/>
              </a:rPr>
              <a:t>يُصْلِح</a:t>
            </a: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>ُ</a:t>
            </a:r>
            <a:r>
              <a:rPr lang="ar-QA" sz="3600" dirty="0" smtClean="0">
                <a:latin typeface="Estrangelo Edessa" pitchFamily="66" charset="0"/>
                <a:cs typeface="Estrangelo Edessa" pitchFamily="66" charset="0"/>
              </a:rPr>
              <a:t> لَكُمْ أَعْمَالَكُمْ وَيَغْفِ</a:t>
            </a: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>رُ</a:t>
            </a:r>
            <a:r>
              <a:rPr lang="ar-QA" sz="3600" dirty="0" smtClean="0">
                <a:latin typeface="Estrangelo Edessa" pitchFamily="66" charset="0"/>
                <a:cs typeface="Estrangelo Edessa" pitchFamily="66" charset="0"/>
              </a:rPr>
              <a:t> لَكُمْ ذُنُوبَكُمْ</a:t>
            </a: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> ) .  </a:t>
            </a:r>
            <a:br>
              <a:rPr lang="ar-SA" sz="36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>الفعل المضارع : يُصلح , يغفِر . </a:t>
            </a:r>
            <a:br>
              <a:rPr lang="ar-SA" sz="36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/>
            </a:r>
            <a:br>
              <a:rPr lang="ar-SA" sz="36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الفعل المضارع يُرفع بالضمة , ويُنصب بالفتحة , ويُجزم بالسكون , ويُبنى على الفتح إذا اتّصل بنون النسوة أو نون التوكيد . </a:t>
            </a:r>
            <a:r>
              <a:rPr lang="ar-Q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strangelo Edessa" pitchFamily="66" charset="0"/>
              <a:cs typeface="Estrangelo Edess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0614" y="142852"/>
            <a:ext cx="7467600" cy="774720"/>
          </a:xfrm>
        </p:spPr>
        <p:txBody>
          <a:bodyPr>
            <a:normAutofit/>
          </a:bodyPr>
          <a:lstStyle/>
          <a:p>
            <a:pPr algn="r"/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القسم الثالث : فعل الأمر أو المستقبل . </a:t>
            </a:r>
            <a:endParaRPr lang="en-US" sz="400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28596" y="357166"/>
            <a:ext cx="764386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endParaRPr lang="ar-SA" sz="3600" dirty="0" smtClean="0">
              <a:latin typeface="Estrangelo Edessa" pitchFamily="66" charset="0"/>
              <a:cs typeface="Estrangelo Edessa" pitchFamily="66" charset="0"/>
            </a:endParaRPr>
          </a:p>
          <a:p>
            <a:pPr algn="r">
              <a:buNone/>
            </a:pP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>هو طلب حدوث الفعل بعد زمن التكلم .</a:t>
            </a:r>
          </a:p>
          <a:p>
            <a:pPr algn="r">
              <a:buNone/>
            </a:pP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> </a:t>
            </a:r>
          </a:p>
          <a:p>
            <a:pPr algn="r">
              <a:buNone/>
            </a:pPr>
            <a:r>
              <a:rPr lang="ar-SA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مثل :</a:t>
            </a:r>
          </a:p>
          <a:p>
            <a:pPr algn="r">
              <a:buNone/>
            </a:pPr>
            <a:r>
              <a:rPr lang="ar-SA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1. </a:t>
            </a:r>
            <a:r>
              <a:rPr lang="ar-SA" sz="3600" dirty="0" smtClean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قول الله تعالى : ( </a:t>
            </a: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>يَا يَحْيَى خُذِ الْكِتَابَ بِقُوَّة ) . </a:t>
            </a:r>
            <a:br>
              <a:rPr lang="ar-SA" sz="36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>فعل الأمر : خُذ . </a:t>
            </a:r>
            <a:r>
              <a:rPr lang="ar-SA" sz="3600" dirty="0">
                <a:latin typeface="Estrangelo Edessa" pitchFamily="66" charset="0"/>
                <a:cs typeface="Estrangelo Edessa" pitchFamily="66" charset="0"/>
              </a:rPr>
              <a:t/>
            </a:r>
            <a:br>
              <a:rPr lang="ar-SA" sz="3600" dirty="0">
                <a:latin typeface="Estrangelo Edessa" pitchFamily="66" charset="0"/>
                <a:cs typeface="Estrangelo Edessa" pitchFamily="66" charset="0"/>
              </a:rPr>
            </a:br>
            <a:r>
              <a:rPr lang="ar-SA" sz="3600" dirty="0" smtClean="0">
                <a:latin typeface="Estrangelo Edessa" pitchFamily="66" charset="0"/>
                <a:cs typeface="Estrangelo Edessa" pitchFamily="66" charset="0"/>
              </a:rPr>
              <a:t/>
            </a:r>
            <a:br>
              <a:rPr lang="ar-SA" sz="36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 2. </a:t>
            </a:r>
            <a:r>
              <a:rPr lang="ar-SA" sz="3600" dirty="0" smtClean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يا محمد اذهب إلى المدرسة . </a:t>
            </a:r>
            <a:br>
              <a:rPr lang="ar-SA" sz="3600" dirty="0" smtClean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Estrangelo Edessa" pitchFamily="66" charset="0"/>
                <a:cs typeface="Estrangelo Edessa" pitchFamily="66" charset="0"/>
              </a:rPr>
            </a:br>
            <a:r>
              <a:rPr lang="ar-SA" sz="3600" dirty="0" smtClean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فعل الأمر : اذهبْ . </a:t>
            </a:r>
          </a:p>
          <a:p>
            <a:pPr algn="r">
              <a:buNone/>
            </a:pPr>
            <a:endParaRPr lang="ar-SA" sz="3600" dirty="0" smtClean="0">
              <a:ln w="18415" cmpd="sng">
                <a:noFill/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Estrangelo Edessa" pitchFamily="66" charset="0"/>
              <a:cs typeface="Estrangelo Edessa" pitchFamily="66" charset="0"/>
            </a:endParaRPr>
          </a:p>
          <a:p>
            <a:pPr algn="r">
              <a:buNone/>
            </a:pPr>
            <a:r>
              <a:rPr lang="ar-SA" sz="3600" dirty="0" smtClean="0">
                <a:ln w="18415" cmpd="sng">
                  <a:noFill/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* فعل الأمر مجزومٌ دائماً , وعلامة جزمه السّكون إذا كان صحيح الآخر .  </a:t>
            </a:r>
            <a:endParaRPr lang="en-US" sz="3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Estrangelo Edessa" pitchFamily="66" charset="0"/>
              <a:cs typeface="Estrangelo Edess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sz="6600" dirty="0" smtClean="0">
                <a:latin typeface="Estrangelo Edessa" pitchFamily="66" charset="0"/>
                <a:cs typeface="Estrangelo Edessa" pitchFamily="66" charset="0"/>
              </a:rPr>
              <a:t>تنبيهات : </a:t>
            </a:r>
            <a:r>
              <a:rPr lang="ar-SA" dirty="0" smtClean="0"/>
              <a:t/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42910" y="1071546"/>
            <a:ext cx="7467600" cy="4873752"/>
          </a:xfrm>
        </p:spPr>
        <p:txBody>
          <a:bodyPr>
            <a:noAutofit/>
          </a:bodyPr>
          <a:lstStyle/>
          <a:p>
            <a:pPr algn="r">
              <a:buFont typeface="Arial" charset="0"/>
              <a:buChar char="•"/>
            </a:pPr>
            <a:r>
              <a:rPr lang="ar-S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*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 لفظ </a:t>
            </a:r>
            <a:r>
              <a:rPr lang="ar-S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(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 رحمه الله </a:t>
            </a:r>
            <a:r>
              <a:rPr lang="ar-S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,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 غفر الله </a:t>
            </a:r>
            <a:r>
              <a:rPr lang="ar-S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)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 تأتي على صورة المستقبل وليس على صورة الماضي لأنّها من الدعاء .</a:t>
            </a:r>
          </a:p>
          <a:p>
            <a:pPr algn="r">
              <a:buNone/>
            </a:pPr>
            <a:endParaRPr lang="ar-SA" sz="2800" dirty="0" smtClean="0">
              <a:latin typeface="Estrangelo Edessa" pitchFamily="66" charset="0"/>
              <a:cs typeface="Estrangelo Edessa" pitchFamily="66" charset="0"/>
            </a:endParaRPr>
          </a:p>
          <a:p>
            <a:pPr algn="r">
              <a:buNone/>
            </a:pPr>
            <a:r>
              <a:rPr lang="ar-S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*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 حروف النّصب </a:t>
            </a:r>
            <a:r>
              <a:rPr lang="ar-S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(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 أن </a:t>
            </a:r>
            <a:r>
              <a:rPr lang="ar-S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,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 لن </a:t>
            </a:r>
            <a:r>
              <a:rPr lang="ar-S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,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 إذن </a:t>
            </a:r>
            <a:r>
              <a:rPr lang="ar-S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,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 كَي </a:t>
            </a:r>
            <a:r>
              <a:rPr lang="ar-S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)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 للفعل المضارع تحوّل الفعل للاستقبال . </a:t>
            </a:r>
            <a:br>
              <a:rPr lang="ar-SA" sz="28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مثال :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br>
              <a:rPr lang="ar-SA" sz="28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انتصر المقاتلُ في الحربِ . </a:t>
            </a:r>
            <a:br>
              <a:rPr lang="ar-SA" sz="28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لن </a:t>
            </a:r>
            <a:r>
              <a:rPr lang="ar-SA" sz="2800" dirty="0" smtClean="0">
                <a:solidFill>
                  <a:schemeClr val="accent1">
                    <a:lumMod val="50000"/>
                  </a:schemeClr>
                </a:solidFill>
                <a:latin typeface="Estrangelo Edessa" pitchFamily="66" charset="0"/>
                <a:cs typeface="Estrangelo Edessa" pitchFamily="66" charset="0"/>
              </a:rPr>
              <a:t>ينتصِر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 المقاتل في الحرب . </a:t>
            </a:r>
            <a:br>
              <a:rPr lang="ar-SA" sz="28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/>
            </a:r>
            <a:br>
              <a:rPr lang="ar-SA" sz="28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*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ar-S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( 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لم </a:t>
            </a:r>
            <a:r>
              <a:rPr lang="ar-S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,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 لمَّا </a:t>
            </a:r>
            <a:r>
              <a:rPr lang="ar-S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)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 تقلبان زمن المضارع إلى الماضي . </a:t>
            </a:r>
            <a:br>
              <a:rPr lang="ar-SA" sz="28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مثال :</a:t>
            </a:r>
            <a:br>
              <a:rPr lang="ar-SA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</a:b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لم يطغَ أحد المقاتليْن على الآخر .  </a:t>
            </a:r>
          </a:p>
          <a:p>
            <a:pPr algn="r">
              <a:buFont typeface="Arial" charset="0"/>
              <a:buChar char="•"/>
            </a:pPr>
            <a:endParaRPr lang="ar-SA" sz="2800" dirty="0" smtClean="0">
              <a:latin typeface="Estrangelo Edessa" pitchFamily="66" charset="0"/>
              <a:cs typeface="Estrangelo Edessa" pitchFamily="66" charset="0"/>
            </a:endParaRPr>
          </a:p>
          <a:p>
            <a:pPr algn="r">
              <a:buFont typeface="Arial" charset="0"/>
              <a:buChar char="•"/>
            </a:pPr>
            <a:endParaRPr lang="en-US" sz="2800" dirty="0">
              <a:latin typeface="Estrangelo Edessa" pitchFamily="66" charset="0"/>
              <a:cs typeface="Estrangelo Edess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85828" y="285728"/>
            <a:ext cx="7115196" cy="631844"/>
          </a:xfrm>
        </p:spPr>
        <p:txBody>
          <a:bodyPr>
            <a:noAutofit/>
          </a:bodyPr>
          <a:lstStyle/>
          <a:p>
            <a:pPr algn="r"/>
            <a:r>
              <a:rPr lang="ar-SA" sz="4000" dirty="0" smtClean="0">
                <a:latin typeface="Estrangelo Edessa" pitchFamily="66" charset="0"/>
                <a:cs typeface="Estrangelo Edessa" pitchFamily="66" charset="0"/>
              </a:rPr>
              <a:t>تمارين عامة </a:t>
            </a:r>
            <a:endParaRPr lang="en-US" sz="400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857224" y="1071546"/>
            <a:ext cx="7467600" cy="4873752"/>
          </a:xfrm>
        </p:spPr>
        <p:txBody>
          <a:bodyPr>
            <a:noAutofit/>
          </a:bodyPr>
          <a:lstStyle/>
          <a:p>
            <a:pPr marL="514350" indent="-514350" algn="r">
              <a:buNone/>
            </a:pPr>
            <a:r>
              <a:rPr lang="ar-SA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Estrangelo Edessa" pitchFamily="66" charset="0"/>
                <a:cs typeface="Estrangelo Edessa" pitchFamily="66" charset="0"/>
              </a:rPr>
              <a:t>1. 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يقُود الغضب إلى فقد السّيطرة . </a:t>
            </a:r>
            <a:br>
              <a:rPr lang="ar-SA" sz="28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الفعل : يقود . </a:t>
            </a:r>
            <a:br>
              <a:rPr lang="ar-SA" sz="28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زمن الفعل :حاضر . </a:t>
            </a:r>
            <a:br>
              <a:rPr lang="ar-SA" sz="28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/>
            </a:r>
            <a:br>
              <a:rPr lang="ar-SA" sz="28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2. 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أكل محمدٌ التفاحةَ . </a:t>
            </a:r>
            <a:br>
              <a:rPr lang="ar-SA" sz="28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الفعل : أَكَلَ . </a:t>
            </a:r>
            <a:br>
              <a:rPr lang="ar-SA" sz="28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زمن الفعل : ماضِي . </a:t>
            </a:r>
          </a:p>
          <a:p>
            <a:pPr marL="457200" indent="-457200" algn="r">
              <a:buAutoNum type="arabicPeriod"/>
            </a:pPr>
            <a:endParaRPr lang="ar-SA" sz="2800" dirty="0" smtClean="0">
              <a:latin typeface="Estrangelo Edessa" pitchFamily="66" charset="0"/>
              <a:cs typeface="Estrangelo Edessa" pitchFamily="66" charset="0"/>
            </a:endParaRPr>
          </a:p>
          <a:p>
            <a:pPr marL="457200" indent="-457200" algn="r">
              <a:buNone/>
            </a:pPr>
            <a:r>
              <a:rPr lang="ar-SA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Estrangelo Edessa" pitchFamily="66" charset="0"/>
                <a:cs typeface="Estrangelo Edessa" pitchFamily="66" charset="0"/>
              </a:rPr>
              <a:t>3. </a:t>
            </a: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يا مُحمدْ اذهبْ إلى مَنزلكَ . </a:t>
            </a:r>
            <a:br>
              <a:rPr lang="ar-SA" sz="28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الفعل : اذهب . </a:t>
            </a:r>
            <a:br>
              <a:rPr lang="ar-SA" sz="28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زمن الفعل : مستقبل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714612" y="285728"/>
            <a:ext cx="6172200" cy="1894362"/>
          </a:xfrm>
        </p:spPr>
        <p:txBody>
          <a:bodyPr>
            <a:normAutofit/>
          </a:bodyPr>
          <a:lstStyle/>
          <a:p>
            <a:pPr algn="r"/>
            <a:r>
              <a:rPr lang="ar-SA" sz="3600" b="0" dirty="0" smtClean="0">
                <a:latin typeface="Estrangelo Edessa" pitchFamily="66" charset="0"/>
                <a:cs typeface="Estrangelo Edessa" pitchFamily="66" charset="0"/>
              </a:rPr>
              <a:t>يوم الجمعة الماضي، ذهب محمد مع عمه خالد، وشاهد السائحين يلتقطون بعض الصور التذكارية، فسأل عمه قائلاً: أجبني يا عمي , لماذا يهتم السائحون بآثار مصر؟ </a:t>
            </a:r>
            <a:endParaRPr lang="en-US" sz="3600" b="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714612" y="2171067"/>
            <a:ext cx="60722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* استخرج من القطعة السابقة :</a:t>
            </a:r>
          </a:p>
          <a:p>
            <a:pPr algn="r"/>
            <a:endParaRPr lang="ar-SA" sz="2800" dirty="0" smtClean="0">
              <a:latin typeface="Estrangelo Edessa" pitchFamily="66" charset="0"/>
              <a:cs typeface="Estrangelo Edessa" pitchFamily="66" charset="0"/>
            </a:endParaRPr>
          </a:p>
          <a:p>
            <a:pPr algn="r"/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1. زمن فعل على صورة المضارع . </a:t>
            </a:r>
          </a:p>
          <a:p>
            <a:pPr algn="r"/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/>
            </a:r>
            <a:br>
              <a:rPr lang="ar-SA" sz="28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/>
            </a:r>
            <a:br>
              <a:rPr lang="ar-SA" sz="28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2. زمن فعل على صورة الماضي . </a:t>
            </a:r>
            <a:br>
              <a:rPr lang="ar-SA" sz="2800" dirty="0" smtClean="0">
                <a:latin typeface="Estrangelo Edessa" pitchFamily="66" charset="0"/>
                <a:cs typeface="Estrangelo Edessa" pitchFamily="66" charset="0"/>
              </a:rPr>
            </a:br>
            <a:endParaRPr lang="ar-SA" sz="2800" dirty="0" smtClean="0">
              <a:latin typeface="Estrangelo Edessa" pitchFamily="66" charset="0"/>
              <a:cs typeface="Estrangelo Edessa" pitchFamily="66" charset="0"/>
            </a:endParaRPr>
          </a:p>
          <a:p>
            <a:pPr algn="r"/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/>
            </a:r>
            <a:br>
              <a:rPr lang="ar-SA" sz="28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ar-SA" sz="2800" dirty="0" smtClean="0">
                <a:latin typeface="Estrangelo Edessa" pitchFamily="66" charset="0"/>
                <a:cs typeface="Estrangelo Edessa" pitchFamily="66" charset="0"/>
              </a:rPr>
              <a:t>3.زمن فعل على صورة الأمر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214</TotalTime>
  <Words>209</Words>
  <Application>Microsoft Office PowerPoint</Application>
  <PresentationFormat>عرض على الشاشة (3:4)‏</PresentationFormat>
  <Paragraphs>49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مشربية</vt:lpstr>
      <vt:lpstr>المهارات اللغوية  101 عرب</vt:lpstr>
      <vt:lpstr>- تعريف زمن الفعل : </vt:lpstr>
      <vt:lpstr> قسَّم العلماء زمن الفعل إلى ثلاثة أقسام :   </vt:lpstr>
      <vt:lpstr>القسم الأول : الفعل الماضي . </vt:lpstr>
      <vt:lpstr>القسم الثّاني : الفعل المُضارع . </vt:lpstr>
      <vt:lpstr>القسم الثالث : فعل الأمر أو المستقبل . </vt:lpstr>
      <vt:lpstr>تنبيهات :  </vt:lpstr>
      <vt:lpstr>تمارين عامة </vt:lpstr>
      <vt:lpstr>يوم الجمعة الماضي، ذهب محمد مع عمه خالد، وشاهد السائحين يلتقطون بعض الصور التذكارية، فسأل عمه قائلاً: أجبني يا عمي , لماذا يهتم السائحون بآثار مصر؟ </vt:lpstr>
      <vt:lpstr>وشكراً لكم لحسن استماعكم ..  أخوكم : معاذ بن عبدالله عابد  431101421   د. يوسف فجال 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dr yousef</cp:lastModifiedBy>
  <cp:revision>19</cp:revision>
  <dcterms:created xsi:type="dcterms:W3CDTF">2012-06-23T18:18:37Z</dcterms:created>
  <dcterms:modified xsi:type="dcterms:W3CDTF">2012-07-16T23:46:27Z</dcterms:modified>
</cp:coreProperties>
</file>