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80" r:id="rId1"/>
  </p:sldMasterIdLst>
  <p:notesMasterIdLst>
    <p:notesMasterId r:id="rId17"/>
  </p:notesMasterIdLst>
  <p:sldIdLst>
    <p:sldId id="256" r:id="rId2"/>
    <p:sldId id="273" r:id="rId3"/>
    <p:sldId id="275" r:id="rId4"/>
    <p:sldId id="276" r:id="rId5"/>
    <p:sldId id="269" r:id="rId6"/>
    <p:sldId id="277" r:id="rId7"/>
    <p:sldId id="266" r:id="rId8"/>
    <p:sldId id="278" r:id="rId9"/>
    <p:sldId id="264" r:id="rId10"/>
    <p:sldId id="261" r:id="rId11"/>
    <p:sldId id="270" r:id="rId12"/>
    <p:sldId id="262" r:id="rId13"/>
    <p:sldId id="272" r:id="rId14"/>
    <p:sldId id="265" r:id="rId15"/>
    <p:sldId id="27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35" autoAdjust="0"/>
    <p:restoredTop sz="94660"/>
  </p:normalViewPr>
  <p:slideViewPr>
    <p:cSldViewPr>
      <p:cViewPr>
        <p:scale>
          <a:sx n="75" d="100"/>
          <a:sy n="75" d="100"/>
        </p:scale>
        <p:origin x="-169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1E97BA-482A-4351-A6FA-7AD714B268E4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F52964-EE05-4793-A9C2-ED9B6DD140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877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fire.com/?accmbgoldh1" TargetMode="External"/><Relationship Id="rId2" Type="http://schemas.openxmlformats.org/officeDocument/2006/relationships/hyperlink" Target="http://www.mediafire.com/?bzwoemw34z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l-mostafa.info/data/arabic/depot2/gap.php?file=003753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0486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1800" b="1" dirty="0" smtClean="0">
                <a:solidFill>
                  <a:srgbClr val="548DD4"/>
                </a:solidFill>
                <a:ea typeface="Calibri"/>
                <a:cs typeface="Arial"/>
              </a:rPr>
              <a:t>جامعة الملك </a:t>
            </a:r>
            <a:r>
              <a:rPr lang="ar-SA" sz="1800" b="1" dirty="0" smtClean="0">
                <a:solidFill>
                  <a:srgbClr val="548DD4"/>
                </a:solidFill>
                <a:ea typeface="Calibri"/>
                <a:cs typeface="Arial"/>
              </a:rPr>
              <a:t>سعود</a:t>
            </a:r>
            <a:br>
              <a:rPr lang="ar-SA" sz="1800" b="1" dirty="0" smtClean="0">
                <a:solidFill>
                  <a:srgbClr val="548DD4"/>
                </a:solidFill>
                <a:ea typeface="Calibri"/>
                <a:cs typeface="Arial"/>
              </a:rPr>
            </a:br>
            <a:r>
              <a:rPr lang="ar-SA" sz="1800" b="1" dirty="0" smtClean="0">
                <a:solidFill>
                  <a:srgbClr val="548DD4"/>
                </a:solidFill>
                <a:ea typeface="Calibri"/>
                <a:cs typeface="Arial"/>
              </a:rPr>
              <a:t>كلية التربية –قسم تربية الفنية</a:t>
            </a:r>
            <a:r>
              <a:rPr lang="en-US" sz="2400" dirty="0" smtClean="0">
                <a:ea typeface="Calibri"/>
                <a:cs typeface="Arial"/>
              </a:rPr>
              <a:t/>
            </a:r>
            <a:br>
              <a:rPr lang="en-US" sz="2400" dirty="0" smtClean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ar-SA" b="1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ar-SA" b="1" dirty="0">
                <a:solidFill>
                  <a:srgbClr val="C00000"/>
                </a:solidFill>
                <a:ea typeface="Calibri"/>
                <a:cs typeface="Arial"/>
              </a:rPr>
              <a:t>مقرر 309 ترف</a:t>
            </a: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ar-SA" b="1" dirty="0">
                <a:solidFill>
                  <a:srgbClr val="C00000"/>
                </a:solidFill>
                <a:ea typeface="Calibri"/>
                <a:cs typeface="Arial"/>
              </a:rPr>
              <a:t>التجريب في التصوير </a:t>
            </a:r>
            <a:r>
              <a:rPr lang="ar-SA" b="1" dirty="0" smtClean="0">
                <a:solidFill>
                  <a:srgbClr val="C00000"/>
                </a:solidFill>
                <a:ea typeface="Calibri"/>
                <a:cs typeface="Arial"/>
              </a:rPr>
              <a:t>التشكيلي</a:t>
            </a:r>
            <a:br>
              <a:rPr lang="ar-SA" b="1" dirty="0" smtClean="0">
                <a:solidFill>
                  <a:srgbClr val="C00000"/>
                </a:solidFill>
                <a:ea typeface="Calibri"/>
                <a:cs typeface="Arial"/>
              </a:rPr>
            </a:br>
            <a:r>
              <a:rPr lang="en-US" b="1" dirty="0" smtClean="0">
                <a:solidFill>
                  <a:srgbClr val="C00000"/>
                </a:solidFill>
                <a:ea typeface="Calibri"/>
                <a:cs typeface="Arial"/>
              </a:rPr>
              <a:t/>
            </a:r>
            <a:br>
              <a:rPr lang="en-US" b="1" dirty="0" smtClean="0">
                <a:solidFill>
                  <a:srgbClr val="C00000"/>
                </a:solidFill>
                <a:ea typeface="Calibri"/>
                <a:cs typeface="Arial"/>
              </a:rPr>
            </a:br>
            <a:r>
              <a:rPr lang="ar-SA" sz="3100" b="1" dirty="0" smtClean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عدد </a:t>
            </a:r>
            <a:r>
              <a:rPr lang="ar-SA" sz="3100" b="1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الساعات </a:t>
            </a:r>
            <a:r>
              <a:rPr lang="ar-SA" sz="3100" b="1" dirty="0" smtClean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المقرر :</a:t>
            </a:r>
            <a:r>
              <a:rPr lang="ar-SA" sz="3100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 </a:t>
            </a:r>
            <a:r>
              <a:rPr lang="ar-SA" sz="3100" dirty="0" smtClean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ساعتان</a:t>
            </a:r>
            <a:r>
              <a:rPr lang="ar-SA" sz="3100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/>
            </a:r>
            <a:br>
              <a:rPr lang="ar-SA" sz="3100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</a:br>
            <a:r>
              <a:rPr lang="ar-SA" sz="3100" b="1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المستوى الخامس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/>
            </a:r>
            <a:br>
              <a:rPr lang="en-US" sz="3100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</a:br>
            <a:r>
              <a:rPr lang="ar-SA" b="1" dirty="0">
                <a:solidFill>
                  <a:srgbClr val="C00000"/>
                </a:solidFill>
                <a:ea typeface="Calibri"/>
                <a:cs typeface="Arial"/>
              </a:rPr>
              <a:t>شعبة (  6152)</a:t>
            </a: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ar-SA" sz="3600" b="1" i="1" dirty="0">
                <a:solidFill>
                  <a:srgbClr val="7030A0"/>
                </a:solidFill>
                <a:ea typeface="Calibri"/>
                <a:cs typeface="Andalus"/>
              </a:rPr>
              <a:t>الدكتورة /  </a:t>
            </a:r>
            <a:r>
              <a:rPr lang="ar-SA" sz="4000" b="1" i="1" dirty="0">
                <a:solidFill>
                  <a:srgbClr val="7030A0"/>
                </a:solidFill>
                <a:ea typeface="Calibri"/>
                <a:cs typeface="Andalus"/>
              </a:rPr>
              <a:t>مها بنت محمد </a:t>
            </a:r>
            <a:r>
              <a:rPr lang="ar-SA" sz="4000" b="1" i="1" dirty="0" smtClean="0">
                <a:solidFill>
                  <a:srgbClr val="7030A0"/>
                </a:solidFill>
                <a:ea typeface="Calibri"/>
                <a:cs typeface="Andalus"/>
              </a:rPr>
              <a:t>السديري</a:t>
            </a:r>
            <a:r>
              <a:rPr lang="ar-SA" sz="3600" b="1" i="1" dirty="0" smtClean="0">
                <a:solidFill>
                  <a:srgbClr val="7030A0"/>
                </a:solidFill>
                <a:ea typeface="Calibri"/>
                <a:cs typeface="Andalus"/>
              </a:rPr>
              <a:t/>
            </a:r>
            <a:br>
              <a:rPr lang="ar-SA" sz="3600" b="1" i="1" dirty="0" smtClean="0">
                <a:solidFill>
                  <a:srgbClr val="7030A0"/>
                </a:solidFill>
                <a:ea typeface="Calibri"/>
                <a:cs typeface="Andalus"/>
              </a:rPr>
            </a:br>
            <a:r>
              <a:rPr lang="en-US" sz="3100" b="1" i="1" dirty="0" smtClean="0">
                <a:solidFill>
                  <a:srgbClr val="7030A0"/>
                </a:solidFill>
                <a:ea typeface="Calibri"/>
              </a:rPr>
              <a:t>DR.MAHA.ALSUDAIRY@HOTMAIL.COM</a:t>
            </a:r>
            <a:endParaRPr lang="ar-SA" sz="3100" dirty="0"/>
          </a:p>
        </p:txBody>
      </p:sp>
    </p:spTree>
    <p:extLst>
      <p:ext uri="{BB962C8B-B14F-4D97-AF65-F5344CB8AC3E}">
        <p14:creationId xmlns:p14="http://schemas.microsoft.com/office/powerpoint/2010/main" val="21438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41971"/>
              </p:ext>
            </p:extLst>
          </p:nvPr>
        </p:nvGraphicFramePr>
        <p:xfrm>
          <a:off x="827584" y="980728"/>
          <a:ext cx="7488832" cy="5175948"/>
        </p:xfrm>
        <a:graphic>
          <a:graphicData uri="http://schemas.openxmlformats.org/drawingml/2006/table">
            <a:tbl>
              <a:tblPr rtl="1"/>
              <a:tblGrid>
                <a:gridCol w="7488832"/>
              </a:tblGrid>
              <a:tr h="14405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1</a:t>
                      </a:r>
                      <a:r>
                        <a:rPr lang="ar-EG" sz="18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-الكتب المقررة المطلوبة</a:t>
                      </a:r>
                      <a:r>
                        <a:rPr lang="ar-EG" sz="1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:</a:t>
                      </a:r>
                      <a:endParaRPr lang="ar-SA" sz="1800" b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Calibri"/>
                        <a:cs typeface="AL-Mohanad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1. السمان ، عبد الرزاق : تقنيات الرسم والتصوير، منشورات جامعة دمشق  2007 ـ 2008 م 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3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  لوري ، أرنولد : تعلم الرسم نصائح وأساليب لاستخدام الألوان المائية ، مكتبة جرير ، الرياض 2006.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ـ، 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بيروت </a:t>
                      </a:r>
                      <a:r>
                        <a:rPr lang="ar-SA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2.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 داغر ، شربل : الحروفية فن وهوية ، شركة المطبوعات للتوزيع والنشر ، بيروت 1990.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 </a:t>
                      </a:r>
                      <a:r>
                        <a:rPr lang="ar-SA" sz="180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الخميسي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، موسى ( 2008 ): اللون والحركة في تجارب تشكيلية مختارة ، دار المدى للثقافة والنشر ، سورية ـ دمشق .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6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4800" cy="5458617"/>
          </a:xfrm>
        </p:spPr>
        <p:txBody>
          <a:bodyPr/>
          <a:lstStyle/>
          <a:p>
            <a:pPr algn="ctr"/>
            <a:r>
              <a:rPr lang="ar-SA" sz="2000" dirty="0" smtClean="0">
                <a:solidFill>
                  <a:srgbClr val="00B0F0"/>
                </a:solidFill>
              </a:rPr>
              <a:t>ب-  </a:t>
            </a:r>
            <a:r>
              <a:rPr lang="ar-SA" sz="2000" dirty="0">
                <a:solidFill>
                  <a:srgbClr val="00B0F0"/>
                </a:solidFill>
              </a:rPr>
              <a:t>المراجع </a:t>
            </a:r>
            <a:r>
              <a:rPr lang="ar-SA" sz="2000" dirty="0" smtClean="0">
                <a:solidFill>
                  <a:srgbClr val="00B0F0"/>
                </a:solidFill>
              </a:rPr>
              <a:t>الأجنبية</a:t>
            </a:r>
            <a:r>
              <a:rPr lang="ar-SA" sz="2000" dirty="0" smtClean="0"/>
              <a:t/>
            </a:r>
            <a:br>
              <a:rPr lang="ar-SA" sz="2000" dirty="0" smtClean="0"/>
            </a:br>
            <a:r>
              <a:rPr lang="ar-SA" sz="2000" dirty="0">
                <a:solidFill>
                  <a:srgbClr val="FF9900"/>
                </a:solidFill>
              </a:rPr>
              <a:t/>
            </a:r>
            <a:br>
              <a:rPr lang="ar-SA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ARTISTES SAOUDIENS D'AUJOURD'HUI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ACRYLMALEREI KERATIVE TECHNIKEN – BRIGITTE WALDSCHMIDY 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/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ACRYL- STRUKTURPASTEN UND – GELE – FRANK LOHFINK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/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CREATIVE COLLAGE FOR CRAFTER – KATHERINE DUNCAN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NEUES HANDBUCH DER DEKORATIVEN MALTECHNIKEN – ANNIE SLOAN – KATE GWYNN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/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APERCRAFTS – ANGELA A'COURT AND MARJON EWOT , WITH PAUL JACKSON </a:t>
            </a:r>
            <a:br>
              <a:rPr lang="en-US" sz="2000" dirty="0">
                <a:solidFill>
                  <a:srgbClr val="FF9900"/>
                </a:solidFill>
              </a:rPr>
            </a:br>
            <a:endParaRPr lang="ar-SA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1182231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ar-SA" b="1" dirty="0" smtClean="0">
                <a:solidFill>
                  <a:srgbClr val="FFC000"/>
                </a:solidFill>
                <a:latin typeface="Arial"/>
                <a:ea typeface="Calibri"/>
                <a:cs typeface="AL-Mohanad"/>
              </a:rPr>
              <a:t>ج</a:t>
            </a:r>
            <a:r>
              <a:rPr lang="ar-EG" b="1" dirty="0" smtClean="0">
                <a:solidFill>
                  <a:srgbClr val="FFC000"/>
                </a:solidFill>
                <a:latin typeface="Arial"/>
                <a:ea typeface="Calibri"/>
                <a:cs typeface="AL-Mohanad"/>
              </a:rPr>
              <a:t>-المراجع </a:t>
            </a:r>
            <a:r>
              <a:rPr lang="ar-EG" b="1" dirty="0">
                <a:solidFill>
                  <a:srgbClr val="FFC000"/>
                </a:solidFill>
                <a:latin typeface="Arial"/>
                <a:ea typeface="Calibri"/>
                <a:cs typeface="AL-Mohanad"/>
              </a:rPr>
              <a:t>الإلكترونية، مواقع الإنترنت...الخ:</a:t>
            </a:r>
            <a:endParaRPr lang="en-US" sz="1400" dirty="0">
              <a:solidFill>
                <a:srgbClr val="FFC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كتاب "الفن و الفنانين" جمع: روبرت جولدووتر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ترجمة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الدكتور مصطفى الصاوي الجويني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 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</a:b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2"/>
              </a:rPr>
              <a:t>http://www.mediafire.com/?bzwoemw34zn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كتاب: "آفاق الفن التشكيلي؛ على مشارف القرن الحادي و العشرين". مختار العطار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 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</a:b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3"/>
              </a:rPr>
              <a:t>http://www.mediafire.com/?accmbgoldh1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كتاب: "قراءة اللوحة في الفن الحديث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"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. فاروق البسيوني 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4"/>
              </a:rPr>
              <a:t>http://al-mostafa.info/data/</a:t>
            </a:r>
            <a:r>
              <a:rPr lang="en-US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4"/>
              </a:rPr>
              <a:t>arabic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4"/>
              </a:rPr>
              <a:t>/d...ile=003753.pdf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889844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solidFill>
                  <a:srgbClr val="00B0F0"/>
                </a:solidFill>
              </a:rPr>
              <a:t>د- متاحف </a:t>
            </a:r>
            <a:r>
              <a:rPr lang="ar-SA" sz="2000" dirty="0">
                <a:solidFill>
                  <a:srgbClr val="00B0F0"/>
                </a:solidFill>
              </a:rPr>
              <a:t>الفنون:    </a:t>
            </a:r>
            <a:endParaRPr lang="ar-SA" sz="2000" dirty="0" smtClean="0">
              <a:solidFill>
                <a:srgbClr val="00B0F0"/>
              </a:solidFill>
            </a:endParaRPr>
          </a:p>
          <a:p>
            <a:pPr algn="ctr"/>
            <a:r>
              <a:rPr lang="ar-SA" sz="2000" dirty="0" smtClean="0"/>
              <a:t>   </a:t>
            </a:r>
          </a:p>
          <a:p>
            <a:pPr algn="ctr"/>
            <a:r>
              <a:rPr lang="ar-SA" sz="2000" dirty="0" smtClean="0">
                <a:solidFill>
                  <a:srgbClr val="FFFF00"/>
                </a:solidFill>
              </a:rPr>
              <a:t>  متحف </a:t>
            </a:r>
            <a:r>
              <a:rPr lang="ar-SA" sz="2000" dirty="0" err="1">
                <a:solidFill>
                  <a:srgbClr val="FFFF00"/>
                </a:solidFill>
              </a:rPr>
              <a:t>المتروبولتان</a:t>
            </a:r>
            <a:r>
              <a:rPr lang="ar-SA" sz="2000" dirty="0">
                <a:solidFill>
                  <a:srgbClr val="FFFF00"/>
                </a:solidFill>
              </a:rPr>
              <a:t> للفن بنيويورك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http://www.metmuseum.org/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فكتوريا والبرت للفنون- لندن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http://www.vam.ac.uk/index.html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المتحف البريطاني- لندن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http://www.britishmuseum.org/default.aspx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اللوفر- فرنسا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http://www.louvre.fr/llv/commun/home.jsp?bmLocale=en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ar-SA" sz="2000" dirty="0">
                <a:solidFill>
                  <a:srgbClr val="FFFF00"/>
                </a:solidFill>
              </a:rPr>
              <a:t>متحف الفن المصري الحديث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http://www.modernartmuseum.gov.eg/index.htm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الفن الحديث بنيويورك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www.moma.org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الفن الحديث </a:t>
            </a:r>
            <a:r>
              <a:rPr lang="ar-SA" sz="2000" dirty="0" err="1">
                <a:solidFill>
                  <a:srgbClr val="FFFF00"/>
                </a:solidFill>
              </a:rPr>
              <a:t>سانفرانيسكو</a:t>
            </a:r>
            <a:endParaRPr lang="ar-SA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http://www.sfmoma.org/</a:t>
            </a:r>
          </a:p>
        </p:txBody>
      </p:sp>
    </p:spTree>
    <p:extLst>
      <p:ext uri="{BB962C8B-B14F-4D97-AF65-F5344CB8AC3E}">
        <p14:creationId xmlns:p14="http://schemas.microsoft.com/office/powerpoint/2010/main" val="30081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0563"/>
              </p:ext>
            </p:extLst>
          </p:nvPr>
        </p:nvGraphicFramePr>
        <p:xfrm>
          <a:off x="2287590" y="1716089"/>
          <a:ext cx="4568825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عرض تقديمي" r:id="rId3" imgW="4569051" imgH="3425913" progId="PowerPoint.Show.12">
                  <p:embed/>
                </p:oleObj>
              </mc:Choice>
              <mc:Fallback>
                <p:oleObj name="عرض تقديمي" r:id="rId3" imgW="4569051" imgH="34259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590" y="1716089"/>
                        <a:ext cx="4568825" cy="342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3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832"/>
            <a:ext cx="8496944" cy="63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98072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أهداف مقرر التجريب في التصوير التشكيلي</a:t>
            </a:r>
            <a:endParaRPr lang="ar-SA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ar-SA" sz="2000" dirty="0"/>
          </a:p>
          <a:p>
            <a:r>
              <a:rPr lang="ar-SA" sz="2000" dirty="0" smtClean="0">
                <a:solidFill>
                  <a:srgbClr val="FFFF00"/>
                </a:solidFill>
              </a:rPr>
              <a:t>يهدف المقرر إلى :</a:t>
            </a:r>
            <a:endParaRPr lang="ar-SA" sz="2000" dirty="0">
              <a:solidFill>
                <a:srgbClr val="FFFF00"/>
              </a:solidFill>
            </a:endParaRPr>
          </a:p>
          <a:p>
            <a:endParaRPr lang="ar-SA" sz="2000" dirty="0">
              <a:solidFill>
                <a:srgbClr val="FFFF00"/>
              </a:solidFill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</a:rPr>
              <a:t>1- دراسة </a:t>
            </a:r>
            <a:r>
              <a:rPr lang="ar-SA" sz="2000" dirty="0">
                <a:solidFill>
                  <a:srgbClr val="00B050"/>
                </a:solidFill>
              </a:rPr>
              <a:t>مفهوم الفكر التجريبي في الفن بوجه عام ، وفي التصوير التشكيلي بوجه خاص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</a:rPr>
              <a:t>2- التعرف </a:t>
            </a:r>
            <a:r>
              <a:rPr lang="ar-SA" sz="2000" dirty="0">
                <a:solidFill>
                  <a:srgbClr val="00B050"/>
                </a:solidFill>
              </a:rPr>
              <a:t>على غايات ، ووسائل  ، وأدوات التجريب في التصوير التشكيلي 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  3 . دراسة مختارات من التصوير الحديث ، والمعاصر التي تطبق الأساليب التجريبية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  4 . التركيز على تناول أمثلة من التصوير </a:t>
            </a:r>
            <a:r>
              <a:rPr lang="ar-SA" sz="2000" dirty="0" err="1">
                <a:solidFill>
                  <a:srgbClr val="00B050"/>
                </a:solidFill>
              </a:rPr>
              <a:t>اللاموضوعي</a:t>
            </a:r>
            <a:r>
              <a:rPr lang="ar-SA" sz="2000" dirty="0">
                <a:solidFill>
                  <a:srgbClr val="00B050"/>
                </a:solidFill>
              </a:rPr>
              <a:t> 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  5. مساعدة الدارسين للانطلاق نحو التجريب باستخدام الخامات ، والأدوات، والتقنيات ، والأساليب الفنية المختلفة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6.تنمية قدرات الطلبة الإبداعية على استحداث كل جديد يساعد في إثراء العمل الفني ، والارتقاء بقيمه الجمالية ، و الابتكارية .</a:t>
            </a:r>
          </a:p>
        </p:txBody>
      </p:sp>
    </p:spTree>
    <p:extLst>
      <p:ext uri="{BB962C8B-B14F-4D97-AF65-F5344CB8AC3E}">
        <p14:creationId xmlns:p14="http://schemas.microsoft.com/office/powerpoint/2010/main" val="21806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4800" cy="4090465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طرق التدريس والتعلم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92D050"/>
                </a:solidFill>
              </a:rPr>
              <a:t>أ)استراتيجيات المستخدمة لتنمية المعارف : </a:t>
            </a:r>
            <a:br>
              <a:rPr lang="ar-SA" dirty="0" smtClean="0">
                <a:solidFill>
                  <a:srgbClr val="92D050"/>
                </a:solidFill>
              </a:rPr>
            </a:br>
            <a:r>
              <a:rPr lang="ar-SA" dirty="0">
                <a:solidFill>
                  <a:srgbClr val="92D050"/>
                </a:solidFill>
              </a:rPr>
              <a:t/>
            </a:r>
            <a:br>
              <a:rPr lang="ar-SA" dirty="0">
                <a:solidFill>
                  <a:srgbClr val="92D05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1- المحاضرة (باستخدام العروض الباوربوينت ).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2- الحوار والمناقشة 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3- التعلم التعاوني 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4- العصف الذهني 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5- عروض توضيحية لأعمال فنانين عالميين  </a:t>
            </a:r>
            <a:r>
              <a:rPr lang="ar-SA" dirty="0" err="1" smtClean="0">
                <a:solidFill>
                  <a:srgbClr val="00B0F0"/>
                </a:solidFill>
              </a:rPr>
              <a:t>كباروفنانين</a:t>
            </a:r>
            <a:r>
              <a:rPr lang="ar-SA" dirty="0" smtClean="0">
                <a:solidFill>
                  <a:srgbClr val="00B0F0"/>
                </a:solidFill>
              </a:rPr>
              <a:t> من العرب  وأعمال بعض الطلبة في جامعات مختلفة.</a:t>
            </a:r>
            <a:endParaRPr lang="ar-S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924800" cy="2448272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ب) استراتيجيات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المستخدمة لتنمية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المهارات 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>-	</a:t>
            </a:r>
            <a:r>
              <a:rPr lang="ar-SA" dirty="0">
                <a:solidFill>
                  <a:srgbClr val="FFFF00"/>
                </a:solidFill>
              </a:rPr>
              <a:t>الحوار و المناقشة. 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ورشة العمل ( مجموعات نقاش صغيرة).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التعلم التعاوني.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زيارات ميدانية للبيئة الخارجية 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التوجه إلى الكتب و المراجع والانترنت لإجراء البحوث و كتابة التقارير</a:t>
            </a:r>
            <a:r>
              <a:rPr lang="ar-SA" dirty="0"/>
              <a:t>.</a:t>
            </a:r>
            <a:br>
              <a:rPr lang="ar-SA" dirty="0"/>
            </a:br>
            <a:r>
              <a:rPr lang="ar-SA" dirty="0">
                <a:solidFill>
                  <a:srgbClr val="FFFF00"/>
                </a:solidFill>
              </a:rPr>
              <a:t>-	تكوين فريق عمل </a:t>
            </a:r>
            <a:r>
              <a:rPr lang="ar-SA" dirty="0" err="1">
                <a:solidFill>
                  <a:srgbClr val="FFFF00"/>
                </a:solidFill>
              </a:rPr>
              <a:t>لانجاز</a:t>
            </a:r>
            <a:r>
              <a:rPr lang="ar-SA" dirty="0">
                <a:solidFill>
                  <a:srgbClr val="FFFF00"/>
                </a:solidFill>
              </a:rPr>
              <a:t> التكليفات داخل القاعة و التقارير البحثية.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-</a:t>
            </a:r>
            <a:r>
              <a:rPr lang="ar-SA" dirty="0">
                <a:solidFill>
                  <a:srgbClr val="FFFF00"/>
                </a:solidFill>
              </a:rPr>
              <a:t>	عرض أعمال وموضوعات فنية وتحليلها </a:t>
            </a:r>
            <a:r>
              <a:rPr lang="ar-S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3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7606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301208"/>
          </a:xfrm>
        </p:spPr>
        <p:txBody>
          <a:bodyPr/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الأنشطة التعليمية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من قبل المعلم والطلاب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1-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إعداد الابحاث الفنية  (الخاصة بالمقرر </a:t>
            </a:r>
            <a:r>
              <a:rPr lang="ar-SA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لادراك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مفهوم التجريب في التصوير التشكيلي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وما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يتعلق فيه) الفردية و الجماعية بشكل دوري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وذلك </a:t>
            </a:r>
            <a:r>
              <a:rPr lang="ar-S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بتوجيهمإلى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الكتب و المراجع والانترنت لإجراء البحوث و كتابة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التقارير.</a:t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2-إستخراج صور لرسومات فنية عالمية عن طريق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تصفح </a:t>
            </a:r>
            <a:b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الأنترنت.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3- </a:t>
            </a:r>
            <a:r>
              <a:rPr lang="ar-S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إستخراج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صور لرسومات فنية عالمية عن طريق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الكتب .</a:t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4- استخدام الحاسب وبرمجة </a:t>
            </a:r>
            <a:r>
              <a:rPr lang="ar-S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الباوربيونت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لتقديم الأعمال الفنية .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ar-S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2646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5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30626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المواد التعليمية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1</a:t>
            </a:r>
            <a:r>
              <a:rPr lang="ar-SA" dirty="0" smtClean="0">
                <a:solidFill>
                  <a:srgbClr val="FFFF00"/>
                </a:solidFill>
              </a:rPr>
              <a:t>- الكتب الفنية  والعلمية وكتيبات المعارض للفنانين العالميين والعرب والمحليين 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2- العروض باستخدام البوربوينت.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3-الافلام التعليمية  سواء من الانترنت اوسي دي تعليمي عن المقرر.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4-توزيع الملازم للطلاب لقراءتها والمناقشة حول كل الطرق والاساليب الحديثة والمعاصرة في التجريب 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5- توزيع الصور للأعمال الفنانين لقراءتها وتحليلها وايجاد الحلول المبتكرة للتصميم واسلوب التقنية .</a:t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26876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مراجع المقرر 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التجريب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في التصوير التشكيلي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ar-SA" sz="2800" b="1" dirty="0" smtClean="0"/>
          </a:p>
          <a:p>
            <a:pPr algn="ctr"/>
            <a:r>
              <a:rPr lang="ar-SA" sz="2800" dirty="0" smtClean="0">
                <a:solidFill>
                  <a:srgbClr val="00B0F0"/>
                </a:solidFill>
              </a:rPr>
              <a:t>أ - المراجع العربية </a:t>
            </a:r>
          </a:p>
          <a:p>
            <a:pPr algn="ctr"/>
            <a:endParaRPr lang="en-US" sz="2800" dirty="0"/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كتيب معرض عبدالله الشيخ – وزارة الثقافة </a:t>
            </a:r>
            <a:r>
              <a:rPr lang="ar-SA" sz="2800" dirty="0" smtClean="0">
                <a:solidFill>
                  <a:srgbClr val="00B050"/>
                </a:solidFill>
              </a:rPr>
              <a:t>والإعلام </a:t>
            </a:r>
            <a:endParaRPr lang="en-US" sz="2800" dirty="0">
              <a:solidFill>
                <a:srgbClr val="00B05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بصمات عربيه ( 5 )       </a:t>
            </a:r>
            <a:r>
              <a:rPr lang="en-US" sz="2800" dirty="0">
                <a:solidFill>
                  <a:srgbClr val="00B050"/>
                </a:solidFill>
              </a:rPr>
              <a:t>ARAB IMPRESSIONS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طه الصبان ملامح من المشوار </a:t>
            </a:r>
            <a:endParaRPr lang="en-US" sz="2800" dirty="0">
              <a:solidFill>
                <a:srgbClr val="00B05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تشكيليون سعوديون اليوم - وزارة الثقافة والإعلام  </a:t>
            </a:r>
            <a:endParaRPr lang="ar-SA" sz="2800" dirty="0" smtClean="0">
              <a:solidFill>
                <a:srgbClr val="00B050"/>
              </a:solidFill>
            </a:endParaRPr>
          </a:p>
          <a:p>
            <a:pPr algn="ctr"/>
            <a:r>
              <a:rPr lang="ar-SA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6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أفق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252</TotalTime>
  <Words>327</Words>
  <Application>Microsoft Office PowerPoint</Application>
  <PresentationFormat>عرض على الشاشة (3:4)‏</PresentationFormat>
  <Paragraphs>62</Paragraphs>
  <Slides>15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أفق</vt:lpstr>
      <vt:lpstr>عرض تقديمي</vt:lpstr>
      <vt:lpstr>جامعة الملك سعود كلية التربية –قسم تربية الفنية   مقرر 309 ترف التجريب في التصوير التشكيلي  عدد الساعات المقرر : ساعتان المستوى الخامس  شعبة (  6152)  الدكتورة /  مها بنت محمد السديري DR.MAHA.ALSUDAIRY@HOTMAIL.COM</vt:lpstr>
      <vt:lpstr>عرض تقديمي في PowerPoint</vt:lpstr>
      <vt:lpstr>طرق التدريس والتعلم  أ)استراتيجيات المستخدمة لتنمية المعارف :   1- المحاضرة (باستخدام العروض الباوربوينت ). 2- الحوار والمناقشة . 3- التعلم التعاوني . 4- العصف الذهني . 5- عروض توضيحية لأعمال فنانين عالميين  كباروفنانين من العرب  وأعمال بعض الطلبة في جامعات مختلفة.</vt:lpstr>
      <vt:lpstr>ب) استراتيجيات المستخدمة لتنمية المهارات  :   - الحوار و المناقشة.  - ورشة العمل ( مجموعات نقاش صغيرة). - التعلم التعاوني. - زيارات ميدانية للبيئة الخارجية . - التوجه إلى الكتب و المراجع والانترنت لإجراء البحوث و كتابة التقارير. - تكوين فريق عمل لانجاز التكليفات داخل القاعة و التقارير البحثية. - عرض أعمال وموضوعات فنية وتحليلها .</vt:lpstr>
      <vt:lpstr>عرض تقديمي في PowerPoint</vt:lpstr>
      <vt:lpstr>   الأنشطة التعليمية  من قبل المعلم والطلاب 1- إعداد الابحاث الفنية  (الخاصة بالمقرر لادراك مفهوم التجريب في التصوير التشكيلي وما يتعلق فيه) الفردية و الجماعية بشكل دوري وذلك بتوجيهمإلى الكتب و المراجع والانترنت لإجراء البحوث و كتابة التقارير. 2-إستخراج صور لرسومات فنية عالمية عن طريق تصفح  الأنترنت. 3- إستخراج صور لرسومات فنية عالمية عن طريق الكتب . 4- استخدام الحاسب وبرمجة الباوربيونت لتقديم الأعمال الفنية . </vt:lpstr>
      <vt:lpstr>عرض تقديمي في PowerPoint</vt:lpstr>
      <vt:lpstr>المواد التعليمية 1- الكتب الفنية  والعلمية وكتيبات المعارض للفنانين العالميين والعرب والمحليين . 2- العروض باستخدام البوربوينت. 3-الافلام التعليمية  سواء من الانترنت اوسي دي تعليمي عن المقرر. 4-توزيع الملازم للطلاب لقراءتها والمناقشة حول كل الطرق والاساليب الحديثة والمعاصرة في التجريب . 5- توزيع الصور للأعمال الفنانين لقراءتها وتحليلها وايجاد الحلول المبتكرة للتصميم واسلوب التقنية . </vt:lpstr>
      <vt:lpstr>عرض تقديمي في PowerPoint</vt:lpstr>
      <vt:lpstr>عرض تقديمي في PowerPoint</vt:lpstr>
      <vt:lpstr>ب-  المراجع الأجنبية  ARTISTES SAOUDIENS D'AUJOURD'HUI ACRYLMALEREI KERATIVE TECHNIKEN – BRIGITTE WALDSCHMIDY   ACRYL- STRUKTURPASTEN UND – GELE – FRANK LOHFINK  CREATIVE COLLAGE FOR CRAFTER – KATHERINE DUNCAN NEUES HANDBUCH DER DEKORATIVEN MALTECHNIKEN – ANNIE SLOAN – KATE GWYNN  APERCRAFTS – ANGELA A'COURT AND MARJON EWOT , WITH PAUL JACKSON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المملكة العربية السعودية المجلس الأعلى للتعليم   تقرير مقرر 309 ترف التجريب في التصوير التشكيلي شعبة (  6152) المستوى الخامس  الدكتورة /  مها بنت محمد السديري</dc:title>
  <dc:creator>lama</dc:creator>
  <cp:lastModifiedBy>lama</cp:lastModifiedBy>
  <cp:revision>87</cp:revision>
  <dcterms:created xsi:type="dcterms:W3CDTF">2012-11-26T10:14:45Z</dcterms:created>
  <dcterms:modified xsi:type="dcterms:W3CDTF">2012-11-26T20:55:11Z</dcterms:modified>
</cp:coreProperties>
</file>