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69" r:id="rId5"/>
    <p:sldId id="270" r:id="rId6"/>
    <p:sldId id="271" r:id="rId7"/>
    <p:sldId id="259" r:id="rId8"/>
    <p:sldId id="260" r:id="rId9"/>
    <p:sldId id="261" r:id="rId10"/>
    <p:sldId id="262" r:id="rId11"/>
    <p:sldId id="263" r:id="rId12"/>
    <p:sldId id="265" r:id="rId13"/>
    <p:sldId id="266" r:id="rId14"/>
    <p:sldId id="267" r:id="rId15"/>
    <p:sldId id="268"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8" d="100"/>
          <a:sy n="58" d="100"/>
        </p:scale>
        <p:origin x="-148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908AFBD-980E-4302-8CDA-75715FF0EFED}" type="datetimeFigureOut">
              <a:rPr lang="ar-SA" smtClean="0"/>
              <a:pPr/>
              <a:t>12/06/1432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92F19A1-5B20-4FAC-9B1C-3698974DD1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392F19A1-5B20-4FAC-9B1C-3698974DD1F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392F19A1-5B20-4FAC-9B1C-3698974DD1FA}"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00" b="-10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057400"/>
            <a:ext cx="7772400" cy="1904999"/>
          </a:xfrm>
        </p:spPr>
        <p:txBody>
          <a:bodyPr>
            <a:normAutofit/>
          </a:bodyPr>
          <a:lstStyle/>
          <a:p>
            <a:r>
              <a:rPr lang="en-US" sz="4800" dirty="0" smtClean="0">
                <a:solidFill>
                  <a:schemeClr val="bg1"/>
                </a:solidFill>
              </a:rPr>
              <a:t>Corneal melting after collagen cross-linking for keratoconus</a:t>
            </a:r>
            <a:endParaRPr lang="en-US" sz="4800" dirty="0">
              <a:solidFill>
                <a:schemeClr val="bg1"/>
              </a:solidFill>
            </a:endParaRPr>
          </a:p>
        </p:txBody>
      </p:sp>
      <p:sp>
        <p:nvSpPr>
          <p:cNvPr id="3" name="عنوان فرعي 2"/>
          <p:cNvSpPr>
            <a:spLocks noGrp="1"/>
          </p:cNvSpPr>
          <p:nvPr>
            <p:ph type="subTitle" idx="1"/>
          </p:nvPr>
        </p:nvSpPr>
        <p:spPr>
          <a:xfrm>
            <a:off x="1371600" y="4876800"/>
            <a:ext cx="6629400" cy="1447800"/>
          </a:xfrm>
        </p:spPr>
        <p:txBody>
          <a:bodyPr>
            <a:normAutofit fontScale="25000" lnSpcReduction="20000"/>
          </a:bodyPr>
          <a:lstStyle/>
          <a:p>
            <a:endParaRPr lang="en-US" dirty="0" smtClean="0">
              <a:solidFill>
                <a:schemeClr val="tx1"/>
              </a:solidFill>
            </a:endParaRPr>
          </a:p>
          <a:p>
            <a:r>
              <a:rPr lang="en-US" sz="12800" b="1" i="1" dirty="0" smtClean="0">
                <a:solidFill>
                  <a:srgbClr val="FF0000"/>
                </a:solidFill>
              </a:rPr>
              <a:t>Journal of Medical Case Reports</a:t>
            </a:r>
            <a:r>
              <a:rPr lang="en-US" sz="12800" b="1" dirty="0" smtClean="0">
                <a:solidFill>
                  <a:srgbClr val="FF0000"/>
                </a:solidFill>
              </a:rPr>
              <a:t> ,2011</a:t>
            </a:r>
          </a:p>
          <a:p>
            <a:endParaRPr lang="en-US" dirty="0" smtClean="0">
              <a:solidFill>
                <a:schemeClr val="tx1"/>
              </a:solidFill>
            </a:endParaRPr>
          </a:p>
          <a:p>
            <a:r>
              <a:rPr lang="en-US" sz="11200" dirty="0" smtClean="0">
                <a:solidFill>
                  <a:schemeClr val="bg2">
                    <a:lumMod val="90000"/>
                  </a:schemeClr>
                </a:solidFill>
              </a:rPr>
              <a:t>By</a:t>
            </a:r>
            <a:r>
              <a:rPr lang="en-US" sz="11200" dirty="0" smtClean="0">
                <a:solidFill>
                  <a:schemeClr val="tx1"/>
                </a:solidFill>
              </a:rPr>
              <a:t> </a:t>
            </a:r>
          </a:p>
          <a:p>
            <a:r>
              <a:rPr lang="en-US" sz="11200" b="1" dirty="0" smtClean="0">
                <a:solidFill>
                  <a:schemeClr val="bg2">
                    <a:lumMod val="90000"/>
                  </a:schemeClr>
                </a:solidFill>
                <a:latin typeface="Courier New" pitchFamily="49" charset="0"/>
                <a:cs typeface="Courier New" pitchFamily="49" charset="0"/>
              </a:rPr>
              <a:t>Ibrahim almahuby</a:t>
            </a:r>
            <a:endParaRPr lang="en-US" sz="11200" b="1" dirty="0">
              <a:solidFill>
                <a:schemeClr val="bg2">
                  <a:lumMod val="90000"/>
                </a:schemeClr>
              </a:solidFill>
              <a:latin typeface="Courier New" pitchFamily="49" charset="0"/>
              <a:cs typeface="Courier New" pitchFamily="49" charset="0"/>
            </a:endParaRPr>
          </a:p>
        </p:txBody>
      </p:sp>
      <p:sp>
        <p:nvSpPr>
          <p:cNvPr id="4" name="مستطيل 3"/>
          <p:cNvSpPr/>
          <p:nvPr/>
        </p:nvSpPr>
        <p:spPr>
          <a:xfrm>
            <a:off x="1905000" y="3886200"/>
            <a:ext cx="5105400" cy="1569660"/>
          </a:xfrm>
          <a:prstGeom prst="rect">
            <a:avLst/>
          </a:prstGeom>
        </p:spPr>
        <p:txBody>
          <a:bodyPr wrap="square">
            <a:spAutoFit/>
          </a:bodyPr>
          <a:lstStyle/>
          <a:p>
            <a:pPr algn="ctr"/>
            <a:r>
              <a:rPr lang="en-US" sz="3200" dirty="0" smtClean="0">
                <a:solidFill>
                  <a:srgbClr val="FFFF00"/>
                </a:solidFill>
              </a:rPr>
              <a:t>Dr.Georgios</a:t>
            </a:r>
            <a:r>
              <a:rPr lang="en-US" sz="3200" dirty="0" smtClean="0">
                <a:solidFill>
                  <a:srgbClr val="FFC000"/>
                </a:solidFill>
              </a:rPr>
              <a:t> </a:t>
            </a:r>
            <a:r>
              <a:rPr lang="en-US" sz="3200" dirty="0" smtClean="0">
                <a:solidFill>
                  <a:srgbClr val="FFFF00"/>
                </a:solidFill>
              </a:rPr>
              <a:t>Labiris</a:t>
            </a:r>
          </a:p>
          <a:p>
            <a:pPr algn="ctr"/>
            <a:endParaRPr lang="en-US" sz="3200" dirty="0" smtClean="0">
              <a:solidFill>
                <a:srgbClr val="FFFF00"/>
              </a:solidFill>
            </a:endParaRPr>
          </a:p>
          <a:p>
            <a:pPr algn="ctr"/>
            <a:endParaRPr lang="en-US" sz="3200" dirty="0">
              <a:solidFill>
                <a:srgbClr val="FFFF00"/>
              </a:solidFill>
            </a:endParaRPr>
          </a:p>
        </p:txBody>
      </p:sp>
      <p:pic>
        <p:nvPicPr>
          <p:cNvPr id="5" name="صورة 4" descr="ksuLogo.jpg"/>
          <p:cNvPicPr>
            <a:picLocks noChangeAspect="1"/>
          </p:cNvPicPr>
          <p:nvPr/>
        </p:nvPicPr>
        <p:blipFill>
          <a:blip r:embed="rId3" cstate="print"/>
          <a:stretch>
            <a:fillRect/>
          </a:stretch>
        </p:blipFill>
        <p:spPr>
          <a:xfrm>
            <a:off x="10820400" y="533400"/>
            <a:ext cx="1981200" cy="1981200"/>
          </a:xfrm>
          <a:prstGeom prst="rect">
            <a:avLst/>
          </a:prstGeom>
        </p:spPr>
      </p:pic>
      <p:pic>
        <p:nvPicPr>
          <p:cNvPr id="6" name="صورة 5" descr="Optometrylogo.jpg"/>
          <p:cNvPicPr>
            <a:picLocks noChangeAspect="1"/>
          </p:cNvPicPr>
          <p:nvPr/>
        </p:nvPicPr>
        <p:blipFill>
          <a:blip r:embed="rId4">
            <a:grayscl/>
            <a:lum bright="-29000"/>
          </a:blip>
          <a:stretch>
            <a:fillRect/>
          </a:stretch>
        </p:blipFill>
        <p:spPr>
          <a:xfrm>
            <a:off x="3517900" y="0"/>
            <a:ext cx="2489200" cy="2133600"/>
          </a:xfrm>
          <a:prstGeom prst="rect">
            <a:avLst/>
          </a:prstGeom>
          <a:noFill/>
          <a:ln>
            <a:noFill/>
          </a:ln>
        </p:spPr>
      </p:pic>
      <p:pic>
        <p:nvPicPr>
          <p:cNvPr id="7" name="صورة 6" descr="50354_41380512881_7378534_n.jpg"/>
          <p:cNvPicPr>
            <a:picLocks noChangeAspect="1"/>
          </p:cNvPicPr>
          <p:nvPr/>
        </p:nvPicPr>
        <p:blipFill>
          <a:blip r:embed="rId5"/>
          <a:stretch>
            <a:fillRect/>
          </a:stretch>
        </p:blipFill>
        <p:spPr>
          <a:xfrm>
            <a:off x="10972800" y="2971800"/>
            <a:ext cx="1981200" cy="2057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postoperative</a:t>
            </a:r>
            <a:endParaRPr lang="en-US" dirty="0">
              <a:solidFill>
                <a:schemeClr val="bg1"/>
              </a:solidFill>
            </a:endParaRPr>
          </a:p>
        </p:txBody>
      </p:sp>
      <p:sp>
        <p:nvSpPr>
          <p:cNvPr id="3" name="عنصر نائب للمحتوى 2"/>
          <p:cNvSpPr>
            <a:spLocks noGrp="1"/>
          </p:cNvSpPr>
          <p:nvPr>
            <p:ph idx="1"/>
          </p:nvPr>
        </p:nvSpPr>
        <p:spPr>
          <a:xfrm>
            <a:off x="457200" y="1600200"/>
            <a:ext cx="8229600" cy="4876800"/>
          </a:xfrm>
        </p:spPr>
        <p:txBody>
          <a:bodyPr>
            <a:normAutofit/>
          </a:bodyPr>
          <a:lstStyle/>
          <a:p>
            <a:r>
              <a:rPr lang="en-US" sz="3600" dirty="0" smtClean="0">
                <a:solidFill>
                  <a:srgbClr val="FFFF00"/>
                </a:solidFill>
              </a:rPr>
              <a:t>during the </a:t>
            </a:r>
            <a:r>
              <a:rPr lang="en-US" sz="3600" u="sng" dirty="0" smtClean="0">
                <a:solidFill>
                  <a:srgbClr val="FFFF00"/>
                </a:solidFill>
              </a:rPr>
              <a:t>first postoperative day </a:t>
            </a:r>
            <a:r>
              <a:rPr lang="en-US" sz="3600" dirty="0" smtClean="0">
                <a:solidFill>
                  <a:srgbClr val="FFFF00"/>
                </a:solidFill>
              </a:rPr>
              <a:t>the patient developed :</a:t>
            </a:r>
          </a:p>
          <a:p>
            <a:endParaRPr lang="en-US" sz="3600" dirty="0" smtClean="0">
              <a:solidFill>
                <a:srgbClr val="FFFF00"/>
              </a:solidFill>
            </a:endParaRPr>
          </a:p>
          <a:p>
            <a:pPr>
              <a:buFont typeface="Wingdings" pitchFamily="2" charset="2"/>
              <a:buChar char="ü"/>
            </a:pPr>
            <a:r>
              <a:rPr lang="en-US" sz="3600" dirty="0" smtClean="0">
                <a:solidFill>
                  <a:srgbClr val="FFFF00"/>
                </a:solidFill>
              </a:rPr>
              <a:t> Intense  photophobia.</a:t>
            </a:r>
          </a:p>
          <a:p>
            <a:pPr>
              <a:buFont typeface="Wingdings" pitchFamily="2" charset="2"/>
              <a:buChar char="ü"/>
            </a:pPr>
            <a:r>
              <a:rPr lang="en-US" sz="3600" dirty="0" smtClean="0">
                <a:solidFill>
                  <a:srgbClr val="FFFF00"/>
                </a:solidFill>
              </a:rPr>
              <a:t> Watering .</a:t>
            </a:r>
          </a:p>
          <a:p>
            <a:pPr>
              <a:buFont typeface="Wingdings" pitchFamily="2" charset="2"/>
              <a:buChar char="ü"/>
            </a:pPr>
            <a:r>
              <a:rPr lang="en-US" sz="3600" dirty="0" smtClean="0">
                <a:solidFill>
                  <a:srgbClr val="FFFF00"/>
                </a:solidFill>
              </a:rPr>
              <a:t> Non-specific ocular discomfort</a:t>
            </a:r>
            <a:r>
              <a:rPr lang="en-US" dirty="0" smtClean="0">
                <a:solidFill>
                  <a:srgbClr val="FFFF00"/>
                </a:solidFill>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Slit lamp biomicroscopy</a:t>
            </a:r>
            <a:endParaRPr lang="en-US" dirty="0">
              <a:solidFill>
                <a:schemeClr val="bg1"/>
              </a:solidFill>
            </a:endParaRPr>
          </a:p>
        </p:txBody>
      </p:sp>
      <p:sp>
        <p:nvSpPr>
          <p:cNvPr id="3" name="عنصر نائب للمحتوى 2"/>
          <p:cNvSpPr>
            <a:spLocks noGrp="1"/>
          </p:cNvSpPr>
          <p:nvPr>
            <p:ph idx="1"/>
          </p:nvPr>
        </p:nvSpPr>
        <p:spPr>
          <a:xfrm>
            <a:off x="457200" y="1600200"/>
            <a:ext cx="8534400" cy="4525963"/>
          </a:xfrm>
        </p:spPr>
        <p:txBody>
          <a:bodyPr/>
          <a:lstStyle/>
          <a:p>
            <a:r>
              <a:rPr lang="en-US" dirty="0" smtClean="0"/>
              <a:t>patient’s visual acuity was limited to counting fingers</a:t>
            </a:r>
            <a:endParaRPr lang="en-US" dirty="0"/>
          </a:p>
        </p:txBody>
      </p:sp>
      <p:sp>
        <p:nvSpPr>
          <p:cNvPr id="4" name="مستطيل 3"/>
          <p:cNvSpPr/>
          <p:nvPr/>
        </p:nvSpPr>
        <p:spPr>
          <a:xfrm>
            <a:off x="0" y="1600200"/>
            <a:ext cx="9144000" cy="6186309"/>
          </a:xfrm>
          <a:prstGeom prst="rect">
            <a:avLst/>
          </a:prstGeom>
        </p:spPr>
        <p:txBody>
          <a:bodyPr wrap="square">
            <a:spAutoFit/>
          </a:bodyPr>
          <a:lstStyle/>
          <a:p>
            <a:pPr>
              <a:buFont typeface="Wingdings" pitchFamily="2" charset="2"/>
              <a:buChar char="ü"/>
            </a:pPr>
            <a:r>
              <a:rPr lang="en-US" sz="3600" dirty="0" smtClean="0">
                <a:solidFill>
                  <a:srgbClr val="FFFF00"/>
                </a:solidFill>
              </a:rPr>
              <a:t>  redness, especially at the limbal region,</a:t>
            </a:r>
          </a:p>
          <a:p>
            <a:pPr>
              <a:buFont typeface="Wingdings" pitchFamily="2" charset="2"/>
              <a:buChar char="ü"/>
            </a:pPr>
            <a:r>
              <a:rPr lang="en-US" sz="3600" dirty="0" smtClean="0">
                <a:solidFill>
                  <a:srgbClr val="FFFF00"/>
                </a:solidFill>
              </a:rPr>
              <a:t>   severe corneal haze .</a:t>
            </a:r>
          </a:p>
          <a:p>
            <a:pPr>
              <a:buFont typeface="Wingdings" pitchFamily="2" charset="2"/>
              <a:buChar char="ü"/>
            </a:pPr>
            <a:r>
              <a:rPr lang="en-US" sz="3600" dirty="0" smtClean="0">
                <a:solidFill>
                  <a:srgbClr val="FFFF00"/>
                </a:solidFill>
              </a:rPr>
              <a:t>  accompanied by non-specific endothelial    </a:t>
            </a:r>
          </a:p>
          <a:p>
            <a:r>
              <a:rPr lang="en-US" sz="3600" dirty="0" smtClean="0">
                <a:solidFill>
                  <a:srgbClr val="FFFF00"/>
                </a:solidFill>
              </a:rPr>
              <a:t>      precipitates.</a:t>
            </a:r>
          </a:p>
          <a:p>
            <a:pPr>
              <a:buFont typeface="Wingdings" pitchFamily="2" charset="2"/>
              <a:buChar char="ü"/>
            </a:pPr>
            <a:r>
              <a:rPr lang="en-US" sz="3600" dirty="0" smtClean="0">
                <a:solidFill>
                  <a:srgbClr val="FFFF00"/>
                </a:solidFill>
              </a:rPr>
              <a:t> few inflammatory cells in the anterior      </a:t>
            </a:r>
          </a:p>
          <a:p>
            <a:r>
              <a:rPr lang="en-US" sz="3600" dirty="0" smtClean="0">
                <a:solidFill>
                  <a:srgbClr val="FFFF00"/>
                </a:solidFill>
              </a:rPr>
              <a:t>     chamber.</a:t>
            </a:r>
            <a:endParaRPr lang="ar-SA" sz="3600" dirty="0" smtClean="0"/>
          </a:p>
          <a:p>
            <a:pPr>
              <a:buFont typeface="Wingdings" pitchFamily="2" charset="2"/>
              <a:buChar char="ü"/>
            </a:pPr>
            <a:r>
              <a:rPr lang="ar-SA" sz="3600" dirty="0" smtClean="0">
                <a:solidFill>
                  <a:srgbClr val="FFFF00"/>
                </a:solidFill>
              </a:rPr>
              <a:t> </a:t>
            </a:r>
            <a:r>
              <a:rPr lang="en-US" sz="3600" dirty="0" smtClean="0">
                <a:solidFill>
                  <a:srgbClr val="FFFF00"/>
                </a:solidFill>
              </a:rPr>
              <a:t>patient’s visual acuity was limited to counting</a:t>
            </a:r>
          </a:p>
          <a:p>
            <a:r>
              <a:rPr lang="en-US" sz="3600" dirty="0" smtClean="0">
                <a:solidFill>
                  <a:srgbClr val="FFFF00"/>
                </a:solidFill>
              </a:rPr>
              <a:t>     fingers.</a:t>
            </a:r>
          </a:p>
          <a:p>
            <a:endParaRPr lang="en-US" sz="3600" dirty="0" smtClean="0">
              <a:solidFill>
                <a:srgbClr val="FFFF00"/>
              </a:solidFill>
            </a:endParaRPr>
          </a:p>
          <a:p>
            <a:endParaRPr lang="en-US" sz="3600" dirty="0" smtClean="0">
              <a:solidFill>
                <a:srgbClr val="FFFF00"/>
              </a:solidFill>
            </a:endParaRPr>
          </a:p>
          <a:p>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2286000"/>
          </a:xfrm>
        </p:spPr>
        <p:txBody>
          <a:bodyPr>
            <a:normAutofit fontScale="90000"/>
          </a:bodyPr>
          <a:lstStyle/>
          <a:p>
            <a:r>
              <a:rPr lang="en-US" sz="3600" dirty="0" smtClean="0">
                <a:solidFill>
                  <a:schemeClr val="bg1"/>
                </a:solidFill>
              </a:rPr>
              <a:t>Slit lamp biomicroscopic image showing severe corneal haze and endothelial precipitates due to the acute inflammatory response.</a:t>
            </a:r>
            <a:r>
              <a:rPr lang="en-US" dirty="0" smtClean="0">
                <a:solidFill>
                  <a:srgbClr val="FFFF00"/>
                </a:solidFill>
              </a:rPr>
              <a:t/>
            </a:r>
            <a:br>
              <a:rPr lang="en-US" dirty="0" smtClean="0">
                <a:solidFill>
                  <a:srgbClr val="FFFF00"/>
                </a:solidFill>
              </a:rPr>
            </a:b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0" y="1600200"/>
            <a:ext cx="91440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609600"/>
          </a:xfrm>
        </p:spPr>
        <p:txBody>
          <a:bodyPr>
            <a:normAutofit fontScale="90000"/>
          </a:bodyPr>
          <a:lstStyle/>
          <a:p>
            <a:r>
              <a:rPr lang="en-US" dirty="0" smtClean="0">
                <a:solidFill>
                  <a:schemeClr val="bg1"/>
                </a:solidFill>
              </a:rPr>
              <a:t>treatment</a:t>
            </a:r>
            <a:endParaRPr lang="en-US" dirty="0">
              <a:solidFill>
                <a:schemeClr val="bg1"/>
              </a:solidFill>
            </a:endParaRPr>
          </a:p>
        </p:txBody>
      </p:sp>
      <p:sp>
        <p:nvSpPr>
          <p:cNvPr id="3" name="عنصر نائب للمحتوى 2"/>
          <p:cNvSpPr>
            <a:spLocks noGrp="1"/>
          </p:cNvSpPr>
          <p:nvPr>
            <p:ph idx="1"/>
          </p:nvPr>
        </p:nvSpPr>
        <p:spPr>
          <a:xfrm>
            <a:off x="0" y="457200"/>
            <a:ext cx="9144000" cy="6400800"/>
          </a:xfrm>
        </p:spPr>
        <p:txBody>
          <a:bodyPr>
            <a:noAutofit/>
          </a:bodyPr>
          <a:lstStyle/>
          <a:p>
            <a:r>
              <a:rPr lang="en-US" sz="3600" dirty="0" smtClean="0">
                <a:solidFill>
                  <a:srgbClr val="FFFF00"/>
                </a:solidFill>
              </a:rPr>
              <a:t>The patient's postoperative medication was modified to ofloxacin drops ,</a:t>
            </a:r>
            <a:r>
              <a:rPr lang="en-US" sz="3600" dirty="0" smtClean="0"/>
              <a:t> </a:t>
            </a:r>
            <a:r>
              <a:rPr lang="en-US" sz="3600" dirty="0" smtClean="0">
                <a:solidFill>
                  <a:srgbClr val="FFFF00"/>
                </a:solidFill>
              </a:rPr>
              <a:t>Exocin,</a:t>
            </a:r>
            <a:r>
              <a:rPr lang="en-US" sz="3600" dirty="0" smtClean="0"/>
              <a:t> </a:t>
            </a:r>
            <a:r>
              <a:rPr lang="en-US" sz="3600" dirty="0" smtClean="0">
                <a:solidFill>
                  <a:srgbClr val="FFFF00"/>
                </a:solidFill>
              </a:rPr>
              <a:t>Optive and Zovirax.</a:t>
            </a:r>
          </a:p>
          <a:p>
            <a:r>
              <a:rPr lang="en-US" sz="3600" dirty="0" smtClean="0">
                <a:solidFill>
                  <a:srgbClr val="FFFF00"/>
                </a:solidFill>
              </a:rPr>
              <a:t>The treatment change resulted in subjective improvement of ocular discomfort and  disappearance of the inflammatory cells in the anterior chamber.</a:t>
            </a:r>
          </a:p>
          <a:p>
            <a:r>
              <a:rPr lang="en-US" sz="3600" dirty="0" smtClean="0">
                <a:solidFill>
                  <a:srgbClr val="FFFF00"/>
                </a:solidFill>
              </a:rPr>
              <a:t>However, the cornea presented extremely slow  re- epithelialization and progressive thinning, which resulted in descemetocele and finally perforation in the second month.</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219200"/>
          </a:xfrm>
        </p:spPr>
        <p:txBody>
          <a:bodyPr>
            <a:normAutofit fontScale="90000"/>
          </a:bodyPr>
          <a:lstStyle/>
          <a:p>
            <a:r>
              <a:rPr lang="en-US" b="1" dirty="0" smtClean="0">
                <a:solidFill>
                  <a:schemeClr val="bg1"/>
                </a:solidFill>
              </a:rPr>
              <a:t>Discussion</a:t>
            </a:r>
            <a:r>
              <a:rPr lang="en-US" b="1" dirty="0" smtClean="0"/>
              <a:t/>
            </a:r>
            <a:br>
              <a:rPr lang="en-US" b="1" dirty="0" smtClean="0"/>
            </a:br>
            <a:endParaRPr lang="en-US" dirty="0"/>
          </a:p>
        </p:txBody>
      </p:sp>
      <p:sp>
        <p:nvSpPr>
          <p:cNvPr id="3" name="عنصر نائب للمحتوى 2"/>
          <p:cNvSpPr>
            <a:spLocks noGrp="1"/>
          </p:cNvSpPr>
          <p:nvPr>
            <p:ph idx="1"/>
          </p:nvPr>
        </p:nvSpPr>
        <p:spPr>
          <a:xfrm>
            <a:off x="0" y="609600"/>
            <a:ext cx="9372600" cy="6248400"/>
          </a:xfrm>
        </p:spPr>
        <p:txBody>
          <a:bodyPr>
            <a:noAutofit/>
          </a:bodyPr>
          <a:lstStyle/>
          <a:p>
            <a:r>
              <a:rPr lang="en-US" sz="3600" dirty="0" smtClean="0">
                <a:solidFill>
                  <a:srgbClr val="FFFF00"/>
                </a:solidFill>
              </a:rPr>
              <a:t>Corneal CXL is</a:t>
            </a:r>
            <a:r>
              <a:rPr lang="en-US" sz="3600" dirty="0" smtClean="0"/>
              <a:t> </a:t>
            </a:r>
            <a:r>
              <a:rPr lang="en-US" sz="3600" dirty="0" smtClean="0">
                <a:solidFill>
                  <a:srgbClr val="FFFF00"/>
                </a:solidFill>
              </a:rPr>
              <a:t>a temporary block in the progression of keratoconus .</a:t>
            </a:r>
          </a:p>
          <a:p>
            <a:r>
              <a:rPr lang="en-US" sz="3600" dirty="0" smtClean="0">
                <a:solidFill>
                  <a:srgbClr val="FFFF00"/>
                </a:solidFill>
              </a:rPr>
              <a:t>the technique has an excellent safety profile if:</a:t>
            </a:r>
          </a:p>
          <a:p>
            <a:r>
              <a:rPr lang="en-US" sz="3600" dirty="0" smtClean="0">
                <a:solidFill>
                  <a:srgbClr val="FFFF00"/>
                </a:solidFill>
              </a:rPr>
              <a:t>1-</a:t>
            </a:r>
            <a:r>
              <a:rPr lang="en-US" sz="3600" dirty="0" smtClean="0"/>
              <a:t> </a:t>
            </a:r>
            <a:r>
              <a:rPr lang="en-US" sz="3600" dirty="0" smtClean="0">
                <a:solidFill>
                  <a:srgbClr val="FFFF00"/>
                </a:solidFill>
              </a:rPr>
              <a:t>De- epithelialization of the cornea to facilitate the absorption  of riboflavin.</a:t>
            </a:r>
          </a:p>
          <a:p>
            <a:r>
              <a:rPr lang="en-US" sz="3600" dirty="0" smtClean="0">
                <a:solidFill>
                  <a:srgbClr val="FFFF00"/>
                </a:solidFill>
              </a:rPr>
              <a:t>2-</a:t>
            </a:r>
            <a:r>
              <a:rPr lang="en-US" sz="3600" dirty="0" smtClean="0"/>
              <a:t> </a:t>
            </a:r>
            <a:r>
              <a:rPr lang="en-US" sz="3600" dirty="0" smtClean="0">
                <a:solidFill>
                  <a:srgbClr val="FFFF00"/>
                </a:solidFill>
              </a:rPr>
              <a:t>Use of riboflavin 0.1% for at least 30 min.</a:t>
            </a:r>
          </a:p>
          <a:p>
            <a:r>
              <a:rPr lang="en-US" sz="3600" dirty="0" smtClean="0">
                <a:solidFill>
                  <a:srgbClr val="FFFF00"/>
                </a:solidFill>
              </a:rPr>
              <a:t>3-</a:t>
            </a:r>
            <a:r>
              <a:rPr lang="en-US" sz="3600" dirty="0" smtClean="0"/>
              <a:t> </a:t>
            </a:r>
            <a:r>
              <a:rPr lang="en-US" sz="3600" dirty="0" smtClean="0">
                <a:solidFill>
                  <a:srgbClr val="FFFF00"/>
                </a:solidFill>
              </a:rPr>
              <a:t>Homogeneous UV irradiation.</a:t>
            </a:r>
          </a:p>
          <a:p>
            <a:r>
              <a:rPr lang="en-US" sz="3600" dirty="0" smtClean="0">
                <a:solidFill>
                  <a:srgbClr val="FFFF00"/>
                </a:solidFill>
              </a:rPr>
              <a:t>4-</a:t>
            </a:r>
            <a:r>
              <a:rPr lang="en-US" sz="3600" dirty="0" smtClean="0"/>
              <a:t> </a:t>
            </a:r>
            <a:r>
              <a:rPr lang="en-US" sz="3600" dirty="0" smtClean="0">
                <a:solidFill>
                  <a:srgbClr val="FFFF00"/>
                </a:solidFill>
              </a:rPr>
              <a:t>A minimal central corneal thickness of 400 μm.</a:t>
            </a:r>
          </a:p>
          <a:p>
            <a:r>
              <a:rPr lang="en-US" sz="3600" dirty="0" smtClean="0">
                <a:solidFill>
                  <a:srgbClr val="FFFF00"/>
                </a:solidFill>
              </a:rPr>
              <a:t>   ( </a:t>
            </a:r>
            <a:r>
              <a:rPr lang="en-US" sz="3600" dirty="0" smtClean="0">
                <a:solidFill>
                  <a:schemeClr val="accent6">
                    <a:lumMod val="20000"/>
                    <a:lumOff val="80000"/>
                  </a:schemeClr>
                </a:solidFill>
              </a:rPr>
              <a:t>All of the criteria were met in our case </a:t>
            </a:r>
            <a:r>
              <a:rPr lang="en-US" sz="3600" dirty="0" smtClean="0">
                <a:solidFill>
                  <a:srgbClr val="FFFF00"/>
                </a:solidFill>
              </a:rPr>
              <a:t>)</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44562"/>
          </a:xfrm>
        </p:spPr>
        <p:txBody>
          <a:bodyPr>
            <a:normAutofit/>
          </a:bodyPr>
          <a:lstStyle/>
          <a:p>
            <a:r>
              <a:rPr lang="en-US" dirty="0" smtClean="0">
                <a:solidFill>
                  <a:schemeClr val="bg1"/>
                </a:solidFill>
              </a:rPr>
              <a:t>corneal melting literature</a:t>
            </a:r>
            <a:endParaRPr lang="en-US" dirty="0"/>
          </a:p>
        </p:txBody>
      </p:sp>
      <p:sp>
        <p:nvSpPr>
          <p:cNvPr id="3" name="عنصر نائب للمحتوى 2"/>
          <p:cNvSpPr>
            <a:spLocks noGrp="1"/>
          </p:cNvSpPr>
          <p:nvPr>
            <p:ph idx="1"/>
          </p:nvPr>
        </p:nvSpPr>
        <p:spPr>
          <a:xfrm>
            <a:off x="0" y="1219200"/>
            <a:ext cx="9144000" cy="5638800"/>
          </a:xfrm>
        </p:spPr>
        <p:txBody>
          <a:bodyPr>
            <a:normAutofit/>
          </a:bodyPr>
          <a:lstStyle/>
          <a:p>
            <a:r>
              <a:rPr lang="en-US" sz="3600" dirty="0" smtClean="0">
                <a:solidFill>
                  <a:srgbClr val="FFFF00"/>
                </a:solidFill>
              </a:rPr>
              <a:t>An extensive literature search retrieved the following cases of CXL melting.</a:t>
            </a:r>
          </a:p>
          <a:p>
            <a:r>
              <a:rPr lang="en-US" sz="3600" dirty="0" smtClean="0">
                <a:solidFill>
                  <a:srgbClr val="FF0000"/>
                </a:solidFill>
              </a:rPr>
              <a:t>(Gokhale </a:t>
            </a:r>
            <a:r>
              <a:rPr lang="en-US" sz="3600" i="1" dirty="0" smtClean="0">
                <a:solidFill>
                  <a:srgbClr val="FF0000"/>
                </a:solidFill>
              </a:rPr>
              <a:t>et al</a:t>
            </a:r>
            <a:r>
              <a:rPr lang="en-US" sz="3600" dirty="0" smtClean="0">
                <a:solidFill>
                  <a:srgbClr val="FF0000"/>
                </a:solidFill>
              </a:rPr>
              <a:t>,2010) </a:t>
            </a:r>
            <a:r>
              <a:rPr lang="en-US" sz="3600" dirty="0" smtClean="0">
                <a:solidFill>
                  <a:srgbClr val="FFFF00"/>
                </a:solidFill>
              </a:rPr>
              <a:t>recently presented a case of acute corneal melting after CXL for keratoconus which was attributed to the hazardous impact of diclofenac on stromal keratocytes. Despite the fact that no apparent etiologic relationship between non-steroidal anti-inflammatory drugs (NSAIDs). </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62"/>
          </a:xfrm>
        </p:spPr>
        <p:txBody>
          <a:bodyPr>
            <a:normAutofit/>
          </a:bodyPr>
          <a:lstStyle/>
          <a:p>
            <a:r>
              <a:rPr lang="en-US" dirty="0" smtClean="0">
                <a:solidFill>
                  <a:schemeClr val="bg1"/>
                </a:solidFill>
              </a:rPr>
              <a:t>corneal melting literature</a:t>
            </a:r>
            <a:endParaRPr lang="en-US" dirty="0"/>
          </a:p>
        </p:txBody>
      </p:sp>
      <p:sp>
        <p:nvSpPr>
          <p:cNvPr id="3" name="عنصر نائب للمحتوى 2"/>
          <p:cNvSpPr>
            <a:spLocks noGrp="1"/>
          </p:cNvSpPr>
          <p:nvPr>
            <p:ph idx="1"/>
          </p:nvPr>
        </p:nvSpPr>
        <p:spPr>
          <a:xfrm>
            <a:off x="0" y="1295400"/>
            <a:ext cx="9144000" cy="5562600"/>
          </a:xfrm>
        </p:spPr>
        <p:txBody>
          <a:bodyPr>
            <a:normAutofit fontScale="92500" lnSpcReduction="20000"/>
          </a:bodyPr>
          <a:lstStyle/>
          <a:p>
            <a:r>
              <a:rPr lang="en-US" sz="3900" dirty="0" smtClean="0">
                <a:solidFill>
                  <a:srgbClr val="FFFF00"/>
                </a:solidFill>
              </a:rPr>
              <a:t>several investigators have attempted to associate keratolysis with postoperative NSAID therapy [</a:t>
            </a:r>
            <a:r>
              <a:rPr lang="en-US" sz="3900" dirty="0" smtClean="0">
                <a:solidFill>
                  <a:srgbClr val="FF0000"/>
                </a:solidFill>
              </a:rPr>
              <a:t>Örnek K ,2008</a:t>
            </a:r>
            <a:r>
              <a:rPr lang="en-US" sz="3900" dirty="0" smtClean="0">
                <a:solidFill>
                  <a:srgbClr val="FFFF00"/>
                </a:solidFill>
              </a:rPr>
              <a:t>].</a:t>
            </a:r>
          </a:p>
          <a:p>
            <a:r>
              <a:rPr lang="en-US" sz="3900" dirty="0" smtClean="0">
                <a:solidFill>
                  <a:srgbClr val="FFFF00"/>
                </a:solidFill>
              </a:rPr>
              <a:t> The potential impact of NSAIDs on keratocytes is well known to the authors, thus we did not use NSAIDs as standard postoperative treatment in CXL.</a:t>
            </a:r>
          </a:p>
          <a:p>
            <a:r>
              <a:rPr lang="en-US" sz="3900" dirty="0" smtClean="0">
                <a:solidFill>
                  <a:srgbClr val="FFFF00"/>
                </a:solidFill>
              </a:rPr>
              <a:t>bilateral melting after CXL for keratoconus in a patient with Down syndrome; however, the required minimal stromal thickness of 400 μm was not met.[</a:t>
            </a:r>
            <a:r>
              <a:rPr lang="en-US" sz="3900" dirty="0" smtClean="0">
                <a:solidFill>
                  <a:srgbClr val="FF0000"/>
                </a:solidFill>
              </a:rPr>
              <a:t>Faschinger C ,2010</a:t>
            </a:r>
            <a:r>
              <a:rPr lang="en-US" sz="3900" dirty="0" smtClean="0">
                <a:solidFill>
                  <a:srgbClr val="FFFF00"/>
                </a:solidFill>
              </a:rPr>
              <a:t>]</a:t>
            </a: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800" dirty="0" smtClean="0">
                <a:solidFill>
                  <a:schemeClr val="bg1"/>
                </a:solidFill>
              </a:rPr>
              <a:t>in our case</a:t>
            </a:r>
            <a:endParaRPr lang="en-US" sz="4800" dirty="0">
              <a:solidFill>
                <a:schemeClr val="bg1"/>
              </a:solidFill>
            </a:endParaRPr>
          </a:p>
        </p:txBody>
      </p:sp>
      <p:sp>
        <p:nvSpPr>
          <p:cNvPr id="3" name="عنصر نائب للمحتوى 2"/>
          <p:cNvSpPr>
            <a:spLocks noGrp="1"/>
          </p:cNvSpPr>
          <p:nvPr>
            <p:ph idx="1"/>
          </p:nvPr>
        </p:nvSpPr>
        <p:spPr>
          <a:xfrm>
            <a:off x="0" y="1447800"/>
            <a:ext cx="9144000" cy="5410200"/>
          </a:xfrm>
        </p:spPr>
        <p:txBody>
          <a:bodyPr>
            <a:normAutofit/>
          </a:bodyPr>
          <a:lstStyle/>
          <a:p>
            <a:r>
              <a:rPr lang="en-US" sz="3600" dirty="0" smtClean="0">
                <a:solidFill>
                  <a:srgbClr val="FFFF00"/>
                </a:solidFill>
              </a:rPr>
              <a:t>Neither the central corneal thickness nor the thinnest corneal thickness was below 400 μm.</a:t>
            </a:r>
          </a:p>
          <a:p>
            <a:r>
              <a:rPr lang="en-US" sz="3600" dirty="0" smtClean="0">
                <a:solidFill>
                  <a:srgbClr val="FFFF00"/>
                </a:solidFill>
              </a:rPr>
              <a:t>No evidence of non-infective keratitis.</a:t>
            </a:r>
          </a:p>
          <a:p>
            <a:r>
              <a:rPr lang="en-US" sz="3600" dirty="0" smtClean="0">
                <a:solidFill>
                  <a:srgbClr val="FFFF00"/>
                </a:solidFill>
              </a:rPr>
              <a:t>No indications of hypersensitivity to riboflavin could be identified.</a:t>
            </a:r>
          </a:p>
          <a:p>
            <a:r>
              <a:rPr lang="en-US" sz="3600" dirty="0" smtClean="0">
                <a:solidFill>
                  <a:srgbClr val="FFFF00"/>
                </a:solidFill>
              </a:rPr>
              <a:t>because of the shielding effect of riboflavin, the standard CXL procedure seems to cause no damage to the endothelial cells.</a:t>
            </a:r>
          </a:p>
          <a:p>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960438"/>
          </a:xfrm>
        </p:spPr>
        <p:txBody>
          <a:bodyPr>
            <a:normAutofit fontScale="90000"/>
          </a:bodyPr>
          <a:lstStyle/>
          <a:p>
            <a:r>
              <a:rPr lang="en-US" b="1" dirty="0" smtClean="0">
                <a:solidFill>
                  <a:schemeClr val="bg1"/>
                </a:solidFill>
              </a:rPr>
              <a:t>Conclusion</a:t>
            </a:r>
            <a:r>
              <a:rPr lang="en-US" b="1" dirty="0" smtClean="0"/>
              <a:t/>
            </a:r>
            <a:br>
              <a:rPr lang="en-US" b="1" dirty="0" smtClean="0"/>
            </a:br>
            <a:endParaRPr lang="en-US" dirty="0"/>
          </a:p>
        </p:txBody>
      </p:sp>
      <p:sp>
        <p:nvSpPr>
          <p:cNvPr id="3" name="عنصر نائب للمحتوى 2"/>
          <p:cNvSpPr>
            <a:spLocks noGrp="1"/>
          </p:cNvSpPr>
          <p:nvPr>
            <p:ph idx="1"/>
          </p:nvPr>
        </p:nvSpPr>
        <p:spPr>
          <a:xfrm>
            <a:off x="0" y="1219200"/>
            <a:ext cx="9144000" cy="5638800"/>
          </a:xfrm>
        </p:spPr>
        <p:txBody>
          <a:bodyPr/>
          <a:lstStyle/>
          <a:p>
            <a:r>
              <a:rPr lang="en-US" sz="3600" dirty="0" smtClean="0">
                <a:solidFill>
                  <a:srgbClr val="FFFF00"/>
                </a:solidFill>
              </a:rPr>
              <a:t>The exact cause of corneal melting in our case remains unknown to us.</a:t>
            </a:r>
          </a:p>
          <a:p>
            <a:r>
              <a:rPr lang="en-US" sz="3600" dirty="0" smtClean="0">
                <a:solidFill>
                  <a:srgbClr val="FFFF00"/>
                </a:solidFill>
              </a:rPr>
              <a:t>An immunohistochemical examination of the affected cornea could provide more data regarding its pathological mechanism.</a:t>
            </a:r>
          </a:p>
          <a:p>
            <a:r>
              <a:rPr lang="en-US" sz="3600" dirty="0" smtClean="0">
                <a:solidFill>
                  <a:srgbClr val="FFFF00"/>
                </a:solidFill>
              </a:rPr>
              <a:t>Nevertheless, since all precautions for standard CXL treatment were met in our case,</a:t>
            </a:r>
          </a:p>
          <a:p>
            <a:r>
              <a:rPr lang="en-US" sz="3600" dirty="0" smtClean="0">
                <a:solidFill>
                  <a:srgbClr val="FFFF00"/>
                </a:solidFill>
              </a:rPr>
              <a:t> Further research is necessary to address all safety issues associated with this procedure.</a:t>
            </a:r>
          </a:p>
          <a:p>
            <a:endParaRPr lang="en-US"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676400"/>
          </a:xfrm>
        </p:spPr>
        <p:txBody>
          <a:bodyPr>
            <a:noAutofit/>
          </a:bodyPr>
          <a:lstStyle/>
          <a:p>
            <a:r>
              <a:rPr lang="en-US" sz="13800" spc="600" dirty="0" smtClean="0">
                <a:solidFill>
                  <a:schemeClr val="bg1">
                    <a:lumMod val="75000"/>
                  </a:schemeClr>
                </a:solidFill>
                <a:latin typeface="Informal Roman" pitchFamily="66" charset="0"/>
                <a:cs typeface="Aharoni" pitchFamily="2" charset="-79"/>
              </a:rPr>
              <a:t>t</a:t>
            </a:r>
            <a:r>
              <a:rPr lang="en-US" sz="13800" spc="600" dirty="0" smtClean="0">
                <a:solidFill>
                  <a:schemeClr val="accent1"/>
                </a:solidFill>
                <a:latin typeface="Informal Roman" pitchFamily="66" charset="0"/>
                <a:cs typeface="Aharoni" pitchFamily="2" charset="-79"/>
              </a:rPr>
              <a:t>h</a:t>
            </a:r>
            <a:r>
              <a:rPr lang="en-US" sz="13800" spc="600" dirty="0" smtClean="0">
                <a:solidFill>
                  <a:srgbClr val="FFFF00"/>
                </a:solidFill>
                <a:latin typeface="Informal Roman" pitchFamily="66" charset="0"/>
                <a:cs typeface="Aharoni" pitchFamily="2" charset="-79"/>
              </a:rPr>
              <a:t>a</a:t>
            </a:r>
            <a:r>
              <a:rPr lang="en-US" sz="13800" spc="600" dirty="0" smtClean="0">
                <a:solidFill>
                  <a:srgbClr val="92D050"/>
                </a:solidFill>
                <a:latin typeface="Informal Roman" pitchFamily="66" charset="0"/>
                <a:cs typeface="Aharoni" pitchFamily="2" charset="-79"/>
              </a:rPr>
              <a:t>n</a:t>
            </a:r>
            <a:r>
              <a:rPr lang="en-US" sz="13800" spc="600" dirty="0" smtClean="0">
                <a:solidFill>
                  <a:srgbClr val="FF0000"/>
                </a:solidFill>
                <a:latin typeface="Informal Roman" pitchFamily="66" charset="0"/>
                <a:cs typeface="Aharoni" pitchFamily="2" charset="-79"/>
              </a:rPr>
              <a:t>k</a:t>
            </a:r>
            <a:r>
              <a:rPr lang="en-US" sz="13800" spc="600" dirty="0" smtClean="0">
                <a:solidFill>
                  <a:schemeClr val="accent5">
                    <a:lumMod val="75000"/>
                  </a:schemeClr>
                </a:solidFill>
                <a:latin typeface="Informal Roman" pitchFamily="66" charset="0"/>
                <a:cs typeface="Aharoni" pitchFamily="2" charset="-79"/>
              </a:rPr>
              <a:t>s</a:t>
            </a:r>
            <a:endParaRPr lang="en-US" sz="13800" spc="600" dirty="0">
              <a:solidFill>
                <a:schemeClr val="accent5">
                  <a:lumMod val="75000"/>
                </a:schemeClr>
              </a:solidFill>
              <a:latin typeface="Informal Roman" pitchFamily="66" charset="0"/>
              <a:cs typeface="Aharoni" pitchFamily="2" charset="-79"/>
            </a:endParaRPr>
          </a:p>
        </p:txBody>
      </p:sp>
      <p:pic>
        <p:nvPicPr>
          <p:cNvPr id="4" name="عنصر نائب للمحتوى 3" descr="rainbow-eye3.jpg"/>
          <p:cNvPicPr>
            <a:picLocks noGrp="1" noChangeAspect="1"/>
          </p:cNvPicPr>
          <p:nvPr>
            <p:ph idx="1"/>
          </p:nvPr>
        </p:nvPicPr>
        <p:blipFill>
          <a:blip r:embed="rId2"/>
          <a:stretch>
            <a:fillRect/>
          </a:stretch>
        </p:blipFill>
        <p:spPr>
          <a:xfrm>
            <a:off x="0" y="1746159"/>
            <a:ext cx="9144000" cy="511184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0800" y="381000"/>
            <a:ext cx="4267200" cy="1447800"/>
          </a:xfrm>
        </p:spPr>
        <p:txBody>
          <a:bodyPr>
            <a:normAutofit/>
          </a:bodyPr>
          <a:lstStyle/>
          <a:p>
            <a:r>
              <a:rPr lang="en-US" dirty="0" smtClean="0">
                <a:solidFill>
                  <a:schemeClr val="bg1"/>
                </a:solidFill>
              </a:rPr>
              <a:t>introduction</a:t>
            </a:r>
            <a:endParaRPr lang="en-US" dirty="0">
              <a:solidFill>
                <a:schemeClr val="bg1"/>
              </a:solidFill>
            </a:endParaRPr>
          </a:p>
        </p:txBody>
      </p:sp>
      <p:sp>
        <p:nvSpPr>
          <p:cNvPr id="3" name="عنصر نائب للمحتوى 2"/>
          <p:cNvSpPr>
            <a:spLocks noGrp="1"/>
          </p:cNvSpPr>
          <p:nvPr>
            <p:ph idx="1"/>
          </p:nvPr>
        </p:nvSpPr>
        <p:spPr>
          <a:xfrm>
            <a:off x="0" y="2057400"/>
            <a:ext cx="9144000" cy="4800600"/>
          </a:xfrm>
        </p:spPr>
        <p:txBody>
          <a:bodyPr>
            <a:normAutofit/>
          </a:bodyPr>
          <a:lstStyle/>
          <a:p>
            <a:pPr>
              <a:buFont typeface="Wingdings" pitchFamily="2" charset="2"/>
              <a:buChar char="ü"/>
            </a:pPr>
            <a:r>
              <a:rPr lang="en-US" sz="3600" dirty="0" smtClean="0">
                <a:solidFill>
                  <a:srgbClr val="FF0000"/>
                </a:solidFill>
              </a:rPr>
              <a:t> </a:t>
            </a:r>
            <a:r>
              <a:rPr lang="en-US" sz="3600" dirty="0" smtClean="0">
                <a:solidFill>
                  <a:srgbClr val="FFFF00"/>
                </a:solidFill>
              </a:rPr>
              <a:t>Keratoconus</a:t>
            </a:r>
            <a:r>
              <a:rPr lang="en-US" sz="3600" dirty="0" smtClean="0">
                <a:solidFill>
                  <a:srgbClr val="FF0000"/>
                </a:solidFill>
              </a:rPr>
              <a:t> </a:t>
            </a:r>
            <a:r>
              <a:rPr lang="en-US" sz="3600" dirty="0" smtClean="0">
                <a:solidFill>
                  <a:srgbClr val="FFFF00"/>
                </a:solidFill>
              </a:rPr>
              <a:t>(KC) is a degenerative non-inflammatory  corneal  disease. It is usually bilateral and has an incidence of approximately one per 2000 in the general population.</a:t>
            </a:r>
          </a:p>
          <a:p>
            <a:pPr>
              <a:buFont typeface="Wingdings" pitchFamily="2" charset="2"/>
              <a:buChar char="ü"/>
            </a:pPr>
            <a:r>
              <a:rPr lang="en-US" sz="3600" dirty="0" smtClean="0">
                <a:solidFill>
                  <a:srgbClr val="FF0000"/>
                </a:solidFill>
              </a:rPr>
              <a:t> </a:t>
            </a:r>
            <a:r>
              <a:rPr lang="en-US" sz="3600" dirty="0" smtClean="0">
                <a:solidFill>
                  <a:srgbClr val="FFFF00"/>
                </a:solidFill>
              </a:rPr>
              <a:t>In the majority of cases, KC starts at puberty and progresses at a variable rate.</a:t>
            </a:r>
          </a:p>
          <a:p>
            <a:pPr>
              <a:buFont typeface="Wingdings" pitchFamily="2" charset="2"/>
              <a:buChar char="ü"/>
            </a:pPr>
            <a:r>
              <a:rPr lang="en-US" sz="3600" dirty="0" smtClean="0">
                <a:solidFill>
                  <a:srgbClr val="FF0000"/>
                </a:solidFill>
              </a:rPr>
              <a:t> </a:t>
            </a:r>
            <a:r>
              <a:rPr lang="en-US" sz="3600" dirty="0" smtClean="0">
                <a:solidFill>
                  <a:srgbClr val="FFFF00"/>
                </a:solidFill>
              </a:rPr>
              <a:t>KC eyes require penetrating keratoplasty.</a:t>
            </a:r>
          </a:p>
          <a:p>
            <a:pPr>
              <a:buNone/>
            </a:pPr>
            <a:endParaRPr lang="en-US" sz="3600" dirty="0">
              <a:solidFill>
                <a:srgbClr val="FFFF00"/>
              </a:solidFill>
            </a:endParaRPr>
          </a:p>
        </p:txBody>
      </p:sp>
      <p:pic>
        <p:nvPicPr>
          <p:cNvPr id="4" name="عنصر نائب للمحتوى 3" descr="kc.bmp"/>
          <p:cNvPicPr>
            <a:picLocks noChangeAspect="1"/>
          </p:cNvPicPr>
          <p:nvPr/>
        </p:nvPicPr>
        <p:blipFill>
          <a:blip r:embed="rId2"/>
          <a:stretch>
            <a:fillRect/>
          </a:stretch>
        </p:blipFill>
        <p:spPr>
          <a:xfrm>
            <a:off x="0" y="0"/>
            <a:ext cx="2667000" cy="2057400"/>
          </a:xfrm>
          <a:prstGeom prst="rect">
            <a:avLst/>
          </a:prstGeom>
        </p:spPr>
      </p:pic>
      <p:pic>
        <p:nvPicPr>
          <p:cNvPr id="5" name="صورة 4" descr="Keratoconus-02-140.jpg"/>
          <p:cNvPicPr>
            <a:picLocks noChangeAspect="1"/>
          </p:cNvPicPr>
          <p:nvPr/>
        </p:nvPicPr>
        <p:blipFill>
          <a:blip r:embed="rId3"/>
          <a:stretch>
            <a:fillRect/>
          </a:stretch>
        </p:blipFill>
        <p:spPr>
          <a:xfrm>
            <a:off x="6629401" y="0"/>
            <a:ext cx="2514600" cy="205739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thanks-thank-you-10.jpg"/>
          <p:cNvPicPr>
            <a:picLocks noGrp="1" noChangeAspect="1"/>
          </p:cNvPicPr>
          <p:nvPr>
            <p:ph idx="1"/>
          </p:nvPr>
        </p:nvPicPr>
        <p:blipFill>
          <a:blip r:embed="rId2"/>
          <a:stretch>
            <a:fillRect/>
          </a:stretch>
        </p:blipFill>
        <p:spPr>
          <a:xfrm>
            <a:off x="0" y="0"/>
            <a:ext cx="9144000" cy="6926421"/>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Corneal collagen cross-linking (CXL)</a:t>
            </a:r>
            <a:endParaRPr lang="en-US" dirty="0">
              <a:solidFill>
                <a:schemeClr val="bg1"/>
              </a:solidFill>
            </a:endParaRPr>
          </a:p>
        </p:txBody>
      </p:sp>
      <p:sp>
        <p:nvSpPr>
          <p:cNvPr id="3" name="عنصر نائب للمحتوى 2"/>
          <p:cNvSpPr>
            <a:spLocks noGrp="1"/>
          </p:cNvSpPr>
          <p:nvPr>
            <p:ph idx="1"/>
          </p:nvPr>
        </p:nvSpPr>
        <p:spPr>
          <a:xfrm>
            <a:off x="0" y="1600200"/>
            <a:ext cx="9144000" cy="4525963"/>
          </a:xfrm>
        </p:spPr>
        <p:txBody>
          <a:bodyPr>
            <a:normAutofit/>
          </a:bodyPr>
          <a:lstStyle/>
          <a:p>
            <a:pPr>
              <a:buFont typeface="Wingdings" pitchFamily="2" charset="2"/>
              <a:buChar char="ü"/>
            </a:pPr>
            <a:r>
              <a:rPr lang="en-US" dirty="0" smtClean="0">
                <a:solidFill>
                  <a:srgbClr val="FF0000"/>
                </a:solidFill>
              </a:rPr>
              <a:t>  </a:t>
            </a:r>
            <a:r>
              <a:rPr lang="en-US" sz="3600" dirty="0" smtClean="0">
                <a:solidFill>
                  <a:srgbClr val="FFFF00"/>
                </a:solidFill>
              </a:rPr>
              <a:t>It is a rather new therapeutic approach attempting to address KC progression.</a:t>
            </a:r>
          </a:p>
          <a:p>
            <a:pPr>
              <a:buFont typeface="Wingdings" pitchFamily="2" charset="2"/>
              <a:buChar char="ü"/>
            </a:pPr>
            <a:r>
              <a:rPr lang="en-US" sz="3600" dirty="0" smtClean="0">
                <a:solidFill>
                  <a:srgbClr val="FF0000"/>
                </a:solidFill>
              </a:rPr>
              <a:t>  </a:t>
            </a:r>
            <a:r>
              <a:rPr lang="en-US" sz="3600" dirty="0" smtClean="0">
                <a:solidFill>
                  <a:srgbClr val="FFFF00"/>
                </a:solidFill>
              </a:rPr>
              <a:t>By using  </a:t>
            </a:r>
            <a:r>
              <a:rPr lang="en-US" sz="3600" dirty="0" smtClean="0">
                <a:solidFill>
                  <a:srgbClr val="FF0000"/>
                </a:solidFill>
              </a:rPr>
              <a:t>riboflavin</a:t>
            </a:r>
            <a:r>
              <a:rPr lang="en-US" sz="3600" dirty="0" smtClean="0">
                <a:solidFill>
                  <a:srgbClr val="FFFF00"/>
                </a:solidFill>
              </a:rPr>
              <a:t> (Vitamin </a:t>
            </a:r>
            <a:r>
              <a:rPr lang="en-US" sz="3600" dirty="0" smtClean="0">
                <a:solidFill>
                  <a:srgbClr val="FF0000"/>
                </a:solidFill>
              </a:rPr>
              <a:t>B2</a:t>
            </a:r>
            <a:r>
              <a:rPr lang="en-US" sz="3600" dirty="0" smtClean="0">
                <a:solidFill>
                  <a:srgbClr val="FFFF00"/>
                </a:solidFill>
              </a:rPr>
              <a:t>) and </a:t>
            </a:r>
            <a:r>
              <a:rPr lang="en-US" sz="3600" dirty="0" smtClean="0">
                <a:solidFill>
                  <a:srgbClr val="FF0000"/>
                </a:solidFill>
              </a:rPr>
              <a:t>ultraviolet A</a:t>
            </a:r>
            <a:r>
              <a:rPr lang="en-US" sz="3600" dirty="0" smtClean="0">
                <a:solidFill>
                  <a:srgbClr val="FFFF00"/>
                </a:solidFill>
              </a:rPr>
              <a:t> (UVA, 365nm) radiation.</a:t>
            </a:r>
          </a:p>
          <a:p>
            <a:pPr>
              <a:buFont typeface="Wingdings" pitchFamily="2" charset="2"/>
              <a:buChar char="ü"/>
            </a:pPr>
            <a:r>
              <a:rPr lang="en-US" sz="3600" dirty="0" smtClean="0">
                <a:solidFill>
                  <a:srgbClr val="FF0000"/>
                </a:solidFill>
              </a:rPr>
              <a:t>  </a:t>
            </a:r>
            <a:r>
              <a:rPr lang="en-US" sz="3600" dirty="0" smtClean="0">
                <a:solidFill>
                  <a:srgbClr val="FFFF00"/>
                </a:solidFill>
              </a:rPr>
              <a:t>The primary objective of CXL is to stabilize the collagen fiber matrix in KC corneas.</a:t>
            </a:r>
          </a:p>
          <a:p>
            <a:pPr>
              <a:buNone/>
            </a:pPr>
            <a:endParaRPr lang="en-US" dirty="0" smtClean="0">
              <a:solidFill>
                <a:srgbClr val="FFFF00"/>
              </a:solidFill>
            </a:endParaRPr>
          </a:p>
          <a:p>
            <a:endParaRPr lang="en-US" dirty="0" smtClean="0">
              <a:solidFill>
                <a:srgbClr val="FFFF00"/>
              </a:solidFill>
            </a:endParaRPr>
          </a:p>
          <a:p>
            <a:pPr>
              <a:buNone/>
            </a:pPr>
            <a:endParaRPr lang="en-US" dirty="0" smtClean="0">
              <a:solidFill>
                <a:srgbClr val="FFFF00"/>
              </a:solidFill>
            </a:endParaRPr>
          </a:p>
          <a:p>
            <a:pPr>
              <a:buFont typeface="Wingdings" pitchFamily="2" charset="2"/>
              <a:buChar char="ü"/>
            </a:pPr>
            <a:endParaRPr lang="en-US" dirty="0" smtClean="0">
              <a:solidFill>
                <a:srgbClr val="FFFF00"/>
              </a:solidFill>
            </a:endParaRPr>
          </a:p>
        </p:txBody>
      </p:sp>
      <p:sp>
        <p:nvSpPr>
          <p:cNvPr id="4" name="نجمة ذات 4 نقاط 3"/>
          <p:cNvSpPr/>
          <p:nvPr/>
        </p:nvSpPr>
        <p:spPr>
          <a:xfrm>
            <a:off x="-1524000" y="3124200"/>
            <a:ext cx="152400" cy="152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Font typeface="Calibri" pitchFamily="34" charset="0"/>
              <a:buChar char="*"/>
            </a:pPr>
            <a:endParaRPr lang="en-US" dirty="0"/>
          </a:p>
        </p:txBody>
      </p:sp>
      <p:sp>
        <p:nvSpPr>
          <p:cNvPr id="5" name="نجمة ذات 5 نقاط 4"/>
          <p:cNvSpPr/>
          <p:nvPr/>
        </p:nvSpPr>
        <p:spPr>
          <a:xfrm>
            <a:off x="-1524000" y="4114800"/>
            <a:ext cx="2286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FF00"/>
                </a:solidFill>
              </a:rPr>
              <a:t>Corneal collagen cross-linking (CXL)</a:t>
            </a:r>
            <a:endParaRPr lang="en-US" dirty="0">
              <a:solidFill>
                <a:srgbClr val="FFFF00"/>
              </a:solidFill>
            </a:endParaRPr>
          </a:p>
        </p:txBody>
      </p:sp>
      <p:sp>
        <p:nvSpPr>
          <p:cNvPr id="3" name="عنصر نائب للمحتوى 2"/>
          <p:cNvSpPr>
            <a:spLocks noGrp="1"/>
          </p:cNvSpPr>
          <p:nvPr>
            <p:ph idx="1"/>
          </p:nvPr>
        </p:nvSpPr>
        <p:spPr/>
        <p:txBody>
          <a:bodyPr/>
          <a:lstStyle/>
          <a:p>
            <a:endParaRPr lang="en-US"/>
          </a:p>
        </p:txBody>
      </p:sp>
      <p:pic>
        <p:nvPicPr>
          <p:cNvPr id="4" name="Picture 3" descr="corneal crosslinking system.jpg"/>
          <p:cNvPicPr>
            <a:picLocks noChangeAspect="1"/>
          </p:cNvPicPr>
          <p:nvPr/>
        </p:nvPicPr>
        <p:blipFill>
          <a:blip r:embed="rId2" cstate="print"/>
          <a:stretch>
            <a:fillRect/>
          </a:stretch>
        </p:blipFill>
        <p:spPr>
          <a:xfrm>
            <a:off x="457200" y="1600200"/>
            <a:ext cx="8229600" cy="4519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FF00"/>
                </a:solidFill>
              </a:rPr>
              <a:t>Corneal collagen cross-linking (CXL)</a:t>
            </a:r>
            <a:endParaRPr lang="en-US" dirty="0">
              <a:solidFill>
                <a:srgbClr val="FFFF00"/>
              </a:solidFill>
            </a:endParaRPr>
          </a:p>
        </p:txBody>
      </p:sp>
      <p:pic>
        <p:nvPicPr>
          <p:cNvPr id="4" name="Content Placeholder 3" descr="less_cross_linking.jpg"/>
          <p:cNvPicPr>
            <a:picLocks noChangeAspect="1"/>
          </p:cNvPicPr>
          <p:nvPr/>
        </p:nvPicPr>
        <p:blipFill>
          <a:blip r:embed="rId2" cstate="print"/>
          <a:stretch>
            <a:fillRect/>
          </a:stretch>
        </p:blipFill>
        <p:spPr>
          <a:xfrm>
            <a:off x="304800" y="1981200"/>
            <a:ext cx="3176736" cy="3962400"/>
          </a:xfrm>
          <a:prstGeom prst="rect">
            <a:avLst/>
          </a:prstGeom>
        </p:spPr>
      </p:pic>
      <p:sp>
        <p:nvSpPr>
          <p:cNvPr id="5" name="Right Arrow 7"/>
          <p:cNvSpPr>
            <a:spLocks noGrp="1"/>
          </p:cNvSpPr>
          <p:nvPr>
            <p:ph idx="1"/>
          </p:nvPr>
        </p:nvSpPr>
        <p:spPr>
          <a:xfrm>
            <a:off x="3657600" y="2895600"/>
            <a:ext cx="2209800" cy="2209800"/>
          </a:xfrm>
          <a:prstGeom prst="rightArrow">
            <a:avLst>
              <a:gd name="adj1" fmla="val 50000"/>
              <a:gd name="adj2" fmla="val 8358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normAutofit fontScale="85000" lnSpcReduction="20000"/>
          </a:bodyPr>
          <a:lstStyle/>
          <a:p>
            <a:pPr algn="ctr"/>
            <a:r>
              <a:rPr lang="en-US" b="1" i="1" dirty="0" smtClean="0">
                <a:solidFill>
                  <a:schemeClr val="tx1"/>
                </a:solidFill>
              </a:rPr>
              <a:t>After </a:t>
            </a:r>
            <a:r>
              <a:rPr lang="en-US" b="1" i="1" dirty="0" err="1" smtClean="0">
                <a:solidFill>
                  <a:schemeClr val="tx1"/>
                </a:solidFill>
              </a:rPr>
              <a:t>surg-erery</a:t>
            </a:r>
            <a:r>
              <a:rPr lang="en-US" b="1" i="1" dirty="0" smtClean="0">
                <a:solidFill>
                  <a:schemeClr val="tx1"/>
                </a:solidFill>
              </a:rPr>
              <a:t> </a:t>
            </a:r>
            <a:endParaRPr lang="ar-SA" b="1" i="1" dirty="0">
              <a:solidFill>
                <a:schemeClr val="tx1"/>
              </a:solidFill>
            </a:endParaRPr>
          </a:p>
        </p:txBody>
      </p:sp>
      <p:pic>
        <p:nvPicPr>
          <p:cNvPr id="6" name="Picture 4" descr="more_cross_linking.jpg"/>
          <p:cNvPicPr>
            <a:picLocks noChangeAspect="1"/>
          </p:cNvPicPr>
          <p:nvPr/>
        </p:nvPicPr>
        <p:blipFill>
          <a:blip r:embed="rId3" cstate="print"/>
          <a:stretch>
            <a:fillRect/>
          </a:stretch>
        </p:blipFill>
        <p:spPr>
          <a:xfrm>
            <a:off x="5867400" y="1981200"/>
            <a:ext cx="3124200"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44562"/>
          </a:xfrm>
        </p:spPr>
        <p:txBody>
          <a:bodyPr/>
          <a:lstStyle/>
          <a:p>
            <a:r>
              <a:rPr lang="en-US" b="1" dirty="0" smtClean="0">
                <a:solidFill>
                  <a:schemeClr val="bg1">
                    <a:lumMod val="95000"/>
                  </a:schemeClr>
                </a:solidFill>
              </a:rPr>
              <a:t>Corneal melting</a:t>
            </a:r>
            <a:endParaRPr lang="en-US" dirty="0">
              <a:solidFill>
                <a:schemeClr val="bg1">
                  <a:lumMod val="95000"/>
                </a:schemeClr>
              </a:solidFill>
            </a:endParaRPr>
          </a:p>
        </p:txBody>
      </p:sp>
      <p:sp>
        <p:nvSpPr>
          <p:cNvPr id="3" name="عنصر نائب للمحتوى 2"/>
          <p:cNvSpPr>
            <a:spLocks noGrp="1"/>
          </p:cNvSpPr>
          <p:nvPr>
            <p:ph idx="1"/>
          </p:nvPr>
        </p:nvSpPr>
        <p:spPr>
          <a:xfrm>
            <a:off x="0" y="1143000"/>
            <a:ext cx="9144000" cy="5715000"/>
          </a:xfrm>
        </p:spPr>
        <p:txBody>
          <a:bodyPr>
            <a:normAutofit/>
          </a:bodyPr>
          <a:lstStyle/>
          <a:p>
            <a:r>
              <a:rPr lang="en-US" sz="3600" dirty="0" smtClean="0">
                <a:solidFill>
                  <a:srgbClr val="FFFF00"/>
                </a:solidFill>
              </a:rPr>
              <a:t>Postoperative corneal melts may be associated with infectious, inflammatory, or trophic causes.</a:t>
            </a:r>
          </a:p>
          <a:p>
            <a:r>
              <a:rPr lang="en-US" sz="3600" dirty="0" smtClean="0">
                <a:solidFill>
                  <a:srgbClr val="FFFF00"/>
                </a:solidFill>
              </a:rPr>
              <a:t>The most common causes of corneal melt are </a:t>
            </a:r>
            <a:r>
              <a:rPr lang="en-US" sz="3600" i="1" u="sng" dirty="0" smtClean="0">
                <a:solidFill>
                  <a:srgbClr val="FFFF00"/>
                </a:solidFill>
              </a:rPr>
              <a:t>herpes simplex virus </a:t>
            </a:r>
            <a:r>
              <a:rPr lang="en-US" sz="3600" dirty="0" smtClean="0">
                <a:solidFill>
                  <a:srgbClr val="FFFF00"/>
                </a:solidFill>
              </a:rPr>
              <a:t>(HSV) keratitis , </a:t>
            </a:r>
            <a:r>
              <a:rPr lang="en-US" sz="3600" i="1" u="sng" dirty="0" smtClean="0">
                <a:solidFill>
                  <a:srgbClr val="FFFF00"/>
                </a:solidFill>
              </a:rPr>
              <a:t>retained lenticular material</a:t>
            </a:r>
            <a:r>
              <a:rPr lang="en-US" sz="3600" dirty="0" smtClean="0"/>
              <a:t> </a:t>
            </a:r>
            <a:r>
              <a:rPr lang="en-US" sz="3600" dirty="0" smtClean="0">
                <a:solidFill>
                  <a:srgbClr val="FFFF00"/>
                </a:solidFill>
              </a:rPr>
              <a:t>and </a:t>
            </a:r>
            <a:r>
              <a:rPr lang="en-US" sz="3600" i="1" u="sng" dirty="0" smtClean="0">
                <a:solidFill>
                  <a:srgbClr val="FFFF00"/>
                </a:solidFill>
              </a:rPr>
              <a:t>autoimmune</a:t>
            </a:r>
            <a:r>
              <a:rPr lang="en-US" sz="3600" dirty="0" smtClean="0">
                <a:solidFill>
                  <a:srgbClr val="FFFF00"/>
                </a:solidFill>
              </a:rPr>
              <a:t> </a:t>
            </a:r>
            <a:r>
              <a:rPr lang="en-US" sz="3600" i="1" u="sng" dirty="0" smtClean="0">
                <a:solidFill>
                  <a:srgbClr val="FFFF00"/>
                </a:solidFill>
              </a:rPr>
              <a:t>disorders.</a:t>
            </a:r>
            <a:endParaRPr lang="en-US" sz="3600" i="1" u="sng" dirty="0">
              <a:solidFill>
                <a:srgbClr val="FFFF00"/>
              </a:solidFill>
            </a:endParaRPr>
          </a:p>
        </p:txBody>
      </p:sp>
      <p:pic>
        <p:nvPicPr>
          <p:cNvPr id="4" name="صورة 3" descr="meltingcornea.jpg"/>
          <p:cNvPicPr>
            <a:picLocks noChangeAspect="1"/>
          </p:cNvPicPr>
          <p:nvPr/>
        </p:nvPicPr>
        <p:blipFill>
          <a:blip r:embed="rId2"/>
          <a:stretch>
            <a:fillRect/>
          </a:stretch>
        </p:blipFill>
        <p:spPr>
          <a:xfrm>
            <a:off x="6248401" y="4876800"/>
            <a:ext cx="2895600" cy="1981200"/>
          </a:xfrm>
          <a:prstGeom prst="rect">
            <a:avLst/>
          </a:prstGeom>
        </p:spPr>
      </p:pic>
      <p:pic>
        <p:nvPicPr>
          <p:cNvPr id="5" name="صورة 4" descr="11.jpg"/>
          <p:cNvPicPr>
            <a:picLocks noChangeAspect="1"/>
          </p:cNvPicPr>
          <p:nvPr/>
        </p:nvPicPr>
        <p:blipFill>
          <a:blip r:embed="rId3"/>
          <a:stretch>
            <a:fillRect/>
          </a:stretch>
        </p:blipFill>
        <p:spPr>
          <a:xfrm>
            <a:off x="0" y="4876800"/>
            <a:ext cx="2895600" cy="1981200"/>
          </a:xfrm>
          <a:prstGeom prst="rect">
            <a:avLst/>
          </a:prstGeom>
        </p:spPr>
      </p:pic>
      <p:pic>
        <p:nvPicPr>
          <p:cNvPr id="6" name="صورة 5" descr="049604A000004-01.jpg"/>
          <p:cNvPicPr>
            <a:picLocks noChangeAspect="1"/>
          </p:cNvPicPr>
          <p:nvPr/>
        </p:nvPicPr>
        <p:blipFill>
          <a:blip r:embed="rId4" cstate="print"/>
          <a:stretch>
            <a:fillRect/>
          </a:stretch>
        </p:blipFill>
        <p:spPr>
          <a:xfrm>
            <a:off x="4552569" y="3418484"/>
            <a:ext cx="38862" cy="21031"/>
          </a:xfrm>
          <a:prstGeom prst="rect">
            <a:avLst/>
          </a:prstGeom>
        </p:spPr>
      </p:pic>
      <p:pic>
        <p:nvPicPr>
          <p:cNvPr id="8" name="صورة 7" descr="049604A000004-01.jpg"/>
          <p:cNvPicPr>
            <a:picLocks noChangeAspect="1"/>
          </p:cNvPicPr>
          <p:nvPr/>
        </p:nvPicPr>
        <p:blipFill>
          <a:blip r:embed="rId5"/>
          <a:stretch>
            <a:fillRect/>
          </a:stretch>
        </p:blipFill>
        <p:spPr>
          <a:xfrm flipH="1">
            <a:off x="2895600" y="4876800"/>
            <a:ext cx="3379336" cy="1981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73000" r="-100000" b="-10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219200"/>
          </a:xfrm>
        </p:spPr>
        <p:txBody>
          <a:bodyPr/>
          <a:lstStyle/>
          <a:p>
            <a:r>
              <a:rPr lang="en-US" dirty="0" smtClean="0">
                <a:solidFill>
                  <a:schemeClr val="bg1"/>
                </a:solidFill>
              </a:rPr>
              <a:t>Case presentation</a:t>
            </a:r>
            <a:endParaRPr lang="en-US" dirty="0">
              <a:solidFill>
                <a:schemeClr val="bg1"/>
              </a:solidFill>
            </a:endParaRPr>
          </a:p>
        </p:txBody>
      </p:sp>
      <p:sp>
        <p:nvSpPr>
          <p:cNvPr id="3" name="عنصر نائب للمحتوى 2"/>
          <p:cNvSpPr>
            <a:spLocks noGrp="1"/>
          </p:cNvSpPr>
          <p:nvPr>
            <p:ph idx="1"/>
          </p:nvPr>
        </p:nvSpPr>
        <p:spPr>
          <a:xfrm>
            <a:off x="0" y="1066800"/>
            <a:ext cx="9144000" cy="5791200"/>
          </a:xfrm>
        </p:spPr>
        <p:txBody>
          <a:bodyPr>
            <a:noAutofit/>
          </a:bodyPr>
          <a:lstStyle/>
          <a:p>
            <a:r>
              <a:rPr lang="en-US" sz="3600" dirty="0" smtClean="0">
                <a:solidFill>
                  <a:srgbClr val="FFFF00"/>
                </a:solidFill>
              </a:rPr>
              <a:t> </a:t>
            </a:r>
            <a:r>
              <a:rPr lang="en-US" sz="3600" dirty="0" smtClean="0">
                <a:solidFill>
                  <a:srgbClr val="FF0000"/>
                </a:solidFill>
              </a:rPr>
              <a:t>23</a:t>
            </a:r>
            <a:r>
              <a:rPr lang="en-US" sz="3600" dirty="0" smtClean="0">
                <a:solidFill>
                  <a:srgbClr val="FFFF00"/>
                </a:solidFill>
              </a:rPr>
              <a:t>-year-old Caucasian man.</a:t>
            </a:r>
          </a:p>
          <a:p>
            <a:r>
              <a:rPr lang="en-US" sz="3600" dirty="0" smtClean="0">
                <a:solidFill>
                  <a:srgbClr val="FFFF00"/>
                </a:solidFill>
              </a:rPr>
              <a:t>He had progressive  bilateral keratoconus.</a:t>
            </a:r>
          </a:p>
          <a:p>
            <a:r>
              <a:rPr lang="en-US" sz="3600" dirty="0" smtClean="0">
                <a:solidFill>
                  <a:srgbClr val="FFFF00"/>
                </a:solidFill>
              </a:rPr>
              <a:t>He had no other ophthalmological problems. However, during the past year, he had developed contact lens intolerance.</a:t>
            </a:r>
          </a:p>
          <a:p>
            <a:r>
              <a:rPr lang="en-US" sz="3600" dirty="0" smtClean="0">
                <a:solidFill>
                  <a:srgbClr val="FFFF00"/>
                </a:solidFill>
              </a:rPr>
              <a:t>UCVA : OD : </a:t>
            </a:r>
            <a:r>
              <a:rPr lang="en-US" sz="3600" dirty="0" smtClean="0">
                <a:solidFill>
                  <a:srgbClr val="FF0000"/>
                </a:solidFill>
              </a:rPr>
              <a:t>0.4 </a:t>
            </a:r>
            <a:r>
              <a:rPr lang="en-US" sz="3600" dirty="0" smtClean="0">
                <a:solidFill>
                  <a:srgbClr val="FFFF00"/>
                </a:solidFill>
              </a:rPr>
              <a:t>logMar</a:t>
            </a:r>
          </a:p>
          <a:p>
            <a:pPr>
              <a:buNone/>
            </a:pPr>
            <a:r>
              <a:rPr lang="en-US" sz="3600" dirty="0" smtClean="0">
                <a:solidFill>
                  <a:srgbClr val="FF0000"/>
                </a:solidFill>
              </a:rPr>
              <a:t>                 </a:t>
            </a:r>
            <a:r>
              <a:rPr lang="en-US" sz="3600" dirty="0" smtClean="0">
                <a:solidFill>
                  <a:srgbClr val="FFFF00"/>
                </a:solidFill>
              </a:rPr>
              <a:t>OS : </a:t>
            </a:r>
            <a:r>
              <a:rPr lang="en-US" sz="3600" dirty="0" smtClean="0">
                <a:solidFill>
                  <a:srgbClr val="FF0000"/>
                </a:solidFill>
              </a:rPr>
              <a:t>0.5 </a:t>
            </a:r>
            <a:r>
              <a:rPr lang="en-US" sz="3600" dirty="0" smtClean="0">
                <a:solidFill>
                  <a:srgbClr val="FFFF00"/>
                </a:solidFill>
              </a:rPr>
              <a:t>logMar</a:t>
            </a:r>
            <a:r>
              <a:rPr lang="en-US" sz="3600" dirty="0" smtClean="0">
                <a:solidFill>
                  <a:srgbClr val="FF0000"/>
                </a:solidFill>
              </a:rPr>
              <a:t> </a:t>
            </a:r>
          </a:p>
          <a:p>
            <a:pPr>
              <a:buNone/>
            </a:pPr>
            <a:r>
              <a:rPr lang="en-US" sz="3600" dirty="0" smtClean="0">
                <a:solidFill>
                  <a:srgbClr val="FF0000"/>
                </a:solidFill>
              </a:rPr>
              <a:t> </a:t>
            </a:r>
            <a:r>
              <a:rPr lang="en-US" sz="3600" dirty="0" smtClean="0"/>
              <a:t>  </a:t>
            </a:r>
            <a:r>
              <a:rPr lang="en-US" sz="3600" dirty="0" smtClean="0">
                <a:solidFill>
                  <a:srgbClr val="FFFF00"/>
                </a:solidFill>
              </a:rPr>
              <a:t>BCVA  OD : </a:t>
            </a:r>
            <a:r>
              <a:rPr lang="en-US" sz="3600" dirty="0" smtClean="0">
                <a:solidFill>
                  <a:srgbClr val="FF0000"/>
                </a:solidFill>
              </a:rPr>
              <a:t>0.1 </a:t>
            </a:r>
            <a:r>
              <a:rPr lang="en-US" sz="3600" dirty="0" smtClean="0">
                <a:solidFill>
                  <a:srgbClr val="FFFF00"/>
                </a:solidFill>
              </a:rPr>
              <a:t>logMar (</a:t>
            </a:r>
            <a:r>
              <a:rPr lang="en-US" sz="3600" dirty="0" smtClean="0">
                <a:solidFill>
                  <a:srgbClr val="FF0000"/>
                </a:solidFill>
              </a:rPr>
              <a:t>- 0.25 -2.50 X20</a:t>
            </a:r>
            <a:r>
              <a:rPr lang="en-US" sz="3600" dirty="0" smtClean="0">
                <a:solidFill>
                  <a:srgbClr val="FFFF00"/>
                </a:solidFill>
              </a:rPr>
              <a:t>)20/25</a:t>
            </a:r>
          </a:p>
          <a:p>
            <a:pPr>
              <a:buNone/>
            </a:pPr>
            <a:r>
              <a:rPr lang="en-US" sz="3600" dirty="0" smtClean="0">
                <a:solidFill>
                  <a:srgbClr val="FFFF00"/>
                </a:solidFill>
              </a:rPr>
              <a:t>               OS : </a:t>
            </a:r>
            <a:r>
              <a:rPr lang="en-US" sz="3600" dirty="0" smtClean="0">
                <a:solidFill>
                  <a:srgbClr val="FF0000"/>
                </a:solidFill>
              </a:rPr>
              <a:t>0.3 </a:t>
            </a:r>
            <a:r>
              <a:rPr lang="en-US" sz="3600" dirty="0" smtClean="0">
                <a:solidFill>
                  <a:srgbClr val="FFFF00"/>
                </a:solidFill>
              </a:rPr>
              <a:t>logMar (</a:t>
            </a:r>
            <a:r>
              <a:rPr lang="en-US" sz="3600" dirty="0" smtClean="0">
                <a:solidFill>
                  <a:srgbClr val="FF0000"/>
                </a:solidFill>
              </a:rPr>
              <a:t>-0.50 – 3.0 X155</a:t>
            </a:r>
            <a:r>
              <a:rPr lang="en-US" sz="3600" dirty="0" smtClean="0">
                <a:solidFill>
                  <a:srgbClr val="FFFF00"/>
                </a:solidFill>
              </a:rPr>
              <a:t>)20/40</a:t>
            </a:r>
          </a:p>
          <a:p>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274638"/>
            <a:ext cx="8458200" cy="1020762"/>
          </a:xfrm>
        </p:spPr>
        <p:txBody>
          <a:bodyPr>
            <a:normAutofit/>
          </a:bodyPr>
          <a:lstStyle/>
          <a:p>
            <a:pPr algn="l">
              <a:buFont typeface="Wingdings" pitchFamily="2" charset="2"/>
              <a:buChar char="§"/>
            </a:pPr>
            <a:r>
              <a:rPr lang="en-US" sz="3200" dirty="0" smtClean="0">
                <a:solidFill>
                  <a:srgbClr val="FFFF00"/>
                </a:solidFill>
              </a:rPr>
              <a:t>  </a:t>
            </a:r>
            <a:r>
              <a:rPr lang="en-US" sz="3600" dirty="0" smtClean="0">
                <a:solidFill>
                  <a:srgbClr val="FFFF00"/>
                </a:solidFill>
              </a:rPr>
              <a:t>Central corneal pachymetry</a:t>
            </a:r>
            <a:endParaRPr lang="en-US" sz="3200" dirty="0"/>
          </a:p>
        </p:txBody>
      </p:sp>
      <p:sp>
        <p:nvSpPr>
          <p:cNvPr id="3" name="عنصر نائب للمحتوى 2"/>
          <p:cNvSpPr>
            <a:spLocks noGrp="1"/>
          </p:cNvSpPr>
          <p:nvPr>
            <p:ph idx="1"/>
          </p:nvPr>
        </p:nvSpPr>
        <p:spPr>
          <a:xfrm>
            <a:off x="228600" y="1143000"/>
            <a:ext cx="8915400" cy="4983163"/>
          </a:xfrm>
        </p:spPr>
        <p:txBody>
          <a:bodyPr/>
          <a:lstStyle/>
          <a:p>
            <a:pPr>
              <a:buNone/>
            </a:pPr>
            <a:r>
              <a:rPr lang="en-US" dirty="0" smtClean="0">
                <a:solidFill>
                  <a:srgbClr val="FFFF00"/>
                </a:solidFill>
              </a:rPr>
              <a:t> </a:t>
            </a:r>
            <a:r>
              <a:rPr lang="en-US" sz="3600" dirty="0" smtClean="0">
                <a:solidFill>
                  <a:srgbClr val="FFFF00"/>
                </a:solidFill>
              </a:rPr>
              <a:t>OD = </a:t>
            </a:r>
            <a:r>
              <a:rPr lang="en-US" sz="3600" dirty="0" smtClean="0">
                <a:solidFill>
                  <a:srgbClr val="FF0000"/>
                </a:solidFill>
              </a:rPr>
              <a:t>462</a:t>
            </a:r>
            <a:r>
              <a:rPr lang="en-US" sz="3600" dirty="0" smtClean="0">
                <a:solidFill>
                  <a:srgbClr val="FFFF00"/>
                </a:solidFill>
              </a:rPr>
              <a:t> </a:t>
            </a:r>
            <a:r>
              <a:rPr lang="el-GR" sz="3600" dirty="0" smtClean="0">
                <a:solidFill>
                  <a:srgbClr val="FFFF00"/>
                </a:solidFill>
              </a:rPr>
              <a:t>μ</a:t>
            </a:r>
            <a:r>
              <a:rPr lang="en-US" sz="3600" dirty="0" smtClean="0">
                <a:solidFill>
                  <a:srgbClr val="FFFF00"/>
                </a:solidFill>
              </a:rPr>
              <a:t>m</a:t>
            </a:r>
          </a:p>
          <a:p>
            <a:pPr>
              <a:buNone/>
            </a:pPr>
            <a:r>
              <a:rPr lang="en-US" sz="3600" dirty="0" smtClean="0">
                <a:solidFill>
                  <a:srgbClr val="FFFF00"/>
                </a:solidFill>
              </a:rPr>
              <a:t> OS = </a:t>
            </a:r>
            <a:r>
              <a:rPr lang="el-GR" sz="3600" dirty="0" smtClean="0">
                <a:solidFill>
                  <a:srgbClr val="FF0000"/>
                </a:solidFill>
              </a:rPr>
              <a:t>455</a:t>
            </a:r>
            <a:r>
              <a:rPr lang="el-GR" sz="3600" dirty="0" smtClean="0">
                <a:solidFill>
                  <a:srgbClr val="FFFF00"/>
                </a:solidFill>
              </a:rPr>
              <a:t> μ</a:t>
            </a:r>
            <a:r>
              <a:rPr lang="en-US" sz="3600" dirty="0" smtClean="0">
                <a:solidFill>
                  <a:srgbClr val="FFFF00"/>
                </a:solidFill>
              </a:rPr>
              <a:t>m</a:t>
            </a:r>
          </a:p>
          <a:p>
            <a:pPr>
              <a:buFont typeface="Wingdings" pitchFamily="2" charset="2"/>
              <a:buChar char="§"/>
            </a:pPr>
            <a:r>
              <a:rPr lang="en-US" sz="3600" dirty="0" smtClean="0">
                <a:solidFill>
                  <a:srgbClr val="FFFF00"/>
                </a:solidFill>
              </a:rPr>
              <a:t>  keratometric readings</a:t>
            </a:r>
          </a:p>
          <a:p>
            <a:pPr>
              <a:buNone/>
            </a:pPr>
            <a:r>
              <a:rPr lang="en-US" sz="3600" dirty="0" smtClean="0">
                <a:solidFill>
                  <a:srgbClr val="FFFF00"/>
                </a:solidFill>
              </a:rPr>
              <a:t> OD : K1= </a:t>
            </a:r>
            <a:r>
              <a:rPr lang="en-US" sz="3600" dirty="0" smtClean="0">
                <a:solidFill>
                  <a:srgbClr val="FF0000"/>
                </a:solidFill>
              </a:rPr>
              <a:t>-43.1 </a:t>
            </a:r>
            <a:r>
              <a:rPr lang="en-US" sz="3600" dirty="0" smtClean="0">
                <a:solidFill>
                  <a:srgbClr val="FFFF00"/>
                </a:solidFill>
              </a:rPr>
              <a:t>, K2= </a:t>
            </a:r>
            <a:r>
              <a:rPr lang="en-US" sz="3600" dirty="0" smtClean="0">
                <a:solidFill>
                  <a:srgbClr val="FF0000"/>
                </a:solidFill>
              </a:rPr>
              <a:t>-46.4</a:t>
            </a:r>
          </a:p>
          <a:p>
            <a:pPr>
              <a:buNone/>
            </a:pPr>
            <a:r>
              <a:rPr lang="en-US" sz="3600" dirty="0" smtClean="0">
                <a:solidFill>
                  <a:srgbClr val="FF0000"/>
                </a:solidFill>
              </a:rPr>
              <a:t> </a:t>
            </a:r>
            <a:r>
              <a:rPr lang="en-US" sz="3600" dirty="0" smtClean="0">
                <a:solidFill>
                  <a:srgbClr val="FFFF00"/>
                </a:solidFill>
              </a:rPr>
              <a:t>OS  : K1= </a:t>
            </a:r>
            <a:r>
              <a:rPr lang="en-US" sz="3600" dirty="0" smtClean="0">
                <a:solidFill>
                  <a:srgbClr val="FF0000"/>
                </a:solidFill>
              </a:rPr>
              <a:t>-43.2 </a:t>
            </a:r>
            <a:r>
              <a:rPr lang="en-US" sz="3600" dirty="0" smtClean="0">
                <a:solidFill>
                  <a:srgbClr val="FFFF00"/>
                </a:solidFill>
              </a:rPr>
              <a:t>, K2= </a:t>
            </a:r>
            <a:r>
              <a:rPr lang="en-US" sz="3600" dirty="0" smtClean="0">
                <a:solidFill>
                  <a:srgbClr val="FF0000"/>
                </a:solidFill>
              </a:rPr>
              <a:t>-46.6</a:t>
            </a:r>
          </a:p>
          <a:p>
            <a:pPr>
              <a:buFont typeface="Wingdings" pitchFamily="2" charset="2"/>
              <a:buChar char="§"/>
            </a:pPr>
            <a:r>
              <a:rPr lang="en-US" sz="3600" dirty="0" smtClean="0">
                <a:solidFill>
                  <a:srgbClr val="FFFF00"/>
                </a:solidFill>
              </a:rPr>
              <a:t> The thickness of the thinnest corneal point (TCT) in the left eye was </a:t>
            </a:r>
            <a:r>
              <a:rPr lang="en-US" sz="3600" dirty="0" smtClean="0">
                <a:solidFill>
                  <a:srgbClr val="FF0000"/>
                </a:solidFill>
              </a:rPr>
              <a:t>443</a:t>
            </a:r>
            <a:r>
              <a:rPr lang="en-US" sz="3600" dirty="0" smtClean="0">
                <a:solidFill>
                  <a:srgbClr val="FFFF00"/>
                </a:solidFill>
              </a:rPr>
              <a:t> μm</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4763"/>
            <a:ext cx="9753600" cy="684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2449</TotalTime>
  <Words>802</Words>
  <Application>Microsoft Office PowerPoint</Application>
  <PresentationFormat>عرض على الشاشة (3:4)‏</PresentationFormat>
  <Paragraphs>90</Paragraphs>
  <Slides>20</Slides>
  <Notes>2</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Office Theme</vt:lpstr>
      <vt:lpstr>Corneal melting after collagen cross-linking for keratoconus</vt:lpstr>
      <vt:lpstr>introduction</vt:lpstr>
      <vt:lpstr>Corneal collagen cross-linking (CXL)</vt:lpstr>
      <vt:lpstr>Corneal collagen cross-linking (CXL)</vt:lpstr>
      <vt:lpstr>Corneal collagen cross-linking (CXL)</vt:lpstr>
      <vt:lpstr>Corneal melting</vt:lpstr>
      <vt:lpstr>Case presentation</vt:lpstr>
      <vt:lpstr>  Central corneal pachymetry</vt:lpstr>
      <vt:lpstr>الشريحة 9</vt:lpstr>
      <vt:lpstr>postoperative</vt:lpstr>
      <vt:lpstr>Slit lamp biomicroscopy</vt:lpstr>
      <vt:lpstr>Slit lamp biomicroscopic image showing severe corneal haze and endothelial precipitates due to the acute inflammatory response. </vt:lpstr>
      <vt:lpstr>treatment</vt:lpstr>
      <vt:lpstr>Discussion </vt:lpstr>
      <vt:lpstr>corneal melting literature</vt:lpstr>
      <vt:lpstr>corneal melting literature</vt:lpstr>
      <vt:lpstr>in our case</vt:lpstr>
      <vt:lpstr>Conclusion </vt:lpstr>
      <vt:lpstr>thanks</vt:lpstr>
      <vt:lpstr>الشريحة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Corneal melting after collagen cross-linking for keratoconus</dc:title>
  <dc:creator/>
  <cp:lastModifiedBy>ABUMADA</cp:lastModifiedBy>
  <cp:revision>153</cp:revision>
  <dcterms:created xsi:type="dcterms:W3CDTF">2006-08-16T00:00:00Z</dcterms:created>
  <dcterms:modified xsi:type="dcterms:W3CDTF">2011-05-15T04:59:05Z</dcterms:modified>
</cp:coreProperties>
</file>