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EBE"/>
    <a:srgbClr val="B6B6B6"/>
    <a:srgbClr val="A1A1A1"/>
    <a:srgbClr val="012341"/>
    <a:srgbClr val="2678BD"/>
    <a:srgbClr val="26788B"/>
    <a:srgbClr val="EBC200"/>
    <a:srgbClr val="166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>
        <p:scale>
          <a:sx n="66" d="100"/>
          <a:sy n="66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D47AA4-2AED-4E18-A527-880BD4C2E546}" type="datetimeFigureOut">
              <a:rPr lang="en-US"/>
              <a:pPr>
                <a:defRPr/>
              </a:pPr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C139EE7-93D9-4F02-95A1-C7417AC5D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9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CA7E81-CF6B-449F-A8DF-49CD1F25DC06}" type="datetimeFigureOut">
              <a:rPr lang="en-US"/>
              <a:pPr>
                <a:defRPr/>
              </a:pPr>
              <a:t>7/17/2012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B093B02-2821-4B88-81F7-270F64B37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7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 userDrawn="1"/>
        </p:nvSpPr>
        <p:spPr>
          <a:xfrm>
            <a:off x="6705600" y="76200"/>
            <a:ext cx="2362200" cy="76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7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4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2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 userDrawn="1"/>
        </p:nvSpPr>
        <p:spPr>
          <a:xfrm>
            <a:off x="6705600" y="76200"/>
            <a:ext cx="2362200" cy="76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48736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3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669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0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6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6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652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76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171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pt_033_interio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3962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8593138" y="303213"/>
            <a:ext cx="508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981C9F9-B56F-473B-A56E-F7735B8C5B35}" type="slidenum">
              <a:rPr lang="en-US" sz="1400" b="1">
                <a:solidFill>
                  <a:srgbClr val="F2F2F2"/>
                </a:solidFill>
              </a:rPr>
              <a:pPr/>
              <a:t>‹#›</a:t>
            </a:fld>
            <a:endParaRPr lang="en-US" sz="1400" b="1">
              <a:solidFill>
                <a:srgbClr val="F2F2F2"/>
              </a:solidFill>
            </a:endParaRPr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304800" y="6535738"/>
            <a:ext cx="2076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800">
                <a:solidFill>
                  <a:srgbClr val="404040"/>
                </a:solidFill>
                <a:cs typeface="Tahoma" pitchFamily="34" charset="0"/>
              </a:rPr>
              <a:t>Copyright Information goes here</a:t>
            </a:r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6723063" y="6550025"/>
            <a:ext cx="2076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800">
                <a:solidFill>
                  <a:srgbClr val="404040"/>
                </a:solidFill>
                <a:cs typeface="Tahoma" pitchFamily="34" charset="0"/>
              </a:rPr>
              <a:t>Company Proprietary and Confidential</a:t>
            </a:r>
          </a:p>
        </p:txBody>
      </p:sp>
      <p:pic>
        <p:nvPicPr>
          <p:cNvPr id="1031" name="Picture 13" descr="2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228600"/>
            <a:ext cx="16668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ppt_033_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90600" y="2895600"/>
            <a:ext cx="76200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ts val="2600"/>
              </a:lnSpc>
              <a:spcBef>
                <a:spcPts val="0"/>
              </a:spcBef>
              <a:defRPr/>
            </a:pPr>
            <a:r>
              <a:rPr lang="ar-SA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اسم المفعول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143250" y="4387850"/>
            <a:ext cx="33147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ar-SA" sz="4000" b="1" dirty="0">
                <a:latin typeface="Traditional Arabic" pitchFamily="18" charset="-78"/>
                <a:cs typeface="Traditional Arabic" pitchFamily="18" charset="-78"/>
              </a:rPr>
              <a:t>سعد هاني اسماعيل</a:t>
            </a:r>
          </a:p>
          <a:p>
            <a:pPr algn="ctr" rtl="0">
              <a:spcBef>
                <a:spcPct val="500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431100129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 rtl="0">
              <a:spcBef>
                <a:spcPct val="50000"/>
              </a:spcBef>
              <a:defRPr/>
            </a:pP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4101" name="مجموعة 2"/>
          <p:cNvGrpSpPr>
            <a:grpSpLocks/>
          </p:cNvGrpSpPr>
          <p:nvPr/>
        </p:nvGrpSpPr>
        <p:grpSpPr bwMode="auto">
          <a:xfrm>
            <a:off x="357188" y="457200"/>
            <a:ext cx="1635125" cy="1981200"/>
            <a:chOff x="357414" y="457200"/>
            <a:chExt cx="1635149" cy="1981200"/>
          </a:xfrm>
        </p:grpSpPr>
        <p:pic>
          <p:nvPicPr>
            <p:cNvPr id="4103" name="Picture 2" descr="http://www.rnon.com/images/rnon/arabiclogo/saud_university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286" b="48030"/>
            <a:stretch>
              <a:fillRect/>
            </a:stretch>
          </p:blipFill>
          <p:spPr bwMode="auto">
            <a:xfrm>
              <a:off x="533400" y="457200"/>
              <a:ext cx="1459163" cy="1817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357414" y="2133600"/>
              <a:ext cx="55722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>
                <a:defRPr/>
              </a:pPr>
              <a:endParaRPr lang="ar-SA"/>
            </a:p>
          </p:txBody>
        </p:sp>
      </p:grpSp>
      <p:sp>
        <p:nvSpPr>
          <p:cNvPr id="4" name="مربع نص 3"/>
          <p:cNvSpPr txBox="1"/>
          <p:nvPr/>
        </p:nvSpPr>
        <p:spPr>
          <a:xfrm>
            <a:off x="3505200" y="3429000"/>
            <a:ext cx="3352800" cy="6461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ar-SA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د. يوسف فجال </a:t>
            </a:r>
            <a:endParaRPr lang="ar-SA" sz="3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txBody>
          <a:bodyPr>
            <a:noAutofit/>
          </a:bodyPr>
          <a:lstStyle/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ar-SA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ea typeface="+mn-ea"/>
              </a:rPr>
              <a:t>اسم المفعول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0" y="990600"/>
            <a:ext cx="8229600" cy="7010400"/>
          </a:xfrm>
        </p:spPr>
        <p:txBody>
          <a:bodyPr>
            <a:normAutofit/>
          </a:bodyPr>
          <a:lstStyle/>
          <a:p>
            <a:pPr marL="0" indent="0" algn="ctr" rtl="1" eaLnBrk="1" hangingPunct="1">
              <a:buFontTx/>
              <a:buNone/>
              <a:defRPr/>
            </a:pPr>
            <a:r>
              <a:rPr lang="ar-SA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الوصف </a:t>
            </a:r>
            <a:r>
              <a:rPr lang="ar-SA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المشتق من </a:t>
            </a:r>
            <a:r>
              <a:rPr lang="ar-SA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الفعل</a:t>
            </a:r>
          </a:p>
          <a:p>
            <a:pPr marL="0" indent="0" algn="ctr" rtl="1" eaLnBrk="1" hangingPunct="1">
              <a:buFontTx/>
              <a:buNone/>
              <a:defRPr/>
            </a:pPr>
            <a:r>
              <a:rPr lang="ar-SA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</a:t>
            </a:r>
            <a:r>
              <a:rPr lang="ar-SA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للدلالة على من وقع عليه الفعل</a:t>
            </a:r>
          </a:p>
          <a:p>
            <a:pPr marL="0" indent="0" algn="r" rtl="1" eaLnBrk="1" hangingPunct="1">
              <a:buFontTx/>
              <a:buNone/>
              <a:defRPr/>
            </a:pPr>
            <a:r>
              <a:rPr lang="ar-SA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يصاغ من </a:t>
            </a:r>
            <a:r>
              <a:rPr lang="ar-SA" sz="4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:</a:t>
            </a:r>
            <a:endParaRPr lang="ar-SA" sz="4000" b="1" u="sng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cs typeface="Traditional Arabic" pitchFamily="18" charset="-78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SA" sz="3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الفعل </a:t>
            </a:r>
            <a:r>
              <a:rPr lang="ar-SA" sz="3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الثلاثي على وزن مفعول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SA" sz="3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الفعل غير الثلاثي على بناء </a:t>
            </a:r>
            <a:r>
              <a:rPr lang="ar-SA" sz="3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مضارعه</a:t>
            </a:r>
          </a:p>
          <a:p>
            <a:pPr marL="0" indent="0" algn="r" rtl="1" eaLnBrk="1" hangingPunct="1">
              <a:buFontTx/>
              <a:buNone/>
              <a:defRPr/>
            </a:pPr>
            <a:r>
              <a:rPr lang="ar-SA" sz="3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   مع </a:t>
            </a:r>
            <a:r>
              <a:rPr lang="ar-SA" sz="3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إبدال حرف المضارعة ميمًا مضمومة </a:t>
            </a:r>
            <a:endParaRPr lang="ar-SA" sz="3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cs typeface="Traditional Arabic" pitchFamily="18" charset="-78"/>
            </a:endParaRPr>
          </a:p>
          <a:p>
            <a:pPr marL="0" indent="0" algn="r" rtl="1" eaLnBrk="1" hangingPunct="1">
              <a:buFontTx/>
              <a:buNone/>
              <a:defRPr/>
            </a:pPr>
            <a:r>
              <a:rPr lang="ar-SA" sz="3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   و </a:t>
            </a:r>
            <a:r>
              <a:rPr lang="ar-SA" sz="3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فتح ما قبل الآخر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457200" y="6488113"/>
            <a:ext cx="8229600" cy="369887"/>
          </a:xfrm>
          <a:prstGeom prst="rect">
            <a:avLst/>
          </a:prstGeom>
          <a:gradFill flip="none" rotWithShape="1">
            <a:gsLst>
              <a:gs pos="52000">
                <a:srgbClr val="BFBFBF"/>
              </a:gs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قال تعالى :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)</a:t>
            </a:r>
            <a:r>
              <a:rPr lang="ar-S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إنما الصدقات للفقراء والمساكين والعاملين عليها و</a:t>
            </a:r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المؤلفة</a:t>
            </a:r>
            <a:r>
              <a:rPr lang="ar-SA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</a:t>
            </a:r>
            <a:r>
              <a:rPr lang="ar-SA" sz="3600" dirty="0" smtClean="0">
                <a:latin typeface="MCS Diwany2 S_U normal." pitchFamily="2" charset="-78"/>
                <a:cs typeface="Traditional Arabic" pitchFamily="18" charset="-78"/>
              </a:rPr>
              <a:t>قلوبهم </a:t>
            </a:r>
            <a:r>
              <a:rPr lang="ar-S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وفي الرقاب والغارمين وفي سبيل الله 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MCS Diwany2 S_U normal." pitchFamily="2" charset="-78"/>
              </a:rPr>
              <a:t>(</a:t>
            </a:r>
            <a:endParaRPr lang="en-US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cs typeface="Traditional Arabic" pitchFamily="18" charset="-78"/>
            </a:endParaRPr>
          </a:p>
          <a:p>
            <a:pPr algn="r" rtl="1" eaLnBrk="1" hangingPunct="1">
              <a:defRPr/>
            </a:pPr>
            <a:r>
              <a:rPr lang="ar-S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قال تعالى : 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)</a:t>
            </a:r>
            <a:r>
              <a:rPr lang="ar-S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إنَّ هؤلاء 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</a:t>
            </a:r>
            <a:r>
              <a:rPr lang="ar-S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ُتَب</a:t>
            </a:r>
            <a:r>
              <a:rPr lang="ar-S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َّر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</a:t>
            </a:r>
            <a:r>
              <a:rPr lang="ar-SA" sz="3600" dirty="0" smtClean="0">
                <a:latin typeface="MCS Diwany2 S_U normal." pitchFamily="2" charset="-78"/>
                <a:cs typeface="Traditional Arabic" pitchFamily="18" charset="-78"/>
              </a:rPr>
              <a:t>مَّا</a:t>
            </a: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</a:t>
            </a:r>
            <a:r>
              <a:rPr lang="ar-S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هم فيه وباطلٌ ما كانوا يعملون 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MCS Diwany2 S_U normal." pitchFamily="2" charset="-78"/>
              </a:rPr>
              <a:t>(</a:t>
            </a:r>
            <a:r>
              <a:rPr lang="ar-S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</a:t>
            </a:r>
          </a:p>
          <a:p>
            <a:pPr algn="r" rtl="1" eaLnBrk="1" hangingPunct="1">
              <a:defRPr/>
            </a:pPr>
            <a:r>
              <a:rPr lang="ar-S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قال تعالى : 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)</a:t>
            </a:r>
            <a:r>
              <a:rPr lang="ar-S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وقالت اليهود  يد الله  </a:t>
            </a:r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مغلولة</a:t>
            </a:r>
            <a:r>
              <a:rPr lang="ar-S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</a:t>
            </a:r>
            <a:r>
              <a:rPr lang="ar-S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غُلت أيديهم ولعنوا بم قالوا </a:t>
            </a:r>
            <a:r>
              <a:rPr lang="ar-S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MCS Diwany2 S_U normal." pitchFamily="2" charset="-78"/>
              </a:rPr>
              <a:t>)</a:t>
            </a:r>
          </a:p>
          <a:p>
            <a:pPr algn="r" rtl="1" eaLnBrk="1" hangingPunct="1">
              <a:defRPr/>
            </a:pP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ق</a:t>
            </a:r>
            <a:r>
              <a:rPr lang="ar-S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 تعالى : 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)</a:t>
            </a:r>
            <a:r>
              <a:rPr lang="ar-S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وإنَّ للمتقين لحسن مآب * جنات عدنٍ</a:t>
            </a:r>
            <a:r>
              <a:rPr lang="ar-S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مفتَّحةً </a:t>
            </a:r>
            <a:r>
              <a:rPr lang="ar-S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لهم </a:t>
            </a:r>
            <a:r>
              <a:rPr lang="ar-SA" sz="3600" dirty="0" smtClean="0">
                <a:latin typeface="MCS Diwany2 S_U normal." pitchFamily="2" charset="-78"/>
                <a:cs typeface="Traditional Arabic" pitchFamily="18" charset="-78"/>
              </a:rPr>
              <a:t>الأبواب</a:t>
            </a:r>
            <a:r>
              <a:rPr lang="ar-SA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MCS Diwany2 S_U normal." pitchFamily="2" charset="-78"/>
              </a:rPr>
              <a:t>(</a:t>
            </a:r>
            <a:endParaRPr lang="ar-SA" sz="3600" dirty="0" smtClean="0"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cs typeface="Traditional Arabic" pitchFamily="18" charset="-78"/>
            </a:endParaRPr>
          </a:p>
          <a:p>
            <a:pPr algn="r" rtl="1" eaLnBrk="1" hangingPunct="1">
              <a:defRPr/>
            </a:pPr>
            <a:endParaRPr lang="ar-SA" sz="3600" dirty="0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487362"/>
          </a:xfrm>
        </p:spPr>
        <p:txBody>
          <a:bodyPr>
            <a:noAutofit/>
          </a:bodyPr>
          <a:lstStyle/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ar-SA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ea typeface="+mn-ea"/>
              </a:rPr>
              <a:t>أمثلة</a:t>
            </a:r>
            <a:endParaRPr lang="ar-SA" sz="4400" b="1" dirty="0"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ea typeface="+mn-ea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57200" y="6488113"/>
            <a:ext cx="8229600" cy="369887"/>
          </a:xfrm>
          <a:prstGeom prst="rect">
            <a:avLst/>
          </a:prstGeom>
          <a:gradFill flip="none" rotWithShape="1">
            <a:gsLst>
              <a:gs pos="52000">
                <a:srgbClr val="BFBFBF"/>
              </a:gs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0" y="762000"/>
            <a:ext cx="8229600" cy="5334000"/>
          </a:xfrm>
        </p:spPr>
        <p:txBody>
          <a:bodyPr>
            <a:normAutofit fontScale="47500" lnSpcReduction="20000"/>
          </a:bodyPr>
          <a:lstStyle/>
          <a:p>
            <a:pPr marL="0" indent="0" algn="ctr" rtl="1" eaLnBrk="1" hangingPunct="1">
              <a:buFontTx/>
              <a:buNone/>
              <a:defRPr/>
            </a:pPr>
            <a:endParaRPr lang="ar-SA" sz="6700" b="1" u="sng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cs typeface="Traditional Arabic" pitchFamily="18" charset="-78"/>
            </a:endParaRPr>
          </a:p>
          <a:p>
            <a:pPr marL="0" indent="0" algn="ctr" rtl="1" eaLnBrk="1" hangingPunct="1">
              <a:buFontTx/>
              <a:buNone/>
              <a:defRPr/>
            </a:pPr>
            <a:r>
              <a:rPr lang="ar-SA" sz="67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1. بعد قراءة الآيات </a:t>
            </a:r>
            <a:r>
              <a:rPr lang="ar-SA" sz="6700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الكريمة الآتية </a:t>
            </a:r>
            <a:endParaRPr lang="ar-SA" sz="6700" b="1" u="sng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cs typeface="Traditional Arabic" pitchFamily="18" charset="-78"/>
            </a:endParaRPr>
          </a:p>
          <a:p>
            <a:pPr marL="0" indent="0" algn="ctr" rtl="1" eaLnBrk="1" hangingPunct="1">
              <a:buFontTx/>
              <a:buNone/>
              <a:defRPr/>
            </a:pPr>
            <a:r>
              <a:rPr lang="ar-SA" sz="67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</a:t>
            </a:r>
            <a:r>
              <a:rPr lang="ar-SA" sz="6700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اذكر كل اسم مفعول ورد فيها</a:t>
            </a:r>
            <a:r>
              <a:rPr lang="ar-SA" sz="67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:</a:t>
            </a:r>
          </a:p>
          <a:p>
            <a:pPr marL="0" indent="0" algn="r" rtl="1" eaLnBrk="1" hangingPunct="1">
              <a:buFontTx/>
              <a:buNone/>
              <a:defRPr/>
            </a:pPr>
            <a:r>
              <a:rPr lang="ar-SA" sz="5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/>
            </a:r>
            <a:br>
              <a:rPr lang="ar-SA" sz="5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</a:br>
            <a:r>
              <a:rPr lang="ar-SA" sz="5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1- ( والطور (1) وكتاب مسطور (2) في رق منشور (3)والبيت المعمور(4) والسقف المرفوع (5) والبحر المسجور (6)</a:t>
            </a:r>
          </a:p>
          <a:p>
            <a:pPr marL="0" indent="0" algn="r" rtl="1" eaLnBrk="1" hangingPunct="1">
              <a:buFontTx/>
              <a:buNone/>
              <a:defRPr/>
            </a:pPr>
            <a:r>
              <a:rPr lang="ar-SA" sz="5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/>
            </a:r>
            <a:br>
              <a:rPr lang="ar-SA" sz="5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</a:br>
            <a:r>
              <a:rPr lang="ar-SA" sz="5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2- ( وإن يونس لمن المرسلين (139) إذ أبق إلى الفلك المشحون(140) فساهم فكان من المدحضين (141) </a:t>
            </a:r>
          </a:p>
          <a:p>
            <a:pPr marL="0" indent="0" algn="r" rtl="1" eaLnBrk="1" hangingPunct="1">
              <a:buFontTx/>
              <a:buNone/>
              <a:defRPr/>
            </a:pPr>
            <a:r>
              <a:rPr lang="ar-SA" sz="5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/>
            </a:r>
            <a:br>
              <a:rPr lang="ar-SA" sz="5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</a:br>
            <a:r>
              <a:rPr lang="ar-SA" sz="5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3- وأصحاب اليمين ما أصحاب اليمين (27) في سدر مخضود (28) وطلح منضود (29) وظل ممدود (30)وماء مسكوب (31) وفاكهة كثيرة (32) لا مقطوعة ولا ممنوعة (33) وفرش مرفوعة(34</a:t>
            </a:r>
            <a:r>
              <a:rPr lang="ar-SA" sz="5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)</a:t>
            </a:r>
            <a:endParaRPr lang="ar-SA" sz="5100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487362"/>
          </a:xfrm>
        </p:spPr>
        <p:txBody>
          <a:bodyPr>
            <a:noAutofit/>
          </a:bodyPr>
          <a:lstStyle/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ar-SA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ea typeface="+mn-ea"/>
              </a:rPr>
              <a:t>تمارين</a:t>
            </a:r>
            <a:endParaRPr lang="ar-SA" sz="4000" b="1" dirty="0"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ea typeface="+mn-ea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57200" y="6488113"/>
            <a:ext cx="8229600" cy="369887"/>
          </a:xfrm>
          <a:prstGeom prst="rect">
            <a:avLst/>
          </a:prstGeom>
          <a:gradFill flip="none" rotWithShape="1">
            <a:gsLst>
              <a:gs pos="52000">
                <a:srgbClr val="BFBFBF"/>
              </a:gs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4830763"/>
          </a:xfrm>
        </p:spPr>
        <p:txBody>
          <a:bodyPr>
            <a:noAutofit/>
          </a:bodyPr>
          <a:lstStyle/>
          <a:p>
            <a:pPr marL="0" indent="0" algn="ctr" rtl="1" eaLnBrk="1" hangingPunct="1">
              <a:buFontTx/>
              <a:buNone/>
              <a:defRPr/>
            </a:pPr>
            <a:r>
              <a:rPr lang="ar-SA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2. </a:t>
            </a:r>
            <a:r>
              <a:rPr lang="ar-SA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عين اسم المفعول فيما </a:t>
            </a:r>
            <a:r>
              <a:rPr lang="ar-SA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يأتي</a:t>
            </a:r>
          </a:p>
          <a:p>
            <a:pPr marL="0" indent="0" algn="r" rtl="1" eaLnBrk="1" hangingPunct="1">
              <a:buFontTx/>
              <a:buNone/>
              <a:defRPr/>
            </a:pP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                                 </a:t>
            </a:r>
            <a:r>
              <a:rPr lang="ar-SA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واذكر وزنه</a:t>
            </a:r>
            <a:r>
              <a:rPr lang="ar-SA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/>
            </a:r>
            <a:br>
              <a:rPr lang="ar-SA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</a:br>
            <a: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1- قال صلى الله عليه وسلم :</a:t>
            </a:r>
          </a:p>
          <a:p>
            <a:pPr marL="0" indent="0" algn="r" rtl="1" eaLnBrk="1" hangingPunct="1">
              <a:lnSpc>
                <a:spcPct val="150000"/>
              </a:lnSpc>
              <a:buFontTx/>
              <a:buNone/>
              <a:defRPr/>
            </a:pPr>
            <a: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             « </a:t>
            </a:r>
            <a:r>
              <a:rPr lang="ar-S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كلكم راع , وكلكم مسؤول عن </a:t>
            </a:r>
            <a: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رعيته» </a:t>
            </a:r>
            <a:b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</a:br>
            <a: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2- </a:t>
            </a:r>
            <a:r>
              <a:rPr lang="ar-S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المجتهدان </a:t>
            </a:r>
            <a:r>
              <a:rPr lang="ar-SA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مكافآن</a:t>
            </a:r>
            <a:r>
              <a:rPr lang="ar-S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. </a:t>
            </a:r>
            <a:endParaRPr lang="ar-SA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cs typeface="Traditional Arabic" pitchFamily="18" charset="-78"/>
            </a:endParaRPr>
          </a:p>
          <a:p>
            <a:pPr marL="0" indent="0" algn="r" rtl="1" eaLnBrk="1" hangingPunct="1">
              <a:lnSpc>
                <a:spcPct val="150000"/>
              </a:lnSpc>
              <a:buFontTx/>
              <a:buNone/>
              <a:defRPr/>
            </a:pPr>
            <a:r>
              <a:rPr lang="ar-S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3</a:t>
            </a:r>
            <a: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- </a:t>
            </a:r>
            <a:r>
              <a:rPr lang="ar-S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الأرض ممطورة. </a:t>
            </a:r>
            <a:endParaRPr lang="ar-SA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cs typeface="Traditional Arabic" pitchFamily="18" charset="-78"/>
            </a:endParaRPr>
          </a:p>
          <a:p>
            <a:pPr marL="0" indent="0" algn="r" rtl="1" eaLnBrk="1" hangingPunct="1">
              <a:lnSpc>
                <a:spcPct val="150000"/>
              </a:lnSpc>
              <a:buFontTx/>
              <a:buNone/>
              <a:defRPr/>
            </a:pPr>
            <a: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4- </a:t>
            </a:r>
            <a:r>
              <a:rPr lang="ar-S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صار الخبر </a:t>
            </a:r>
            <a: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مشهورا</a:t>
            </a:r>
            <a:endParaRPr lang="ar-SA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cs typeface="Traditional Arabic" pitchFamily="18" charset="-78"/>
            </a:endParaRPr>
          </a:p>
          <a:p>
            <a:pPr marL="0" indent="0" algn="r" rtl="1" eaLnBrk="1" hangingPunct="1">
              <a:lnSpc>
                <a:spcPct val="150000"/>
              </a:lnSpc>
              <a:buFontTx/>
              <a:buNone/>
              <a:defRPr/>
            </a:pPr>
            <a: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5- </a:t>
            </a:r>
            <a:r>
              <a:rPr lang="ar-S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العذر مقبول . </a:t>
            </a:r>
            <a:br>
              <a:rPr lang="ar-S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</a:br>
            <a:endParaRPr lang="ar-SA" sz="28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 bwMode="auto">
          <a:xfrm>
            <a:off x="457200" y="304800"/>
            <a:ext cx="8458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ar-SA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ea typeface="+mn-ea"/>
              </a:rPr>
              <a:t>تمارين</a:t>
            </a:r>
            <a:endParaRPr lang="ar-SA" sz="4000" b="1" dirty="0"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ea typeface="+mn-ea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57200" y="6488113"/>
            <a:ext cx="8229600" cy="369887"/>
          </a:xfrm>
          <a:prstGeom prst="rect">
            <a:avLst/>
          </a:prstGeom>
          <a:gradFill flip="none" rotWithShape="1">
            <a:gsLst>
              <a:gs pos="52000">
                <a:srgbClr val="BFBFBF"/>
              </a:gs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03263" y="13716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3</a:t>
            </a:r>
            <a:r>
              <a:rPr lang="ar-SA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.ضع اسم المفعول في </a:t>
            </a:r>
            <a:r>
              <a:rPr lang="ar-SA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جملة مفيدة: 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ar-SA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cs typeface="Traditional Arabic" pitchFamily="18" charset="-78"/>
            </a:endParaRP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مسموح 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منظم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مستأجر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مكرمة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مكسورة</a:t>
            </a:r>
            <a:r>
              <a:rPr lang="ar-S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/>
            </a:r>
            <a:br>
              <a:rPr lang="ar-S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</a:b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cs typeface="Traditional Arabic" pitchFamily="18" charset="-78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 bwMode="auto">
          <a:xfrm>
            <a:off x="457200" y="274638"/>
            <a:ext cx="84582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ar-SA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ea typeface="+mn-ea"/>
              </a:rPr>
              <a:t>تمارين</a:t>
            </a:r>
            <a:endParaRPr lang="ar-SA" sz="4000" b="1" dirty="0"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ea typeface="+mn-ea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57200" y="6488113"/>
            <a:ext cx="8229600" cy="369887"/>
          </a:xfrm>
          <a:prstGeom prst="rect">
            <a:avLst/>
          </a:prstGeom>
          <a:gradFill flip="none" rotWithShape="1">
            <a:gsLst>
              <a:gs pos="52000">
                <a:srgbClr val="BFBFBF"/>
              </a:gs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5300663"/>
          </a:xfrm>
        </p:spPr>
        <p:txBody>
          <a:bodyPr>
            <a:normAutofit/>
          </a:bodyPr>
          <a:lstStyle/>
          <a:p>
            <a:pPr marL="0" indent="0" algn="ctr" rtl="1" eaLnBrk="1" hangingPunct="1">
              <a:lnSpc>
                <a:spcPct val="150000"/>
              </a:lnSpc>
              <a:buFontTx/>
              <a:buNone/>
              <a:defRPr/>
            </a:pPr>
            <a:r>
              <a:rPr lang="ar-SA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5.املأ </a:t>
            </a:r>
            <a:r>
              <a:rPr lang="ar-SA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الفراغ الجمل الآتية باسم مفعول مناسب</a:t>
            </a:r>
            <a:r>
              <a:rPr lang="ar-SA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:</a:t>
            </a:r>
          </a:p>
          <a:p>
            <a:pPr marL="0" indent="0" algn="r" rtl="1" eaLnBrk="1" hangingPunct="1">
              <a:lnSpc>
                <a:spcPct val="150000"/>
              </a:lnSpc>
              <a:buFontTx/>
              <a:buNone/>
              <a:defRPr/>
            </a:pPr>
            <a:r>
              <a:rPr lang="ar-S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1</a:t>
            </a: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- </a:t>
            </a:r>
            <a:r>
              <a:rPr lang="ar-S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المظلومة.... الدعوة. </a:t>
            </a:r>
            <a:br>
              <a:rPr lang="ar-S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</a:br>
            <a:r>
              <a:rPr lang="ar-S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2- القدس .... إن شاء الله </a:t>
            </a: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 </a:t>
            </a:r>
            <a:r>
              <a:rPr lang="ar-S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/>
            </a:r>
            <a:br>
              <a:rPr lang="ar-S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</a:b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3- </a:t>
            </a:r>
            <a:r>
              <a:rPr lang="ar-S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المعلمون .... من طلابهم. </a:t>
            </a:r>
            <a:br>
              <a:rPr lang="ar-S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</a:b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4</a:t>
            </a:r>
            <a:r>
              <a:rPr lang="ar-SA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- </a:t>
            </a:r>
            <a:r>
              <a:rPr lang="ar-SA" b="1" dirty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الخطيب .... الصوت. </a:t>
            </a:r>
            <a:r>
              <a:rPr lang="ar-S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/>
            </a:r>
            <a:br>
              <a:rPr lang="ar-S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</a:b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5- </a:t>
            </a:r>
            <a:r>
              <a:rPr lang="ar-SA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cs typeface="Traditional Arabic" pitchFamily="18" charset="-78"/>
              </a:rPr>
              <a:t>الوالدان.... أمرهما. </a:t>
            </a:r>
          </a:p>
          <a:p>
            <a:pPr algn="r" rtl="1" eaLnBrk="1" hangingPunct="1">
              <a:lnSpc>
                <a:spcPct val="150000"/>
              </a:lnSpc>
              <a:defRPr/>
            </a:pPr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 bwMode="auto">
          <a:xfrm>
            <a:off x="457200" y="228600"/>
            <a:ext cx="8458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ar-SA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ea typeface="+mn-ea"/>
              </a:rPr>
              <a:t>تمارين</a:t>
            </a:r>
            <a:endParaRPr lang="ar-SA" sz="4000" b="1" dirty="0">
              <a:effectLst>
                <a:outerShdw blurRad="38100" dist="38100" dir="2700000" algn="tl">
                  <a:srgbClr val="FFFFFF"/>
                </a:outerShdw>
              </a:effectLst>
              <a:latin typeface="MCS Diwany2 S_U normal." pitchFamily="2" charset="-78"/>
              <a:ea typeface="+mn-ea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57200" y="6488113"/>
            <a:ext cx="8229600" cy="369887"/>
          </a:xfrm>
          <a:prstGeom prst="rect">
            <a:avLst/>
          </a:prstGeom>
          <a:gradFill flip="none" rotWithShape="1">
            <a:gsLst>
              <a:gs pos="52000">
                <a:srgbClr val="BFBFBF"/>
              </a:gs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170</Words>
  <Application>Microsoft Office PowerPoint</Application>
  <PresentationFormat>عرض على الشاشة (3:4)‏</PresentationFormat>
  <Paragraphs>42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Arial</vt:lpstr>
      <vt:lpstr>Calibri</vt:lpstr>
      <vt:lpstr>Tahoma</vt:lpstr>
      <vt:lpstr>Traditional Arabic</vt:lpstr>
      <vt:lpstr>MCS Diwany2 S_U normal.</vt:lpstr>
      <vt:lpstr>Wingdings</vt:lpstr>
      <vt:lpstr>Default Design</vt:lpstr>
      <vt:lpstr>عرض تقديمي في PowerPoint</vt:lpstr>
      <vt:lpstr>اسم المفعول</vt:lpstr>
      <vt:lpstr>أمثلة</vt:lpstr>
      <vt:lpstr>تمارين</vt:lpstr>
      <vt:lpstr>عرض تقديمي في PowerPoint</vt:lpstr>
      <vt:lpstr>عرض تقديمي في PowerPoint</vt:lpstr>
      <vt:lpstr>عرض تقديمي في PowerPoint</vt:lpstr>
    </vt:vector>
  </TitlesOfParts>
  <Company>Qualcomm,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Bashaier</dc:creator>
  <cp:lastModifiedBy>dr yousef</cp:lastModifiedBy>
  <cp:revision>193</cp:revision>
  <dcterms:created xsi:type="dcterms:W3CDTF">2008-09-22T17:22:42Z</dcterms:created>
  <dcterms:modified xsi:type="dcterms:W3CDTF">2012-07-16T23:24:06Z</dcterms:modified>
</cp:coreProperties>
</file>