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59F64-80B3-4949-BD96-B266CFCAC551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F6A597-FBDA-48CE-8717-F9BFC79989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59F64-80B3-4949-BD96-B266CFCAC551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F6A597-FBDA-48CE-8717-F9BFC7998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59F64-80B3-4949-BD96-B266CFCAC551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F6A597-FBDA-48CE-8717-F9BFC7998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59F64-80B3-4949-BD96-B266CFCAC551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F6A597-FBDA-48CE-8717-F9BFC7998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59F64-80B3-4949-BD96-B266CFCAC551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F6A597-FBDA-48CE-8717-F9BFC79989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59F64-80B3-4949-BD96-B266CFCAC551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F6A597-FBDA-48CE-8717-F9BFC7998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59F64-80B3-4949-BD96-B266CFCAC551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F6A597-FBDA-48CE-8717-F9BFC7998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59F64-80B3-4949-BD96-B266CFCAC551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F6A597-FBDA-48CE-8717-F9BFC7998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59F64-80B3-4949-BD96-B266CFCAC551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F6A597-FBDA-48CE-8717-F9BFC79989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59F64-80B3-4949-BD96-B266CFCAC551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F6A597-FBDA-48CE-8717-F9BFC7998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59F64-80B3-4949-BD96-B266CFCAC551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F6A597-FBDA-48CE-8717-F9BFC79989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6C59F64-80B3-4949-BD96-B266CFCAC551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9F6A597-FBDA-48CE-8717-F9BFC79989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1160" y="2261616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ar-SA" sz="6000" dirty="0" smtClean="0">
                <a:solidFill>
                  <a:schemeClr val="accent3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المهارات اللغوية</a:t>
            </a:r>
            <a:r>
              <a:rPr lang="ar-SA" sz="60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ar-SA" sz="6000" dirty="0" smtClean="0">
                <a:latin typeface="Andalus" pitchFamily="18" charset="-78"/>
                <a:cs typeface="Andalus" pitchFamily="18" charset="-78"/>
              </a:rPr>
            </a:br>
            <a:endParaRPr lang="en-US" sz="6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5200" y="2895600"/>
            <a:ext cx="3581400" cy="1752600"/>
          </a:xfrm>
        </p:spPr>
        <p:txBody>
          <a:bodyPr>
            <a:normAutofit/>
          </a:bodyPr>
          <a:lstStyle/>
          <a:p>
            <a:pPr algn="ctr"/>
            <a:r>
              <a:rPr lang="ar-SA" sz="48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عرب 101</a:t>
            </a:r>
          </a:p>
          <a:p>
            <a:pPr algn="ctr"/>
            <a:r>
              <a:rPr lang="ar-SA" sz="4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” اسم الفاعل ” </a:t>
            </a:r>
            <a:endParaRPr lang="en-US" sz="48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6600" dirty="0" smtClean="0">
                <a:latin typeface="Estrangelo Edessa" pitchFamily="66" charset="0"/>
                <a:ea typeface="BatangChe" pitchFamily="49" charset="-127"/>
                <a:cs typeface="Estrangelo Edessa" pitchFamily="66" charset="0"/>
              </a:rPr>
              <a:t> </a:t>
            </a:r>
            <a:r>
              <a:rPr lang="ar-SA" sz="6600" dirty="0" err="1" smtClean="0">
                <a:latin typeface="Estrangelo Edessa" pitchFamily="66" charset="0"/>
                <a:ea typeface="BatangChe" pitchFamily="49" charset="-127"/>
                <a:cs typeface="Estrangelo Edessa" pitchFamily="66" charset="0"/>
              </a:rPr>
              <a:t>ماهو</a:t>
            </a:r>
            <a:r>
              <a:rPr lang="ar-SA" sz="6600" dirty="0" smtClean="0">
                <a:latin typeface="Estrangelo Edessa" pitchFamily="66" charset="0"/>
                <a:ea typeface="BatangChe" pitchFamily="49" charset="-127"/>
                <a:cs typeface="Estrangelo Edessa" pitchFamily="66" charset="0"/>
              </a:rPr>
              <a:t> اسم الفاعل؟</a:t>
            </a:r>
            <a:r>
              <a:rPr lang="en-US" sz="6600" dirty="0" smtClean="0">
                <a:latin typeface="Estrangelo Edessa" pitchFamily="66" charset="0"/>
                <a:ea typeface="BatangChe" pitchFamily="49" charset="-127"/>
                <a:cs typeface="Estrangelo Edessa" pitchFamily="66" charset="0"/>
              </a:rPr>
              <a:t>/</a:t>
            </a:r>
            <a:r>
              <a:rPr lang="ar-SA" sz="6600" dirty="0" smtClean="0">
                <a:latin typeface="Estrangelo Edessa" pitchFamily="66" charset="0"/>
                <a:ea typeface="BatangChe" pitchFamily="49" charset="-127"/>
                <a:cs typeface="Estrangelo Edessa" pitchFamily="66" charset="0"/>
              </a:rPr>
              <a:t>س</a:t>
            </a:r>
            <a:endParaRPr lang="en-US" sz="6600" dirty="0">
              <a:latin typeface="Estrangelo Edessa" pitchFamily="66" charset="0"/>
              <a:ea typeface="BatangChe" pitchFamily="49" charset="-127"/>
              <a:cs typeface="Estrangelo Edessa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>
              <a:buNone/>
            </a:pPr>
            <a:r>
              <a:rPr lang="ar-SA" sz="4000" dirty="0" smtClean="0">
                <a:latin typeface="Estrangelo Edessa" pitchFamily="66" charset="0"/>
                <a:cs typeface="Estrangelo Edessa" pitchFamily="66" charset="0"/>
              </a:rPr>
              <a:t>هو الوصف المشتق من الفعل للدلالة على من </a:t>
            </a:r>
            <a:r>
              <a:rPr lang="ar-SA" sz="4000" dirty="0">
                <a:latin typeface="Estrangelo Edessa" pitchFamily="66" charset="0"/>
                <a:cs typeface="Estrangelo Edessa" pitchFamily="66" charset="0"/>
              </a:rPr>
              <a:t>فَعَل </a:t>
            </a:r>
            <a:r>
              <a:rPr lang="ar-SA" sz="4000" dirty="0" smtClean="0">
                <a:latin typeface="Estrangelo Edessa" pitchFamily="66" charset="0"/>
                <a:cs typeface="Estrangelo Edessa" pitchFamily="66" charset="0"/>
              </a:rPr>
              <a:t>الفِعل. </a:t>
            </a:r>
          </a:p>
          <a:p>
            <a:pPr algn="r">
              <a:buNone/>
            </a:pPr>
            <a:r>
              <a:rPr lang="ar-SA" sz="4000" dirty="0" smtClean="0">
                <a:latin typeface="Estrangelo Edessa" pitchFamily="66" charset="0"/>
                <a:cs typeface="Estrangelo Edessa" pitchFamily="66" charset="0"/>
              </a:rPr>
              <a:t>له صيغتان </a:t>
            </a:r>
            <a:r>
              <a:rPr lang="ar-SA" dirty="0" smtClean="0"/>
              <a:t>:- </a:t>
            </a:r>
          </a:p>
          <a:p>
            <a:pPr algn="r">
              <a:buNone/>
            </a:pPr>
            <a:r>
              <a:rPr lang="ar-S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strangelo Edessa" pitchFamily="66" charset="0"/>
                <a:cs typeface="Estrangelo Edessa" pitchFamily="66" charset="0"/>
              </a:rPr>
              <a:t>1-</a:t>
            </a:r>
            <a:r>
              <a:rPr lang="ar-SA" sz="4000" dirty="0" smtClean="0">
                <a:latin typeface="Estrangelo Edessa" pitchFamily="66" charset="0"/>
                <a:cs typeface="Estrangelo Edessa" pitchFamily="66" charset="0"/>
              </a:rPr>
              <a:t> يصاغ من الفعل الثلاثي على وزن (فاعِل)</a:t>
            </a:r>
          </a:p>
          <a:p>
            <a:pPr algn="r">
              <a:buNone/>
            </a:pPr>
            <a:r>
              <a:rPr lang="ar-SA" sz="4000" dirty="0" smtClean="0">
                <a:latin typeface="Estrangelo Edessa" pitchFamily="66" charset="0"/>
                <a:cs typeface="Estrangelo Edessa" pitchFamily="66" charset="0"/>
              </a:rPr>
              <a:t>أمثلة :</a:t>
            </a:r>
          </a:p>
          <a:p>
            <a:pPr algn="r">
              <a:buNone/>
            </a:pPr>
            <a:r>
              <a:rPr lang="ar-SA" sz="4000" dirty="0" smtClean="0">
                <a:latin typeface="Estrangelo Edessa" pitchFamily="66" charset="0"/>
                <a:cs typeface="Estrangelo Edessa" pitchFamily="66" charset="0"/>
              </a:rPr>
              <a:t> ركض        </a:t>
            </a:r>
            <a:r>
              <a:rPr lang="ar-SA" dirty="0" smtClean="0">
                <a:latin typeface="Estrangelo Edessa" pitchFamily="66" charset="0"/>
                <a:cs typeface="Estrangelo Edessa" pitchFamily="66" charset="0"/>
              </a:rPr>
              <a:t>اسم الفاعل               </a:t>
            </a:r>
            <a:r>
              <a:rPr lang="ar-SA" sz="4000" dirty="0" smtClean="0">
                <a:latin typeface="Estrangelo Edessa" pitchFamily="66" charset="0"/>
                <a:cs typeface="Estrangelo Edessa" pitchFamily="66" charset="0"/>
              </a:rPr>
              <a:t>راكِض</a:t>
            </a:r>
          </a:p>
          <a:p>
            <a:pPr algn="r">
              <a:buNone/>
            </a:pPr>
            <a:r>
              <a:rPr lang="ar-SA" sz="4000" dirty="0" smtClean="0">
                <a:latin typeface="Estrangelo Edessa" pitchFamily="66" charset="0"/>
                <a:cs typeface="Estrangelo Edessa" pitchFamily="66" charset="0"/>
              </a:rPr>
              <a:t> جلس          </a:t>
            </a:r>
            <a:r>
              <a:rPr lang="ar-SA" dirty="0" smtClean="0">
                <a:latin typeface="Estrangelo Edessa" pitchFamily="66" charset="0"/>
                <a:cs typeface="Estrangelo Edessa" pitchFamily="66" charset="0"/>
              </a:rPr>
              <a:t>اسم الفاعل            </a:t>
            </a:r>
            <a:r>
              <a:rPr lang="ar-SA" sz="4000" dirty="0" smtClean="0">
                <a:latin typeface="Estrangelo Edessa" pitchFamily="66" charset="0"/>
                <a:cs typeface="Estrangelo Edessa" pitchFamily="66" charset="0"/>
              </a:rPr>
              <a:t>جالِس</a:t>
            </a:r>
          </a:p>
          <a:p>
            <a:pPr algn="r">
              <a:buNone/>
            </a:pPr>
            <a:r>
              <a:rPr lang="ar-SA" sz="4000" dirty="0" smtClean="0">
                <a:latin typeface="Estrangelo Edessa" pitchFamily="66" charset="0"/>
                <a:cs typeface="Estrangelo Edessa" pitchFamily="66" charset="0"/>
              </a:rPr>
              <a:t>وقف          </a:t>
            </a:r>
            <a:r>
              <a:rPr lang="ar-SA" dirty="0" smtClean="0">
                <a:latin typeface="Estrangelo Edessa" pitchFamily="66" charset="0"/>
                <a:cs typeface="Estrangelo Edessa" pitchFamily="66" charset="0"/>
              </a:rPr>
              <a:t>اسم الفاعل             </a:t>
            </a:r>
            <a:r>
              <a:rPr lang="ar-SA" sz="4000" dirty="0" smtClean="0">
                <a:latin typeface="Estrangelo Edessa" pitchFamily="66" charset="0"/>
                <a:cs typeface="Estrangelo Edessa" pitchFamily="66" charset="0"/>
              </a:rPr>
              <a:t>واقِف     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334000" y="4393722"/>
            <a:ext cx="2438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5334000" y="5020836"/>
            <a:ext cx="2514600" cy="69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486400" y="5654618"/>
            <a:ext cx="2438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strangelo Edessa" pitchFamily="66" charset="0"/>
                <a:cs typeface="Estrangelo Edessa" pitchFamily="66" charset="0"/>
              </a:rPr>
              <a:t>2-</a:t>
            </a:r>
            <a:r>
              <a:rPr lang="ar-SA" sz="3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ar-SA" sz="4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Estrangelo Edessa" pitchFamily="66" charset="0"/>
                <a:cs typeface="Estrangelo Edessa" pitchFamily="66" charset="0"/>
              </a:rPr>
              <a:t>ويُشتق </a:t>
            </a:r>
            <a:r>
              <a:rPr lang="ar-SA" sz="4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Estrangelo Edessa" pitchFamily="66" charset="0"/>
                <a:cs typeface="Estrangelo Edessa" pitchFamily="66" charset="0"/>
              </a:rPr>
              <a:t>اسم الفاعل من غير الثلاثي على صورة الفعل المضارع، </a:t>
            </a:r>
            <a:r>
              <a:rPr lang="ar-SA" sz="4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Estrangelo Edessa" pitchFamily="66" charset="0"/>
                <a:cs typeface="Estrangelo Edessa" pitchFamily="66" charset="0"/>
              </a:rPr>
              <a:t>بإبدال </a:t>
            </a:r>
            <a:r>
              <a:rPr lang="ar-SA" sz="4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Estrangelo Edessa" pitchFamily="66" charset="0"/>
                <a:cs typeface="Estrangelo Edessa" pitchFamily="66" charset="0"/>
              </a:rPr>
              <a:t>حرف المضارعة ميماً </a:t>
            </a:r>
            <a:r>
              <a:rPr lang="ar-SA" sz="4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Estrangelo Edessa" pitchFamily="66" charset="0"/>
                <a:cs typeface="Estrangelo Edessa" pitchFamily="66" charset="0"/>
              </a:rPr>
              <a:t>مضمومة ، </a:t>
            </a:r>
            <a:r>
              <a:rPr lang="ar-SA" sz="4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Estrangelo Edessa" pitchFamily="66" charset="0"/>
                <a:cs typeface="Estrangelo Edessa" pitchFamily="66" charset="0"/>
              </a:rPr>
              <a:t>وكسر ما قبل </a:t>
            </a:r>
            <a:r>
              <a:rPr lang="ar-SA" sz="4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Estrangelo Edessa" pitchFamily="66" charset="0"/>
                <a:cs typeface="Estrangelo Edessa" pitchFamily="66" charset="0"/>
              </a:rPr>
              <a:t>الآخر</a:t>
            </a:r>
            <a:r>
              <a:rPr lang="ar-SA" sz="3200" dirty="0" smtClean="0">
                <a:latin typeface="Estrangelo Edessa" pitchFamily="66" charset="0"/>
                <a:cs typeface="Estrangelo Edessa" pitchFamily="66" charset="0"/>
              </a:rPr>
              <a:t>.</a:t>
            </a:r>
            <a:endParaRPr lang="en-US" sz="3200" dirty="0"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S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strangelo Edessa" pitchFamily="66" charset="0"/>
                <a:cs typeface="Estrangelo Edessa" pitchFamily="66" charset="0"/>
              </a:rPr>
              <a:t>أمثلة :</a:t>
            </a:r>
          </a:p>
          <a:p>
            <a:pPr algn="r">
              <a:buNone/>
            </a:pPr>
            <a:r>
              <a:rPr lang="ar-SA" sz="4000" dirty="0" smtClean="0">
                <a:latin typeface="Estrangelo Edessa" pitchFamily="66" charset="0"/>
                <a:cs typeface="Estrangelo Edessa" pitchFamily="66" charset="0"/>
              </a:rPr>
              <a:t>يتعلَّم      اسم الفاعل     مُتعلِّم </a:t>
            </a:r>
          </a:p>
          <a:p>
            <a:pPr algn="r">
              <a:buNone/>
            </a:pPr>
            <a:r>
              <a:rPr lang="ar-SA" sz="4000" dirty="0" smtClean="0">
                <a:latin typeface="Estrangelo Edessa" pitchFamily="66" charset="0"/>
                <a:cs typeface="Estrangelo Edessa" pitchFamily="66" charset="0"/>
              </a:rPr>
              <a:t>يستخرج      اسم الفاعل     مُستخرِج </a:t>
            </a:r>
          </a:p>
          <a:p>
            <a:pPr algn="r">
              <a:buNone/>
            </a:pPr>
            <a:r>
              <a:rPr lang="ar-SA" sz="4000" dirty="0" smtClean="0">
                <a:latin typeface="Estrangelo Edessa" pitchFamily="66" charset="0"/>
                <a:cs typeface="Estrangelo Edessa" pitchFamily="66" charset="0"/>
              </a:rPr>
              <a:t>يساعد       اسم الفاعل        مُساعِد</a:t>
            </a:r>
          </a:p>
          <a:p>
            <a:pPr algn="r">
              <a:buNone/>
            </a:pPr>
            <a:r>
              <a:rPr lang="ar-SA" sz="4000" dirty="0" smtClean="0">
                <a:latin typeface="Estrangelo Edessa" pitchFamily="66" charset="0"/>
                <a:cs typeface="Estrangelo Edessa" pitchFamily="66" charset="0"/>
              </a:rPr>
              <a:t> ما عمل اسم الفاعل ؟</a:t>
            </a:r>
            <a:r>
              <a:rPr lang="en-US" sz="4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Estrangelo Edessa" pitchFamily="66" charset="0"/>
                <a:cs typeface="Estrangelo Edessa" pitchFamily="66" charset="0"/>
              </a:rPr>
              <a:t>/</a:t>
            </a:r>
            <a:r>
              <a:rPr lang="ar-SA" sz="4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Estrangelo Edessa" pitchFamily="66" charset="0"/>
                <a:cs typeface="Estrangelo Edessa" pitchFamily="66" charset="0"/>
              </a:rPr>
              <a:t>س </a:t>
            </a:r>
          </a:p>
          <a:p>
            <a:pPr algn="r">
              <a:buNone/>
            </a:pPr>
            <a:r>
              <a:rPr lang="ar-SA" sz="4000" dirty="0">
                <a:latin typeface="Estrangelo Edessa" pitchFamily="66" charset="0"/>
                <a:cs typeface="Estrangelo Edessa" pitchFamily="66" charset="0"/>
              </a:rPr>
              <a:t>يعمل اسم الفاعل عمل </a:t>
            </a:r>
            <a:r>
              <a:rPr lang="ar-SA" sz="4000" dirty="0" smtClean="0">
                <a:latin typeface="Estrangelo Edessa" pitchFamily="66" charset="0"/>
                <a:cs typeface="Estrangelo Edessa" pitchFamily="66" charset="0"/>
              </a:rPr>
              <a:t>فعله ، </a:t>
            </a:r>
            <a:r>
              <a:rPr lang="ar-SA" sz="4000" dirty="0">
                <a:latin typeface="Estrangelo Edessa" pitchFamily="66" charset="0"/>
                <a:cs typeface="Estrangelo Edessa" pitchFamily="66" charset="0"/>
              </a:rPr>
              <a:t>فيرفع فاعلاً وينصب مفعولاً </a:t>
            </a:r>
            <a:r>
              <a:rPr lang="ar-SA" sz="4000" dirty="0" smtClean="0">
                <a:latin typeface="Estrangelo Edessa" pitchFamily="66" charset="0"/>
                <a:cs typeface="Estrangelo Edessa" pitchFamily="66" charset="0"/>
              </a:rPr>
              <a:t>به </a:t>
            </a:r>
            <a:r>
              <a:rPr lang="ar-SA" dirty="0" smtClean="0"/>
              <a:t>.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6150624" y="2684252"/>
            <a:ext cx="1905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5781118" y="3360766"/>
            <a:ext cx="1905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686232" y="4046168"/>
            <a:ext cx="1981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28600"/>
            <a:ext cx="7498080" cy="1143000"/>
          </a:xfrm>
        </p:spPr>
        <p:txBody>
          <a:bodyPr/>
          <a:lstStyle/>
          <a:p>
            <a:r>
              <a:rPr lang="ar-SA" dirty="0" smtClean="0">
                <a:latin typeface="Andalus" pitchFamily="18" charset="-78"/>
                <a:cs typeface="Andalus" pitchFamily="18" charset="-78"/>
              </a:rPr>
              <a:t>تمارين عامة على اسم الفاعل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ar-S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strangelo Edessa" pitchFamily="66" charset="0"/>
                <a:cs typeface="Estrangelo Edessa" pitchFamily="66" charset="0"/>
              </a:rPr>
              <a:t>1- قال تعالى : ( وكلبُهم </a:t>
            </a:r>
            <a:r>
              <a:rPr lang="ar-SA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strangelo Edessa" pitchFamily="66" charset="0"/>
                <a:cs typeface="Estrangelo Edessa" pitchFamily="66" charset="0"/>
              </a:rPr>
              <a:t>باسِطٌ ذراعيْهِ </a:t>
            </a:r>
            <a:r>
              <a:rPr lang="ar-S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strangelo Edessa" pitchFamily="66" charset="0"/>
                <a:cs typeface="Estrangelo Edessa" pitchFamily="66" charset="0"/>
              </a:rPr>
              <a:t>بالوَصِيد)</a:t>
            </a:r>
            <a:r>
              <a:rPr lang="ar-S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strangelo Edessa" pitchFamily="66" charset="0"/>
                <a:cs typeface="Estrangelo Edessa" pitchFamily="66" charset="0"/>
              </a:rPr>
              <a:t>. </a:t>
            </a:r>
          </a:p>
          <a:p>
            <a:pPr algn="r">
              <a:buNone/>
            </a:pPr>
            <a:r>
              <a:rPr lang="ar-SA" dirty="0" smtClean="0">
                <a:latin typeface="Estrangelo Edessa" pitchFamily="66" charset="0"/>
                <a:cs typeface="Estrangelo Edessa" pitchFamily="66" charset="0"/>
              </a:rPr>
              <a:t>[باسط] : اسم فاعل.</a:t>
            </a:r>
          </a:p>
          <a:p>
            <a:pPr algn="r">
              <a:buNone/>
            </a:pPr>
            <a:r>
              <a:rPr lang="ar-SA" dirty="0" smtClean="0">
                <a:latin typeface="Estrangelo Edessa" pitchFamily="66" charset="0"/>
                <a:cs typeface="Estrangelo Edessa" pitchFamily="66" charset="0"/>
              </a:rPr>
              <a:t>[ذراعيه] : مفعول </a:t>
            </a:r>
            <a:r>
              <a:rPr lang="ar-SA" dirty="0" err="1" smtClean="0">
                <a:latin typeface="Estrangelo Edessa" pitchFamily="66" charset="0"/>
                <a:cs typeface="Estrangelo Edessa" pitchFamily="66" charset="0"/>
              </a:rPr>
              <a:t>به</a:t>
            </a:r>
            <a:r>
              <a:rPr lang="ar-SA" dirty="0" smtClean="0">
                <a:latin typeface="Estrangelo Edessa" pitchFamily="66" charset="0"/>
                <a:cs typeface="Estrangelo Edessa" pitchFamily="66" charset="0"/>
              </a:rPr>
              <a:t> لاسم الفاعل، منصوب وعلامة نصبه الياء، لأنه مثنى.</a:t>
            </a:r>
          </a:p>
          <a:p>
            <a:pPr algn="r">
              <a:buNone/>
            </a:pPr>
            <a:endParaRPr lang="ar-SA" sz="2400" dirty="0" smtClean="0">
              <a:latin typeface="Estrangelo Edessa" pitchFamily="66" charset="0"/>
              <a:cs typeface="Estrangelo Edessa" pitchFamily="66" charset="0"/>
            </a:endParaRPr>
          </a:p>
          <a:p>
            <a:pPr algn="r">
              <a:buNone/>
            </a:pPr>
            <a:r>
              <a:rPr lang="ar-S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strangelo Edessa" pitchFamily="66" charset="0"/>
                <a:cs typeface="Estrangelo Edessa" pitchFamily="66" charset="0"/>
              </a:rPr>
              <a:t>2- </a:t>
            </a:r>
            <a:r>
              <a:rPr lang="ar-SA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strangelo Edessa" pitchFamily="66" charset="0"/>
                <a:cs typeface="Estrangelo Edessa" pitchFamily="66" charset="0"/>
              </a:rPr>
              <a:t>قال </a:t>
            </a:r>
            <a:r>
              <a:rPr lang="ar-S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strangelo Edessa" pitchFamily="66" charset="0"/>
                <a:cs typeface="Estrangelo Edessa" pitchFamily="66" charset="0"/>
              </a:rPr>
              <a:t>تعالى : ( فويلٌ </a:t>
            </a:r>
            <a:r>
              <a:rPr lang="ar-SA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strangelo Edessa" pitchFamily="66" charset="0"/>
                <a:cs typeface="Estrangelo Edessa" pitchFamily="66" charset="0"/>
              </a:rPr>
              <a:t>للقاسيةِ قلوبُهم من ذِكْرِ </a:t>
            </a:r>
            <a:r>
              <a:rPr lang="ar-S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strangelo Edessa" pitchFamily="66" charset="0"/>
                <a:cs typeface="Estrangelo Edessa" pitchFamily="66" charset="0"/>
              </a:rPr>
              <a:t>الله ).</a:t>
            </a:r>
            <a:endParaRPr lang="ar-SA" sz="4000" dirty="0" smtClean="0">
              <a:latin typeface="Estrangelo Edessa" pitchFamily="66" charset="0"/>
              <a:cs typeface="Estrangelo Edessa" pitchFamily="66" charset="0"/>
            </a:endParaRPr>
          </a:p>
          <a:p>
            <a:pPr algn="r">
              <a:buNone/>
            </a:pPr>
            <a:r>
              <a:rPr lang="ar-SA" dirty="0" smtClean="0">
                <a:latin typeface="Estrangelo Edessa" pitchFamily="66" charset="0"/>
                <a:cs typeface="Estrangelo Edessa" pitchFamily="66" charset="0"/>
              </a:rPr>
              <a:t>[القاسية</a:t>
            </a:r>
            <a:r>
              <a:rPr lang="ar-SA" dirty="0">
                <a:latin typeface="Estrangelo Edessa" pitchFamily="66" charset="0"/>
                <a:cs typeface="Estrangelo Edessa" pitchFamily="66" charset="0"/>
              </a:rPr>
              <a:t>]: اسم فاعل محلّى </a:t>
            </a:r>
            <a:r>
              <a:rPr lang="ar-SA" dirty="0" err="1">
                <a:latin typeface="Estrangelo Edessa" pitchFamily="66" charset="0"/>
                <a:cs typeface="Estrangelo Edessa" pitchFamily="66" charset="0"/>
              </a:rPr>
              <a:t>بـ</a:t>
            </a:r>
            <a:r>
              <a:rPr lang="ar-SA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ar-SA" dirty="0" smtClean="0">
                <a:latin typeface="Estrangelo Edessa" pitchFamily="66" charset="0"/>
                <a:cs typeface="Estrangelo Edessa" pitchFamily="66" charset="0"/>
              </a:rPr>
              <a:t>[ ألـ ] .</a:t>
            </a:r>
          </a:p>
          <a:p>
            <a:pPr algn="r">
              <a:buNone/>
            </a:pPr>
            <a:r>
              <a:rPr lang="ar-SA" dirty="0" smtClean="0">
                <a:latin typeface="Estrangelo Edessa" pitchFamily="66" charset="0"/>
                <a:cs typeface="Estrangelo Edessa" pitchFamily="66" charset="0"/>
              </a:rPr>
              <a:t>[</a:t>
            </a:r>
            <a:r>
              <a:rPr lang="ar-SA" dirty="0">
                <a:latin typeface="Estrangelo Edessa" pitchFamily="66" charset="0"/>
                <a:cs typeface="Estrangelo Edessa" pitchFamily="66" charset="0"/>
              </a:rPr>
              <a:t>قلوبُ] </a:t>
            </a:r>
            <a:r>
              <a:rPr lang="ar-SA" dirty="0" smtClean="0">
                <a:latin typeface="Estrangelo Edessa" pitchFamily="66" charset="0"/>
                <a:cs typeface="Estrangelo Edessa" pitchFamily="66" charset="0"/>
              </a:rPr>
              <a:t>: فاعل </a:t>
            </a:r>
            <a:r>
              <a:rPr lang="ar-SA" dirty="0">
                <a:latin typeface="Estrangelo Edessa" pitchFamily="66" charset="0"/>
                <a:cs typeface="Estrangelo Edessa" pitchFamily="66" charset="0"/>
              </a:rPr>
              <a:t>لاسم الفاعل، </a:t>
            </a:r>
            <a:r>
              <a:rPr lang="ar-SA" dirty="0" smtClean="0">
                <a:latin typeface="Estrangelo Edessa" pitchFamily="66" charset="0"/>
                <a:cs typeface="Estrangelo Edessa" pitchFamily="66" charset="0"/>
              </a:rPr>
              <a:t>مرفوع وعلامة رفعه الضمة الظاهرة على آخره </a:t>
            </a:r>
            <a:r>
              <a:rPr lang="ar-SA" sz="2800" dirty="0" smtClean="0">
                <a:latin typeface="Estrangelo Edessa" pitchFamily="66" charset="0"/>
                <a:cs typeface="Estrangelo Edessa" pitchFamily="66" charset="0"/>
              </a:rPr>
              <a:t>.</a:t>
            </a:r>
            <a:endParaRPr lang="en-US" sz="2800" dirty="0">
              <a:latin typeface="Estrangelo Edessa" pitchFamily="66" charset="0"/>
              <a:cs typeface="Estrangelo Edess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b="1" dirty="0" smtClean="0"/>
              <a:t>ضَعْ مكان الفعل المضارع فيما يلي اسم فاعل؟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71600"/>
            <a:ext cx="7498080" cy="48006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SA" sz="4800" dirty="0" smtClean="0">
                <a:latin typeface="Browallia New" pitchFamily="34" charset="-34"/>
                <a:cs typeface="Arabic Typesetting" pitchFamily="66" charset="-78"/>
              </a:rPr>
              <a:t>1- ليتَك تُكرم ضيفك .</a:t>
            </a:r>
          </a:p>
          <a:p>
            <a:pPr algn="r">
              <a:buNone/>
            </a:pPr>
            <a:r>
              <a:rPr lang="ar-S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owallia New" pitchFamily="34" charset="-34"/>
                <a:cs typeface="Arabic Typesetting" pitchFamily="66" charset="-78"/>
              </a:rPr>
              <a:t>الاجابة\ </a:t>
            </a:r>
            <a:r>
              <a:rPr lang="ar-SA" sz="4800" dirty="0" smtClean="0">
                <a:latin typeface="Browallia New" pitchFamily="34" charset="-34"/>
                <a:cs typeface="Arabic Typesetting" pitchFamily="66" charset="-78"/>
              </a:rPr>
              <a:t>ليتك </a:t>
            </a:r>
            <a:r>
              <a:rPr lang="ar-SA" sz="4800" u="sng" dirty="0" smtClean="0">
                <a:latin typeface="Browallia New" pitchFamily="34" charset="-34"/>
                <a:cs typeface="Arabic Typesetting" pitchFamily="66" charset="-78"/>
              </a:rPr>
              <a:t>مُكرِم </a:t>
            </a:r>
            <a:r>
              <a:rPr lang="ar-SA" sz="4800" dirty="0" smtClean="0">
                <a:latin typeface="Browallia New" pitchFamily="34" charset="-34"/>
                <a:cs typeface="Arabic Typesetting" pitchFamily="66" charset="-78"/>
              </a:rPr>
              <a:t>ضيفك . </a:t>
            </a:r>
          </a:p>
          <a:p>
            <a:pPr algn="r">
              <a:buNone/>
            </a:pPr>
            <a:endParaRPr lang="ar-SA" sz="3600" dirty="0" smtClean="0">
              <a:latin typeface="Browallia New" pitchFamily="34" charset="-34"/>
              <a:cs typeface="Arabic Typesetting" pitchFamily="66" charset="-78"/>
            </a:endParaRPr>
          </a:p>
          <a:p>
            <a:pPr algn="r">
              <a:buNone/>
            </a:pPr>
            <a:endParaRPr lang="ar-SA" sz="3600" dirty="0" smtClean="0">
              <a:latin typeface="Browallia New" pitchFamily="34" charset="-34"/>
              <a:cs typeface="Arabic Typesetting" pitchFamily="66" charset="-78"/>
            </a:endParaRPr>
          </a:p>
          <a:p>
            <a:pPr algn="r">
              <a:buNone/>
            </a:pPr>
            <a:r>
              <a:rPr lang="ar-SA" sz="4800" dirty="0" smtClean="0">
                <a:latin typeface="Browallia New" pitchFamily="34" charset="-34"/>
                <a:cs typeface="Arabic Typesetting" pitchFamily="66" charset="-78"/>
              </a:rPr>
              <a:t>2- المسلم الحق يأمر بالمعروف .  </a:t>
            </a:r>
          </a:p>
          <a:p>
            <a:pPr algn="r">
              <a:buNone/>
            </a:pPr>
            <a:r>
              <a:rPr lang="ar-S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owallia New" pitchFamily="34" charset="-34"/>
                <a:cs typeface="Arabic Typesetting" pitchFamily="66" charset="-78"/>
              </a:rPr>
              <a:t> الاجابة\ </a:t>
            </a:r>
            <a:r>
              <a:rPr lang="ar-SA" sz="4800" dirty="0" smtClean="0">
                <a:latin typeface="Browallia New" pitchFamily="34" charset="-34"/>
                <a:cs typeface="Arabic Typesetting" pitchFamily="66" charset="-78"/>
              </a:rPr>
              <a:t>المسلم الحق </a:t>
            </a:r>
            <a:r>
              <a:rPr lang="ar-SA" sz="4800" u="sng" dirty="0" smtClean="0">
                <a:latin typeface="Browallia New" pitchFamily="34" charset="-34"/>
                <a:cs typeface="Arabic Typesetting" pitchFamily="66" charset="-78"/>
              </a:rPr>
              <a:t>آمِرٌ</a:t>
            </a:r>
            <a:r>
              <a:rPr lang="ar-SA" sz="4800" dirty="0" smtClean="0">
                <a:latin typeface="Browallia New" pitchFamily="34" charset="-34"/>
                <a:cs typeface="Arabic Typesetting" pitchFamily="66" charset="-78"/>
              </a:rPr>
              <a:t> بالمعروف </a:t>
            </a:r>
            <a:r>
              <a:rPr lang="ar-SA" sz="3600" dirty="0" smtClean="0">
                <a:latin typeface="Browallia New" pitchFamily="34" charset="-34"/>
                <a:cs typeface="Arabic Typesetting" pitchFamily="66" charset="-78"/>
              </a:rPr>
              <a:t>.</a:t>
            </a:r>
            <a:endParaRPr lang="en-US" sz="3600" dirty="0"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52400"/>
            <a:ext cx="8229600" cy="2316162"/>
          </a:xfrm>
        </p:spPr>
        <p:txBody>
          <a:bodyPr>
            <a:noAutofit/>
          </a:bodyPr>
          <a:lstStyle/>
          <a:p>
            <a:pPr algn="r"/>
            <a:r>
              <a:rPr lang="ar-SA" sz="2400" b="1" dirty="0" smtClean="0"/>
              <a:t>  </a:t>
            </a:r>
            <a:r>
              <a:rPr lang="ar-SA" sz="2400" dirty="0" smtClean="0"/>
              <a:t>استخرج من النص التالي مايلي :-</a:t>
            </a:r>
            <a:r>
              <a:rPr lang="en-US" sz="2400" dirty="0" smtClean="0"/>
              <a:t>/</a:t>
            </a:r>
            <a:r>
              <a:rPr lang="ar-SA" sz="2400" dirty="0" smtClean="0"/>
              <a:t>س</a:t>
            </a:r>
            <a:r>
              <a:rPr lang="ar-SA" sz="2400" b="1" dirty="0" smtClean="0"/>
              <a:t/>
            </a:r>
            <a:br>
              <a:rPr lang="ar-SA" sz="2400" b="1" dirty="0" smtClean="0"/>
            </a:br>
            <a:r>
              <a:rPr lang="ar-SA" sz="2400" b="1" dirty="0" smtClean="0"/>
              <a:t>شكا أعرابٌّي إلى أمير المؤمنينَ عليٌّ بن أبي طالب - رضيَ اللهُ عنه - شدَّةً لَحقتْهُ ، فقال : عليك بالاستغفار ، فعاد إليه وقال : إنَّي مستغْفرٌ رَبّي كثيراً ، ومُنْكَسرٌ بين يَديْه طويلاً ، ولَم أَرَ فَرَجاً . فعلّمه - رضي الله عنه - قائلا ً : قُل : " اللّهُم َّ يا فارج َ الْهَمِّ ، ويا كاشفَ الغَمِ ، ويا مُنْزلَ الْمطَرِ ، ويا مُجِيبَ دعوةِ الْمُضْطَرِّ ، وعالَم السِّرِّ ، يا أَرْحَمَ الراحِمِين ، وما تَوفيقي إلا بالله عليه توكَّلتُ وهو رَبُّ العرِش العظيمِ " . 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066800" y="2692878"/>
            <a:ext cx="4038600" cy="3459163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ar-SA" sz="2000" dirty="0" smtClean="0"/>
              <a:t>2- اسم فاعل على وزن الفعل الغير ثلاثي؟</a:t>
            </a:r>
          </a:p>
          <a:p>
            <a:pPr algn="r">
              <a:buNone/>
            </a:pPr>
            <a:r>
              <a:rPr lang="ar-SA" dirty="0" smtClean="0"/>
              <a:t>أ- مُستغفِر </a:t>
            </a:r>
          </a:p>
          <a:p>
            <a:pPr algn="r">
              <a:buNone/>
            </a:pPr>
            <a:r>
              <a:rPr lang="ar-SA" dirty="0" smtClean="0"/>
              <a:t>ب- مُنكسِر</a:t>
            </a:r>
          </a:p>
          <a:p>
            <a:pPr algn="r">
              <a:buNone/>
            </a:pPr>
            <a:r>
              <a:rPr lang="ar-SA" dirty="0" smtClean="0"/>
              <a:t>ج- مُنزِل </a:t>
            </a:r>
          </a:p>
          <a:p>
            <a:pPr algn="r">
              <a:buNone/>
            </a:pPr>
            <a:r>
              <a:rPr lang="ar-SA" dirty="0" smtClean="0"/>
              <a:t>د- مجِيب </a:t>
            </a:r>
          </a:p>
          <a:p>
            <a:pPr algn="r">
              <a:buNone/>
            </a:pPr>
            <a:endParaRPr lang="ar-SA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029200" y="2615244"/>
            <a:ext cx="4038600" cy="3459163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ar-SA" sz="2000" dirty="0" smtClean="0"/>
              <a:t>1- اسم فاعل على وزن الفعل الثلاثي</a:t>
            </a:r>
            <a:r>
              <a:rPr lang="ar-SA" sz="2400" dirty="0" smtClean="0"/>
              <a:t>؟</a:t>
            </a:r>
          </a:p>
          <a:p>
            <a:pPr algn="r">
              <a:buNone/>
            </a:pPr>
            <a:r>
              <a:rPr lang="ar-SA" dirty="0" smtClean="0"/>
              <a:t>أ- فارِج </a:t>
            </a:r>
          </a:p>
          <a:p>
            <a:pPr algn="r">
              <a:buNone/>
            </a:pPr>
            <a:r>
              <a:rPr lang="ar-SA" dirty="0" smtClean="0"/>
              <a:t>ب- كاشِف </a:t>
            </a:r>
          </a:p>
          <a:p>
            <a:pPr algn="r">
              <a:buNone/>
            </a:pPr>
            <a:r>
              <a:rPr lang="ar-SA" dirty="0" smtClean="0"/>
              <a:t>ج- عالِم </a:t>
            </a:r>
          </a:p>
          <a:p>
            <a:pPr algn="r">
              <a:buNone/>
            </a:pPr>
            <a:r>
              <a:rPr lang="ar-SA" dirty="0" smtClean="0"/>
              <a:t>د- الراحِمين </a:t>
            </a:r>
          </a:p>
          <a:p>
            <a:pPr algn="r">
              <a:buNone/>
            </a:pPr>
            <a:r>
              <a:rPr lang="ar-SA" dirty="0" smtClean="0"/>
              <a:t>هـ-طالب</a:t>
            </a:r>
          </a:p>
          <a:p>
            <a:pPr algn="r">
              <a:buNone/>
            </a:pPr>
            <a:r>
              <a:rPr lang="ar-SA" dirty="0" smtClean="0"/>
              <a:t>و- قائلا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sz="8000" dirty="0" smtClean="0">
                <a:latin typeface="Andalus" pitchFamily="18" charset="-78"/>
                <a:cs typeface="Andalus" pitchFamily="18" charset="-78"/>
              </a:rPr>
              <a:t>شكراً لحسن استماعكم</a:t>
            </a:r>
            <a:r>
              <a:rPr lang="ar-SA" sz="4800" dirty="0" smtClean="0"/>
              <a:t> </a:t>
            </a:r>
            <a:endParaRPr lang="en-US" sz="4800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r"/>
            <a:r>
              <a:rPr lang="ar-SA" sz="4800" dirty="0" smtClean="0">
                <a:solidFill>
                  <a:schemeClr val="tx1"/>
                </a:solidFill>
                <a:latin typeface="Estrangelo Edessa" pitchFamily="66" charset="0"/>
                <a:cs typeface="Estrangelo Edessa" pitchFamily="66" charset="0"/>
              </a:rPr>
              <a:t>د. يوسف فجال </a:t>
            </a:r>
          </a:p>
          <a:p>
            <a:pPr algn="r"/>
            <a:r>
              <a:rPr lang="ar-SA" sz="4800" dirty="0" smtClean="0">
                <a:solidFill>
                  <a:schemeClr val="tx1"/>
                </a:solidFill>
                <a:latin typeface="Estrangelo Edessa" pitchFamily="66" charset="0"/>
                <a:cs typeface="Estrangelo Edessa" pitchFamily="66" charset="0"/>
              </a:rPr>
              <a:t>الطالب \ سلمان بن سعود التويم  431100021 </a:t>
            </a:r>
          </a:p>
          <a:p>
            <a:pPr algn="r"/>
            <a:endParaRPr lang="en-US" sz="4800" dirty="0">
              <a:solidFill>
                <a:schemeClr val="tx1"/>
              </a:solidFill>
              <a:latin typeface="Estrangelo Edessa" pitchFamily="66" charset="0"/>
              <a:cs typeface="Estrangelo Edess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224</TotalTime>
  <Words>283</Words>
  <Application>Microsoft Office PowerPoint</Application>
  <PresentationFormat>عرض على الشاشة (3:4)‏</PresentationFormat>
  <Paragraphs>49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انقلاب</vt:lpstr>
      <vt:lpstr>المهارات اللغوية </vt:lpstr>
      <vt:lpstr> ماهو اسم الفاعل؟/س</vt:lpstr>
      <vt:lpstr>2- ويُشتق اسم الفاعل من غير الثلاثي على صورة الفعل المضارع، بإبدال حرف المضارعة ميماً مضمومة ، وكسر ما قبل الآخر.</vt:lpstr>
      <vt:lpstr>تمارين عامة على اسم الفاعل</vt:lpstr>
      <vt:lpstr>ضَعْ مكان الفعل المضارع فيما يلي اسم فاعل؟</vt:lpstr>
      <vt:lpstr>  استخرج من النص التالي مايلي :-/س شكا أعرابٌّي إلى أمير المؤمنينَ عليٌّ بن أبي طالب - رضيَ اللهُ عنه - شدَّةً لَحقتْهُ ، فقال : عليك بالاستغفار ، فعاد إليه وقال : إنَّي مستغْفرٌ رَبّي كثيراً ، ومُنْكَسرٌ بين يَديْه طويلاً ، ولَم أَرَ فَرَجاً . فعلّمه - رضي الله عنه - قائلا ً : قُل : " اللّهُم َّ يا فارج َ الْهَمِّ ، ويا كاشفَ الغَمِ ، ويا مُنْزلَ الْمطَرِ ، ويا مُجِيبَ دعوةِ الْمُضْطَرِّ ، وعالَم السِّرِّ ، يا أَرْحَمَ الراحِمِين ، وما تَوفيقي إلا بالله عليه توكَّلتُ وهو رَبُّ العرِش العظيمِ " . </vt:lpstr>
      <vt:lpstr>شكراً لحسن استماعكم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المهارات اللغوية عرب 101</dc:title>
  <dc:creator>salman</dc:creator>
  <cp:lastModifiedBy>dr yousef</cp:lastModifiedBy>
  <cp:revision>29</cp:revision>
  <dcterms:created xsi:type="dcterms:W3CDTF">2012-06-21T18:06:53Z</dcterms:created>
  <dcterms:modified xsi:type="dcterms:W3CDTF">2012-07-13T23:23:27Z</dcterms:modified>
</cp:coreProperties>
</file>