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60" r:id="rId5"/>
    <p:sldId id="261" r:id="rId6"/>
    <p:sldId id="262" r:id="rId7"/>
    <p:sldId id="263" r:id="rId8"/>
    <p:sldId id="271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E3FF"/>
    <a:srgbClr val="7030A0"/>
    <a:srgbClr val="FF9999"/>
    <a:srgbClr val="FF9FBD"/>
    <a:srgbClr val="4F81BD"/>
    <a:srgbClr val="F4AAEF"/>
    <a:srgbClr val="C83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275D68-D9B8-4DB1-AAEE-5031575C6576}" type="datetimeFigureOut">
              <a:rPr lang="ar-SA" smtClean="0"/>
              <a:t>12/08/33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004894-87D4-4646-94DB-C7FE4532A4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79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04894-87D4-4646-94DB-C7FE4532A462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04894-87D4-4646-94DB-C7FE4532A462}" type="slidenum">
              <a:rPr lang="ar-SA" smtClean="0"/>
              <a:t>11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2010-C837-4387-8BF1-E81568DFFA75}" type="datetimeFigureOut">
              <a:rPr lang="ar-SA" smtClean="0"/>
              <a:pPr/>
              <a:t>12/08/33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5354-5A62-4E7D-9D7A-0612A564917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خلفيات بور بوينت\17880be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80"/>
            <a:ext cx="9144000" cy="68794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نورة المقبل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2000232" y="2428868"/>
            <a:ext cx="49292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ثالـــــثا: الفـــــعل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ster-flowers_ppt_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خامسا: الخـالفـة</a:t>
            </a:r>
            <a:endParaRPr lang="ar-S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كلمة يطلقها المتكلم للإفصاح عن موقف انفعالي أو تأثيري.</a:t>
            </a:r>
          </a:p>
          <a:p>
            <a:r>
              <a:rPr lang="ar-SA" dirty="0" smtClean="0"/>
              <a:t>أنواع الخالفة أربعة:</a:t>
            </a:r>
          </a:p>
          <a:p>
            <a:pPr>
              <a:buNone/>
            </a:pPr>
            <a:r>
              <a:rPr lang="ar-SA" dirty="0" smtClean="0"/>
              <a:t>1- خالفة الإخالة: وهي اسم الفعل.</a:t>
            </a:r>
          </a:p>
          <a:p>
            <a:pPr>
              <a:buNone/>
            </a:pPr>
            <a:r>
              <a:rPr lang="ar-SA" dirty="0" smtClean="0"/>
              <a:t>2- خالفة الصوت: وهي اسم الصوت.</a:t>
            </a:r>
          </a:p>
          <a:p>
            <a:pPr>
              <a:buNone/>
            </a:pPr>
            <a:r>
              <a:rPr lang="ar-SA" dirty="0" smtClean="0"/>
              <a:t>3- خالفة التعجب: وهي صيغتي التعجب.</a:t>
            </a:r>
          </a:p>
          <a:p>
            <a:pPr>
              <a:buNone/>
            </a:pPr>
            <a:r>
              <a:rPr lang="ar-SA" dirty="0" smtClean="0"/>
              <a:t>4- خالفة المدح أو الذم: وهي افعال المدح والذم.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ring-abstract-background-with-blue-lines-and-flow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سمات الخوالف:</a:t>
            </a:r>
            <a:endParaRPr lang="ar-SA" b="1" u="sng" dirty="0"/>
          </a:p>
        </p:txBody>
      </p:sp>
      <p:sp>
        <p:nvSpPr>
          <p:cNvPr id="6" name="Rectangle 5"/>
          <p:cNvSpPr/>
          <p:nvPr/>
        </p:nvSpPr>
        <p:spPr>
          <a:xfrm>
            <a:off x="571472" y="1571612"/>
            <a:ext cx="3857652" cy="4572032"/>
          </a:xfrm>
          <a:prstGeom prst="rect">
            <a:avLst/>
          </a:prstGeom>
          <a:solidFill>
            <a:srgbClr val="6DE3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لا تضمر ولا يعود عليها ضمير.</a:t>
            </a:r>
          </a:p>
          <a:p>
            <a:r>
              <a:rPr lang="ar-SA" b="1" dirty="0" smtClean="0"/>
              <a:t>لاتقبل الجر.</a:t>
            </a:r>
          </a:p>
          <a:p>
            <a:r>
              <a:rPr lang="ar-SA" b="1" dirty="0" smtClean="0"/>
              <a:t>لايبرز معها ضمير الشخص كالأفعال.</a:t>
            </a:r>
          </a:p>
          <a:p>
            <a:r>
              <a:rPr lang="ar-SA" b="1" dirty="0" smtClean="0"/>
              <a:t>لا يجوز حذفها كما تحذف الأفعال حين يدل عليها دليل.</a:t>
            </a:r>
          </a:p>
          <a:p>
            <a:r>
              <a:rPr lang="ar-SA" b="1" dirty="0" smtClean="0"/>
              <a:t>لا تكون إلا مبنية.</a:t>
            </a:r>
          </a:p>
          <a:p>
            <a:r>
              <a:rPr lang="ar-SA" b="1" dirty="0" smtClean="0"/>
              <a:t>لا تخبر ولا يخبر عنها, ولا تصف ولايوصف بها.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6314" y="1571612"/>
            <a:ext cx="3857652" cy="4572032"/>
          </a:xfrm>
          <a:prstGeom prst="rect">
            <a:avLst/>
          </a:prstGeom>
          <a:solidFill>
            <a:srgbClr val="6DE3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smtClean="0"/>
              <a:t>لا </a:t>
            </a:r>
            <a:r>
              <a:rPr lang="ar-SA" b="1" smtClean="0"/>
              <a:t>تدخل </a:t>
            </a:r>
            <a:r>
              <a:rPr lang="ar-SA" b="1" dirty="0" smtClean="0"/>
              <a:t>في جداول تصريفية كالأفعال.</a:t>
            </a:r>
          </a:p>
          <a:p>
            <a:r>
              <a:rPr lang="ar-SA" b="1" dirty="0" smtClean="0"/>
              <a:t>ليس لها صيغ خاصة.</a:t>
            </a:r>
          </a:p>
          <a:p>
            <a:r>
              <a:rPr lang="ar-SA" b="1" dirty="0" smtClean="0"/>
              <a:t>لا ترتبط بزمن معين.</a:t>
            </a:r>
          </a:p>
          <a:p>
            <a:r>
              <a:rPr lang="ar-SA" b="1" dirty="0" smtClean="0"/>
              <a:t>تقبل من حيث الإلصاق ببعض علامات الأفعال وبعض علامات الأسماء.</a:t>
            </a:r>
          </a:p>
          <a:p>
            <a:r>
              <a:rPr lang="ar-SA" b="1" dirty="0" smtClean="0"/>
              <a:t>لا تقبل التعريف.</a:t>
            </a:r>
          </a:p>
          <a:p>
            <a:r>
              <a:rPr lang="ar-SA" b="1" dirty="0" smtClean="0"/>
              <a:t>لا تثنى ولاتجمع.</a:t>
            </a:r>
          </a:p>
          <a:p>
            <a:r>
              <a:rPr lang="ar-SA" b="1" dirty="0" smtClean="0"/>
              <a:t>تقع موقع المسند ولا تقع موقع المسند إليه.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c1a09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472" y="428604"/>
            <a:ext cx="7929618" cy="5715040"/>
          </a:xfrm>
          <a:prstGeom prst="rect">
            <a:avLst/>
          </a:prstGeom>
          <a:solidFill>
            <a:srgbClr val="FF9FBD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الفعل:</a:t>
            </a:r>
            <a:endParaRPr lang="ar-S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الفعلُ:هوَ ما دلَّ على حدثٍ أو عملٍ مرتبطاً بالزّمن.</a:t>
            </a:r>
            <a:br>
              <a:rPr lang="ar-SA" b="1" dirty="0" smtClean="0"/>
            </a:br>
            <a:r>
              <a:rPr lang="ar-SA" b="1" dirty="0" smtClean="0"/>
              <a:t>فإن كانَ الحدثُ ماضياً كانَ الفعلُ ماضياً،مثل: (حضرَ) </a:t>
            </a:r>
          </a:p>
          <a:p>
            <a:pPr algn="ctr">
              <a:buNone/>
            </a:pPr>
            <a:r>
              <a:rPr lang="ar-SA" b="1" dirty="0" smtClean="0"/>
              <a:t>وإن كانَ الحدثُ حاضراً كانَ الفعلُ مضارعاً، مثل (يحضرُ)</a:t>
            </a:r>
          </a:p>
          <a:p>
            <a:pPr algn="ctr">
              <a:buNone/>
            </a:pPr>
            <a:r>
              <a:rPr lang="ar-SA" b="1" dirty="0" smtClean="0"/>
              <a:t>وإن دلَّ الفعلُ على طلبِ حدوثِ العملِ كانَ الفعلُ فعلَ أمرٍ،مثلُ(احضرْ).</a:t>
            </a:r>
            <a:br>
              <a:rPr lang="ar-SA" b="1" dirty="0" smtClean="0"/>
            </a:b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c1a09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سمات الفعل على صعيد المبنى والمعنى:</a:t>
            </a:r>
            <a:endParaRPr lang="ar-SA" b="1" u="sng" dirty="0"/>
          </a:p>
        </p:txBody>
      </p:sp>
      <p:sp>
        <p:nvSpPr>
          <p:cNvPr id="7" name="Rectangle 6"/>
          <p:cNvSpPr/>
          <p:nvPr/>
        </p:nvSpPr>
        <p:spPr>
          <a:xfrm>
            <a:off x="571472" y="1285860"/>
            <a:ext cx="3929090" cy="5000660"/>
          </a:xfrm>
          <a:prstGeom prst="rect">
            <a:avLst/>
          </a:prstGeom>
          <a:solidFill>
            <a:srgbClr val="FF9FBD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لايقبل النداء.</a:t>
            </a:r>
          </a:p>
          <a:p>
            <a:r>
              <a:rPr lang="ar-SA" b="1" dirty="0" smtClean="0"/>
              <a:t>لا يقبل التنوين.</a:t>
            </a:r>
          </a:p>
          <a:p>
            <a:r>
              <a:rPr lang="ar-SA" b="1" dirty="0" smtClean="0"/>
              <a:t>له صيخ صرفية خاصة به. (أبواب الثلاثي الستة, ومزيداتها, وأوزان الرباعي المجرد والمزيد).</a:t>
            </a:r>
          </a:p>
          <a:p>
            <a:r>
              <a:rPr lang="ar-SA" b="1" dirty="0" smtClean="0"/>
              <a:t>يكون مسنداً فقط.</a:t>
            </a:r>
          </a:p>
          <a:p>
            <a:r>
              <a:rPr lang="ar-SA" b="1" dirty="0" smtClean="0"/>
              <a:t>يلحقه ضمير الرفع المتصل البارز خلافا للصفات.</a:t>
            </a:r>
          </a:p>
          <a:p>
            <a:pPr>
              <a:buNone/>
            </a:pPr>
            <a:r>
              <a:rPr lang="ar-SA" b="1" dirty="0" smtClean="0"/>
              <a:t>مثل: كتب</a:t>
            </a:r>
            <a:r>
              <a:rPr lang="ar-SA" b="1" dirty="0" smtClean="0">
                <a:solidFill>
                  <a:srgbClr val="FF0000"/>
                </a:solidFill>
              </a:rPr>
              <a:t>تُ</a:t>
            </a:r>
            <a:r>
              <a:rPr lang="ar-SA" b="1" dirty="0" smtClean="0"/>
              <a:t> الدرس.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0628" y="1285860"/>
            <a:ext cx="3929090" cy="5000660"/>
          </a:xfrm>
          <a:prstGeom prst="rect">
            <a:avLst/>
          </a:prstGeom>
          <a:solidFill>
            <a:srgbClr val="FF9FBD">
              <a:alpha val="4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يدل على حدث وزمن ودلالة صرفية.</a:t>
            </a:r>
          </a:p>
          <a:p>
            <a:pPr>
              <a:buNone/>
            </a:pPr>
            <a:r>
              <a:rPr lang="ar-SA" b="1" dirty="0" smtClean="0"/>
              <a:t>مثل : خرج محمد. الحدث:خروج محمد, الزمن: الماضي.</a:t>
            </a:r>
          </a:p>
          <a:p>
            <a:r>
              <a:rPr lang="ar-SA" b="1" dirty="0" smtClean="0"/>
              <a:t>يختص بقبول علامة الجزم (للمضارع فقط).</a:t>
            </a:r>
          </a:p>
          <a:p>
            <a:pPr>
              <a:buNone/>
            </a:pPr>
            <a:r>
              <a:rPr lang="ar-SA" b="1" dirty="0" smtClean="0"/>
              <a:t>مثل : (ولم يكنْ له كفوا أحد)</a:t>
            </a:r>
          </a:p>
          <a:p>
            <a:r>
              <a:rPr lang="ar-SA" b="1" dirty="0" smtClean="0"/>
              <a:t>لا يقبل الجر.</a:t>
            </a:r>
          </a:p>
          <a:p>
            <a:r>
              <a:rPr lang="ar-SA" b="1" dirty="0" smtClean="0"/>
              <a:t>لا يثنى ولا يجمع, بل يسند الى المثنى والجمع.</a:t>
            </a:r>
          </a:p>
          <a:p>
            <a:r>
              <a:rPr lang="ar-SA" b="1" dirty="0" smtClean="0"/>
              <a:t>لايقبل التعريف.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c1a09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Rectangle 4"/>
          <p:cNvSpPr/>
          <p:nvPr/>
        </p:nvSpPr>
        <p:spPr>
          <a:xfrm>
            <a:off x="500034" y="1643050"/>
            <a:ext cx="8143932" cy="3429024"/>
          </a:xfrm>
          <a:prstGeom prst="rect">
            <a:avLst/>
          </a:prstGeom>
          <a:solidFill>
            <a:srgbClr val="FF9FBD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ar-SA" dirty="0" smtClean="0"/>
              <a:t>لا يضمر ولا يعود عليه ضمير .</a:t>
            </a:r>
          </a:p>
          <a:p>
            <a:r>
              <a:rPr lang="ar-SA" dirty="0" smtClean="0"/>
              <a:t>يختص بمجموعة من الضمائم واللواصق : ( ستذهب-سوف تذهب – يذهب- لتذهبن- ... الخ)</a:t>
            </a:r>
          </a:p>
          <a:p>
            <a:r>
              <a:rPr lang="ar-SA" dirty="0" smtClean="0"/>
              <a:t>لا يقبل الإضافة.</a:t>
            </a:r>
          </a:p>
          <a:p>
            <a:r>
              <a:rPr lang="ar-SA" dirty="0" smtClean="0"/>
              <a:t>لا يأتلف من الفعل والفعل كلام, إذ لابد من وجود الاسم.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6f0a3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2910" y="571480"/>
            <a:ext cx="7929618" cy="3786214"/>
          </a:xfrm>
          <a:prstGeom prst="rect">
            <a:avLst/>
          </a:prstGeom>
          <a:solidFill>
            <a:srgbClr val="FF9999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رابعا: الضمير</a:t>
            </a:r>
            <a:endParaRPr lang="ar-S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/>
              <a:t>هو كلمة جامدة ليست بذات أصول اشتقاقية تدلُّ </a:t>
            </a:r>
          </a:p>
          <a:p>
            <a:pPr algn="ctr">
              <a:buNone/>
            </a:pPr>
            <a:r>
              <a:rPr lang="ar-SA" b="1" dirty="0" smtClean="0"/>
              <a:t>على عموم الحاضر أو الغائب.</a:t>
            </a:r>
          </a:p>
          <a:p>
            <a:pPr algn="ctr"/>
            <a:r>
              <a:rPr lang="ar-SA" b="1" dirty="0" smtClean="0"/>
              <a:t>فالضمير لا يدل على مسمّى كالاسم, ولا على موصوف بالحدث كالصفة, ولا على حدث وزمن كالفعل.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-272-13289428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Oval 3"/>
          <p:cNvSpPr/>
          <p:nvPr/>
        </p:nvSpPr>
        <p:spPr>
          <a:xfrm>
            <a:off x="3143240" y="1000108"/>
            <a:ext cx="2643206" cy="1857388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الضمائر</a:t>
            </a:r>
            <a:endParaRPr lang="ar-SA" sz="4000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072066" y="2786058"/>
            <a:ext cx="1143008" cy="857256"/>
          </a:xfrm>
          <a:prstGeom prst="straightConnector1">
            <a:avLst/>
          </a:prstGeom>
          <a:ln>
            <a:solidFill>
              <a:srgbClr val="C83E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872437" y="2842547"/>
            <a:ext cx="1071571" cy="815717"/>
          </a:xfrm>
          <a:prstGeom prst="straightConnector1">
            <a:avLst/>
          </a:prstGeom>
          <a:ln>
            <a:solidFill>
              <a:srgbClr val="C83E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500694" y="3786190"/>
            <a:ext cx="1714512" cy="1428760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ضمائر الحضور</a:t>
            </a:r>
            <a:endParaRPr lang="ar-SA" sz="2800" b="1" dirty="0"/>
          </a:p>
        </p:txBody>
      </p:sp>
      <p:sp>
        <p:nvSpPr>
          <p:cNvPr id="12" name="Oval 11"/>
          <p:cNvSpPr/>
          <p:nvPr/>
        </p:nvSpPr>
        <p:spPr>
          <a:xfrm>
            <a:off x="1857356" y="3786190"/>
            <a:ext cx="1714512" cy="1428760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ضمائر الغيبة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IC-272-13289428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Oval 5"/>
          <p:cNvSpPr/>
          <p:nvPr/>
        </p:nvSpPr>
        <p:spPr>
          <a:xfrm>
            <a:off x="3571868" y="428604"/>
            <a:ext cx="2000264" cy="1785950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ضمائر الحضور</a:t>
            </a:r>
            <a:endParaRPr lang="ar-SA" sz="2800" b="1" dirty="0"/>
          </a:p>
        </p:txBody>
      </p:sp>
      <p:sp>
        <p:nvSpPr>
          <p:cNvPr id="7" name="Oval 6"/>
          <p:cNvSpPr/>
          <p:nvPr/>
        </p:nvSpPr>
        <p:spPr>
          <a:xfrm>
            <a:off x="6286512" y="2500306"/>
            <a:ext cx="1500198" cy="1500198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تكلم</a:t>
            </a:r>
            <a:endParaRPr lang="ar-SA" b="1" dirty="0"/>
          </a:p>
        </p:txBody>
      </p:sp>
      <p:sp>
        <p:nvSpPr>
          <p:cNvPr id="9" name="Oval 8"/>
          <p:cNvSpPr/>
          <p:nvPr/>
        </p:nvSpPr>
        <p:spPr>
          <a:xfrm>
            <a:off x="3857620" y="2643182"/>
            <a:ext cx="1500198" cy="1500198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خطاب</a:t>
            </a:r>
            <a:endParaRPr lang="ar-SA" b="1" dirty="0"/>
          </a:p>
        </p:txBody>
      </p:sp>
      <p:sp>
        <p:nvSpPr>
          <p:cNvPr id="10" name="Oval 9"/>
          <p:cNvSpPr/>
          <p:nvPr/>
        </p:nvSpPr>
        <p:spPr>
          <a:xfrm>
            <a:off x="1428728" y="2571744"/>
            <a:ext cx="1500198" cy="1500198"/>
          </a:xfrm>
          <a:prstGeom prst="ellipse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إشارة</a:t>
            </a:r>
            <a:endParaRPr lang="ar-SA" b="1" dirty="0"/>
          </a:p>
        </p:txBody>
      </p:sp>
      <p:sp>
        <p:nvSpPr>
          <p:cNvPr id="11" name="Rectangle 10"/>
          <p:cNvSpPr/>
          <p:nvPr/>
        </p:nvSpPr>
        <p:spPr>
          <a:xfrm>
            <a:off x="6215074" y="4357694"/>
            <a:ext cx="1785950" cy="2286016"/>
          </a:xfrm>
          <a:prstGeom prst="rect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أنا: أنا كتبت الدرس.</a:t>
            </a:r>
          </a:p>
          <a:p>
            <a:pPr algn="ctr"/>
            <a:r>
              <a:rPr lang="ar-SA" b="1" dirty="0" smtClean="0"/>
              <a:t>تُ:كتبتُ.</a:t>
            </a:r>
          </a:p>
          <a:p>
            <a:pPr algn="ctr"/>
            <a:r>
              <a:rPr lang="ar-SA" b="1" dirty="0" smtClean="0"/>
              <a:t>ي: كتابي.</a:t>
            </a:r>
          </a:p>
          <a:p>
            <a:pPr algn="ctr"/>
            <a:r>
              <a:rPr lang="ar-SA" b="1" dirty="0" smtClean="0"/>
              <a:t>نحن: نحن نكتب الدرس.</a:t>
            </a:r>
          </a:p>
          <a:p>
            <a:pPr algn="ctr"/>
            <a:r>
              <a:rPr lang="ar-SA" b="1" dirty="0" smtClean="0"/>
              <a:t>نا الفاعلين: كتبنا.</a:t>
            </a:r>
          </a:p>
          <a:p>
            <a:pPr algn="ctr"/>
            <a:r>
              <a:rPr lang="ar-SA" b="1" dirty="0" smtClean="0"/>
              <a:t>نا المتكلمين :كتابنا</a:t>
            </a:r>
            <a:endParaRPr lang="ar-SA" b="1" dirty="0"/>
          </a:p>
        </p:txBody>
      </p:sp>
      <p:sp>
        <p:nvSpPr>
          <p:cNvPr id="12" name="Rectangle 11"/>
          <p:cNvSpPr/>
          <p:nvPr/>
        </p:nvSpPr>
        <p:spPr>
          <a:xfrm>
            <a:off x="1285852" y="4500570"/>
            <a:ext cx="1714512" cy="2143140"/>
          </a:xfrm>
          <a:prstGeom prst="rect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b="1" dirty="0" smtClean="0"/>
              <a:t>هذا- ذاك – ذلك.</a:t>
            </a:r>
          </a:p>
          <a:p>
            <a:pPr algn="ctr"/>
            <a:r>
              <a:rPr lang="ar-SA" b="1" dirty="0" smtClean="0"/>
              <a:t>هذه- هذي- تلك.</a:t>
            </a:r>
          </a:p>
          <a:p>
            <a:pPr algn="ctr"/>
            <a:r>
              <a:rPr lang="ar-SA" b="1" dirty="0" smtClean="0"/>
              <a:t>هذان- ذانك.</a:t>
            </a:r>
          </a:p>
          <a:p>
            <a:pPr algn="ctr"/>
            <a:r>
              <a:rPr lang="ar-SA" b="1" dirty="0" smtClean="0"/>
              <a:t>هاتان- تانك.</a:t>
            </a:r>
          </a:p>
          <a:p>
            <a:pPr algn="ctr"/>
            <a:r>
              <a:rPr lang="ar-SA" b="1" dirty="0" smtClean="0"/>
              <a:t>هؤلاء- اولئك.</a:t>
            </a:r>
          </a:p>
          <a:p>
            <a:pPr algn="ctr"/>
            <a:r>
              <a:rPr lang="ar-SA" b="1" dirty="0" smtClean="0"/>
              <a:t>هنا – هناك.</a:t>
            </a:r>
          </a:p>
          <a:p>
            <a:pPr algn="ctr"/>
            <a:r>
              <a:rPr lang="ar-SA" b="1" dirty="0" smtClean="0"/>
              <a:t>ها هنا- هنالك.</a:t>
            </a:r>
          </a:p>
          <a:p>
            <a:pPr algn="ctr"/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3786182" y="4429132"/>
            <a:ext cx="1714512" cy="2214578"/>
          </a:xfrm>
          <a:prstGeom prst="rect">
            <a:avLst/>
          </a:prstGeom>
          <a:solidFill>
            <a:srgbClr val="7030A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أنتَ –أنتِ – الكاف- أنتما- أنتم –أنتنَّ .</a:t>
            </a:r>
            <a:endParaRPr lang="ar-SA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57818" y="1857364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714612" y="1857364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</p:cNvCxnSpPr>
          <p:nvPr/>
        </p:nvCxnSpPr>
        <p:spPr>
          <a:xfrm rot="5400000">
            <a:off x="4393405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894529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465637" y="43211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893869" y="43211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-272-13289428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خصائص الضمائر</a:t>
            </a:r>
            <a:endParaRPr lang="ar-SA" b="1" u="sng" dirty="0"/>
          </a:p>
        </p:txBody>
      </p:sp>
      <p:sp>
        <p:nvSpPr>
          <p:cNvPr id="6" name="Rectangle 5"/>
          <p:cNvSpPr/>
          <p:nvPr/>
        </p:nvSpPr>
        <p:spPr>
          <a:xfrm>
            <a:off x="357158" y="1571612"/>
            <a:ext cx="4143404" cy="45720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ليس له أصول اشتقاقية ولا يتصرف.</a:t>
            </a:r>
          </a:p>
          <a:p>
            <a:r>
              <a:rPr lang="ar-SA" b="1" dirty="0" smtClean="0"/>
              <a:t>لا يقبل التنوين, وهو مبنى إلا ما شذ.</a:t>
            </a:r>
          </a:p>
          <a:p>
            <a:r>
              <a:rPr lang="ar-SA" b="1" dirty="0" smtClean="0"/>
              <a:t>لا يقبل الجر لفظاً, بل يقبله محلاً.</a:t>
            </a:r>
          </a:p>
          <a:p>
            <a:r>
              <a:rPr lang="ar-SA" b="1" dirty="0" smtClean="0"/>
              <a:t>ضمائر الشخص لا تنعت.</a:t>
            </a:r>
          </a:p>
          <a:p>
            <a:r>
              <a:rPr lang="ar-SA" b="1" dirty="0" smtClean="0"/>
              <a:t>الموصول منه لا ينعت ولا يؤكد ولا يعطف عليه ولا يسثنى منه إلا بعد تمام الصلة.</a:t>
            </a:r>
          </a:p>
          <a:p>
            <a:r>
              <a:rPr lang="ar-SA" b="1" dirty="0" smtClean="0"/>
              <a:t>ليس له صيغة معينة.</a:t>
            </a:r>
          </a:p>
          <a:p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4643438" y="1571612"/>
            <a:ext cx="4143404" cy="4572032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يدل على مطلق الحاضر أو الغائب.</a:t>
            </a:r>
          </a:p>
          <a:p>
            <a:r>
              <a:rPr lang="ar-SA" b="1" dirty="0" smtClean="0"/>
              <a:t>لا يتضح معناه إلا بالقرينة.</a:t>
            </a:r>
          </a:p>
          <a:p>
            <a:r>
              <a:rPr lang="ar-SA" b="1" dirty="0" smtClean="0"/>
              <a:t>يستغنى به عن تكرار الاسم.</a:t>
            </a:r>
          </a:p>
          <a:p>
            <a:r>
              <a:rPr lang="ar-SA" b="1" dirty="0" smtClean="0"/>
              <a:t>لا يثنى ولا يجمع إلا ما شذ.</a:t>
            </a:r>
          </a:p>
          <a:p>
            <a:r>
              <a:rPr lang="ar-SA" b="1" dirty="0" smtClean="0"/>
              <a:t>لا تدخله (أل) للتعريف. أما في الضمائر الموصولة ففي بعضها أل لازمة.</a:t>
            </a:r>
          </a:p>
          <a:p>
            <a:r>
              <a:rPr lang="ar-SA" b="1" dirty="0" smtClean="0"/>
              <a:t>لا يقبل الإضافة فلا يكون مضافا, ويكون مضافا اليه احيانا.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-272-13289428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Rectangle 4"/>
          <p:cNvSpPr/>
          <p:nvPr/>
        </p:nvSpPr>
        <p:spPr>
          <a:xfrm>
            <a:off x="500034" y="1643050"/>
            <a:ext cx="8143932" cy="3429024"/>
          </a:xfrm>
          <a:prstGeom prst="rect">
            <a:avLst/>
          </a:prstGeom>
          <a:solidFill>
            <a:srgbClr val="7030A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لا يقبل أي لاصقة من لواصق الأسماء أو الأفعال إلا ماشذ.</a:t>
            </a:r>
          </a:p>
          <a:p>
            <a:r>
              <a:rPr lang="ar-SA" b="1" dirty="0" smtClean="0"/>
              <a:t>لا تتعلق به المنصوبات والمجرورات (كالظروف والجار والمجرور).</a:t>
            </a:r>
          </a:p>
          <a:p>
            <a:r>
              <a:rPr lang="ar-SA" b="1" dirty="0" smtClean="0"/>
              <a:t>يقبل (ها) التنبيه.</a:t>
            </a:r>
          </a:p>
          <a:p>
            <a:r>
              <a:rPr lang="ar-SA" b="1" dirty="0" smtClean="0"/>
              <a:t>يعد ماكان منفصلاً منه أو مستقلاً في مباني التقسيم, على حين يعد المتصل في لواصق التصريف.</a:t>
            </a:r>
            <a:endParaRPr lang="ar-SA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570</Words>
  <Application>Microsoft Office PowerPoint</Application>
  <PresentationFormat>عرض على الشاشة (3:4)‏</PresentationFormat>
  <Paragraphs>91</Paragraphs>
  <Slides>11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الفعل:</vt:lpstr>
      <vt:lpstr>سمات الفعل على صعيد المبنى والمعنى:</vt:lpstr>
      <vt:lpstr>عرض تقديمي في PowerPoint</vt:lpstr>
      <vt:lpstr>رابعا: الضمير</vt:lpstr>
      <vt:lpstr>عرض تقديمي في PowerPoint</vt:lpstr>
      <vt:lpstr>عرض تقديمي في PowerPoint</vt:lpstr>
      <vt:lpstr>خصائص الضمائر</vt:lpstr>
      <vt:lpstr>عرض تقديمي في PowerPoint</vt:lpstr>
      <vt:lpstr>خامسا: الخـالفـة</vt:lpstr>
      <vt:lpstr>سمات الخوالف: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ثالثا: الفعل</dc:title>
  <dc:creator>DELL</dc:creator>
  <cp:lastModifiedBy>dr yousef</cp:lastModifiedBy>
  <cp:revision>68</cp:revision>
  <dcterms:created xsi:type="dcterms:W3CDTF">2012-06-25T23:50:15Z</dcterms:created>
  <dcterms:modified xsi:type="dcterms:W3CDTF">2012-07-01T00:14:14Z</dcterms:modified>
</cp:coreProperties>
</file>