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1" r:id="rId15"/>
    <p:sldId id="270" r:id="rId16"/>
  </p:sldIdLst>
  <p:sldSz cx="9144000" cy="6858000" type="screen4x3"/>
  <p:notesSz cx="6858000" cy="9144000"/>
  <p:defaultTextStyle>
    <a:defPPr>
      <a:defRPr lang="ar-SA"/>
    </a:defPPr>
    <a:lvl1pPr algn="r" rtl="1" fontAlgn="base">
      <a:spcBef>
        <a:spcPct val="0"/>
      </a:spcBef>
      <a:spcAft>
        <a:spcPct val="0"/>
      </a:spcAft>
      <a:defRPr sz="3600" kern="1200">
        <a:solidFill>
          <a:schemeClr val="tx1"/>
        </a:solidFill>
        <a:latin typeface="Arabic Typesetting" pitchFamily="66" charset="-78"/>
        <a:ea typeface="+mn-ea"/>
        <a:cs typeface="Arabic Typesetting" pitchFamily="66" charset="-78"/>
      </a:defRPr>
    </a:lvl1pPr>
    <a:lvl2pPr marL="457200" algn="r" rtl="1" fontAlgn="base">
      <a:spcBef>
        <a:spcPct val="0"/>
      </a:spcBef>
      <a:spcAft>
        <a:spcPct val="0"/>
      </a:spcAft>
      <a:defRPr sz="3600" kern="1200">
        <a:solidFill>
          <a:schemeClr val="tx1"/>
        </a:solidFill>
        <a:latin typeface="Arabic Typesetting" pitchFamily="66" charset="-78"/>
        <a:ea typeface="+mn-ea"/>
        <a:cs typeface="Arabic Typesetting" pitchFamily="66" charset="-78"/>
      </a:defRPr>
    </a:lvl2pPr>
    <a:lvl3pPr marL="914400" algn="r" rtl="1" fontAlgn="base">
      <a:spcBef>
        <a:spcPct val="0"/>
      </a:spcBef>
      <a:spcAft>
        <a:spcPct val="0"/>
      </a:spcAft>
      <a:defRPr sz="3600" kern="1200">
        <a:solidFill>
          <a:schemeClr val="tx1"/>
        </a:solidFill>
        <a:latin typeface="Arabic Typesetting" pitchFamily="66" charset="-78"/>
        <a:ea typeface="+mn-ea"/>
        <a:cs typeface="Arabic Typesetting" pitchFamily="66" charset="-78"/>
      </a:defRPr>
    </a:lvl3pPr>
    <a:lvl4pPr marL="1371600" algn="r" rtl="1" fontAlgn="base">
      <a:spcBef>
        <a:spcPct val="0"/>
      </a:spcBef>
      <a:spcAft>
        <a:spcPct val="0"/>
      </a:spcAft>
      <a:defRPr sz="3600" kern="1200">
        <a:solidFill>
          <a:schemeClr val="tx1"/>
        </a:solidFill>
        <a:latin typeface="Arabic Typesetting" pitchFamily="66" charset="-78"/>
        <a:ea typeface="+mn-ea"/>
        <a:cs typeface="Arabic Typesetting" pitchFamily="66" charset="-78"/>
      </a:defRPr>
    </a:lvl4pPr>
    <a:lvl5pPr marL="1828800" algn="r" rtl="1" fontAlgn="base">
      <a:spcBef>
        <a:spcPct val="0"/>
      </a:spcBef>
      <a:spcAft>
        <a:spcPct val="0"/>
      </a:spcAft>
      <a:defRPr sz="3600" kern="1200">
        <a:solidFill>
          <a:schemeClr val="tx1"/>
        </a:solidFill>
        <a:latin typeface="Arabic Typesetting" pitchFamily="66" charset="-78"/>
        <a:ea typeface="+mn-ea"/>
        <a:cs typeface="Arabic Typesetting" pitchFamily="66" charset="-78"/>
      </a:defRPr>
    </a:lvl5pPr>
    <a:lvl6pPr marL="2286000" algn="r" defTabSz="914400" rtl="1" eaLnBrk="1" latinLnBrk="0" hangingPunct="1">
      <a:defRPr sz="3600" kern="1200">
        <a:solidFill>
          <a:schemeClr val="tx1"/>
        </a:solidFill>
        <a:latin typeface="Arabic Typesetting" pitchFamily="66" charset="-78"/>
        <a:ea typeface="+mn-ea"/>
        <a:cs typeface="Arabic Typesetting" pitchFamily="66" charset="-78"/>
      </a:defRPr>
    </a:lvl6pPr>
    <a:lvl7pPr marL="2743200" algn="r" defTabSz="914400" rtl="1" eaLnBrk="1" latinLnBrk="0" hangingPunct="1">
      <a:defRPr sz="3600" kern="1200">
        <a:solidFill>
          <a:schemeClr val="tx1"/>
        </a:solidFill>
        <a:latin typeface="Arabic Typesetting" pitchFamily="66" charset="-78"/>
        <a:ea typeface="+mn-ea"/>
        <a:cs typeface="Arabic Typesetting" pitchFamily="66" charset="-78"/>
      </a:defRPr>
    </a:lvl7pPr>
    <a:lvl8pPr marL="3200400" algn="r" defTabSz="914400" rtl="1" eaLnBrk="1" latinLnBrk="0" hangingPunct="1">
      <a:defRPr sz="3600" kern="1200">
        <a:solidFill>
          <a:schemeClr val="tx1"/>
        </a:solidFill>
        <a:latin typeface="Arabic Typesetting" pitchFamily="66" charset="-78"/>
        <a:ea typeface="+mn-ea"/>
        <a:cs typeface="Arabic Typesetting" pitchFamily="66" charset="-78"/>
      </a:defRPr>
    </a:lvl8pPr>
    <a:lvl9pPr marL="3657600" algn="r" defTabSz="914400" rtl="1" eaLnBrk="1" latinLnBrk="0" hangingPunct="1">
      <a:defRPr sz="3600" kern="1200">
        <a:solidFill>
          <a:schemeClr val="tx1"/>
        </a:solidFill>
        <a:latin typeface="Arabic Typesetting" pitchFamily="66" charset="-78"/>
        <a:ea typeface="+mn-ea"/>
        <a:cs typeface="Arabic Typesetting" pitchFamily="66"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66CC"/>
    <a:srgbClr val="FFCCCC"/>
    <a:srgbClr val="5F5F5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48" autoAdjust="0"/>
    <p:restoredTop sz="94622"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F513E41-B0D4-406D-B3D5-BEE10E22DDEC}" type="slidenum">
              <a:rPr lang="ar-SA"/>
              <a:pPr/>
              <a:t>‹#›</a:t>
            </a:fld>
            <a:endParaRPr lang="en-US"/>
          </a:p>
        </p:txBody>
      </p:sp>
    </p:spTree>
    <p:extLst>
      <p:ext uri="{BB962C8B-B14F-4D97-AF65-F5344CB8AC3E}">
        <p14:creationId xmlns:p14="http://schemas.microsoft.com/office/powerpoint/2010/main" val="2232378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CF65A3A7-983B-42FA-8D81-132D235E5CA2}" type="slidenum">
              <a:rPr lang="ar-SA"/>
              <a:pPr/>
              <a:t>‹#›</a:t>
            </a:fld>
            <a:endParaRPr lang="en-US"/>
          </a:p>
        </p:txBody>
      </p:sp>
    </p:spTree>
    <p:extLst>
      <p:ext uri="{BB962C8B-B14F-4D97-AF65-F5344CB8AC3E}">
        <p14:creationId xmlns:p14="http://schemas.microsoft.com/office/powerpoint/2010/main" val="69214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3AA6250D-7445-408E-8177-5D5250A9DD75}" type="slidenum">
              <a:rPr lang="ar-SA"/>
              <a:pPr/>
              <a:t>‹#›</a:t>
            </a:fld>
            <a:endParaRPr lang="en-US"/>
          </a:p>
        </p:txBody>
      </p:sp>
    </p:spTree>
    <p:extLst>
      <p:ext uri="{BB962C8B-B14F-4D97-AF65-F5344CB8AC3E}">
        <p14:creationId xmlns:p14="http://schemas.microsoft.com/office/powerpoint/2010/main" val="183804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7683178F-EBD1-4086-BB70-BC735DA3B1BB}" type="slidenum">
              <a:rPr lang="ar-SA"/>
              <a:pPr/>
              <a:t>‹#›</a:t>
            </a:fld>
            <a:endParaRPr lang="en-US"/>
          </a:p>
        </p:txBody>
      </p:sp>
    </p:spTree>
    <p:extLst>
      <p:ext uri="{BB962C8B-B14F-4D97-AF65-F5344CB8AC3E}">
        <p14:creationId xmlns:p14="http://schemas.microsoft.com/office/powerpoint/2010/main" val="355502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D8C94C5C-D1C1-4653-9DCF-5869D46CEF46}" type="slidenum">
              <a:rPr lang="ar-SA"/>
              <a:pPr/>
              <a:t>‹#›</a:t>
            </a:fld>
            <a:endParaRPr lang="en-US"/>
          </a:p>
        </p:txBody>
      </p:sp>
    </p:spTree>
    <p:extLst>
      <p:ext uri="{BB962C8B-B14F-4D97-AF65-F5344CB8AC3E}">
        <p14:creationId xmlns:p14="http://schemas.microsoft.com/office/powerpoint/2010/main" val="203981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E555DE8B-80D2-42C8-80FC-FE8CDBE17348}" type="slidenum">
              <a:rPr lang="ar-SA"/>
              <a:pPr/>
              <a:t>‹#›</a:t>
            </a:fld>
            <a:endParaRPr lang="en-US"/>
          </a:p>
        </p:txBody>
      </p:sp>
    </p:spTree>
    <p:extLst>
      <p:ext uri="{BB962C8B-B14F-4D97-AF65-F5344CB8AC3E}">
        <p14:creationId xmlns:p14="http://schemas.microsoft.com/office/powerpoint/2010/main" val="1887067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7227CD8F-239A-49F2-AB4A-E2CA31CA2550}" type="slidenum">
              <a:rPr lang="ar-SA"/>
              <a:pPr/>
              <a:t>‹#›</a:t>
            </a:fld>
            <a:endParaRPr lang="en-US"/>
          </a:p>
        </p:txBody>
      </p:sp>
    </p:spTree>
    <p:extLst>
      <p:ext uri="{BB962C8B-B14F-4D97-AF65-F5344CB8AC3E}">
        <p14:creationId xmlns:p14="http://schemas.microsoft.com/office/powerpoint/2010/main" val="279387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9F2FB4EE-2F9C-436D-9DE5-99860385959E}" type="slidenum">
              <a:rPr lang="ar-SA"/>
              <a:pPr/>
              <a:t>‹#›</a:t>
            </a:fld>
            <a:endParaRPr lang="en-US"/>
          </a:p>
        </p:txBody>
      </p:sp>
    </p:spTree>
    <p:extLst>
      <p:ext uri="{BB962C8B-B14F-4D97-AF65-F5344CB8AC3E}">
        <p14:creationId xmlns:p14="http://schemas.microsoft.com/office/powerpoint/2010/main" val="8654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86E2975D-0E2B-4AB0-B0DF-1E460300817D}" type="slidenum">
              <a:rPr lang="ar-SA"/>
              <a:pPr/>
              <a:t>‹#›</a:t>
            </a:fld>
            <a:endParaRPr lang="en-US"/>
          </a:p>
        </p:txBody>
      </p:sp>
    </p:spTree>
    <p:extLst>
      <p:ext uri="{BB962C8B-B14F-4D97-AF65-F5344CB8AC3E}">
        <p14:creationId xmlns:p14="http://schemas.microsoft.com/office/powerpoint/2010/main" val="3185788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F910E688-6153-4688-9114-A62F7D6D1780}" type="slidenum">
              <a:rPr lang="ar-SA"/>
              <a:pPr/>
              <a:t>‹#›</a:t>
            </a:fld>
            <a:endParaRPr lang="en-US"/>
          </a:p>
        </p:txBody>
      </p:sp>
    </p:spTree>
    <p:extLst>
      <p:ext uri="{BB962C8B-B14F-4D97-AF65-F5344CB8AC3E}">
        <p14:creationId xmlns:p14="http://schemas.microsoft.com/office/powerpoint/2010/main" val="130731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FA6F9719-B8E1-4160-B106-83F51F0F9712}" type="slidenum">
              <a:rPr lang="ar-SA"/>
              <a:pPr/>
              <a:t>‹#›</a:t>
            </a:fld>
            <a:endParaRPr lang="en-US"/>
          </a:p>
        </p:txBody>
      </p:sp>
    </p:spTree>
    <p:extLst>
      <p:ext uri="{BB962C8B-B14F-4D97-AF65-F5344CB8AC3E}">
        <p14:creationId xmlns:p14="http://schemas.microsoft.com/office/powerpoint/2010/main" val="293209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cs typeface="+mn-cs"/>
              </a:defRPr>
            </a:lvl1pPr>
          </a:lstStyle>
          <a:p>
            <a:fld id="{C44F9146-181E-42EA-88FB-902C091C9A52}"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ar-SA" sz="4800" b="1">
                <a:solidFill>
                  <a:schemeClr val="bg2"/>
                </a:solidFill>
                <a:latin typeface="Arabic Typesetting" pitchFamily="66" charset="-78"/>
                <a:cs typeface="Arabic Typesetting" pitchFamily="66" charset="-78"/>
              </a:rPr>
              <a:t>بسم الله الرحمن الرحيم</a:t>
            </a:r>
            <a:br>
              <a:rPr lang="ar-SA" sz="4800" b="1">
                <a:solidFill>
                  <a:schemeClr val="bg2"/>
                </a:solidFill>
                <a:latin typeface="Arabic Typesetting" pitchFamily="66" charset="-78"/>
                <a:cs typeface="Arabic Typesetting" pitchFamily="66" charset="-78"/>
              </a:rPr>
            </a:br>
            <a:r>
              <a:rPr lang="ar-SA" sz="4800" b="1">
                <a:solidFill>
                  <a:schemeClr val="bg2"/>
                </a:solidFill>
                <a:latin typeface="Arabic Typesetting" pitchFamily="66" charset="-78"/>
                <a:cs typeface="Arabic Typesetting" pitchFamily="66" charset="-78"/>
              </a:rPr>
              <a:t>والصلاة والسلام على أشرف الأنبياء والمرسلين</a:t>
            </a:r>
            <a:endParaRPr lang="en-US" sz="4800" b="1">
              <a:solidFill>
                <a:schemeClr val="bg2"/>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0"/>
            <a:ext cx="8229600" cy="1143000"/>
          </a:xfrm>
        </p:spPr>
        <p:txBody>
          <a:bodyPr/>
          <a:lstStyle/>
          <a:p>
            <a:pPr algn="r"/>
            <a:r>
              <a:rPr lang="ar-SA" sz="3600" b="1">
                <a:latin typeface="Arabic Typesetting" pitchFamily="66" charset="-78"/>
                <a:cs typeface="Arabic Typesetting" pitchFamily="66" charset="-78"/>
              </a:rPr>
              <a:t>6- وسط اللسان مع وسط الحنك:</a:t>
            </a:r>
            <a:endParaRPr lang="en-US" sz="3600" b="1">
              <a:latin typeface="Arabic Typesetting" pitchFamily="66" charset="-78"/>
              <a:cs typeface="Arabic Typesetting" pitchFamily="66" charset="-78"/>
            </a:endParaRPr>
          </a:p>
        </p:txBody>
      </p:sp>
      <p:sp>
        <p:nvSpPr>
          <p:cNvPr id="17411" name="Rectangle 3"/>
          <p:cNvSpPr>
            <a:spLocks noGrp="1" noChangeArrowheads="1"/>
          </p:cNvSpPr>
          <p:nvPr>
            <p:ph type="body" idx="1"/>
          </p:nvPr>
        </p:nvSpPr>
        <p:spPr/>
        <p:txBody>
          <a:bodyPr/>
          <a:lstStyle/>
          <a:p>
            <a:endParaRPr lang="en-US"/>
          </a:p>
        </p:txBody>
      </p:sp>
      <p:graphicFrame>
        <p:nvGraphicFramePr>
          <p:cNvPr id="17612" name="Group 204"/>
          <p:cNvGraphicFramePr>
            <a:graphicFrameLocks noGrp="1"/>
          </p:cNvGraphicFramePr>
          <p:nvPr/>
        </p:nvGraphicFramePr>
        <p:xfrm>
          <a:off x="468313" y="717550"/>
          <a:ext cx="8496300" cy="5851525"/>
        </p:xfrm>
        <a:graphic>
          <a:graphicData uri="http://schemas.openxmlformats.org/drawingml/2006/table">
            <a:tbl>
              <a:tblPr rtl="1"/>
              <a:tblGrid>
                <a:gridCol w="576263"/>
                <a:gridCol w="393700"/>
                <a:gridCol w="182562"/>
                <a:gridCol w="714375"/>
                <a:gridCol w="182563"/>
                <a:gridCol w="182562"/>
                <a:gridCol w="858838"/>
                <a:gridCol w="365125"/>
                <a:gridCol w="858837"/>
                <a:gridCol w="182563"/>
                <a:gridCol w="182562"/>
                <a:gridCol w="825500"/>
                <a:gridCol w="182563"/>
                <a:gridCol w="217487"/>
                <a:gridCol w="862013"/>
                <a:gridCol w="288925"/>
                <a:gridCol w="1439862"/>
              </a:tblGrid>
              <a:tr h="574675">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18</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ش</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rtl="1"/>
                      <a:endParaRPr lang="ar-SA"/>
                    </a:p>
                  </a:txBody>
                  <a:tcPr/>
                </a:tc>
                <a:tc gridSpan="14">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وسط اللسان مع وسط الحنك</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52450">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متفش</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19</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ج</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rtl="1"/>
                      <a:endParaRPr lang="ar-SA"/>
                    </a:p>
                  </a:txBody>
                  <a:tcPr/>
                </a:tc>
                <a:tc gridSpan="14">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04825">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انفجاري</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مقلقل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20</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rtl="1"/>
                      <a:endParaRPr lang="ar-SA"/>
                    </a:p>
                  </a:txBody>
                  <a:tcPr/>
                </a:tc>
                <a:tc gridSpan="14">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57200">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مائع</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r>
              <a:tr h="490538">
                <a:tc gridSpan="17">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1" i="0" u="none" strike="noStrike" cap="none" normalizeH="0" baseline="0" smtClean="0">
                          <a:ln>
                            <a:noFill/>
                          </a:ln>
                          <a:solidFill>
                            <a:schemeClr val="tx1"/>
                          </a:solidFill>
                          <a:effectLst/>
                          <a:latin typeface="Arabic Typesetting" pitchFamily="66" charset="-78"/>
                          <a:cs typeface="Arabic Typesetting" pitchFamily="66" charset="-78"/>
                        </a:rPr>
                        <a:t>7- أقصى اللسان مع أقصى الحنك:</a:t>
                      </a:r>
                      <a:endParaRPr kumimoji="0" lang="en-US" sz="3200" b="1"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77838">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21</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ك</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5">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أقصى اللسان مع أقصى الحنك</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28625">
                <a:tc vMerge="1">
                  <a:txBody>
                    <a:bodyPr/>
                    <a:lstStyle/>
                    <a:p>
                      <a:pPr rtl="1"/>
                      <a:endParaRPr lang="ar-SA"/>
                    </a:p>
                  </a:txBody>
                  <a:tcPr/>
                </a:tc>
                <a:tc v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انفجاري</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4">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15925">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22</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5">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1638">
                <a:tc vMerge="1">
                  <a:txBody>
                    <a:bodyPr/>
                    <a:lstStyle/>
                    <a:p>
                      <a:pPr rtl="1"/>
                      <a:endParaRPr lang="ar-SA"/>
                    </a:p>
                  </a:txBody>
                  <a:tcPr/>
                </a:tc>
                <a:tc v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انفجاري</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مستعل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مقلقل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r"/>
            <a:r>
              <a:rPr lang="ar-SA" b="1">
                <a:latin typeface="Arabic Typesetting" pitchFamily="66" charset="-78"/>
                <a:cs typeface="Arabic Typesetting" pitchFamily="66" charset="-78"/>
              </a:rPr>
              <a:t>رابعًا: الأصوات الحلقية:</a:t>
            </a:r>
            <a:br>
              <a:rPr lang="ar-SA" b="1">
                <a:latin typeface="Arabic Typesetting" pitchFamily="66" charset="-78"/>
                <a:cs typeface="Arabic Typesetting" pitchFamily="66" charset="-78"/>
              </a:rPr>
            </a:br>
            <a:r>
              <a:rPr lang="ar-SA" b="1">
                <a:latin typeface="Arabic Typesetting" pitchFamily="66" charset="-78"/>
                <a:cs typeface="Arabic Typesetting" pitchFamily="66" charset="-78"/>
              </a:rPr>
              <a:t>1- أعلى الحلق</a:t>
            </a:r>
            <a:endParaRPr lang="en-US" b="1">
              <a:latin typeface="Arabic Typesetting" pitchFamily="66" charset="-78"/>
              <a:cs typeface="Arabic Typesetting" pitchFamily="66" charset="-78"/>
            </a:endParaRPr>
          </a:p>
        </p:txBody>
      </p:sp>
      <p:sp>
        <p:nvSpPr>
          <p:cNvPr id="18435" name="Rectangle 3"/>
          <p:cNvSpPr>
            <a:spLocks noGrp="1" noChangeArrowheads="1"/>
          </p:cNvSpPr>
          <p:nvPr>
            <p:ph type="body" idx="1"/>
          </p:nvPr>
        </p:nvSpPr>
        <p:spPr/>
        <p:txBody>
          <a:bodyPr/>
          <a:lstStyle/>
          <a:p>
            <a:endParaRPr lang="en-US"/>
          </a:p>
        </p:txBody>
      </p:sp>
      <p:graphicFrame>
        <p:nvGraphicFramePr>
          <p:cNvPr id="18568" name="Group 136"/>
          <p:cNvGraphicFramePr>
            <a:graphicFrameLocks noGrp="1"/>
          </p:cNvGraphicFramePr>
          <p:nvPr/>
        </p:nvGraphicFramePr>
        <p:xfrm>
          <a:off x="395288" y="1484313"/>
          <a:ext cx="8353425" cy="5262562"/>
        </p:xfrm>
        <a:graphic>
          <a:graphicData uri="http://schemas.openxmlformats.org/drawingml/2006/table">
            <a:tbl>
              <a:tblPr rtl="1"/>
              <a:tblGrid>
                <a:gridCol w="647700"/>
                <a:gridCol w="576263"/>
                <a:gridCol w="1114425"/>
                <a:gridCol w="182562"/>
                <a:gridCol w="1368425"/>
                <a:gridCol w="1295400"/>
                <a:gridCol w="1368425"/>
                <a:gridCol w="1800225"/>
              </a:tblGrid>
              <a:tr h="50482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23</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غ</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أعلى الحلق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90538">
                <a:tc vMerge="1">
                  <a:txBody>
                    <a:bodyPr/>
                    <a:lstStyle/>
                    <a:p>
                      <a:pPr rtl="1"/>
                      <a:endParaRPr lang="ar-SA"/>
                    </a:p>
                  </a:txBody>
                  <a:tcPr/>
                </a:tc>
                <a:tc v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مستعل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24</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خ</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98475">
                <a:tc vMerge="1">
                  <a:txBody>
                    <a:bodyPr/>
                    <a:lstStyle/>
                    <a:p>
                      <a:pPr rtl="1"/>
                      <a:endParaRPr lang="ar-SA"/>
                    </a:p>
                  </a:txBody>
                  <a:tcPr/>
                </a:tc>
                <a:tc v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مستعل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gridSpan="8">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chemeClr val="tx1"/>
                          </a:solidFill>
                          <a:effectLst/>
                          <a:latin typeface="Arabic Typesetting" pitchFamily="66" charset="-78"/>
                          <a:cs typeface="Arabic Typesetting" pitchFamily="66" charset="-78"/>
                        </a:rPr>
                        <a:t>2- وسط الحلق:</a:t>
                      </a:r>
                      <a:endParaRPr kumimoji="0" lang="en-US" sz="3600" b="1"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0641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25</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ع</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وسط الحلق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03238">
                <a:tc vMerge="1">
                  <a:txBody>
                    <a:bodyPr/>
                    <a:lstStyle/>
                    <a:p>
                      <a:pPr rtl="1"/>
                      <a:endParaRPr lang="ar-SA"/>
                    </a:p>
                  </a:txBody>
                  <a:tcPr/>
                </a:tc>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مائع</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26</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15938">
                <a:tc vMerge="1">
                  <a:txBody>
                    <a:bodyPr/>
                    <a:lstStyle/>
                    <a:p>
                      <a:pPr rtl="1"/>
                      <a:endParaRPr lang="ar-SA"/>
                    </a:p>
                  </a:txBody>
                  <a:tcPr/>
                </a:tc>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r"/>
            <a:r>
              <a:rPr lang="ar-SA" b="1">
                <a:latin typeface="Arabic Typesetting" pitchFamily="66" charset="-78"/>
                <a:cs typeface="Arabic Typesetting" pitchFamily="66" charset="-78"/>
              </a:rPr>
              <a:t>3- أسفل الحلق:</a:t>
            </a:r>
            <a:endParaRPr lang="en-US" b="1">
              <a:latin typeface="Arabic Typesetting" pitchFamily="66" charset="-78"/>
              <a:cs typeface="Arabic Typesetting" pitchFamily="66" charset="-78"/>
            </a:endParaRPr>
          </a:p>
        </p:txBody>
      </p:sp>
      <p:sp>
        <p:nvSpPr>
          <p:cNvPr id="19459" name="Rectangle 3"/>
          <p:cNvSpPr>
            <a:spLocks noGrp="1" noChangeArrowheads="1"/>
          </p:cNvSpPr>
          <p:nvPr>
            <p:ph type="body" idx="1"/>
          </p:nvPr>
        </p:nvSpPr>
        <p:spPr/>
        <p:txBody>
          <a:bodyPr/>
          <a:lstStyle/>
          <a:p>
            <a:endParaRPr lang="en-US"/>
          </a:p>
        </p:txBody>
      </p:sp>
      <p:graphicFrame>
        <p:nvGraphicFramePr>
          <p:cNvPr id="19512" name="Group 56"/>
          <p:cNvGraphicFramePr>
            <a:graphicFrameLocks noGrp="1"/>
          </p:cNvGraphicFramePr>
          <p:nvPr/>
        </p:nvGraphicFramePr>
        <p:xfrm>
          <a:off x="468313" y="1412875"/>
          <a:ext cx="8207375" cy="2759075"/>
        </p:xfrm>
        <a:graphic>
          <a:graphicData uri="http://schemas.openxmlformats.org/drawingml/2006/table">
            <a:tbl>
              <a:tblPr rtl="1"/>
              <a:tblGrid>
                <a:gridCol w="647700"/>
                <a:gridCol w="719138"/>
                <a:gridCol w="1512887"/>
                <a:gridCol w="969963"/>
                <a:gridCol w="182562"/>
                <a:gridCol w="1223963"/>
                <a:gridCol w="1150937"/>
                <a:gridCol w="936625"/>
                <a:gridCol w="863600"/>
              </a:tblGrid>
              <a:tr h="503238">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27</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هـ</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أسفل الحلق</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vMerge="1">
                  <a:txBody>
                    <a:bodyPr/>
                    <a:lstStyle/>
                    <a:p>
                      <a:pPr rtl="1"/>
                      <a:endParaRPr lang="ar-SA"/>
                    </a:p>
                  </a:txBody>
                  <a:tcPr/>
                </a:tc>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6350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28</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أ</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أسفل الحلق/ أو الحنجرة</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661988">
                <a:tc vMerge="1">
                  <a:txBody>
                    <a:bodyPr/>
                    <a:lstStyle/>
                    <a:p>
                      <a:pPr rtl="1"/>
                      <a:endParaRPr lang="ar-SA"/>
                    </a:p>
                  </a:txBody>
                  <a:tcPr/>
                </a:tc>
                <a:tc v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مجهور/مهموس</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لامجهور ولا مهموس</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انفجاري</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28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4213" y="0"/>
            <a:ext cx="8229600" cy="1143000"/>
          </a:xfrm>
        </p:spPr>
        <p:txBody>
          <a:bodyPr/>
          <a:lstStyle/>
          <a:p>
            <a:pPr algn="r"/>
            <a:r>
              <a:rPr lang="ar-SA" sz="4000" b="1">
                <a:latin typeface="Arabic Typesetting" pitchFamily="66" charset="-78"/>
                <a:cs typeface="Arabic Typesetting" pitchFamily="66" charset="-78"/>
              </a:rPr>
              <a:t>شروح الصفات:</a:t>
            </a:r>
            <a:endParaRPr lang="en-US" sz="4000" b="1">
              <a:latin typeface="Arabic Typesetting" pitchFamily="66" charset="-78"/>
              <a:cs typeface="Arabic Typesetting" pitchFamily="66" charset="-78"/>
            </a:endParaRPr>
          </a:p>
        </p:txBody>
      </p:sp>
      <p:sp>
        <p:nvSpPr>
          <p:cNvPr id="20483" name="Rectangle 3"/>
          <p:cNvSpPr>
            <a:spLocks noGrp="1" noChangeArrowheads="1"/>
          </p:cNvSpPr>
          <p:nvPr>
            <p:ph type="body" idx="1"/>
          </p:nvPr>
        </p:nvSpPr>
        <p:spPr>
          <a:xfrm>
            <a:off x="468313" y="981075"/>
            <a:ext cx="8229600" cy="4525963"/>
          </a:xfrm>
        </p:spPr>
        <p:txBody>
          <a:bodyPr/>
          <a:lstStyle/>
          <a:p>
            <a:pPr>
              <a:lnSpc>
                <a:spcPct val="80000"/>
              </a:lnSpc>
            </a:pPr>
            <a:r>
              <a:rPr lang="ar-SA" sz="2800">
                <a:latin typeface="Arabic Typesetting" pitchFamily="66" charset="-78"/>
                <a:cs typeface="Arabic Typesetting" pitchFamily="66" charset="-78"/>
              </a:rPr>
              <a:t>1- الجهر: اهتزاز الأوتار الصوتية.</a:t>
            </a:r>
          </a:p>
          <a:p>
            <a:pPr>
              <a:lnSpc>
                <a:spcPct val="80000"/>
              </a:lnSpc>
            </a:pPr>
            <a:r>
              <a:rPr lang="ar-SA" sz="2800">
                <a:latin typeface="Arabic Typesetting" pitchFamily="66" charset="-78"/>
                <a:cs typeface="Arabic Typesetting" pitchFamily="66" charset="-78"/>
              </a:rPr>
              <a:t>2- الهمس: عدم اهتزاز الأوتار الصوتية.</a:t>
            </a:r>
          </a:p>
          <a:p>
            <a:pPr>
              <a:lnSpc>
                <a:spcPct val="80000"/>
              </a:lnSpc>
            </a:pPr>
            <a:r>
              <a:rPr lang="ar-SA" sz="2800">
                <a:latin typeface="Arabic Typesetting" pitchFamily="66" charset="-78"/>
                <a:cs typeface="Arabic Typesetting" pitchFamily="66" charset="-78"/>
              </a:rPr>
              <a:t>___________</a:t>
            </a:r>
          </a:p>
          <a:p>
            <a:pPr>
              <a:lnSpc>
                <a:spcPct val="80000"/>
              </a:lnSpc>
            </a:pPr>
            <a:r>
              <a:rPr lang="ar-SA" sz="2800">
                <a:latin typeface="Arabic Typesetting" pitchFamily="66" charset="-78"/>
                <a:cs typeface="Arabic Typesetting" pitchFamily="66" charset="-78"/>
              </a:rPr>
              <a:t>3- الانفجار (الشدة): انحباس الهواء عند عضو النطق ثم انطلاقه بقوة.</a:t>
            </a:r>
          </a:p>
          <a:p>
            <a:pPr>
              <a:lnSpc>
                <a:spcPct val="80000"/>
              </a:lnSpc>
            </a:pPr>
            <a:r>
              <a:rPr lang="ar-SA" sz="2800">
                <a:latin typeface="Arabic Typesetting" pitchFamily="66" charset="-78"/>
                <a:cs typeface="Arabic Typesetting" pitchFamily="66" charset="-78"/>
              </a:rPr>
              <a:t>4- الميوعة (التوسط): انحباس الهواء قليلًا ثم تسربه إلى الخارج.</a:t>
            </a:r>
          </a:p>
          <a:p>
            <a:pPr>
              <a:lnSpc>
                <a:spcPct val="80000"/>
              </a:lnSpc>
            </a:pPr>
            <a:r>
              <a:rPr lang="ar-SA" sz="2800">
                <a:latin typeface="Arabic Typesetting" pitchFamily="66" charset="-78"/>
                <a:cs typeface="Arabic Typesetting" pitchFamily="66" charset="-78"/>
              </a:rPr>
              <a:t>5- الاحتكاك (الرخاوة): عدم انحباس الهواء عند عضو النطق.</a:t>
            </a:r>
          </a:p>
          <a:p>
            <a:pPr>
              <a:lnSpc>
                <a:spcPct val="80000"/>
              </a:lnSpc>
            </a:pPr>
            <a:r>
              <a:rPr lang="ar-SA" sz="2800">
                <a:latin typeface="Arabic Typesetting" pitchFamily="66" charset="-78"/>
                <a:cs typeface="Arabic Typesetting" pitchFamily="66" charset="-78"/>
              </a:rPr>
              <a:t>___________</a:t>
            </a:r>
          </a:p>
          <a:p>
            <a:pPr>
              <a:lnSpc>
                <a:spcPct val="80000"/>
              </a:lnSpc>
            </a:pPr>
            <a:r>
              <a:rPr lang="ar-SA" sz="2800">
                <a:latin typeface="Arabic Typesetting" pitchFamily="66" charset="-78"/>
                <a:cs typeface="Arabic Typesetting" pitchFamily="66" charset="-78"/>
              </a:rPr>
              <a:t>6- الاستعلاء: ارتفاع اللسان نحو الحنك الأعلى.</a:t>
            </a:r>
          </a:p>
          <a:p>
            <a:pPr>
              <a:lnSpc>
                <a:spcPct val="80000"/>
              </a:lnSpc>
            </a:pPr>
            <a:r>
              <a:rPr lang="ar-SA" sz="2800">
                <a:latin typeface="Arabic Typesetting" pitchFamily="66" charset="-78"/>
                <a:cs typeface="Arabic Typesetting" pitchFamily="66" charset="-78"/>
              </a:rPr>
              <a:t>7- الاستفال: بقاء اللسان في أسفل الفم.</a:t>
            </a:r>
          </a:p>
          <a:p>
            <a:pPr>
              <a:lnSpc>
                <a:spcPct val="80000"/>
              </a:lnSpc>
            </a:pPr>
            <a:r>
              <a:rPr lang="ar-SA" sz="2800">
                <a:latin typeface="Arabic Typesetting" pitchFamily="66" charset="-78"/>
                <a:cs typeface="Arabic Typesetting" pitchFamily="66" charset="-78"/>
              </a:rPr>
              <a:t>___________</a:t>
            </a:r>
          </a:p>
          <a:p>
            <a:pPr>
              <a:lnSpc>
                <a:spcPct val="80000"/>
              </a:lnSpc>
            </a:pPr>
            <a:r>
              <a:rPr lang="ar-SA" sz="2800">
                <a:latin typeface="Arabic Typesetting" pitchFamily="66" charset="-78"/>
                <a:cs typeface="Arabic Typesetting" pitchFamily="66" charset="-78"/>
              </a:rPr>
              <a:t>8- الإطباق: انحناء اللسان.</a:t>
            </a:r>
          </a:p>
          <a:p>
            <a:pPr>
              <a:lnSpc>
                <a:spcPct val="80000"/>
              </a:lnSpc>
            </a:pPr>
            <a:r>
              <a:rPr lang="ar-SA" sz="2800">
                <a:latin typeface="Arabic Typesetting" pitchFamily="66" charset="-78"/>
                <a:cs typeface="Arabic Typesetting" pitchFamily="66" charset="-78"/>
              </a:rPr>
              <a:t>9- الانفتاح: انبساط اللسان.</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5288" y="549275"/>
            <a:ext cx="8229600" cy="1143000"/>
          </a:xfrm>
        </p:spPr>
        <p:txBody>
          <a:bodyPr/>
          <a:lstStyle/>
          <a:p>
            <a:pPr algn="r"/>
            <a:r>
              <a:rPr lang="ar-SA" sz="2800">
                <a:latin typeface="Arabic Typesetting" pitchFamily="66" charset="-78"/>
                <a:cs typeface="Arabic Typesetting" pitchFamily="66" charset="-78"/>
              </a:rPr>
              <a:t>10- الاذلاق: خفة الصوت.</a:t>
            </a:r>
            <a:br>
              <a:rPr lang="ar-SA" sz="2800">
                <a:latin typeface="Arabic Typesetting" pitchFamily="66" charset="-78"/>
                <a:cs typeface="Arabic Typesetting" pitchFamily="66" charset="-78"/>
              </a:rPr>
            </a:br>
            <a:r>
              <a:rPr lang="ar-SA" sz="2800">
                <a:latin typeface="Arabic Typesetting" pitchFamily="66" charset="-78"/>
                <a:cs typeface="Arabic Typesetting" pitchFamily="66" charset="-78"/>
              </a:rPr>
              <a:t>11- الاصمات: ثقل الصوت.</a:t>
            </a:r>
            <a:br>
              <a:rPr lang="ar-SA" sz="2800">
                <a:latin typeface="Arabic Typesetting" pitchFamily="66" charset="-78"/>
                <a:cs typeface="Arabic Typesetting" pitchFamily="66" charset="-78"/>
              </a:rPr>
            </a:br>
            <a:r>
              <a:rPr lang="ar-SA" sz="2800">
                <a:latin typeface="Arabic Typesetting" pitchFamily="66" charset="-78"/>
                <a:cs typeface="Arabic Typesetting" pitchFamily="66" charset="-78"/>
              </a:rPr>
              <a:t>___________</a:t>
            </a:r>
            <a:br>
              <a:rPr lang="ar-SA" sz="2800">
                <a:latin typeface="Arabic Typesetting" pitchFamily="66" charset="-78"/>
                <a:cs typeface="Arabic Typesetting" pitchFamily="66" charset="-78"/>
              </a:rPr>
            </a:br>
            <a:endParaRPr lang="en-US" sz="2800">
              <a:latin typeface="Arabic Typesetting" pitchFamily="66" charset="-78"/>
              <a:cs typeface="Arabic Typesetting" pitchFamily="66" charset="-78"/>
            </a:endParaRPr>
          </a:p>
        </p:txBody>
      </p:sp>
      <p:sp>
        <p:nvSpPr>
          <p:cNvPr id="22531" name="Rectangle 3"/>
          <p:cNvSpPr>
            <a:spLocks noGrp="1" noChangeArrowheads="1"/>
          </p:cNvSpPr>
          <p:nvPr>
            <p:ph type="body" idx="1"/>
          </p:nvPr>
        </p:nvSpPr>
        <p:spPr>
          <a:xfrm>
            <a:off x="539750" y="1557338"/>
            <a:ext cx="8229600" cy="4525962"/>
          </a:xfrm>
        </p:spPr>
        <p:txBody>
          <a:bodyPr/>
          <a:lstStyle/>
          <a:p>
            <a:pPr>
              <a:lnSpc>
                <a:spcPct val="90000"/>
              </a:lnSpc>
            </a:pPr>
            <a:r>
              <a:rPr lang="ar-SA" sz="2800">
                <a:latin typeface="Arabic Typesetting" pitchFamily="66" charset="-78"/>
                <a:cs typeface="Arabic Typesetting" pitchFamily="66" charset="-78"/>
              </a:rPr>
              <a:t>12- الصفير: ضيق فتحة الانفتاح.</a:t>
            </a:r>
          </a:p>
          <a:p>
            <a:pPr>
              <a:lnSpc>
                <a:spcPct val="90000"/>
              </a:lnSpc>
            </a:pPr>
            <a:r>
              <a:rPr lang="ar-SA" sz="2800">
                <a:latin typeface="Arabic Typesetting" pitchFamily="66" charset="-78"/>
                <a:cs typeface="Arabic Typesetting" pitchFamily="66" charset="-78"/>
              </a:rPr>
              <a:t>13- القلقلة: صوت زائد يحدث عند إتمام النطق.</a:t>
            </a:r>
          </a:p>
          <a:p>
            <a:pPr>
              <a:lnSpc>
                <a:spcPct val="90000"/>
              </a:lnSpc>
            </a:pPr>
            <a:r>
              <a:rPr lang="ar-SA" sz="2800">
                <a:latin typeface="Arabic Typesetting" pitchFamily="66" charset="-78"/>
                <a:cs typeface="Arabic Typesetting" pitchFamily="66" charset="-78"/>
              </a:rPr>
              <a:t>14- اللين: خروج الحرف من غير كلفة على اللسان.</a:t>
            </a:r>
          </a:p>
          <a:p>
            <a:pPr>
              <a:lnSpc>
                <a:spcPct val="90000"/>
              </a:lnSpc>
            </a:pPr>
            <a:r>
              <a:rPr lang="ar-SA" sz="2800">
                <a:latin typeface="Arabic Typesetting" pitchFamily="66" charset="-78"/>
                <a:cs typeface="Arabic Typesetting" pitchFamily="66" charset="-78"/>
              </a:rPr>
              <a:t>15- الانحراف: انحراف اللسان عند النطق.</a:t>
            </a:r>
          </a:p>
          <a:p>
            <a:pPr>
              <a:lnSpc>
                <a:spcPct val="90000"/>
              </a:lnSpc>
            </a:pPr>
            <a:r>
              <a:rPr lang="ar-SA" sz="2800">
                <a:latin typeface="Arabic Typesetting" pitchFamily="66" charset="-78"/>
                <a:cs typeface="Arabic Typesetting" pitchFamily="66" charset="-78"/>
              </a:rPr>
              <a:t>16- التكرير: تكرار الحرف على اللسان عند النطق لارتعاد اللسان.</a:t>
            </a:r>
          </a:p>
          <a:p>
            <a:pPr>
              <a:lnSpc>
                <a:spcPct val="90000"/>
              </a:lnSpc>
            </a:pPr>
            <a:r>
              <a:rPr lang="ar-SA" sz="2800">
                <a:latin typeface="Arabic Typesetting" pitchFamily="66" charset="-78"/>
                <a:cs typeface="Arabic Typesetting" pitchFamily="66" charset="-78"/>
              </a:rPr>
              <a:t>17- التفشّي: انتشار الهواء بين اللسان والحنك.</a:t>
            </a:r>
          </a:p>
          <a:p>
            <a:pPr>
              <a:lnSpc>
                <a:spcPct val="90000"/>
              </a:lnSpc>
            </a:pPr>
            <a:r>
              <a:rPr lang="ar-SA" sz="2800">
                <a:latin typeface="Arabic Typesetting" pitchFamily="66" charset="-78"/>
                <a:cs typeface="Arabic Typesetting" pitchFamily="66" charset="-78"/>
              </a:rPr>
              <a:t>18- الاستطالة: الاستطالة في خروج الحرف.</a:t>
            </a:r>
          </a:p>
          <a:p>
            <a:pPr>
              <a:lnSpc>
                <a:spcPct val="90000"/>
              </a:lnSpc>
            </a:pPr>
            <a:r>
              <a:rPr lang="ar-SA" sz="2800">
                <a:latin typeface="Arabic Typesetting" pitchFamily="66" charset="-78"/>
                <a:cs typeface="Arabic Typesetting" pitchFamily="66" charset="-78"/>
              </a:rPr>
              <a:t>19- الغنّة: صوت له رنين في الخيشوم.</a:t>
            </a:r>
            <a:endParaRPr lang="en-US" sz="2800">
              <a:latin typeface="Arabic Typesetting" pitchFamily="66" charset="-78"/>
              <a:cs typeface="Arabic Typesetting" pitchFamily="66"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4652963"/>
            <a:ext cx="8229600" cy="1143000"/>
          </a:xfrm>
        </p:spPr>
        <p:txBody>
          <a:bodyPr/>
          <a:lstStyle/>
          <a:p>
            <a:pPr algn="r"/>
            <a:r>
              <a:rPr lang="ar-SA" sz="3200" b="1">
                <a:latin typeface="Arabic Typesetting" pitchFamily="66" charset="-78"/>
                <a:cs typeface="Arabic Typesetting" pitchFamily="66" charset="-78"/>
              </a:rPr>
              <a:t>عمل الطالبة:</a:t>
            </a:r>
            <a:br>
              <a:rPr lang="ar-SA" sz="3200" b="1">
                <a:latin typeface="Arabic Typesetting" pitchFamily="66" charset="-78"/>
                <a:cs typeface="Arabic Typesetting" pitchFamily="66" charset="-78"/>
              </a:rPr>
            </a:br>
            <a:r>
              <a:rPr lang="ar-SA" sz="3200" b="1">
                <a:latin typeface="Arabic Typesetting" pitchFamily="66" charset="-78"/>
                <a:cs typeface="Arabic Typesetting" pitchFamily="66" charset="-78"/>
              </a:rPr>
              <a:t>رانية سليمان الغنيم</a:t>
            </a:r>
            <a:endParaRPr lang="en-US" sz="3200" b="1">
              <a:latin typeface="Arabic Typesetting" pitchFamily="66" charset="-78"/>
              <a:cs typeface="Arabic Typesetting" pitchFamily="66" charset="-78"/>
            </a:endParaRPr>
          </a:p>
        </p:txBody>
      </p:sp>
      <p:sp>
        <p:nvSpPr>
          <p:cNvPr id="21507" name="Rectangle 3"/>
          <p:cNvSpPr>
            <a:spLocks noGrp="1" noChangeArrowheads="1"/>
          </p:cNvSpPr>
          <p:nvPr>
            <p:ph type="body" idx="1"/>
          </p:nvPr>
        </p:nvSpPr>
        <p:spPr>
          <a:xfrm>
            <a:off x="6372225" y="5876925"/>
            <a:ext cx="2771775" cy="981075"/>
          </a:xfrm>
        </p:spPr>
        <p:txBody>
          <a:bodyPr/>
          <a:lstStyle/>
          <a:p>
            <a:pPr>
              <a:lnSpc>
                <a:spcPct val="90000"/>
              </a:lnSpc>
            </a:pPr>
            <a:r>
              <a:rPr lang="ar-SA" b="1">
                <a:latin typeface="Arabic Typesetting" pitchFamily="66" charset="-78"/>
                <a:cs typeface="Arabic Typesetting" pitchFamily="66" charset="-78"/>
              </a:rPr>
              <a:t>إشراف الدكتور:</a:t>
            </a:r>
          </a:p>
          <a:p>
            <a:pPr>
              <a:lnSpc>
                <a:spcPct val="90000"/>
              </a:lnSpc>
            </a:pPr>
            <a:r>
              <a:rPr lang="ar-SA" b="1">
                <a:latin typeface="Arabic Typesetting" pitchFamily="66" charset="-78"/>
                <a:cs typeface="Arabic Typesetting" pitchFamily="66" charset="-78"/>
              </a:rPr>
              <a:t>يوسف محمود فجال</a:t>
            </a:r>
            <a:endParaRPr lang="en-US" b="1">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49275"/>
            <a:ext cx="8218488" cy="868363"/>
          </a:xfrm>
        </p:spPr>
        <p:txBody>
          <a:bodyPr/>
          <a:lstStyle/>
          <a:p>
            <a:pPr algn="r"/>
            <a:r>
              <a:rPr lang="ar-SA" sz="4800">
                <a:solidFill>
                  <a:srgbClr val="FF66CC"/>
                </a:solidFill>
                <a:latin typeface="Arabic Typesetting" pitchFamily="66" charset="-78"/>
                <a:cs typeface="Arabic Typesetting" pitchFamily="66" charset="-78"/>
              </a:rPr>
              <a:t>الخصائص الصوتية للغة العربية :</a:t>
            </a:r>
            <a:endParaRPr lang="en-US" sz="4800">
              <a:solidFill>
                <a:srgbClr val="FF66CC"/>
              </a:solidFill>
              <a:latin typeface="Arabic Typesetting" pitchFamily="66" charset="-78"/>
              <a:cs typeface="Arabic Typesetting" pitchFamily="66" charset="-78"/>
            </a:endParaRPr>
          </a:p>
        </p:txBody>
      </p:sp>
      <p:sp>
        <p:nvSpPr>
          <p:cNvPr id="5123" name="Rectangle 3"/>
          <p:cNvSpPr>
            <a:spLocks noGrp="1" noChangeArrowheads="1"/>
          </p:cNvSpPr>
          <p:nvPr>
            <p:ph type="body" idx="1"/>
          </p:nvPr>
        </p:nvSpPr>
        <p:spPr/>
        <p:txBody>
          <a:bodyPr/>
          <a:lstStyle/>
          <a:p>
            <a:r>
              <a:rPr lang="ar-SA" sz="4400" b="1">
                <a:solidFill>
                  <a:schemeClr val="bg2"/>
                </a:solidFill>
                <a:latin typeface="Arabic Typesetting" pitchFamily="66" charset="-78"/>
                <a:cs typeface="Arabic Typesetting" pitchFamily="66" charset="-78"/>
              </a:rPr>
              <a:t>إن اللغة العربية تملك أوسع مدرج صوتي عرفته اللغات، حيث تتوزع مخارج الحروف بين الشفتين إلى أقصى الحلق. وقد تجد في لغات أخرى غير العربية حروفاً أكثر عدداً ولكن مخارجها محصورة في نطاق أضيق ومدرج أقصر، كأن تكون مجتمعة متكاثرة في الشفتين وما والاهما من الفم أو الخيشوم في اللغات الكثيرة الغنة ( الفرنسية مثلاً)، أو تجدها متزاحمة من جهة الحلق.</a:t>
            </a:r>
            <a:r>
              <a:rPr lang="ar-SA" sz="4400" b="1">
                <a:latin typeface="Arabic Typesetting" pitchFamily="66" charset="-78"/>
                <a:cs typeface="Arabic Typesetting" pitchFamily="66" charset="-78"/>
              </a:rPr>
              <a:t> </a:t>
            </a:r>
            <a:endParaRPr lang="en-US" sz="4400" b="1">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0"/>
            <a:ext cx="8229600" cy="1143000"/>
          </a:xfrm>
        </p:spPr>
        <p:txBody>
          <a:bodyPr/>
          <a:lstStyle/>
          <a:p>
            <a:pPr algn="r"/>
            <a:r>
              <a:rPr lang="ar-SA" b="1">
                <a:solidFill>
                  <a:srgbClr val="FFCCFF"/>
                </a:solidFill>
                <a:latin typeface="Arabic Typesetting" pitchFamily="66" charset="-78"/>
                <a:cs typeface="Arabic Typesetting" pitchFamily="66" charset="-78"/>
              </a:rPr>
              <a:t>رسم توضيحي لأعضاء النطق :</a:t>
            </a:r>
            <a:endParaRPr lang="en-US" b="1">
              <a:solidFill>
                <a:srgbClr val="FFCCFF"/>
              </a:solidFill>
              <a:latin typeface="Arabic Typesetting" pitchFamily="66" charset="-78"/>
              <a:cs typeface="Arabic Typesetting" pitchFamily="66" charset="-78"/>
            </a:endParaRPr>
          </a:p>
        </p:txBody>
      </p:sp>
      <p:sp>
        <p:nvSpPr>
          <p:cNvPr id="6147" name="Rectangle 3"/>
          <p:cNvSpPr>
            <a:spLocks noGrp="1" noChangeArrowheads="1"/>
          </p:cNvSpPr>
          <p:nvPr>
            <p:ph type="body" idx="1"/>
          </p:nvPr>
        </p:nvSpPr>
        <p:spPr>
          <a:xfrm>
            <a:off x="457200" y="1125538"/>
            <a:ext cx="8229600" cy="5732462"/>
          </a:xfrm>
        </p:spPr>
        <p:txBody>
          <a:bodyPr/>
          <a:lstStyle/>
          <a:p>
            <a:endParaRPr lang="en-US"/>
          </a:p>
          <a:p>
            <a:endParaRPr lang="en-US"/>
          </a:p>
          <a:p>
            <a:endParaRPr lang="en-US"/>
          </a:p>
        </p:txBody>
      </p:sp>
      <p:pic>
        <p:nvPicPr>
          <p:cNvPr id="6148" name="Picture 4" descr="أعضاء النطق"/>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765175"/>
            <a:ext cx="3744912" cy="4176713"/>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أسماء أعضاء النطق"/>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5084763"/>
            <a:ext cx="4681538" cy="1584325"/>
          </a:xfrm>
          <a:prstGeom prst="rect">
            <a:avLst/>
          </a:prstGeom>
          <a:noFill/>
          <a:extLst>
            <a:ext uri="{909E8E84-426E-40DD-AFC4-6F175D3DCCD1}">
              <a14:hiddenFill xmlns:a14="http://schemas.microsoft.com/office/drawing/2010/main">
                <a:solidFill>
                  <a:srgbClr val="FFFFFF"/>
                </a:solidFill>
              </a14:hiddenFill>
            </a:ext>
          </a:extLst>
        </p:spPr>
      </p:pic>
      <p:sp>
        <p:nvSpPr>
          <p:cNvPr id="6150" name="Line 6"/>
          <p:cNvSpPr>
            <a:spLocks noChangeShapeType="1"/>
          </p:cNvSpPr>
          <p:nvPr/>
        </p:nvSpPr>
        <p:spPr bwMode="auto">
          <a:xfrm flipH="1">
            <a:off x="1979613" y="2492375"/>
            <a:ext cx="1728787"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51" name="Line 7"/>
          <p:cNvSpPr>
            <a:spLocks noChangeShapeType="1"/>
          </p:cNvSpPr>
          <p:nvPr/>
        </p:nvSpPr>
        <p:spPr bwMode="auto">
          <a:xfrm flipH="1" flipV="1">
            <a:off x="2124075" y="2276475"/>
            <a:ext cx="1584325"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53" name="Line 9"/>
          <p:cNvSpPr>
            <a:spLocks noChangeShapeType="1"/>
          </p:cNvSpPr>
          <p:nvPr/>
        </p:nvSpPr>
        <p:spPr bwMode="auto">
          <a:xfrm flipH="1" flipV="1">
            <a:off x="1476375" y="2349500"/>
            <a:ext cx="19431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54" name="Line 10"/>
          <p:cNvSpPr>
            <a:spLocks noChangeShapeType="1"/>
          </p:cNvSpPr>
          <p:nvPr/>
        </p:nvSpPr>
        <p:spPr bwMode="auto">
          <a:xfrm flipH="1" flipV="1">
            <a:off x="1619250" y="1773238"/>
            <a:ext cx="187325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55" name="Line 11"/>
          <p:cNvSpPr>
            <a:spLocks noChangeShapeType="1"/>
          </p:cNvSpPr>
          <p:nvPr/>
        </p:nvSpPr>
        <p:spPr bwMode="auto">
          <a:xfrm flipH="1" flipV="1">
            <a:off x="1979613" y="1268413"/>
            <a:ext cx="1800225" cy="1081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56" name="Line 12"/>
          <p:cNvSpPr>
            <a:spLocks noChangeShapeType="1"/>
          </p:cNvSpPr>
          <p:nvPr/>
        </p:nvSpPr>
        <p:spPr bwMode="auto">
          <a:xfrm flipH="1">
            <a:off x="1763713" y="2492375"/>
            <a:ext cx="2016125"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57" name="Line 13"/>
          <p:cNvSpPr>
            <a:spLocks noChangeShapeType="1"/>
          </p:cNvSpPr>
          <p:nvPr/>
        </p:nvSpPr>
        <p:spPr bwMode="auto">
          <a:xfrm flipH="1">
            <a:off x="1835150" y="2492375"/>
            <a:ext cx="1944688" cy="17287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58" name="Line 14"/>
          <p:cNvSpPr>
            <a:spLocks noChangeShapeType="1"/>
          </p:cNvSpPr>
          <p:nvPr/>
        </p:nvSpPr>
        <p:spPr bwMode="auto">
          <a:xfrm flipH="1">
            <a:off x="2051050" y="2349500"/>
            <a:ext cx="2233613" cy="2374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59" name="Line 15"/>
          <p:cNvSpPr>
            <a:spLocks noChangeShapeType="1"/>
          </p:cNvSpPr>
          <p:nvPr/>
        </p:nvSpPr>
        <p:spPr bwMode="auto">
          <a:xfrm>
            <a:off x="4787900" y="2636838"/>
            <a:ext cx="2447925"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60" name="Line 16"/>
          <p:cNvSpPr>
            <a:spLocks noChangeShapeType="1"/>
          </p:cNvSpPr>
          <p:nvPr/>
        </p:nvSpPr>
        <p:spPr bwMode="auto">
          <a:xfrm flipV="1">
            <a:off x="4859338" y="2636838"/>
            <a:ext cx="2449512"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61" name="Line 17"/>
          <p:cNvSpPr>
            <a:spLocks noChangeShapeType="1"/>
          </p:cNvSpPr>
          <p:nvPr/>
        </p:nvSpPr>
        <p:spPr bwMode="auto">
          <a:xfrm flipV="1">
            <a:off x="4859338" y="2276475"/>
            <a:ext cx="2665412"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62" name="Line 18"/>
          <p:cNvSpPr>
            <a:spLocks noChangeShapeType="1"/>
          </p:cNvSpPr>
          <p:nvPr/>
        </p:nvSpPr>
        <p:spPr bwMode="auto">
          <a:xfrm>
            <a:off x="5003800" y="2997200"/>
            <a:ext cx="2160588"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6164" name="Text Box 20"/>
          <p:cNvSpPr txBox="1">
            <a:spLocks noChangeArrowheads="1"/>
          </p:cNvSpPr>
          <p:nvPr/>
        </p:nvSpPr>
        <p:spPr bwMode="auto">
          <a:xfrm>
            <a:off x="7524750" y="2205038"/>
            <a:ext cx="1008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ar-SA" sz="2400"/>
          </a:p>
        </p:txBody>
      </p:sp>
      <p:sp>
        <p:nvSpPr>
          <p:cNvPr id="6165" name="Text Box 21"/>
          <p:cNvSpPr txBox="1">
            <a:spLocks noChangeArrowheads="1"/>
          </p:cNvSpPr>
          <p:nvPr/>
        </p:nvSpPr>
        <p:spPr bwMode="auto">
          <a:xfrm>
            <a:off x="6659563" y="4508500"/>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ه - أ</a:t>
            </a:r>
            <a:endParaRPr lang="en-US" sz="2400"/>
          </a:p>
        </p:txBody>
      </p:sp>
      <p:sp>
        <p:nvSpPr>
          <p:cNvPr id="6166" name="Text Box 22"/>
          <p:cNvSpPr txBox="1">
            <a:spLocks noChangeArrowheads="1"/>
          </p:cNvSpPr>
          <p:nvPr/>
        </p:nvSpPr>
        <p:spPr bwMode="auto">
          <a:xfrm>
            <a:off x="468313" y="2133600"/>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ب - م - و</a:t>
            </a:r>
            <a:endParaRPr lang="en-US" sz="2400"/>
          </a:p>
        </p:txBody>
      </p:sp>
      <p:sp>
        <p:nvSpPr>
          <p:cNvPr id="6167" name="Text Box 23"/>
          <p:cNvSpPr txBox="1">
            <a:spLocks noChangeArrowheads="1"/>
          </p:cNvSpPr>
          <p:nvPr/>
        </p:nvSpPr>
        <p:spPr bwMode="auto">
          <a:xfrm>
            <a:off x="1187450" y="1557338"/>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ف</a:t>
            </a:r>
            <a:endParaRPr lang="en-US" sz="2400"/>
          </a:p>
        </p:txBody>
      </p:sp>
      <p:sp>
        <p:nvSpPr>
          <p:cNvPr id="6168" name="Text Box 24"/>
          <p:cNvSpPr txBox="1">
            <a:spLocks noChangeArrowheads="1"/>
          </p:cNvSpPr>
          <p:nvPr/>
        </p:nvSpPr>
        <p:spPr bwMode="auto">
          <a:xfrm>
            <a:off x="900113" y="1052513"/>
            <a:ext cx="1079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ar-SA"/>
          </a:p>
        </p:txBody>
      </p:sp>
      <p:sp>
        <p:nvSpPr>
          <p:cNvPr id="6169" name="Text Box 25"/>
          <p:cNvSpPr txBox="1">
            <a:spLocks noChangeArrowheads="1"/>
          </p:cNvSpPr>
          <p:nvPr/>
        </p:nvSpPr>
        <p:spPr bwMode="auto">
          <a:xfrm>
            <a:off x="755650" y="981075"/>
            <a:ext cx="1296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ث - ذ - ظ</a:t>
            </a:r>
            <a:endParaRPr lang="en-US" sz="2400"/>
          </a:p>
        </p:txBody>
      </p:sp>
      <p:sp>
        <p:nvSpPr>
          <p:cNvPr id="6170" name="Text Box 26"/>
          <p:cNvSpPr txBox="1">
            <a:spLocks noChangeArrowheads="1"/>
          </p:cNvSpPr>
          <p:nvPr/>
        </p:nvSpPr>
        <p:spPr bwMode="auto">
          <a:xfrm>
            <a:off x="539750" y="3429000"/>
            <a:ext cx="122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ت - د - ط</a:t>
            </a:r>
            <a:endParaRPr lang="en-US" sz="2400"/>
          </a:p>
        </p:txBody>
      </p:sp>
      <p:sp>
        <p:nvSpPr>
          <p:cNvPr id="6171" name="Text Box 27"/>
          <p:cNvSpPr txBox="1">
            <a:spLocks noChangeArrowheads="1"/>
          </p:cNvSpPr>
          <p:nvPr/>
        </p:nvSpPr>
        <p:spPr bwMode="auto">
          <a:xfrm>
            <a:off x="684213" y="4005263"/>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ل - ر - ن</a:t>
            </a:r>
            <a:endParaRPr lang="en-US" sz="2400"/>
          </a:p>
        </p:txBody>
      </p:sp>
      <p:sp>
        <p:nvSpPr>
          <p:cNvPr id="6174" name="Text Box 30"/>
          <p:cNvSpPr txBox="1">
            <a:spLocks noChangeArrowheads="1"/>
          </p:cNvSpPr>
          <p:nvPr/>
        </p:nvSpPr>
        <p:spPr bwMode="auto">
          <a:xfrm>
            <a:off x="1116013" y="1989138"/>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س - ز - ص</a:t>
            </a:r>
            <a:endParaRPr lang="en-US" sz="2400"/>
          </a:p>
        </p:txBody>
      </p:sp>
      <p:sp>
        <p:nvSpPr>
          <p:cNvPr id="6176" name="Text Box 32"/>
          <p:cNvSpPr txBox="1">
            <a:spLocks noChangeArrowheads="1"/>
          </p:cNvSpPr>
          <p:nvPr/>
        </p:nvSpPr>
        <p:spPr bwMode="auto">
          <a:xfrm>
            <a:off x="1331913" y="2420938"/>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ض</a:t>
            </a:r>
            <a:endParaRPr lang="en-US" sz="2400"/>
          </a:p>
        </p:txBody>
      </p:sp>
      <p:sp>
        <p:nvSpPr>
          <p:cNvPr id="6177" name="Text Box 33"/>
          <p:cNvSpPr txBox="1">
            <a:spLocks noChangeArrowheads="1"/>
          </p:cNvSpPr>
          <p:nvPr/>
        </p:nvSpPr>
        <p:spPr bwMode="auto">
          <a:xfrm>
            <a:off x="755650" y="45085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ش - ج - ي</a:t>
            </a:r>
            <a:endParaRPr lang="en-US" sz="2400"/>
          </a:p>
        </p:txBody>
      </p:sp>
      <p:sp>
        <p:nvSpPr>
          <p:cNvPr id="6178" name="Text Box 34"/>
          <p:cNvSpPr txBox="1">
            <a:spLocks noChangeArrowheads="1"/>
          </p:cNvSpPr>
          <p:nvPr/>
        </p:nvSpPr>
        <p:spPr bwMode="auto">
          <a:xfrm>
            <a:off x="6877050" y="3284538"/>
            <a:ext cx="935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ك - ق</a:t>
            </a:r>
            <a:endParaRPr lang="en-US" sz="2400"/>
          </a:p>
        </p:txBody>
      </p:sp>
      <p:sp>
        <p:nvSpPr>
          <p:cNvPr id="6179" name="Text Box 35"/>
          <p:cNvSpPr txBox="1">
            <a:spLocks noChangeArrowheads="1"/>
          </p:cNvSpPr>
          <p:nvPr/>
        </p:nvSpPr>
        <p:spPr bwMode="auto">
          <a:xfrm>
            <a:off x="7019925" y="1989138"/>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غ - خ</a:t>
            </a:r>
            <a:endParaRPr lang="en-US" sz="2400"/>
          </a:p>
        </p:txBody>
      </p:sp>
      <p:sp>
        <p:nvSpPr>
          <p:cNvPr id="6180" name="Text Box 36"/>
          <p:cNvSpPr txBox="1">
            <a:spLocks noChangeArrowheads="1"/>
          </p:cNvSpPr>
          <p:nvPr/>
        </p:nvSpPr>
        <p:spPr bwMode="auto">
          <a:xfrm>
            <a:off x="6804025" y="2420938"/>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a:t>ع - ح</a:t>
            </a: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r"/>
            <a:r>
              <a:rPr lang="ar-SA" b="1">
                <a:latin typeface="Arabic Typesetting" pitchFamily="66" charset="-78"/>
                <a:cs typeface="Arabic Typesetting" pitchFamily="66" charset="-78"/>
              </a:rPr>
              <a:t>أولًا: الأصوات الشفوية:</a:t>
            </a:r>
            <a:endParaRPr lang="en-US" b="1">
              <a:latin typeface="Arabic Typesetting" pitchFamily="66" charset="-78"/>
              <a:cs typeface="Arabic Typesetting" pitchFamily="66" charset="-78"/>
            </a:endParaRPr>
          </a:p>
        </p:txBody>
      </p:sp>
      <p:sp>
        <p:nvSpPr>
          <p:cNvPr id="9219" name="Rectangle 3"/>
          <p:cNvSpPr>
            <a:spLocks noGrp="1" noChangeArrowheads="1"/>
          </p:cNvSpPr>
          <p:nvPr>
            <p:ph type="body" idx="1"/>
          </p:nvPr>
        </p:nvSpPr>
        <p:spPr/>
        <p:txBody>
          <a:bodyPr/>
          <a:lstStyle/>
          <a:p>
            <a:endParaRPr lang="en-US"/>
          </a:p>
        </p:txBody>
      </p:sp>
      <p:graphicFrame>
        <p:nvGraphicFramePr>
          <p:cNvPr id="9367" name="Group 151"/>
          <p:cNvGraphicFramePr>
            <a:graphicFrameLocks noGrp="1"/>
          </p:cNvGraphicFramePr>
          <p:nvPr/>
        </p:nvGraphicFramePr>
        <p:xfrm>
          <a:off x="468313" y="1557338"/>
          <a:ext cx="8207375" cy="3689986"/>
        </p:xfrm>
        <a:graphic>
          <a:graphicData uri="http://schemas.openxmlformats.org/drawingml/2006/table">
            <a:tbl>
              <a:tblPr rtl="1"/>
              <a:tblGrid>
                <a:gridCol w="647700"/>
                <a:gridCol w="719138"/>
                <a:gridCol w="1114425"/>
                <a:gridCol w="1185862"/>
                <a:gridCol w="1150938"/>
                <a:gridCol w="1119187"/>
                <a:gridCol w="182563"/>
                <a:gridCol w="1079500"/>
                <a:gridCol w="1008062"/>
              </a:tblGrid>
              <a:tr h="6477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ب</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بين الشفتين</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vMerge="1">
                  <a:txBody>
                    <a:bodyPr/>
                    <a:lstStyle/>
                    <a:p>
                      <a:pPr rtl="1"/>
                      <a:endParaRPr lang="ar-SA"/>
                    </a:p>
                  </a:txBody>
                  <a:tcPr/>
                </a:tc>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انفجاري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مذلق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مقلقل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2</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بين الشفتين</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649288">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مائع</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مذلق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أغن</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3</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و</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بين الشفتين مع تأثير أقصى الحنك</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مائع</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a:r>
              <a:rPr lang="ar-SA" b="1">
                <a:latin typeface="Arabic Typesetting" pitchFamily="66" charset="-78"/>
                <a:cs typeface="Arabic Typesetting" pitchFamily="66" charset="-78"/>
              </a:rPr>
              <a:t>ثانيًا: الصوت الشفوي الأسناني:</a:t>
            </a:r>
            <a:endParaRPr lang="en-US" b="1">
              <a:latin typeface="Arabic Typesetting" pitchFamily="66" charset="-78"/>
              <a:cs typeface="Arabic Typesetting" pitchFamily="66" charset="-78"/>
            </a:endParaRPr>
          </a:p>
        </p:txBody>
      </p:sp>
      <p:sp>
        <p:nvSpPr>
          <p:cNvPr id="10243" name="Rectangle 3"/>
          <p:cNvSpPr>
            <a:spLocks noGrp="1" noChangeArrowheads="1"/>
          </p:cNvSpPr>
          <p:nvPr>
            <p:ph type="body" idx="1"/>
          </p:nvPr>
        </p:nvSpPr>
        <p:spPr/>
        <p:txBody>
          <a:bodyPr/>
          <a:lstStyle/>
          <a:p>
            <a:endParaRPr lang="en-US" sz="4000">
              <a:cs typeface="Arabic Typesetting" pitchFamily="66" charset="-78"/>
            </a:endParaRPr>
          </a:p>
        </p:txBody>
      </p:sp>
      <p:graphicFrame>
        <p:nvGraphicFramePr>
          <p:cNvPr id="10294" name="Group 54"/>
          <p:cNvGraphicFramePr>
            <a:graphicFrameLocks noGrp="1"/>
          </p:cNvGraphicFramePr>
          <p:nvPr/>
        </p:nvGraphicFramePr>
        <p:xfrm>
          <a:off x="468313" y="1341438"/>
          <a:ext cx="8207375" cy="1226820"/>
        </p:xfrm>
        <a:graphic>
          <a:graphicData uri="http://schemas.openxmlformats.org/drawingml/2006/table">
            <a:tbl>
              <a:tblPr rtl="1"/>
              <a:tblGrid>
                <a:gridCol w="719138"/>
                <a:gridCol w="792162"/>
                <a:gridCol w="1296988"/>
                <a:gridCol w="1295400"/>
                <a:gridCol w="1295400"/>
                <a:gridCol w="1296987"/>
                <a:gridCol w="1511300"/>
              </a:tblGrid>
              <a:tr h="6477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4</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ف</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بين الشفة السفلى وأطراف الثنايا العليا</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مذلق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r"/>
            <a:r>
              <a:rPr lang="ar-SA" sz="4000" b="1">
                <a:cs typeface="Arabic Typesetting" pitchFamily="66" charset="-78"/>
              </a:rPr>
              <a:t>ثالثًا: الأصوات اللسانية:</a:t>
            </a:r>
            <a:br>
              <a:rPr lang="ar-SA" sz="4000" b="1">
                <a:cs typeface="Arabic Typesetting" pitchFamily="66" charset="-78"/>
              </a:rPr>
            </a:br>
            <a:r>
              <a:rPr lang="ar-SA" sz="4000" b="1">
                <a:cs typeface="Arabic Typesetting" pitchFamily="66" charset="-78"/>
              </a:rPr>
              <a:t>1- طرف اللسان مع أطراف الثنايا العليا:</a:t>
            </a:r>
            <a:endParaRPr lang="en-US" sz="4000" b="1">
              <a:cs typeface="Arabic Typesetting" pitchFamily="66" charset="-78"/>
            </a:endParaRPr>
          </a:p>
        </p:txBody>
      </p:sp>
      <p:sp>
        <p:nvSpPr>
          <p:cNvPr id="11267" name="Rectangle 3"/>
          <p:cNvSpPr>
            <a:spLocks noGrp="1" noChangeArrowheads="1"/>
          </p:cNvSpPr>
          <p:nvPr>
            <p:ph type="body" idx="1"/>
          </p:nvPr>
        </p:nvSpPr>
        <p:spPr/>
        <p:txBody>
          <a:bodyPr/>
          <a:lstStyle/>
          <a:p>
            <a:endParaRPr lang="en-US"/>
          </a:p>
        </p:txBody>
      </p:sp>
      <p:graphicFrame>
        <p:nvGraphicFramePr>
          <p:cNvPr id="11353" name="Group 89"/>
          <p:cNvGraphicFramePr>
            <a:graphicFrameLocks noGrp="1"/>
          </p:cNvGraphicFramePr>
          <p:nvPr/>
        </p:nvGraphicFramePr>
        <p:xfrm>
          <a:off x="539750" y="1773238"/>
          <a:ext cx="8064500" cy="3474720"/>
        </p:xfrm>
        <a:graphic>
          <a:graphicData uri="http://schemas.openxmlformats.org/drawingml/2006/table">
            <a:tbl>
              <a:tblPr rtl="1"/>
              <a:tblGrid>
                <a:gridCol w="576262"/>
                <a:gridCol w="647700"/>
                <a:gridCol w="1368425"/>
                <a:gridCol w="1439863"/>
                <a:gridCol w="1295400"/>
                <a:gridCol w="1225550"/>
                <a:gridCol w="1511300"/>
              </a:tblGrid>
              <a:tr h="57626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4000" b="0" i="0" u="none" strike="noStrike" cap="none" normalizeH="0" baseline="0" smtClean="0">
                          <a:ln>
                            <a:noFill/>
                          </a:ln>
                          <a:solidFill>
                            <a:schemeClr val="tx1"/>
                          </a:solidFill>
                          <a:effectLst/>
                          <a:latin typeface="Arabic Typesetting" pitchFamily="66" charset="-78"/>
                          <a:cs typeface="Arabic Typesetting" pitchFamily="66" charset="-78"/>
                        </a:rPr>
                        <a:t>5</a:t>
                      </a:r>
                      <a:endParaRPr kumimoji="0" lang="en-US" sz="40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ث</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طرف اللسان مع أطراف الثنايا العليا</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4675">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4000" b="0" i="0" u="none" strike="noStrike" cap="none" normalizeH="0" baseline="0" smtClean="0">
                          <a:ln>
                            <a:noFill/>
                          </a:ln>
                          <a:solidFill>
                            <a:schemeClr val="tx1"/>
                          </a:solidFill>
                          <a:effectLst/>
                          <a:latin typeface="Arabic Typesetting" pitchFamily="66" charset="-78"/>
                          <a:cs typeface="Arabic Typesetting" pitchFamily="66" charset="-78"/>
                        </a:rPr>
                        <a:t>6</a:t>
                      </a:r>
                      <a:endParaRPr kumimoji="0" lang="en-US" sz="40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ذ</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4000" b="0" i="0" u="none" strike="noStrike" cap="none" normalizeH="0" baseline="0" smtClean="0">
                          <a:ln>
                            <a:noFill/>
                          </a:ln>
                          <a:solidFill>
                            <a:schemeClr val="tx1"/>
                          </a:solidFill>
                          <a:effectLst/>
                          <a:latin typeface="Arabic Typesetting" pitchFamily="66" charset="-78"/>
                          <a:cs typeface="Arabic Typesetting" pitchFamily="66" charset="-78"/>
                        </a:rPr>
                        <a:t>7</a:t>
                      </a:r>
                      <a:endParaRPr kumimoji="0" lang="en-US" sz="40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ظ</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مستعل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مطبق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r"/>
            <a:r>
              <a:rPr lang="ar-SA" b="1">
                <a:latin typeface="Arabic Typesetting" pitchFamily="66" charset="-78"/>
                <a:cs typeface="Arabic Typesetting" pitchFamily="66" charset="-78"/>
              </a:rPr>
              <a:t>2- طرف اللسان مع جذور الثنايا العليا:</a:t>
            </a:r>
            <a:endParaRPr lang="en-US" b="1">
              <a:latin typeface="Arabic Typesetting" pitchFamily="66" charset="-78"/>
              <a:cs typeface="Arabic Typesetting" pitchFamily="66" charset="-78"/>
            </a:endParaRPr>
          </a:p>
        </p:txBody>
      </p:sp>
      <p:sp>
        <p:nvSpPr>
          <p:cNvPr id="13315" name="Rectangle 3"/>
          <p:cNvSpPr>
            <a:spLocks noGrp="1" noChangeArrowheads="1"/>
          </p:cNvSpPr>
          <p:nvPr>
            <p:ph type="body" idx="1"/>
          </p:nvPr>
        </p:nvSpPr>
        <p:spPr/>
        <p:txBody>
          <a:bodyPr/>
          <a:lstStyle/>
          <a:p>
            <a:endParaRPr lang="en-US"/>
          </a:p>
        </p:txBody>
      </p:sp>
      <p:graphicFrame>
        <p:nvGraphicFramePr>
          <p:cNvPr id="13449" name="Group 137"/>
          <p:cNvGraphicFramePr>
            <a:graphicFrameLocks noGrp="1"/>
          </p:cNvGraphicFramePr>
          <p:nvPr/>
        </p:nvGraphicFramePr>
        <p:xfrm>
          <a:off x="468313" y="1628775"/>
          <a:ext cx="8135937" cy="3474720"/>
        </p:xfrm>
        <a:graphic>
          <a:graphicData uri="http://schemas.openxmlformats.org/drawingml/2006/table">
            <a:tbl>
              <a:tblPr rtl="1"/>
              <a:tblGrid>
                <a:gridCol w="503237"/>
                <a:gridCol w="504825"/>
                <a:gridCol w="1079500"/>
                <a:gridCol w="1041400"/>
                <a:gridCol w="182563"/>
                <a:gridCol w="720725"/>
                <a:gridCol w="388937"/>
                <a:gridCol w="508000"/>
                <a:gridCol w="542925"/>
                <a:gridCol w="538163"/>
                <a:gridCol w="2125662"/>
              </a:tblGrid>
              <a:tr h="57626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8</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9">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طرف اللسان مع جذور الثنايا العليا</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انفجاري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50006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9</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د</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9">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61975">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انفجاري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مقلقل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97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10</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ط</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9">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46088">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انفجاري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مستعل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مطبق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مقلقل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r"/>
            <a:r>
              <a:rPr lang="ar-SA" b="1">
                <a:latin typeface="Arabic Typesetting" pitchFamily="66" charset="-78"/>
                <a:cs typeface="Arabic Typesetting" pitchFamily="66" charset="-78"/>
              </a:rPr>
              <a:t>3- طرف اللسان مع اللثة:</a:t>
            </a:r>
            <a:endParaRPr lang="en-US" b="1">
              <a:latin typeface="Arabic Typesetting" pitchFamily="66" charset="-78"/>
              <a:cs typeface="Arabic Typesetting" pitchFamily="66" charset="-78"/>
            </a:endParaRPr>
          </a:p>
        </p:txBody>
      </p:sp>
      <p:sp>
        <p:nvSpPr>
          <p:cNvPr id="14339" name="Rectangle 3"/>
          <p:cNvSpPr>
            <a:spLocks noGrp="1" noChangeArrowheads="1"/>
          </p:cNvSpPr>
          <p:nvPr>
            <p:ph type="body" idx="1"/>
          </p:nvPr>
        </p:nvSpPr>
        <p:spPr/>
        <p:txBody>
          <a:bodyPr/>
          <a:lstStyle/>
          <a:p>
            <a:endParaRPr lang="en-US"/>
          </a:p>
        </p:txBody>
      </p:sp>
      <p:graphicFrame>
        <p:nvGraphicFramePr>
          <p:cNvPr id="14445" name="Group 109"/>
          <p:cNvGraphicFramePr>
            <a:graphicFrameLocks noGrp="1"/>
          </p:cNvGraphicFramePr>
          <p:nvPr/>
        </p:nvGraphicFramePr>
        <p:xfrm>
          <a:off x="539750" y="1773238"/>
          <a:ext cx="8064500" cy="3467100"/>
        </p:xfrm>
        <a:graphic>
          <a:graphicData uri="http://schemas.openxmlformats.org/drawingml/2006/table">
            <a:tbl>
              <a:tblPr rtl="1"/>
              <a:tblGrid>
                <a:gridCol w="576262"/>
                <a:gridCol w="576263"/>
                <a:gridCol w="1150937"/>
                <a:gridCol w="1292225"/>
                <a:gridCol w="1228725"/>
                <a:gridCol w="1223963"/>
                <a:gridCol w="969962"/>
                <a:gridCol w="1046163"/>
              </a:tblGrid>
              <a:tr h="576263">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11</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طرف اللسان مع اللثة</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3088">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مائع</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مذلق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منحرف</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12</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69913">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مائع</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مذلق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مكرر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8325">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13</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ن</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66738">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مائع</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مذلق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أغن</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r"/>
            <a:r>
              <a:rPr lang="ar-SA" b="1">
                <a:latin typeface="Arabic Typesetting" pitchFamily="66" charset="-78"/>
                <a:cs typeface="Arabic Typesetting" pitchFamily="66" charset="-78"/>
              </a:rPr>
              <a:t>4- طرف اللسان مع مقدمة الحنك:</a:t>
            </a:r>
            <a:endParaRPr lang="en-US" b="1">
              <a:latin typeface="Arabic Typesetting" pitchFamily="66" charset="-78"/>
              <a:cs typeface="Arabic Typesetting" pitchFamily="66" charset="-78"/>
            </a:endParaRPr>
          </a:p>
        </p:txBody>
      </p:sp>
      <p:sp>
        <p:nvSpPr>
          <p:cNvPr id="15363" name="Rectangle 3"/>
          <p:cNvSpPr>
            <a:spLocks noGrp="1" noChangeArrowheads="1"/>
          </p:cNvSpPr>
          <p:nvPr>
            <p:ph type="body" idx="1"/>
          </p:nvPr>
        </p:nvSpPr>
        <p:spPr/>
        <p:txBody>
          <a:bodyPr/>
          <a:lstStyle/>
          <a:p>
            <a:endParaRPr lang="en-US"/>
          </a:p>
        </p:txBody>
      </p:sp>
      <p:graphicFrame>
        <p:nvGraphicFramePr>
          <p:cNvPr id="15549" name="Group 189"/>
          <p:cNvGraphicFramePr>
            <a:graphicFrameLocks noGrp="1"/>
          </p:cNvGraphicFramePr>
          <p:nvPr/>
        </p:nvGraphicFramePr>
        <p:xfrm>
          <a:off x="539750" y="1125538"/>
          <a:ext cx="8208963" cy="5965825"/>
        </p:xfrm>
        <a:graphic>
          <a:graphicData uri="http://schemas.openxmlformats.org/drawingml/2006/table">
            <a:tbl>
              <a:tblPr rtl="1"/>
              <a:tblGrid>
                <a:gridCol w="647700"/>
                <a:gridCol w="576263"/>
                <a:gridCol w="1079500"/>
                <a:gridCol w="1112837"/>
                <a:gridCol w="1336675"/>
                <a:gridCol w="1223963"/>
                <a:gridCol w="1081087"/>
                <a:gridCol w="1150938"/>
              </a:tblGrid>
              <a:tr h="576263">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14</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طرف اللسان مع مقدمة الحنك</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صفيري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15</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ز</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03238">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مستفل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منفتح</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صفيري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975">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16</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ص</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 = = =</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90550">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مهموس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مستعل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مطبق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صفيري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chemeClr val="tx1"/>
                          </a:solidFill>
                          <a:effectLst/>
                          <a:latin typeface="Arabic Typesetting" pitchFamily="66" charset="-78"/>
                          <a:cs typeface="Arabic Typesetting" pitchFamily="66" charset="-78"/>
                        </a:rPr>
                        <a:t>5- حافة اللسان مع ما يجاوره من الأضراس:</a:t>
                      </a:r>
                      <a:endParaRPr kumimoji="0" lang="en-US" sz="3600" b="1"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76263">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17</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ض</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مخرجه: صوت صامت يخرج من حافة اللسان مع ما يجاوره من الأضراس</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47688">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مجهور</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احتكاكي</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مستعل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مطبق</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مصمت</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3200" b="0" i="0" u="none" strike="noStrike" cap="none" normalizeH="0" baseline="0" smtClean="0">
                          <a:ln>
                            <a:noFill/>
                          </a:ln>
                          <a:solidFill>
                            <a:schemeClr val="tx1"/>
                          </a:solidFill>
                          <a:effectLst/>
                          <a:latin typeface="Arabic Typesetting" pitchFamily="66" charset="-78"/>
                          <a:cs typeface="Arabic Typesetting" pitchFamily="66" charset="-78"/>
                        </a:rPr>
                        <a:t>مستطيل</a:t>
                      </a:r>
                      <a:endParaRPr kumimoji="0" lang="en-US" sz="3200" b="0" i="0" u="none" strike="noStrike" cap="none" normalizeH="0" baseline="0" smtClean="0">
                        <a:ln>
                          <a:noFill/>
                        </a:ln>
                        <a:solidFill>
                          <a:schemeClr val="tx1"/>
                        </a:solidFill>
                        <a:effectLst/>
                        <a:latin typeface="Arabic Typesetting" pitchFamily="66" charset="-78"/>
                        <a:cs typeface="Arabic Typesetting" pitchFamily="66"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pPr rtl="1"/>
                      <a:endParaRPr lang="ar-SA"/>
                    </a:p>
                  </a:txBody>
                  <a:tcPr/>
                </a:tc>
                <a:tc gridSpan="6">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358</TotalTime>
  <Words>822</Words>
  <Application>Microsoft Office PowerPoint</Application>
  <PresentationFormat>عرض على الشاشة (3:4)‏</PresentationFormat>
  <Paragraphs>293</Paragraphs>
  <Slides>15</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15</vt:i4>
      </vt:variant>
    </vt:vector>
  </HeadingPairs>
  <TitlesOfParts>
    <vt:vector size="18" baseType="lpstr">
      <vt:lpstr>Arial</vt:lpstr>
      <vt:lpstr>Arabic Typesetting</vt:lpstr>
      <vt:lpstr>تصميم افتراضي</vt:lpstr>
      <vt:lpstr>بسم الله الرحمن الرحيم والصلاة والسلام على أشرف الأنبياء والمرسلين</vt:lpstr>
      <vt:lpstr>الخصائص الصوتية للغة العربية :</vt:lpstr>
      <vt:lpstr>رسم توضيحي لأعضاء النطق :</vt:lpstr>
      <vt:lpstr>أولًا: الأصوات الشفوية:</vt:lpstr>
      <vt:lpstr>ثانيًا: الصوت الشفوي الأسناني:</vt:lpstr>
      <vt:lpstr>ثالثًا: الأصوات اللسانية: 1- طرف اللسان مع أطراف الثنايا العليا:</vt:lpstr>
      <vt:lpstr>2- طرف اللسان مع جذور الثنايا العليا:</vt:lpstr>
      <vt:lpstr>3- طرف اللسان مع اللثة:</vt:lpstr>
      <vt:lpstr>4- طرف اللسان مع مقدمة الحنك:</vt:lpstr>
      <vt:lpstr>6- وسط اللسان مع وسط الحنك:</vt:lpstr>
      <vt:lpstr>رابعًا: الأصوات الحلقية: 1- أعلى الحلق</vt:lpstr>
      <vt:lpstr>3- أسفل الحلق:</vt:lpstr>
      <vt:lpstr>شروح الصفات:</vt:lpstr>
      <vt:lpstr>10- الاذلاق: خفة الصوت. 11- الاصمات: ثقل الصوت. ___________ </vt:lpstr>
      <vt:lpstr>عمل الطالبة: رانية سليمان الغنيم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والصلاة والسلام على أشرف الأنبياء والمرسلين</dc:title>
  <dc:creator>USER1</dc:creator>
  <cp:lastModifiedBy>dr yousef</cp:lastModifiedBy>
  <cp:revision>16</cp:revision>
  <dcterms:created xsi:type="dcterms:W3CDTF">2012-06-16T09:18:28Z</dcterms:created>
  <dcterms:modified xsi:type="dcterms:W3CDTF">2012-06-23T23:21:43Z</dcterms:modified>
</cp:coreProperties>
</file>