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9" autoAdjust="0"/>
    <p:restoredTop sz="94660"/>
  </p:normalViewPr>
  <p:slideViewPr>
    <p:cSldViewPr>
      <p:cViewPr>
        <p:scale>
          <a:sx n="81" d="100"/>
          <a:sy n="81" d="100"/>
        </p:scale>
        <p:origin x="-105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851A9C-781E-4941-BEF1-1D5C0D01A48B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6F4EDE-3042-4BBD-A735-DFC17B103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مجموعة 10"/>
          <p:cNvGrpSpPr/>
          <p:nvPr/>
        </p:nvGrpSpPr>
        <p:grpSpPr>
          <a:xfrm>
            <a:off x="357414" y="457200"/>
            <a:ext cx="1635149" cy="1981200"/>
            <a:chOff x="357414" y="457200"/>
            <a:chExt cx="1635149" cy="1981200"/>
          </a:xfrm>
        </p:grpSpPr>
        <p:pic>
          <p:nvPicPr>
            <p:cNvPr id="12" name="Picture 2" descr="http://www.rnon.com/images/rnon/arabiclogo/saud_university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285" b="48030"/>
            <a:stretch/>
          </p:blipFill>
          <p:spPr bwMode="auto">
            <a:xfrm>
              <a:off x="533400" y="457200"/>
              <a:ext cx="1459163" cy="1817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مستطيل 12"/>
            <p:cNvSpPr/>
            <p:nvPr/>
          </p:nvSpPr>
          <p:spPr>
            <a:xfrm>
              <a:off x="357414" y="2133600"/>
              <a:ext cx="556986" cy="3048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</p:grp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90600" y="2895600"/>
            <a:ext cx="7620000" cy="573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ts val="2600"/>
              </a:lnSpc>
              <a:spcBef>
                <a:spcPts val="0"/>
              </a:spcBef>
            </a:pPr>
            <a:r>
              <a:rPr lang="ar-SA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مصدر الهيئة و مصدر المرة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2971800" y="3352800"/>
            <a:ext cx="381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د.</a:t>
            </a:r>
            <a:r>
              <a:rPr lang="ar-S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يوسف فجال </a:t>
            </a:r>
            <a:endParaRPr lang="ar-SA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-533400" y="51054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محمد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عبدالعزيز</a:t>
            </a:r>
            <a:r>
              <a:rPr lang="ar-SA" sz="32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3200" b="1" dirty="0" err="1" smtClean="0">
                <a:latin typeface="Traditional Arabic" pitchFamily="18" charset="-78"/>
                <a:cs typeface="Traditional Arabic" pitchFamily="18" charset="-78"/>
              </a:rPr>
              <a:t>الفهيد</a:t>
            </a:r>
            <a:endParaRPr lang="ar-SA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431100</a:t>
            </a:r>
            <a:r>
              <a:rPr lang="ar-S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658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971800" y="381000"/>
            <a:ext cx="312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  <a:cs typeface="Traditional Arabic" pitchFamily="18" charset="-78"/>
              </a:rPr>
              <a:t>مصدر الهيئة</a:t>
            </a:r>
            <a:endParaRPr lang="en-US" sz="5400" u="sng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458200" cy="358140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* </a:t>
            </a:r>
            <a:r>
              <a:rPr lang="ar-SA" dirty="0" err="1" smtClean="0"/>
              <a:t>تعريفه </a:t>
            </a:r>
            <a:r>
              <a:rPr lang="ar-SA" dirty="0" smtClean="0"/>
              <a:t>: هو مصدر يدل على هيئة حدوث </a:t>
            </a:r>
            <a:r>
              <a:rPr lang="ar-SA" dirty="0" err="1" smtClean="0"/>
              <a:t>الفعل </a:t>
            </a:r>
            <a:r>
              <a:rPr lang="ar-SA" dirty="0" smtClean="0"/>
              <a:t>، و </a:t>
            </a:r>
          </a:p>
          <a:p>
            <a:pPr algn="r"/>
            <a:r>
              <a:rPr lang="ar-SA" dirty="0" smtClean="0"/>
              <a:t>يسمى </a:t>
            </a:r>
            <a:r>
              <a:rPr lang="ar-SA" dirty="0" err="1" smtClean="0"/>
              <a:t>أيضاً </a:t>
            </a:r>
            <a:r>
              <a:rPr lang="ar-SA" dirty="0" smtClean="0"/>
              <a:t>( اسم </a:t>
            </a:r>
            <a:r>
              <a:rPr lang="ar-SA" dirty="0" err="1" smtClean="0"/>
              <a:t>الهيئة ).</a:t>
            </a:r>
            <a:endParaRPr lang="ar-SA" dirty="0" smtClean="0"/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يُصاغ من الفعل الثلاثي و شذ صوغه من المزيد.</a:t>
            </a:r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تكون صياغته على </a:t>
            </a:r>
            <a:r>
              <a:rPr lang="ar-SA" dirty="0" err="1" smtClean="0"/>
              <a:t>وزن </a:t>
            </a:r>
            <a:r>
              <a:rPr lang="ar-SA" dirty="0" smtClean="0"/>
              <a:t>( </a:t>
            </a:r>
            <a:r>
              <a:rPr lang="ar-SA" dirty="0" err="1" smtClean="0"/>
              <a:t>فِعْلَة ) </a:t>
            </a:r>
            <a:r>
              <a:rPr lang="ar-SA" dirty="0" smtClean="0"/>
              <a:t>، </a:t>
            </a:r>
            <a:r>
              <a:rPr lang="ar-SA" dirty="0" err="1" smtClean="0"/>
              <a:t>كالكلمات </a:t>
            </a:r>
            <a:r>
              <a:rPr lang="ar-SA" dirty="0" smtClean="0"/>
              <a:t>( </a:t>
            </a:r>
            <a:r>
              <a:rPr lang="ar-SA" dirty="0" err="1" smtClean="0"/>
              <a:t>جِلْسَة </a:t>
            </a:r>
            <a:r>
              <a:rPr lang="ar-SA" dirty="0" smtClean="0"/>
              <a:t>–  </a:t>
            </a:r>
            <a:r>
              <a:rPr lang="ar-SA" dirty="0" err="1" smtClean="0"/>
              <a:t>مِشْيَه </a:t>
            </a:r>
            <a:r>
              <a:rPr lang="ar-SA" dirty="0" smtClean="0"/>
              <a:t>– </a:t>
            </a:r>
            <a:r>
              <a:rPr lang="ar-SA" dirty="0" err="1" smtClean="0"/>
              <a:t>وِثْبَه 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* جلسَ الطالبُ أمامَ أستاذهِ جِلْسَة المُتأدبِين.</a:t>
            </a:r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إِياكَ و مِشْيَة المُتكبرين.</a:t>
            </a:r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وثبَ الجندي على العدو وِثْبَة الأسد.</a:t>
            </a:r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أكلَ خالد </a:t>
            </a:r>
            <a:r>
              <a:rPr lang="ar-SA" dirty="0" err="1" smtClean="0"/>
              <a:t>إِكْلَة</a:t>
            </a:r>
            <a:r>
              <a:rPr lang="ar-SA" dirty="0" smtClean="0"/>
              <a:t> الشره.</a:t>
            </a:r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لبسَ الرجل </a:t>
            </a:r>
            <a:r>
              <a:rPr lang="ar-SA" dirty="0" err="1" smtClean="0"/>
              <a:t>عِـ</a:t>
            </a:r>
            <a:r>
              <a:rPr lang="ar-SA" dirty="0" err="1" smtClean="0">
                <a:cs typeface="Traditional Arabic" pitchFamily="18" charset="-78"/>
              </a:rPr>
              <a:t>م</a:t>
            </a:r>
            <a:r>
              <a:rPr lang="ar-SA" dirty="0" err="1" smtClean="0">
                <a:latin typeface="MCS Diwany2 S_U normal." pitchFamily="2" charset="-78"/>
                <a:cs typeface="Traditional Arabic" pitchFamily="18" charset="-78"/>
              </a:rPr>
              <a:t>َّة.</a:t>
            </a:r>
            <a:endParaRPr lang="ar-SA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752600" y="22860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  <a:cs typeface="Traditional Arabic" pitchFamily="18" charset="-78"/>
              </a:rPr>
              <a:t>أمثلة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33600" y="381000"/>
            <a:ext cx="525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  <a:cs typeface="Traditional Arabic" pitchFamily="18" charset="-78"/>
              </a:rPr>
              <a:t>مصدر المرة </a:t>
            </a:r>
            <a:endParaRPr lang="en-US" sz="5400" u="sng" dirty="0"/>
          </a:p>
        </p:txBody>
      </p:sp>
      <p:sp>
        <p:nvSpPr>
          <p:cNvPr id="6" name="مستطيل 5"/>
          <p:cNvSpPr/>
          <p:nvPr/>
        </p:nvSpPr>
        <p:spPr>
          <a:xfrm>
            <a:off x="1143000" y="1981200"/>
            <a:ext cx="7239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800" dirty="0" smtClean="0"/>
              <a:t>* </a:t>
            </a:r>
            <a:r>
              <a:rPr lang="ar-SA" sz="2800" dirty="0" err="1" smtClean="0"/>
              <a:t>تعريفه </a:t>
            </a:r>
            <a:r>
              <a:rPr lang="ar-SA" sz="2800" dirty="0" smtClean="0"/>
              <a:t>: هو مصدر يدل على أن الفعل قد حدث مرة </a:t>
            </a:r>
            <a:r>
              <a:rPr lang="ar-SA" sz="2800" dirty="0" err="1" smtClean="0"/>
              <a:t>واحدة .</a:t>
            </a:r>
            <a:endParaRPr lang="ar-SA" sz="2800" dirty="0" smtClean="0"/>
          </a:p>
          <a:p>
            <a:pPr algn="r"/>
            <a:endParaRPr lang="ar-SA" sz="2800" dirty="0" smtClean="0"/>
          </a:p>
          <a:p>
            <a:pPr algn="r"/>
            <a:r>
              <a:rPr lang="ar-SA" sz="2800" dirty="0" smtClean="0"/>
              <a:t>* شروط </a:t>
            </a:r>
            <a:r>
              <a:rPr lang="ar-SA" sz="2800" dirty="0" err="1" smtClean="0"/>
              <a:t>صياغته :</a:t>
            </a:r>
            <a:endParaRPr lang="ar-SA" sz="2800" dirty="0" smtClean="0"/>
          </a:p>
          <a:p>
            <a:pPr algn="r"/>
            <a:r>
              <a:rPr lang="ar-SA" sz="2800" dirty="0" smtClean="0"/>
              <a:t>أ- أن يكون فعلاً </a:t>
            </a:r>
            <a:r>
              <a:rPr lang="ar-SA" sz="2800" dirty="0" err="1" smtClean="0"/>
              <a:t>تاماً </a:t>
            </a:r>
            <a:r>
              <a:rPr lang="ar-SA" sz="2800" dirty="0" smtClean="0"/>
              <a:t>، فلا يُصاغ من كان الناقصة و أخواتها.</a:t>
            </a:r>
          </a:p>
          <a:p>
            <a:pPr algn="r"/>
            <a:r>
              <a:rPr lang="ar-SA" sz="2800" dirty="0" smtClean="0"/>
              <a:t>ب- ألا يكون </a:t>
            </a:r>
            <a:r>
              <a:rPr lang="ar-SA" sz="2800" dirty="0" err="1" smtClean="0"/>
              <a:t>قلبياً </a:t>
            </a:r>
            <a:r>
              <a:rPr lang="ar-SA" sz="2800" dirty="0" smtClean="0"/>
              <a:t>، فلا يُصاغ من ظن و أخواتها.</a:t>
            </a:r>
          </a:p>
          <a:p>
            <a:pPr algn="r"/>
            <a:r>
              <a:rPr lang="ar-SA" sz="2800" dirty="0" err="1" smtClean="0"/>
              <a:t>جـ</a:t>
            </a:r>
            <a:r>
              <a:rPr lang="ar-SA" sz="2800" dirty="0" smtClean="0"/>
              <a:t>- ألا يدل على صفةٍ </a:t>
            </a:r>
            <a:r>
              <a:rPr lang="ar-SA" sz="2800" dirty="0" err="1" smtClean="0"/>
              <a:t>ثابتة </a:t>
            </a:r>
            <a:r>
              <a:rPr lang="ar-SA" sz="2800" dirty="0" smtClean="0"/>
              <a:t>، فلا يُصاغ من كاد و عسى.</a:t>
            </a:r>
          </a:p>
          <a:p>
            <a:pPr algn="r"/>
            <a:endParaRPr lang="ar-SA" sz="2800" dirty="0"/>
          </a:p>
          <a:p>
            <a:pPr algn="r"/>
            <a:r>
              <a:rPr lang="ar-SA" sz="2800" dirty="0" smtClean="0"/>
              <a:t>* يصاغ من الفعل الثلاثي على </a:t>
            </a:r>
            <a:r>
              <a:rPr lang="ar-SA" sz="2800" dirty="0" err="1" smtClean="0"/>
              <a:t>وزن </a:t>
            </a:r>
            <a:r>
              <a:rPr lang="ar-SA" sz="2800" dirty="0" smtClean="0"/>
              <a:t>( </a:t>
            </a:r>
            <a:r>
              <a:rPr lang="ar-SA" sz="2800" dirty="0" err="1" smtClean="0"/>
              <a:t>فَعْلة </a:t>
            </a:r>
            <a:r>
              <a:rPr lang="ar-SA" sz="2800" dirty="0" smtClean="0"/>
              <a:t>) و يُصاغ من غير الثلاثي على وزن على صورة المصدر الأصلي مع زيادة تاء في آخره.</a:t>
            </a:r>
          </a:p>
          <a:p>
            <a:pPr algn="r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895600" y="457200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54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CS Diwany2 S_U normal." pitchFamily="2" charset="-78"/>
                <a:ea typeface="+mn-ea"/>
                <a:cs typeface="Traditional Arabic" pitchFamily="18" charset="-78"/>
              </a:rPr>
              <a:t>أمثلة</a:t>
            </a:r>
            <a:endParaRPr lang="en-US" sz="5400" u="sng" dirty="0"/>
          </a:p>
        </p:txBody>
      </p:sp>
      <p:sp>
        <p:nvSpPr>
          <p:cNvPr id="6" name="مستطيل 5"/>
          <p:cNvSpPr/>
          <p:nvPr/>
        </p:nvSpPr>
        <p:spPr>
          <a:xfrm>
            <a:off x="304800" y="1524000"/>
            <a:ext cx="8458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 smtClean="0"/>
              <a:t>* دعوت </a:t>
            </a:r>
            <a:r>
              <a:rPr lang="ar-SA" sz="2800" dirty="0"/>
              <a:t>أصدقائي دعوة </a:t>
            </a:r>
            <a:r>
              <a:rPr lang="ar-SA" sz="2800" dirty="0" err="1"/>
              <a:t>واحدة .</a:t>
            </a:r>
            <a:r>
              <a:rPr lang="ar-SA" sz="2800" dirty="0"/>
              <a:t> </a:t>
            </a:r>
            <a:endParaRPr lang="ar-SA" sz="2800" b="1" i="1" dirty="0"/>
          </a:p>
          <a:p>
            <a:pPr algn="r" rtl="1"/>
            <a:endParaRPr lang="ar-SA" sz="2800" dirty="0"/>
          </a:p>
          <a:p>
            <a:pPr algn="r" rtl="1"/>
            <a:r>
              <a:rPr lang="ar-SA" sz="2800" dirty="0" smtClean="0"/>
              <a:t>* وأصاب </a:t>
            </a:r>
            <a:r>
              <a:rPr lang="ar-SA" sz="2800" dirty="0"/>
              <a:t>اللاعب المرمى إصابة </a:t>
            </a:r>
            <a:r>
              <a:rPr lang="ar-SA" sz="2800" dirty="0" err="1"/>
              <a:t>واحدة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algn="r" rtl="1"/>
            <a:endParaRPr lang="ar-SA" sz="2800" b="1" i="1" dirty="0"/>
          </a:p>
          <a:p>
            <a:pPr algn="r" rtl="1"/>
            <a:r>
              <a:rPr lang="ar-SA" sz="2800" dirty="0" smtClean="0"/>
              <a:t>*  وصحت </a:t>
            </a:r>
            <a:r>
              <a:rPr lang="ar-SA" sz="2800" dirty="0"/>
              <a:t>في القادمين صيحة </a:t>
            </a:r>
            <a:r>
              <a:rPr lang="ar-SA" sz="2800" dirty="0" err="1"/>
              <a:t>واحدة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 algn="r" rtl="1"/>
            <a:endParaRPr lang="ar-SA" sz="2800" b="1" i="1" dirty="0" smtClean="0"/>
          </a:p>
          <a:p>
            <a:pPr algn="r" rtl="1"/>
            <a:r>
              <a:rPr lang="ar-SA" sz="2800" b="1" i="1" dirty="0" smtClean="0"/>
              <a:t>*</a:t>
            </a:r>
            <a:r>
              <a:rPr lang="ar-SA" sz="2800" dirty="0" smtClean="0"/>
              <a:t>سبحت </a:t>
            </a:r>
            <a:r>
              <a:rPr lang="ar-SA" sz="2800" dirty="0"/>
              <a:t>الله </a:t>
            </a:r>
            <a:r>
              <a:rPr lang="ar-SA" sz="2800" dirty="0" err="1"/>
              <a:t>تسبيحة</a:t>
            </a:r>
            <a:r>
              <a:rPr lang="ar-SA" sz="2800" dirty="0"/>
              <a:t>  </a:t>
            </a:r>
            <a:r>
              <a:rPr lang="ar-SA" sz="2800" dirty="0" smtClean="0"/>
              <a:t>واحدة.</a:t>
            </a:r>
            <a:endParaRPr lang="ar-SA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810000" y="457200"/>
            <a:ext cx="16546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5400" u="sng" dirty="0" smtClean="0"/>
              <a:t>تمارين</a:t>
            </a:r>
            <a:endParaRPr lang="en-US" sz="5400" u="sng" dirty="0"/>
          </a:p>
        </p:txBody>
      </p:sp>
      <p:sp>
        <p:nvSpPr>
          <p:cNvPr id="5" name="مستطيل 4"/>
          <p:cNvSpPr/>
          <p:nvPr/>
        </p:nvSpPr>
        <p:spPr>
          <a:xfrm>
            <a:off x="1983604" y="1447800"/>
            <a:ext cx="5944320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800" dirty="0" smtClean="0"/>
              <a:t>عين مصدر الهيئة و مصدر المرة في الجمل </a:t>
            </a:r>
            <a:r>
              <a:rPr lang="ar-SA" sz="2800" dirty="0" err="1" smtClean="0"/>
              <a:t>التالية :</a:t>
            </a:r>
            <a:endParaRPr lang="ar-SA" sz="2800" dirty="0" smtClean="0"/>
          </a:p>
          <a:p>
            <a:pPr algn="r"/>
            <a:endParaRPr lang="ar-SA" sz="2800" dirty="0"/>
          </a:p>
          <a:p>
            <a:pPr algn="r"/>
            <a:r>
              <a:rPr lang="ar-SA" sz="2800" dirty="0" smtClean="0"/>
              <a:t>* أجبت المنادي إجابة واحدة.</a:t>
            </a:r>
          </a:p>
          <a:p>
            <a:pPr algn="r"/>
            <a:endParaRPr lang="ar-SA" sz="2800" dirty="0" smtClean="0"/>
          </a:p>
          <a:p>
            <a:pPr algn="r"/>
            <a:r>
              <a:rPr lang="ar-SA" sz="2800" dirty="0" smtClean="0"/>
              <a:t>* لا تنظر نظرة الحائر.</a:t>
            </a:r>
          </a:p>
          <a:p>
            <a:pPr algn="r"/>
            <a:endParaRPr lang="ar-SA" sz="2800" dirty="0" smtClean="0"/>
          </a:p>
          <a:p>
            <a:pPr algn="r"/>
            <a:r>
              <a:rPr lang="ar-SA" sz="2800" dirty="0" smtClean="0"/>
              <a:t>* دعوته لزيارتي دعوة واحدة.</a:t>
            </a:r>
          </a:p>
          <a:p>
            <a:pPr algn="r"/>
            <a:endParaRPr lang="ar-SA" sz="2800" dirty="0" smtClean="0"/>
          </a:p>
          <a:p>
            <a:pPr algn="r"/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897</TotalTime>
  <Words>239</Words>
  <Application>Microsoft Office PowerPoint</Application>
  <PresentationFormat>عرض على الشاشة (3:4)‏</PresentationFormat>
  <Paragraphs>46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ذروة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dr yousef</cp:lastModifiedBy>
  <cp:revision>36</cp:revision>
  <dcterms:created xsi:type="dcterms:W3CDTF">2012-07-16T16:09:48Z</dcterms:created>
  <dcterms:modified xsi:type="dcterms:W3CDTF">2012-07-25T11:30:13Z</dcterms:modified>
</cp:coreProperties>
</file>