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notesMasterIdLst>
    <p:notesMasterId r:id="rId29"/>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9" r:id="rId18"/>
    <p:sldId id="280" r:id="rId19"/>
    <p:sldId id="281" r:id="rId20"/>
    <p:sldId id="282" r:id="rId21"/>
    <p:sldId id="272" r:id="rId22"/>
    <p:sldId id="273" r:id="rId23"/>
    <p:sldId id="274" r:id="rId24"/>
    <p:sldId id="275" r:id="rId25"/>
    <p:sldId id="276" r:id="rId26"/>
    <p:sldId id="277" r:id="rId27"/>
    <p:sldId id="278"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58CB"/>
    <a:srgbClr val="9900FF"/>
    <a:srgbClr val="FF0066"/>
    <a:srgbClr val="FF33CC"/>
    <a:srgbClr val="6ADB57"/>
    <a:srgbClr val="99FF99"/>
    <a:srgbClr val="000000"/>
    <a:srgbClr val="8AD8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50" d="100"/>
          <a:sy n="50" d="100"/>
        </p:scale>
        <p:origin x="-1086" y="-4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70AAA9F-8D5B-47F6-BF2D-6C18034084F6}" type="datetimeFigureOut">
              <a:rPr lang="ar-SA" smtClean="0"/>
              <a:pPr/>
              <a:t>29/05/1432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58F67E-3444-415C-B51C-C474EE07110E}"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2E58F67E-3444-415C-B51C-C474EE07110E}" type="slidenum">
              <a:rPr lang="ar-SA" smtClean="0"/>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2E58F67E-3444-415C-B51C-C474EE07110E}" type="slidenum">
              <a:rPr lang="ar-SA" smtClean="0"/>
              <a:pPr/>
              <a:t>27</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D5C39F4-D0EF-462E-BAAF-187E1287FD77}" type="datetimeFigureOut">
              <a:rPr lang="ar-SA" smtClean="0"/>
              <a:pPr/>
              <a:t>29/05/1432</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04926C0-0F69-48D4-B142-6A33D7E93E70}"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p:cut/>
    <p:sndAc>
      <p:stSnd>
        <p:snd r:embed="rId1" name="cashreg.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5C39F4-D0EF-462E-BAAF-187E1287FD77}" type="datetimeFigureOut">
              <a:rPr lang="ar-SA" smtClean="0"/>
              <a:pPr/>
              <a:t>29/05/1432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9D5C39F4-D0EF-462E-BAAF-187E1287FD77}" type="datetimeFigureOut">
              <a:rPr lang="ar-SA" smtClean="0"/>
              <a:pPr/>
              <a:t>29/05/1432</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5C39F4-D0EF-462E-BAAF-187E1287FD77}" type="datetimeFigureOut">
              <a:rPr lang="ar-SA" smtClean="0"/>
              <a:pPr/>
              <a:t>29/05/1432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D5C39F4-D0EF-462E-BAAF-187E1287FD77}" type="datetimeFigureOut">
              <a:rPr lang="ar-SA" smtClean="0"/>
              <a:pPr/>
              <a:t>29/05/1432</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F04926C0-0F69-48D4-B142-6A33D7E93E70}"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p:cut/>
    <p:sndAc>
      <p:stSnd>
        <p:snd r:embed="rId1" name="cashreg.wav" builtIn="1"/>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D5C39F4-D0EF-462E-BAAF-187E1287FD77}" type="datetimeFigureOut">
              <a:rPr lang="ar-SA" smtClean="0"/>
              <a:pPr/>
              <a:t>29/05/1432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9D5C39F4-D0EF-462E-BAAF-187E1287FD77}" type="datetimeFigureOut">
              <a:rPr lang="ar-SA" smtClean="0"/>
              <a:pPr/>
              <a:t>29/05/1432</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9D5C39F4-D0EF-462E-BAAF-187E1287FD77}" type="datetimeFigureOut">
              <a:rPr lang="ar-SA" smtClean="0"/>
              <a:pPr/>
              <a:t>29/05/1432</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9D5C39F4-D0EF-462E-BAAF-187E1287FD77}" type="datetimeFigureOut">
              <a:rPr lang="ar-SA" smtClean="0"/>
              <a:pPr/>
              <a:t>29/05/1432</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D5C39F4-D0EF-462E-BAAF-187E1287FD77}" type="datetimeFigureOut">
              <a:rPr lang="ar-SA" smtClean="0"/>
              <a:pPr/>
              <a:t>29/05/1432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04926C0-0F69-48D4-B142-6A33D7E93E70}" type="slidenum">
              <a:rPr lang="ar-SA" smtClean="0"/>
              <a:pPr/>
              <a:t>‹#›</a:t>
            </a:fld>
            <a:endParaRPr lang="ar-SA"/>
          </a:p>
        </p:txBody>
      </p:sp>
    </p:spTree>
  </p:cSld>
  <p:clrMapOvr>
    <a:masterClrMapping/>
  </p:clrMapOvr>
  <p:transition>
    <p:cut/>
    <p:sndAc>
      <p:stSnd>
        <p:snd r:embed="rId1" name="cashreg.wav" builtIn="1"/>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9D5C39F4-D0EF-462E-BAAF-187E1287FD77}" type="datetimeFigureOut">
              <a:rPr lang="ar-SA" smtClean="0"/>
              <a:pPr/>
              <a:t>29/05/1432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04926C0-0F69-48D4-B142-6A33D7E93E70}" type="slidenum">
              <a:rPr lang="ar-SA" smtClean="0"/>
              <a:pPr/>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transition>
    <p:cut/>
    <p:sndAc>
      <p:stSnd>
        <p:snd r:embed="rId1" name="cashreg.wav" builtIn="1"/>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D5C39F4-D0EF-462E-BAAF-187E1287FD77}" type="datetimeFigureOut">
              <a:rPr lang="ar-SA" smtClean="0"/>
              <a:pPr/>
              <a:t>29/05/1432</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04926C0-0F69-48D4-B142-6A33D7E93E7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cut/>
    <p:sndAc>
      <p:stSnd>
        <p:snd r:embed="rId13" name="cashreg.wav" builtIn="1"/>
      </p:stSnd>
    </p:sndAc>
  </p:transition>
  <p:timing>
    <p:tnLst>
      <p:par>
        <p:cTn id="1" dur="indefinite" restart="never" nodeType="tmRoot"/>
      </p:par>
    </p:tnLst>
  </p:timing>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928926" y="1000108"/>
            <a:ext cx="6000792" cy="4000528"/>
          </a:xfrm>
          <a:ln>
            <a:solidFill>
              <a:schemeClr val="accent1"/>
            </a:solidFill>
          </a:ln>
          <a:effectLst>
            <a:glow rad="139700">
              <a:schemeClr val="accent5">
                <a:satMod val="175000"/>
                <a:alpha val="40000"/>
              </a:schemeClr>
            </a:glow>
            <a:outerShdw blurRad="50800" dist="38100" dir="8100000" algn="tr" rotWithShape="0">
              <a:prstClr val="black">
                <a:alpha val="40000"/>
              </a:prstClr>
            </a:outerShdw>
          </a:effectLst>
        </p:spPr>
        <p:txBody>
          <a:bodyPr anchor="ctr" anchorCtr="0">
            <a:noAutofit/>
          </a:bodyPr>
          <a:lstStyle/>
          <a:p>
            <a:pPr algn="ctr"/>
            <a:r>
              <a:rPr lang="ar-SA" sz="6800" dirty="0" smtClean="0">
                <a:solidFill>
                  <a:srgbClr val="FFC000"/>
                </a:solidFill>
                <a:latin typeface="Estrangelo Edessa" pitchFamily="66"/>
                <a:cs typeface="Estrangelo Edessa" pitchFamily="66"/>
              </a:rPr>
              <a:t>دور الوالدين في مواجهة مشكلات أطفالهم أثناء التنشئة</a:t>
            </a:r>
            <a:endParaRPr lang="ar-SA" sz="6800" dirty="0">
              <a:solidFill>
                <a:srgbClr val="FFC000"/>
              </a:solidFill>
              <a:latin typeface="Estrangelo Edessa" pitchFamily="66"/>
              <a:cs typeface="Estrangelo Edessa" pitchFamily="66"/>
            </a:endParaRPr>
          </a:p>
        </p:txBody>
      </p:sp>
      <p:sp>
        <p:nvSpPr>
          <p:cNvPr id="4" name="مستطيل 3"/>
          <p:cNvSpPr/>
          <p:nvPr/>
        </p:nvSpPr>
        <p:spPr>
          <a:xfrm>
            <a:off x="214282" y="285728"/>
            <a:ext cx="2286016" cy="857256"/>
          </a:xfrm>
          <a:prstGeom prst="rect">
            <a:avLst/>
          </a:prstGeom>
          <a:solidFill>
            <a:schemeClr val="tx2">
              <a:lumMod val="75000"/>
            </a:schemeClr>
          </a:solidFill>
        </p:spPr>
        <p:style>
          <a:lnRef idx="1">
            <a:schemeClr val="accent5"/>
          </a:lnRef>
          <a:fillRef idx="3">
            <a:schemeClr val="accent5"/>
          </a:fillRef>
          <a:effectRef idx="2">
            <a:schemeClr val="accent5"/>
          </a:effectRef>
          <a:fontRef idx="minor">
            <a:schemeClr val="lt1"/>
          </a:fontRef>
        </p:style>
        <p:txBody>
          <a:bodyPr rtlCol="1" anchor="ctr"/>
          <a:lstStyle/>
          <a:p>
            <a:pPr algn="ctr"/>
            <a:r>
              <a:rPr lang="ar-SA" sz="2800" dirty="0" smtClean="0"/>
              <a:t>المحاضرة السابعة</a:t>
            </a:r>
            <a:endParaRPr lang="ar-SA" sz="2800" dirty="0"/>
          </a:p>
        </p:txBody>
      </p:sp>
    </p:spTree>
  </p:cSld>
  <p:clrMapOvr>
    <a:masterClrMapping/>
  </p:clrMapOvr>
  <p:transition spd="med">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643966" cy="6858000"/>
          </a:xfrm>
          <a:solidFill>
            <a:schemeClr val="bg1">
              <a:lumMod val="85000"/>
            </a:schemeClr>
          </a:solidFill>
        </p:spPr>
        <p:style>
          <a:lnRef idx="1">
            <a:schemeClr val="accent3"/>
          </a:lnRef>
          <a:fillRef idx="2">
            <a:schemeClr val="accent3"/>
          </a:fillRef>
          <a:effectRef idx="1">
            <a:schemeClr val="accent3"/>
          </a:effectRef>
          <a:fontRef idx="minor">
            <a:schemeClr val="dk1"/>
          </a:fontRef>
        </p:style>
        <p:txBody>
          <a:bodyPr>
            <a:normAutofit/>
          </a:bodyPr>
          <a:lstStyle/>
          <a:p>
            <a:pPr lvl="0">
              <a:buNone/>
            </a:pPr>
            <a:r>
              <a:rPr lang="ar-SA" dirty="0" smtClean="0">
                <a:solidFill>
                  <a:srgbClr val="FF0000"/>
                </a:solidFill>
              </a:rPr>
              <a:t>في السبعة إلى العشرة أيام الأولى : </a:t>
            </a:r>
            <a:r>
              <a:rPr lang="ar-SA" dirty="0" smtClean="0">
                <a:solidFill>
                  <a:srgbClr val="7030A0"/>
                </a:solidFill>
              </a:rPr>
              <a:t>تنخفض الشهية عند الطفل وتصبح غير منتظمة وربما فقد المولود 10% من وزنه في الأسبوعين الأول والثاني, ويصبح الجوع متعلقاً بالحيوية .</a:t>
            </a:r>
          </a:p>
          <a:p>
            <a:pPr lvl="0">
              <a:buNone/>
            </a:pPr>
            <a:r>
              <a:rPr lang="ar-SA" dirty="0" smtClean="0">
                <a:solidFill>
                  <a:srgbClr val="FF0000"/>
                </a:solidFill>
              </a:rPr>
              <a:t>في المرحلة مابين السنة الأولى والخامسة </a:t>
            </a:r>
            <a:r>
              <a:rPr lang="ar-SA" dirty="0" smtClean="0">
                <a:solidFill>
                  <a:srgbClr val="7030A0"/>
                </a:solidFill>
              </a:rPr>
              <a:t>: يكون النمو فيها بطيئاً حتى يصبح 2 كيلو جرام زيادة في وزنه كل عام , وقد تمر شهور بدون زيادة في الوزن ,ويحتاج الطفل طعام أقل وتقل شهيته ويزداد معها مخاوف وقلق الآباء .</a:t>
            </a:r>
          </a:p>
          <a:p>
            <a:pPr lvl="0">
              <a:buNone/>
            </a:pPr>
            <a:r>
              <a:rPr lang="ar-SA" dirty="0" smtClean="0">
                <a:solidFill>
                  <a:srgbClr val="7030A0"/>
                </a:solidFill>
              </a:rPr>
              <a:t>ولكن لا يوجد خطأ في ذلك فاحتياج الجسم يكون قليل لأن النوم يكون بطئ ويظهر ذلك في أن الطفل ممكن أن يأكل مرة واحدة في اليوم  .ولكن يعوض ذلك بأن يأكل كثيراً خلال الوجبة .ولابد من زيارة الطبيب إذا لوحظ شحوب في وجه الطفل وازدياد في نقص وزنه .</a:t>
            </a:r>
          </a:p>
          <a:p>
            <a:pPr lvl="0">
              <a:buNone/>
            </a:pPr>
            <a:r>
              <a:rPr lang="ar-SA" dirty="0" smtClean="0">
                <a:solidFill>
                  <a:srgbClr val="0070C0"/>
                </a:solidFill>
              </a:rPr>
              <a:t>*لا يجب أجبار الطفل على الآكل إلا أذا لاحظنا الجوع على الطفل ويظهر ذلك بتوقفه عن اللعب , فإذا استمرت فترة لعبه وأخرته عن العشاء يجب تحذيره (يجب تأكل بعد 5 دقائق ) ثم إجباره على الطعام ونأخذ منه اللعب إذا استدعى الأمر ذلك .</a:t>
            </a: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572528" cy="6858000"/>
          </a:xfrm>
          <a:solidFill>
            <a:schemeClr val="accent6">
              <a:lumMod val="20000"/>
              <a:lumOff val="80000"/>
            </a:schemeClr>
          </a:solidFill>
        </p:spPr>
        <p:txBody>
          <a:bodyPr>
            <a:normAutofit fontScale="77500" lnSpcReduction="20000"/>
          </a:bodyPr>
          <a:lstStyle/>
          <a:p>
            <a:pPr>
              <a:buNone/>
            </a:pPr>
            <a:r>
              <a:rPr lang="ar-SA" sz="3400" dirty="0" smtClean="0">
                <a:solidFill>
                  <a:srgbClr val="00B050"/>
                </a:solidFill>
              </a:rPr>
              <a:t>6- ماذا نفعل عند حدوث مشكلة فقد الشهية:</a:t>
            </a:r>
          </a:p>
          <a:p>
            <a:pPr>
              <a:buNone/>
            </a:pPr>
            <a:r>
              <a:rPr lang="ar-SA" sz="3400" dirty="0" smtClean="0">
                <a:solidFill>
                  <a:srgbClr val="0070C0"/>
                </a:solidFill>
              </a:rPr>
              <a:t>نادرا ما يفقد الطفل شهيته دون الست سنوات , والطفل فاقد الشهية من الصعب أرضاعه ليتقبل الطعام , فهو يحب بعض الأطعمة ويرفض البعض الآخر وعندما يسبب ذلك فقد الوزن فهنا تبدأ المشكلة .</a:t>
            </a:r>
          </a:p>
          <a:p>
            <a:pPr>
              <a:buNone/>
            </a:pPr>
            <a:r>
              <a:rPr lang="ar-SA" sz="3400" dirty="0" smtClean="0">
                <a:solidFill>
                  <a:srgbClr val="0070C0"/>
                </a:solidFill>
              </a:rPr>
              <a:t>الكثير يشير إلى أن فقد الشهية ما هو إلا خوف حقيقي من الطعام , وغالباً ما يبدأ عند الأطفال البالغين من العمر 12 سنة , وفي هذه الحالات النادرة يكون بسبب مرض ما .</a:t>
            </a:r>
          </a:p>
          <a:p>
            <a:pPr>
              <a:buNone/>
            </a:pPr>
            <a:r>
              <a:rPr lang="ar-SA" sz="3400" dirty="0" smtClean="0">
                <a:solidFill>
                  <a:srgbClr val="C00000"/>
                </a:solidFill>
              </a:rPr>
              <a:t>-هناك بعض الطرق تفتح شهية الطفل وتجعل وقت الوجبة أكثر متعة :</a:t>
            </a:r>
          </a:p>
          <a:p>
            <a:pPr>
              <a:buFontTx/>
              <a:buChar char="-"/>
            </a:pPr>
            <a:r>
              <a:rPr lang="ar-SA" sz="3400" dirty="0" smtClean="0">
                <a:solidFill>
                  <a:schemeClr val="bg2">
                    <a:lumMod val="25000"/>
                  </a:schemeClr>
                </a:solidFill>
              </a:rPr>
              <a:t>إذا كان الطفل يكره نوع معين من الطعام فلابد من استبداله بنوع أخر .</a:t>
            </a:r>
          </a:p>
          <a:p>
            <a:pPr>
              <a:buFontTx/>
              <a:buChar char="-"/>
            </a:pPr>
            <a:r>
              <a:rPr lang="ar-SA" sz="3400" dirty="0" smtClean="0">
                <a:solidFill>
                  <a:schemeClr val="bg2">
                    <a:lumMod val="25000"/>
                  </a:schemeClr>
                </a:solidFill>
              </a:rPr>
              <a:t>-لابد أن يشعراه البيئة المحيطة ووقت تناول الطعام بالسعادة .</a:t>
            </a:r>
          </a:p>
          <a:p>
            <a:pPr>
              <a:buFontTx/>
              <a:buChar char="-"/>
            </a:pPr>
            <a:r>
              <a:rPr lang="ar-SA" sz="3400" dirty="0" smtClean="0">
                <a:solidFill>
                  <a:schemeClr val="bg2">
                    <a:lumMod val="25000"/>
                  </a:schemeClr>
                </a:solidFill>
              </a:rPr>
              <a:t>-يجب أن لا يجبر الطفل على أكل جميع ما يوضع أمامه وتترك له الحرية في اختيار طعامه .</a:t>
            </a:r>
          </a:p>
          <a:p>
            <a:pPr>
              <a:buFontTx/>
              <a:buChar char="-"/>
            </a:pPr>
            <a:r>
              <a:rPr lang="ar-SA" sz="3400" dirty="0" smtClean="0">
                <a:solidFill>
                  <a:schemeClr val="bg2">
                    <a:lumMod val="25000"/>
                  </a:schemeClr>
                </a:solidFill>
              </a:rPr>
              <a:t>- من الأفضل ألا يناقش الآباء الأطعمة التي يكرهونها أمام الأطفال .  </a:t>
            </a:r>
          </a:p>
          <a:p>
            <a:pPr>
              <a:buNone/>
            </a:pPr>
            <a:r>
              <a:rPr lang="ar-SA" sz="3400" dirty="0" smtClean="0">
                <a:solidFill>
                  <a:srgbClr val="C00000"/>
                </a:solidFill>
              </a:rPr>
              <a:t> </a:t>
            </a: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0" y="0"/>
            <a:ext cx="9144000" cy="7072338"/>
          </a:xfrm>
          <a:solidFill>
            <a:schemeClr val="bg2"/>
          </a:solidFill>
        </p:spPr>
        <p:txBody>
          <a:bodyPr>
            <a:normAutofit fontScale="92500" lnSpcReduction="20000"/>
          </a:bodyPr>
          <a:lstStyle/>
          <a:p>
            <a:pPr>
              <a:buNone/>
            </a:pPr>
            <a:r>
              <a:rPr lang="ar-SA" dirty="0" smtClean="0">
                <a:solidFill>
                  <a:srgbClr val="00B050"/>
                </a:solidFill>
              </a:rPr>
              <a:t>  7- شراهة الطعام : </a:t>
            </a:r>
          </a:p>
          <a:p>
            <a:pPr>
              <a:buNone/>
            </a:pPr>
            <a:r>
              <a:rPr lang="ar-SA" dirty="0" smtClean="0">
                <a:solidFill>
                  <a:srgbClr val="7030A0"/>
                </a:solidFill>
              </a:rPr>
              <a:t>واحد من خمسة تقريباً يعانون من زيادة الوزن , ونجد ذلك في النساء أكثر من الرجال .ويمثل هذا الخطر الأول على الصحة وغالباً ما يبدأ في الطفولة , أثبتت الأبحاث التي تتعلق بنوم الجسم أن وزن الجسم لا يتعلق بكمية السعرات الحرارية التي يتناولها ويجب أن نعرف الأسباب المؤدية إلى ذلك.</a:t>
            </a:r>
          </a:p>
          <a:p>
            <a:pPr>
              <a:buNone/>
            </a:pPr>
            <a:r>
              <a:rPr lang="ar-SA" dirty="0" smtClean="0">
                <a:solidFill>
                  <a:srgbClr val="00B050"/>
                </a:solidFill>
              </a:rPr>
              <a:t>  8 - أسباب زيادة الوزن :</a:t>
            </a:r>
          </a:p>
          <a:p>
            <a:pPr>
              <a:buNone/>
            </a:pPr>
            <a:r>
              <a:rPr lang="ar-SA" dirty="0" smtClean="0">
                <a:solidFill>
                  <a:srgbClr val="C00000"/>
                </a:solidFill>
              </a:rPr>
              <a:t>هناك عوامل عديدة مثل-الوراثة :</a:t>
            </a:r>
            <a:r>
              <a:rPr lang="ar-SA" dirty="0" smtClean="0">
                <a:solidFill>
                  <a:srgbClr val="0070C0"/>
                </a:solidFill>
              </a:rPr>
              <a:t>التي تعطينا الحجم وبناء الجسم </a:t>
            </a:r>
            <a:r>
              <a:rPr lang="ar-SA" dirty="0" smtClean="0">
                <a:solidFill>
                  <a:srgbClr val="C00000"/>
                </a:solidFill>
              </a:rPr>
              <a:t>, -الناحية النفسية: </a:t>
            </a:r>
            <a:r>
              <a:rPr lang="ar-SA" dirty="0" smtClean="0">
                <a:solidFill>
                  <a:srgbClr val="0070C0"/>
                </a:solidFill>
              </a:rPr>
              <a:t>التي تمدنا بالسرعة التي نأكل </a:t>
            </a:r>
            <a:r>
              <a:rPr lang="ar-SA" dirty="0" err="1" smtClean="0">
                <a:solidFill>
                  <a:srgbClr val="0070C0"/>
                </a:solidFill>
              </a:rPr>
              <a:t>بها</a:t>
            </a:r>
            <a:r>
              <a:rPr lang="ar-SA" dirty="0" smtClean="0">
                <a:solidFill>
                  <a:srgbClr val="0070C0"/>
                </a:solidFill>
              </a:rPr>
              <a:t> </a:t>
            </a:r>
            <a:r>
              <a:rPr lang="ar-SA" dirty="0" smtClean="0">
                <a:solidFill>
                  <a:srgbClr val="C00000"/>
                </a:solidFill>
              </a:rPr>
              <a:t>,-النشاط الجسماني: </a:t>
            </a:r>
            <a:r>
              <a:rPr lang="ar-SA" dirty="0" smtClean="0">
                <a:solidFill>
                  <a:srgbClr val="0070C0"/>
                </a:solidFill>
              </a:rPr>
              <a:t>يحدد عدد وكمية السعرات المحترقة أثناء اليوم</a:t>
            </a:r>
            <a:r>
              <a:rPr lang="ar-SA" dirty="0" smtClean="0">
                <a:solidFill>
                  <a:srgbClr val="C00000"/>
                </a:solidFill>
              </a:rPr>
              <a:t>,-عادات الطعام : </a:t>
            </a:r>
            <a:r>
              <a:rPr lang="ar-SA" dirty="0" smtClean="0">
                <a:solidFill>
                  <a:srgbClr val="0070C0"/>
                </a:solidFill>
              </a:rPr>
              <a:t>تحدد كمية المأكولات التي نتناولها ومتى نتناولها.</a:t>
            </a:r>
          </a:p>
          <a:p>
            <a:pPr>
              <a:buNone/>
            </a:pPr>
            <a:r>
              <a:rPr lang="ar-SA" dirty="0" smtClean="0">
                <a:solidFill>
                  <a:schemeClr val="tx1">
                    <a:lumMod val="95000"/>
                    <a:lumOff val="5000"/>
                  </a:schemeClr>
                </a:solidFill>
              </a:rPr>
              <a:t>لا تزيد شراهة الطعام من وزن الطفل فقط ولكن حجمه أيضا </a:t>
            </a:r>
            <a:r>
              <a:rPr lang="ar-SA" dirty="0" err="1" smtClean="0">
                <a:solidFill>
                  <a:schemeClr val="tx1">
                    <a:lumMod val="95000"/>
                    <a:lumOff val="5000"/>
                  </a:schemeClr>
                </a:solidFill>
              </a:rPr>
              <a:t>ً</a:t>
            </a:r>
            <a:r>
              <a:rPr lang="ar-SA" dirty="0" smtClean="0">
                <a:solidFill>
                  <a:schemeClr val="tx1">
                    <a:lumMod val="95000"/>
                    <a:lumOff val="5000"/>
                  </a:schemeClr>
                </a:solidFill>
              </a:rPr>
              <a:t>,80%من الأطفال المصابين بالتخمة يضلون هكذا بعد أن يكبروا .</a:t>
            </a:r>
          </a:p>
          <a:p>
            <a:pPr>
              <a:buFont typeface="Arial" pitchFamily="34" charset="0"/>
              <a:buChar char="•"/>
            </a:pPr>
            <a:r>
              <a:rPr lang="ar-SA" dirty="0" smtClean="0">
                <a:solidFill>
                  <a:schemeClr val="tx1">
                    <a:lumMod val="95000"/>
                    <a:lumOff val="5000"/>
                  </a:schemeClr>
                </a:solidFill>
              </a:rPr>
              <a:t>هناك اعتقاد خاطئ عند ألآباء في عدم أهمية مستوى نشاط الطفل لأن التمرينات تستهلك قدر ضئيل من الطاقة كما أن شهية الطفل تزيد كلما زاد نشاطه,في الحقيقة أن الطفل الزائد الوزن من(6-8 سنوات)يعاني أيضاً من قلة الحركة مقارنة بالطفل ذي الحجم الطبيعي .كما أن تقليل مستوى نشاط الطفل لا يقلل من كمية الطعام التي يتناولها الطفل الشره .</a:t>
            </a:r>
          </a:p>
          <a:p>
            <a:pPr>
              <a:buFont typeface="Arial" pitchFamily="34" charset="0"/>
              <a:buChar char="•"/>
            </a:pPr>
            <a:r>
              <a:rPr lang="ar-SA" dirty="0" smtClean="0">
                <a:solidFill>
                  <a:srgbClr val="C00000"/>
                </a:solidFill>
              </a:rPr>
              <a:t>بالإضافة إلى معاناة الطفل السمين والمشكلات النفسية فهو دائما يرى في نفسه قبح الشكل وعدم الصلاحية الاجتماعية , وعدم ملاءمته كصديق لأحد.</a:t>
            </a:r>
          </a:p>
          <a:p>
            <a:pPr>
              <a:buFont typeface="Arial" pitchFamily="34" charset="0"/>
              <a:buChar char="•"/>
            </a:pPr>
            <a:endParaRPr lang="ar-SA" dirty="0" smtClean="0">
              <a:solidFill>
                <a:schemeClr val="tx1">
                  <a:lumMod val="95000"/>
                  <a:lumOff val="5000"/>
                </a:schemeClr>
              </a:solidFill>
            </a:endParaRPr>
          </a:p>
          <a:p>
            <a:pPr>
              <a:buNone/>
            </a:pPr>
            <a:endParaRPr lang="ar-SA" dirty="0">
              <a:solidFill>
                <a:srgbClr val="7030A0"/>
              </a:solidFill>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143900" cy="6858000"/>
          </a:xfrm>
          <a:solidFill>
            <a:schemeClr val="bg2"/>
          </a:solidFill>
        </p:spPr>
        <p:txBody>
          <a:bodyPr>
            <a:normAutofit/>
          </a:bodyPr>
          <a:lstStyle/>
          <a:p>
            <a:pPr>
              <a:buNone/>
            </a:pPr>
            <a:endParaRPr lang="ar-SA" sz="2800" dirty="0" smtClean="0">
              <a:solidFill>
                <a:srgbClr val="00B050"/>
              </a:solidFill>
            </a:endParaRPr>
          </a:p>
          <a:p>
            <a:pPr>
              <a:buNone/>
            </a:pPr>
            <a:r>
              <a:rPr lang="ar-SA" sz="2800" dirty="0" smtClean="0">
                <a:solidFill>
                  <a:srgbClr val="00B050"/>
                </a:solidFill>
              </a:rPr>
              <a:t> 9- متى تكون المشكلة :</a:t>
            </a:r>
          </a:p>
          <a:p>
            <a:pPr>
              <a:buNone/>
            </a:pPr>
            <a:r>
              <a:rPr lang="ar-SA" sz="2800" dirty="0" smtClean="0">
                <a:solidFill>
                  <a:schemeClr val="tx2">
                    <a:lumMod val="75000"/>
                  </a:schemeClr>
                </a:solidFill>
              </a:rPr>
              <a:t>لا يجب أن يهتم الآباء بوزن أطفالهم إلا بعد أربع أو خمس سنوات , أن مشاكل الوزن المتعلقة بالطفولة تكون من الخامسة إل السابعة من العمر .وفي هذه الفترة يجب أن نضع أعيننا على وزن الطفل ونزنه باستمرار. فهناك دائماً وزن معين يعتبر طبيعياً ويختلف ذلك طبقاً لتكوين الطفل الجسماني أي إذا كان عريض المنكبين  مثلا.</a:t>
            </a:r>
          </a:p>
          <a:p>
            <a:pPr>
              <a:buNone/>
            </a:pPr>
            <a:r>
              <a:rPr lang="ar-SA" sz="2800" dirty="0" smtClean="0">
                <a:solidFill>
                  <a:srgbClr val="C00000"/>
                </a:solidFill>
              </a:rPr>
              <a:t>* يجب التأكيد على أنه من الخطر الانتظار حتى تتفاقم مشكلة زيادة الوزن التي تحدث نتيجة التغذية الجيدة وقلة التمرينات .</a:t>
            </a:r>
          </a:p>
          <a:p>
            <a:pPr>
              <a:buNone/>
            </a:pPr>
            <a:r>
              <a:rPr lang="ar-SA" sz="2800" dirty="0" smtClean="0">
                <a:solidFill>
                  <a:srgbClr val="00B050"/>
                </a:solidFill>
              </a:rPr>
              <a:t> </a:t>
            </a: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429652" cy="6858000"/>
          </a:xfrm>
          <a:solidFill>
            <a:schemeClr val="bg2"/>
          </a:solidFill>
        </p:spPr>
        <p:txBody>
          <a:bodyPr>
            <a:normAutofit/>
          </a:bodyPr>
          <a:lstStyle/>
          <a:p>
            <a:pPr>
              <a:buNone/>
            </a:pPr>
            <a:r>
              <a:rPr lang="ar-SA" sz="2800" dirty="0" smtClean="0">
                <a:solidFill>
                  <a:schemeClr val="accent6">
                    <a:lumMod val="75000"/>
                  </a:schemeClr>
                </a:solidFill>
              </a:rPr>
              <a:t>* هناك أشياء يجب أن نفعلها إذا كان الطفل لديه زيادة في الوزن: </a:t>
            </a:r>
          </a:p>
          <a:p>
            <a:pPr>
              <a:buNone/>
            </a:pPr>
            <a:r>
              <a:rPr lang="ar-SA" dirty="0" smtClean="0">
                <a:solidFill>
                  <a:srgbClr val="0070C0"/>
                </a:solidFill>
              </a:rPr>
              <a:t>1- يجب أن لا نترك الطفل حتى يشتد جوعه .</a:t>
            </a:r>
          </a:p>
          <a:p>
            <a:pPr>
              <a:buNone/>
            </a:pPr>
            <a:r>
              <a:rPr lang="ar-SA" dirty="0" smtClean="0">
                <a:solidFill>
                  <a:srgbClr val="0070C0"/>
                </a:solidFill>
              </a:rPr>
              <a:t>2- يجب ألا نجعل من موضوع الطعام قضية أخلاقية ونلوم الطفل ونحرجه ونراقبه باستمرار .</a:t>
            </a:r>
          </a:p>
          <a:p>
            <a:pPr>
              <a:buNone/>
            </a:pPr>
            <a:r>
              <a:rPr lang="ar-SA" dirty="0" smtClean="0">
                <a:solidFill>
                  <a:srgbClr val="0070C0"/>
                </a:solidFill>
              </a:rPr>
              <a:t>3- لا نتوقع من الأطفال أن يفعلوا شيئاً لا نفعله نحن .</a:t>
            </a:r>
          </a:p>
          <a:p>
            <a:pPr>
              <a:buNone/>
            </a:pPr>
            <a:r>
              <a:rPr lang="ar-SA" dirty="0" smtClean="0">
                <a:solidFill>
                  <a:srgbClr val="0070C0"/>
                </a:solidFill>
              </a:rPr>
              <a:t>4- لا تصبح متحمساً أكثر من اللازم , فأن هذا تغيير يعترض الطفل دائماً .</a:t>
            </a:r>
          </a:p>
          <a:p>
            <a:pPr>
              <a:buNone/>
            </a:pPr>
            <a:r>
              <a:rPr lang="ar-SA" dirty="0" smtClean="0">
                <a:solidFill>
                  <a:srgbClr val="0070C0"/>
                </a:solidFill>
              </a:rPr>
              <a:t>5- يجب ألا يأتي ذكر فاتحات الشهية بتاتاً أذا لم يكن هناك مشكلة صحية تتعلق بالوزن .</a:t>
            </a:r>
          </a:p>
          <a:p>
            <a:pPr>
              <a:buNone/>
            </a:pPr>
            <a:r>
              <a:rPr lang="ar-SA" dirty="0" smtClean="0">
                <a:solidFill>
                  <a:srgbClr val="0070C0"/>
                </a:solidFill>
              </a:rPr>
              <a:t>6- التوبيخ ليس له تأثير على الوزن إطلاقاً ولكنه يهدف إلى تحويل انتباه الطفل لما فيه مصلحته ويشعره بمسئوليته .</a:t>
            </a:r>
          </a:p>
          <a:p>
            <a:pPr>
              <a:buFont typeface="Arial" pitchFamily="34" charset="0"/>
              <a:buChar char="•"/>
            </a:pPr>
            <a:endParaRPr lang="ar-SA" dirty="0" smtClean="0">
              <a:solidFill>
                <a:srgbClr val="002060"/>
              </a:solidFill>
            </a:endParaRPr>
          </a:p>
          <a:p>
            <a:pPr>
              <a:buFont typeface="Arial" pitchFamily="34" charset="0"/>
              <a:buChar char="•"/>
            </a:pPr>
            <a:endParaRPr lang="ar-SA" dirty="0" smtClean="0">
              <a:solidFill>
                <a:srgbClr val="002060"/>
              </a:solidFill>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715404" cy="6858000"/>
          </a:xfrm>
          <a:solidFill>
            <a:schemeClr val="bg2"/>
          </a:solidFill>
        </p:spPr>
        <p:txBody>
          <a:bodyPr>
            <a:normAutofit fontScale="92500" lnSpcReduction="10000"/>
          </a:bodyPr>
          <a:lstStyle/>
          <a:p>
            <a:r>
              <a:rPr lang="ar-SA" dirty="0" smtClean="0">
                <a:solidFill>
                  <a:srgbClr val="00B050"/>
                </a:solidFill>
              </a:rPr>
              <a:t>10- كيفية تحاشى الزيادة في وزن الطفل وكيفية معالجة ذلك :</a:t>
            </a:r>
          </a:p>
          <a:p>
            <a:pPr>
              <a:buNone/>
            </a:pPr>
            <a:r>
              <a:rPr lang="ar-SA" dirty="0" smtClean="0">
                <a:solidFill>
                  <a:srgbClr val="FF0000"/>
                </a:solidFill>
              </a:rPr>
              <a:t>أولا:</a:t>
            </a:r>
            <a:r>
              <a:rPr lang="ar-SA" dirty="0" smtClean="0">
                <a:solidFill>
                  <a:srgbClr val="0070C0"/>
                </a:solidFill>
              </a:rPr>
              <a:t> على الآباء أن يتفهموا أن وزن الطفل يجب أن يقاس خلال السنوات الأولى من العمر لتحاشي السمنة فيما بعد وليكون من السهل التحكم فيه .</a:t>
            </a:r>
          </a:p>
          <a:p>
            <a:pPr>
              <a:buNone/>
            </a:pPr>
            <a:r>
              <a:rPr lang="ar-SA" dirty="0" smtClean="0">
                <a:solidFill>
                  <a:srgbClr val="FF0000"/>
                </a:solidFill>
              </a:rPr>
              <a:t>ثانياً </a:t>
            </a:r>
            <a:r>
              <a:rPr lang="ar-SA" dirty="0" smtClean="0">
                <a:solidFill>
                  <a:srgbClr val="0070C0"/>
                </a:solidFill>
              </a:rPr>
              <a:t>: لابد من التخلص من الحكمة القائلة (أن الطفل السمين هو الطفل السليم ) </a:t>
            </a:r>
          </a:p>
          <a:p>
            <a:pPr>
              <a:buNone/>
            </a:pPr>
            <a:r>
              <a:rPr lang="ar-SA" dirty="0" smtClean="0">
                <a:solidFill>
                  <a:srgbClr val="FF0000"/>
                </a:solidFill>
              </a:rPr>
              <a:t>ثالثاً </a:t>
            </a:r>
            <a:r>
              <a:rPr lang="ar-SA" dirty="0" smtClean="0">
                <a:solidFill>
                  <a:srgbClr val="0070C0"/>
                </a:solidFill>
              </a:rPr>
              <a:t>: يجب أن نتعامل مع الوجبات الخفيفة بحكمة , فليس هناك ضرر في تقديمها ولكن لابد من التأكد من نوعية ما نقدمه خلالها وتكون بسيطة .</a:t>
            </a:r>
          </a:p>
          <a:p>
            <a:pPr>
              <a:buNone/>
            </a:pPr>
            <a:r>
              <a:rPr lang="ar-SA" dirty="0" smtClean="0">
                <a:solidFill>
                  <a:srgbClr val="FF0000"/>
                </a:solidFill>
              </a:rPr>
              <a:t>رابعاً:</a:t>
            </a:r>
            <a:r>
              <a:rPr lang="ar-SA" dirty="0" smtClean="0">
                <a:solidFill>
                  <a:srgbClr val="0070C0"/>
                </a:solidFill>
              </a:rPr>
              <a:t>تخصيص مكان واحد للأكل ( ليس أمام التلفزيون )فيمكن أن يأكل الطفل ما يريده ولكن على مائدة الطعام . لهذه الطريقة نجعل الطعام  يتنافس مع الأفعال الأخرى المفضلة للطفل بدلا من أن يقوم بشيئين في وقت واحد فقد يصبح هذا عادة عند الطفل . وقد تعني مشاهدة التلفزيون إحضار أي شي للأكل .</a:t>
            </a:r>
          </a:p>
          <a:p>
            <a:pPr>
              <a:buNone/>
            </a:pPr>
            <a:r>
              <a:rPr lang="ar-SA" dirty="0" smtClean="0">
                <a:solidFill>
                  <a:srgbClr val="FF0000"/>
                </a:solidFill>
              </a:rPr>
              <a:t>خامساً</a:t>
            </a:r>
            <a:r>
              <a:rPr lang="ar-SA" dirty="0" smtClean="0">
                <a:solidFill>
                  <a:srgbClr val="0070C0"/>
                </a:solidFill>
              </a:rPr>
              <a:t>: أن الأشخاص الزائدي الوزن غالباً ما يكون أكلهم بسبب شعورهم بالسعادة أو الحزن , إذا فالأكل بالنسبة لزائدي الوزن يرتبط بالحالة النفسية .</a:t>
            </a:r>
          </a:p>
          <a:p>
            <a:pPr>
              <a:buNone/>
            </a:pPr>
            <a:r>
              <a:rPr lang="ar-SA" dirty="0" smtClean="0">
                <a:solidFill>
                  <a:srgbClr val="FF0000"/>
                </a:solidFill>
              </a:rPr>
              <a:t>سادساً</a:t>
            </a:r>
            <a:r>
              <a:rPr lang="ar-SA" dirty="0" smtClean="0">
                <a:solidFill>
                  <a:srgbClr val="0070C0"/>
                </a:solidFill>
              </a:rPr>
              <a:t> : الأكل ببطء وهدوء , فالأكل ببطء يسمح للمعدة والمخ أن يستوعبا كمية الطعام الذي تم أكله بالفعل ومدى امتلاء المعدة.</a:t>
            </a: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358214" cy="6858000"/>
          </a:xfrm>
          <a:solidFill>
            <a:schemeClr val="bg2"/>
          </a:solidFill>
        </p:spPr>
        <p:txBody>
          <a:bodyPr>
            <a:normAutofit/>
          </a:bodyPr>
          <a:lstStyle/>
          <a:p>
            <a:pPr>
              <a:buNone/>
            </a:pPr>
            <a:r>
              <a:rPr lang="ar-SA" dirty="0" smtClean="0">
                <a:solidFill>
                  <a:srgbClr val="FF0000"/>
                </a:solidFill>
              </a:rPr>
              <a:t>سابعاً</a:t>
            </a:r>
            <a:r>
              <a:rPr lang="ar-SA" dirty="0" smtClean="0">
                <a:solidFill>
                  <a:srgbClr val="0070C0"/>
                </a:solidFill>
              </a:rPr>
              <a:t> : لا تتسوق لشراء الطعام وأنت جائع ,تسوق وأنت شبعان .</a:t>
            </a:r>
          </a:p>
          <a:p>
            <a:pPr>
              <a:buNone/>
            </a:pPr>
            <a:r>
              <a:rPr lang="ar-SA" dirty="0" smtClean="0">
                <a:solidFill>
                  <a:srgbClr val="FF0000"/>
                </a:solidFill>
              </a:rPr>
              <a:t>ثامنا</a:t>
            </a:r>
            <a:r>
              <a:rPr lang="ar-SA" dirty="0" smtClean="0">
                <a:solidFill>
                  <a:srgbClr val="0070C0"/>
                </a:solidFill>
              </a:rPr>
              <a:t>ً:أكتب قائمة للأطعمة التي تريد أن تشتريها قبل الذهاب للسوق وأشتر ما كتبته فقط .</a:t>
            </a:r>
          </a:p>
          <a:p>
            <a:pPr>
              <a:buNone/>
            </a:pPr>
            <a:r>
              <a:rPr lang="ar-SA" dirty="0" smtClean="0">
                <a:solidFill>
                  <a:srgbClr val="FF0000"/>
                </a:solidFill>
              </a:rPr>
              <a:t>تاسعاً </a:t>
            </a:r>
            <a:r>
              <a:rPr lang="ar-SA" dirty="0" smtClean="0">
                <a:solidFill>
                  <a:srgbClr val="0070C0"/>
                </a:solidFill>
              </a:rPr>
              <a:t>: التأكد من أن الطفل ينال بعض التمرينات كل يوم ,ولا يمثل مشكلة مع معظم الأطفال لأن اللعب مع الأطفال أو الذهاب إلى الروضة يهتم بذلك جيداً , ولكن الأطفال زائدي الوزن قد لا يشاركون ويصابون بالإرهاق بسهولة .  </a:t>
            </a:r>
          </a:p>
          <a:p>
            <a:pPr>
              <a:buNone/>
            </a:pPr>
            <a:r>
              <a:rPr lang="ar-SA" dirty="0" smtClean="0">
                <a:solidFill>
                  <a:srgbClr val="0070C0"/>
                </a:solidFill>
              </a:rPr>
              <a:t>لا يجب إجبار الطفل على القيام بالتمرينات إذا كان متعباً .</a:t>
            </a:r>
          </a:p>
          <a:p>
            <a:pPr>
              <a:buNone/>
            </a:pPr>
            <a:r>
              <a:rPr lang="ar-SA" dirty="0" smtClean="0">
                <a:solidFill>
                  <a:srgbClr val="FF0000"/>
                </a:solidFill>
              </a:rPr>
              <a:t>عاشراً :</a:t>
            </a:r>
          </a:p>
          <a:p>
            <a:pPr>
              <a:buNone/>
            </a:pPr>
            <a:r>
              <a:rPr lang="ar-SA" dirty="0" smtClean="0">
                <a:solidFill>
                  <a:srgbClr val="0070C0"/>
                </a:solidFill>
              </a:rPr>
              <a:t>حين يحين وقت الوجبات , لا يجب استخدام الوجبات السريعة لفترة طويلة ولكن لابد من تجهيز أطعمة أساسية ( خضار ودجاج ولحم مشوي ). ولابد من الاهتمام بالبروتينات أثناء إعداد الوجبات .</a:t>
            </a:r>
          </a:p>
          <a:p>
            <a:pPr>
              <a:buNone/>
            </a:pPr>
            <a:r>
              <a:rPr lang="ar-SA" dirty="0" smtClean="0">
                <a:solidFill>
                  <a:srgbClr val="0070C0"/>
                </a:solidFill>
              </a:rPr>
              <a:t> </a:t>
            </a: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928670"/>
            <a:ext cx="8143900" cy="5929330"/>
          </a:xfrm>
          <a:solidFill>
            <a:schemeClr val="bg2"/>
          </a:solidFill>
        </p:spPr>
        <p:txBody>
          <a:bodyPr>
            <a:normAutofit fontScale="92500" lnSpcReduction="20000"/>
          </a:bodyPr>
          <a:lstStyle/>
          <a:p>
            <a:pPr>
              <a:buNone/>
            </a:pPr>
            <a:r>
              <a:rPr lang="ar-SA" dirty="0" smtClean="0"/>
              <a:t>* إن البكاء ونوبات الغضب غالباً ما يكون لها سبب وجيه, لذلك على الآباء أن يكون لهم رد فعل دائم تجاه ذلك .</a:t>
            </a:r>
          </a:p>
          <a:p>
            <a:pPr>
              <a:buNone/>
            </a:pPr>
            <a:r>
              <a:rPr lang="ar-SA" dirty="0" smtClean="0">
                <a:solidFill>
                  <a:srgbClr val="C00000"/>
                </a:solidFill>
              </a:rPr>
              <a:t> * يمثل صراخ الطفل وبكاءه اهتمام كبيرا واستجابة أساسيه بالنسبة لنا .ولكن بمرور الوقت قد يبكي الطفل لا لأنه بحاجة إلى شيء ولكن لتنفيذ رغباته .إذن لابد أن يأتي وقت للآباء لتجاهل صراخ الطفل .وإذا فشل الآباء في تجاهل صراخ وبكاء الطفل فإن البكاء سيكون حولك طوال اليوم .</a:t>
            </a:r>
          </a:p>
          <a:p>
            <a:pPr>
              <a:buNone/>
            </a:pPr>
            <a:r>
              <a:rPr lang="ar-SA" dirty="0" smtClean="0">
                <a:solidFill>
                  <a:srgbClr val="FF0000"/>
                </a:solidFill>
              </a:rPr>
              <a:t>في الأطفال حديثي الولادة :</a:t>
            </a:r>
          </a:p>
          <a:p>
            <a:pPr>
              <a:buNone/>
            </a:pPr>
            <a:r>
              <a:rPr lang="ar-SA" dirty="0" smtClean="0">
                <a:solidFill>
                  <a:srgbClr val="0070C0"/>
                </a:solidFill>
              </a:rPr>
              <a:t>يستغرق البكاء من ساعة إلى 4 ساعات يومياً , ويزداد أثناء الستة أسابيع الأولى من العمر حتى الأسبوع الثامن لأنها فتر البكاء الطبيعي فقد يكون جائع أو مبتل أو نائم في وضع غير مريح . </a:t>
            </a:r>
          </a:p>
          <a:p>
            <a:pPr>
              <a:buNone/>
            </a:pPr>
            <a:r>
              <a:rPr lang="ar-SA" dirty="0" smtClean="0">
                <a:solidFill>
                  <a:srgbClr val="0070C0"/>
                </a:solidFill>
              </a:rPr>
              <a:t>* وبمرور الوقت يتناقص بكاء الطفل بعد شهرين أو ثلاثة أشهر ويصبح حوالي 4 مرات يومياً فقط ,</a:t>
            </a:r>
          </a:p>
          <a:p>
            <a:pPr>
              <a:buNone/>
            </a:pPr>
            <a:r>
              <a:rPr lang="ar-SA" dirty="0" smtClean="0">
                <a:solidFill>
                  <a:srgbClr val="FF0000"/>
                </a:solidFill>
              </a:rPr>
              <a:t>* بعد مرور عام :</a:t>
            </a:r>
          </a:p>
          <a:p>
            <a:pPr>
              <a:buNone/>
            </a:pPr>
            <a:r>
              <a:rPr lang="ar-SA" dirty="0" smtClean="0">
                <a:solidFill>
                  <a:srgbClr val="0070C0"/>
                </a:solidFill>
              </a:rPr>
              <a:t> يبكي الطفل ليس لتعب جسماني ولكن لأسباب بيئية كرؤيته لأغراب في وقت نومه أو لأنه يفضل أنواع معينة من الطعام .</a:t>
            </a:r>
            <a:endParaRPr lang="ar-SA" dirty="0">
              <a:solidFill>
                <a:srgbClr val="0070C0"/>
              </a:solidFill>
            </a:endParaRPr>
          </a:p>
        </p:txBody>
      </p:sp>
      <p:sp>
        <p:nvSpPr>
          <p:cNvPr id="4" name="عنوان 1"/>
          <p:cNvSpPr>
            <a:spLocks noGrp="1"/>
          </p:cNvSpPr>
          <p:nvPr>
            <p:ph type="title"/>
          </p:nvPr>
        </p:nvSpPr>
        <p:spPr>
          <a:xfrm>
            <a:off x="500034" y="214290"/>
            <a:ext cx="7239000" cy="608630"/>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chorCtr="0">
            <a:normAutofit/>
          </a:bodyPr>
          <a:lstStyle/>
          <a:p>
            <a:pPr algn="ctr"/>
            <a:r>
              <a:rPr lang="ar-SA" sz="34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ثانياً: البكاء ونوبات الغضب والانفعال </a:t>
            </a:r>
            <a:endParaRPr lang="ar-SA" sz="3400" spc="-150" dirty="0">
              <a:effectLst>
                <a:outerShdw blurRad="38100" dist="38100" dir="2700000" algn="tl">
                  <a:srgbClr val="000000">
                    <a:alpha val="43137"/>
                  </a:srgbClr>
                </a:outerShdw>
              </a:effectLst>
            </a:endParaRP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858280" cy="6858000"/>
          </a:xfrm>
          <a:solidFill>
            <a:schemeClr val="bg2"/>
          </a:solidFill>
        </p:spPr>
        <p:txBody>
          <a:bodyPr>
            <a:normAutofit fontScale="85000" lnSpcReduction="10000"/>
          </a:bodyPr>
          <a:lstStyle/>
          <a:p>
            <a:pPr>
              <a:buNone/>
            </a:pPr>
            <a:r>
              <a:rPr lang="ar-SA" dirty="0" smtClean="0">
                <a:solidFill>
                  <a:srgbClr val="FF0000"/>
                </a:solidFill>
              </a:rPr>
              <a:t>*في السادسة من العمر:</a:t>
            </a:r>
          </a:p>
          <a:p>
            <a:pPr>
              <a:buNone/>
            </a:pPr>
            <a:r>
              <a:rPr lang="ar-SA" dirty="0" smtClean="0">
                <a:solidFill>
                  <a:srgbClr val="0070C0"/>
                </a:solidFill>
              </a:rPr>
              <a:t>نجد أن 18% فقط من الأطفال يبكون أكثر من مرتين أو ثلاث كل أسبوع  .</a:t>
            </a:r>
          </a:p>
          <a:p>
            <a:pPr>
              <a:buNone/>
            </a:pPr>
            <a:r>
              <a:rPr lang="ar-SA" dirty="0" smtClean="0"/>
              <a:t>** بينما يتناقص البكاء تبدأ نوبات الغضب في الظهور حتى قبل أن يبلغ الطفل ثمانية أشهر .مثلما يكون خائفاً أو في حاجة إلى شيء .أما نوبات الانفعال فتبدأ كعامل جذب أعلى من البكاء,فقد يشنج الطفل نفسه أو يحبس أنفاسه أو يضرب رجليه في الأرض , وقد يتطور الانفعال فيقوم بإلقاء الأشياء والضرب أو الوقوع على الأرض .</a:t>
            </a:r>
          </a:p>
          <a:p>
            <a:pPr>
              <a:buNone/>
            </a:pPr>
            <a:r>
              <a:rPr lang="ar-SA" dirty="0" smtClean="0">
                <a:solidFill>
                  <a:srgbClr val="C00000"/>
                </a:solidFill>
              </a:rPr>
              <a:t>** ونوبات الغضب </a:t>
            </a:r>
            <a:r>
              <a:rPr lang="ar-SA" dirty="0" smtClean="0">
                <a:solidFill>
                  <a:srgbClr val="9900FF"/>
                </a:solidFill>
              </a:rPr>
              <a:t>: هي محاولة الطفل لإيجاد وسيلة أو مخرجاً, ويقوم </a:t>
            </a:r>
            <a:r>
              <a:rPr lang="ar-SA" dirty="0" err="1" smtClean="0">
                <a:solidFill>
                  <a:srgbClr val="9900FF"/>
                </a:solidFill>
              </a:rPr>
              <a:t>بها</a:t>
            </a:r>
            <a:r>
              <a:rPr lang="ar-SA" dirty="0" smtClean="0">
                <a:solidFill>
                  <a:srgbClr val="9900FF"/>
                </a:solidFill>
              </a:rPr>
              <a:t> كل الأطفال, ورغم هذا قد يأخذ أشكالاً كمتعددة مع أطفال مختلفين , وهو طبيعي جداً وشائع </a:t>
            </a:r>
            <a:r>
              <a:rPr lang="ar-SA" dirty="0" smtClean="0">
                <a:solidFill>
                  <a:srgbClr val="0070C0"/>
                </a:solidFill>
              </a:rPr>
              <a:t>. </a:t>
            </a:r>
          </a:p>
          <a:p>
            <a:pPr>
              <a:buNone/>
            </a:pPr>
            <a:r>
              <a:rPr lang="ar-SA" dirty="0" smtClean="0">
                <a:solidFill>
                  <a:srgbClr val="00B050"/>
                </a:solidFill>
              </a:rPr>
              <a:t>1- متى يتحول البكاء والغضب إلى مشكلة : </a:t>
            </a:r>
          </a:p>
          <a:p>
            <a:pPr>
              <a:buNone/>
            </a:pPr>
            <a:r>
              <a:rPr lang="ar-SA" dirty="0" smtClean="0">
                <a:solidFill>
                  <a:srgbClr val="0070C0"/>
                </a:solidFill>
              </a:rPr>
              <a:t>إن البكاء والغضب شيئان طبيعيان عند كل طفل ولا يعتبر سلوك شاذ أو يمثل مشكلة ,ولكن لابد أن يتناقص بمرور الوقت , وتصبح نوبات الغضب مشكلة إذا لم يحدث ذلك , وإذا استمرت مدة أطول من اللازم .</a:t>
            </a:r>
          </a:p>
          <a:p>
            <a:pPr>
              <a:buNone/>
            </a:pPr>
            <a:r>
              <a:rPr lang="ar-SA" dirty="0" smtClean="0">
                <a:solidFill>
                  <a:srgbClr val="9900FF"/>
                </a:solidFill>
              </a:rPr>
              <a:t> -وإذا استمر الآباء في تلبية طلبات أطفالهم عند أقل انفعال فإن نوبات الغضب سوف تزداد ويصبح طفلا متسلطاً .ويظهر في تعامله مع الآخرين في المدرسة والأغراب,</a:t>
            </a:r>
            <a:r>
              <a:rPr lang="ar-SA" dirty="0" smtClean="0">
                <a:solidFill>
                  <a:srgbClr val="0070C0"/>
                </a:solidFill>
              </a:rPr>
              <a:t> </a:t>
            </a:r>
          </a:p>
          <a:p>
            <a:pPr>
              <a:buNone/>
            </a:pPr>
            <a:r>
              <a:rPr lang="ar-SA" dirty="0" smtClean="0">
                <a:solidFill>
                  <a:srgbClr val="C00000"/>
                </a:solidFill>
              </a:rPr>
              <a:t> -وقد يواجه عدة صعوبات في المدرسة .</a:t>
            </a:r>
          </a:p>
          <a:p>
            <a:pPr>
              <a:buNone/>
            </a:pPr>
            <a:r>
              <a:rPr lang="ar-SA" dirty="0" smtClean="0">
                <a:solidFill>
                  <a:srgbClr val="002060"/>
                </a:solidFill>
              </a:rPr>
              <a:t> - يقل تعلم الطفل لأي شي عن التفاعلات الاجتماعية السوية مثل المشاركة , والأخذ والعطاء , والتعاون , والاندماج مع الآخرين. </a:t>
            </a:r>
          </a:p>
          <a:p>
            <a:pPr>
              <a:buNone/>
            </a:pPr>
            <a:endParaRPr lang="ar-SA" dirty="0" smtClean="0">
              <a:solidFill>
                <a:srgbClr val="0070C0"/>
              </a:solidFill>
            </a:endParaRP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786842" cy="6858000"/>
          </a:xfrm>
          <a:solidFill>
            <a:schemeClr val="bg2"/>
          </a:solidFill>
        </p:spPr>
        <p:txBody>
          <a:bodyPr>
            <a:normAutofit fontScale="92500" lnSpcReduction="10000"/>
          </a:bodyPr>
          <a:lstStyle/>
          <a:p>
            <a:pPr>
              <a:buNone/>
            </a:pPr>
            <a:r>
              <a:rPr lang="ar-SA" dirty="0" smtClean="0">
                <a:solidFill>
                  <a:srgbClr val="00B050"/>
                </a:solidFill>
              </a:rPr>
              <a:t>2- كيف نتعامل مع البكاء ونوبات الغضب :</a:t>
            </a:r>
          </a:p>
          <a:p>
            <a:pPr>
              <a:buNone/>
            </a:pPr>
            <a:r>
              <a:rPr lang="ar-SA" dirty="0" smtClean="0">
                <a:solidFill>
                  <a:srgbClr val="9900FF"/>
                </a:solidFill>
              </a:rPr>
              <a:t>- لا داعي للقلق من بكاء الطفل في العام الأول .</a:t>
            </a:r>
          </a:p>
          <a:p>
            <a:pPr>
              <a:buNone/>
            </a:pPr>
            <a:r>
              <a:rPr lang="ar-SA" dirty="0" smtClean="0">
                <a:solidFill>
                  <a:srgbClr val="9900FF"/>
                </a:solidFill>
              </a:rPr>
              <a:t>-لابد بعد ذلك من التمييز بين البكاء الحقيقي والبكاء الاستغلالي ,إذا اتضح أن البكاء استغلالي فلا بد من القيام ببعض الأشياء : </a:t>
            </a:r>
          </a:p>
          <a:p>
            <a:pPr>
              <a:buNone/>
            </a:pPr>
            <a:r>
              <a:rPr lang="ar-SA" dirty="0" smtClean="0">
                <a:solidFill>
                  <a:schemeClr val="accent5">
                    <a:lumMod val="50000"/>
                  </a:schemeClr>
                </a:solidFill>
              </a:rPr>
              <a:t>1- لابد أن نتأكد من أن نوبة الغضب لا تهدف لأن تكون وسيلة لتحقيق رغباته ,وهذا يعني أنه لابد أن نعرف بالقطع لماذا تأتي نوبة انفعال الطفل .فتجاهل الطفل في الشيء الذي يريده يكون مؤثرا ومفيداً , ولكن عندما يحاول الطفل تجنب شيء ما مثل الذهاب إلى النوم فإن تجاهله هنا سيكون أسوأ شيء يمكن فعله , فتجاهله يشعره بأنه غير مطالب بالذهاب إلى النوم في وقت معين .</a:t>
            </a:r>
          </a:p>
          <a:p>
            <a:pPr>
              <a:buNone/>
            </a:pPr>
            <a:r>
              <a:rPr lang="ar-SA" dirty="0" smtClean="0">
                <a:solidFill>
                  <a:schemeClr val="accent5">
                    <a:lumMod val="50000"/>
                  </a:schemeClr>
                </a:solidFill>
              </a:rPr>
              <a:t>2-التقليل من الحوار أو المناقشة خلال الغضب :لا يجب التوضيح والشرح خلال الغضب ولكن يمكن الشرح والنقاش قبل أن تنتابه حالة الغضب .</a:t>
            </a:r>
          </a:p>
          <a:p>
            <a:pPr>
              <a:buNone/>
            </a:pPr>
            <a:r>
              <a:rPr lang="ar-SA" dirty="0" smtClean="0">
                <a:solidFill>
                  <a:schemeClr val="accent5">
                    <a:lumMod val="50000"/>
                  </a:schemeClr>
                </a:solidFill>
              </a:rPr>
              <a:t>3- عندما نكون متعبين أو في حالة من الضيق والضغط العصبي فإننا قد نلبي طلب الطفل من أول سؤال هاربين من التعامل مع الغضب,لذلك يتعلم الطفل جدوى الغض وفائدة استخدامه.</a:t>
            </a:r>
          </a:p>
          <a:p>
            <a:pPr>
              <a:buNone/>
            </a:pPr>
            <a:r>
              <a:rPr lang="ar-SA" dirty="0" smtClean="0">
                <a:solidFill>
                  <a:schemeClr val="accent5">
                    <a:lumMod val="50000"/>
                  </a:schemeClr>
                </a:solidFill>
              </a:rPr>
              <a:t>4- نحن نعلم الطفل الطرق السليمة لطلب ما يريده : فيجب تعليم الطفل كيف ومتى يشارك ,يأخذ دوره , وعند طلبه لعبة من طفل أخر لابد أن يبدل معه لعبة أخرى مفضلة لديه .</a:t>
            </a:r>
            <a:endParaRPr lang="ar-SA" dirty="0">
              <a:solidFill>
                <a:schemeClr val="accent5">
                  <a:lumMod val="50000"/>
                </a:schemeClr>
              </a:solidFill>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786842" cy="6858000"/>
          </a:xfrm>
          <a:solidFill>
            <a:schemeClr val="bg2"/>
          </a:solidFill>
        </p:spPr>
        <p:txBody>
          <a:bodyPr>
            <a:normAutofit fontScale="70000" lnSpcReduction="20000"/>
          </a:bodyPr>
          <a:lstStyle/>
          <a:p>
            <a:pPr>
              <a:buNone/>
            </a:pPr>
            <a:r>
              <a:rPr lang="ar-SA" sz="3800" b="1" dirty="0" smtClean="0">
                <a:solidFill>
                  <a:schemeClr val="accent2">
                    <a:lumMod val="75000"/>
                  </a:schemeClr>
                </a:solidFill>
              </a:rPr>
              <a:t>          </a:t>
            </a:r>
          </a:p>
          <a:p>
            <a:pPr>
              <a:buNone/>
            </a:pPr>
            <a:r>
              <a:rPr lang="ar-SA" sz="3800" b="1" dirty="0" smtClean="0">
                <a:solidFill>
                  <a:schemeClr val="accent2">
                    <a:lumMod val="75000"/>
                  </a:schemeClr>
                </a:solidFill>
              </a:rPr>
              <a:t>                               *مقدمة*</a:t>
            </a:r>
          </a:p>
          <a:p>
            <a:pPr>
              <a:buNone/>
            </a:pPr>
            <a:r>
              <a:rPr lang="ar-SA" sz="3500" b="1" dirty="0" smtClean="0">
                <a:solidFill>
                  <a:schemeClr val="accent6">
                    <a:lumMod val="75000"/>
                  </a:schemeClr>
                </a:solidFill>
              </a:rPr>
              <a:t>    </a:t>
            </a:r>
            <a:r>
              <a:rPr lang="ar-SA" sz="3500" b="1" dirty="0" smtClean="0">
                <a:solidFill>
                  <a:srgbClr val="00B050"/>
                </a:solidFill>
              </a:rPr>
              <a:t>أولاً : مشكلات الأكل </a:t>
            </a:r>
          </a:p>
          <a:p>
            <a:pPr>
              <a:buNone/>
            </a:pPr>
            <a:r>
              <a:rPr lang="ar-SA" sz="3000" b="1" dirty="0" smtClean="0">
                <a:solidFill>
                  <a:schemeClr val="accent6">
                    <a:lumMod val="75000"/>
                  </a:schemeClr>
                </a:solidFill>
              </a:rPr>
              <a:t> </a:t>
            </a:r>
            <a:r>
              <a:rPr lang="ar-SA" sz="3200" b="1" dirty="0" smtClean="0">
                <a:solidFill>
                  <a:schemeClr val="accent6">
                    <a:lumMod val="75000"/>
                  </a:schemeClr>
                </a:solidFill>
              </a:rPr>
              <a:t>1- مرحلة الإطعام خلال السنة الأولى.</a:t>
            </a:r>
          </a:p>
          <a:p>
            <a:pPr>
              <a:buNone/>
            </a:pPr>
            <a:r>
              <a:rPr lang="ar-SA" sz="3200" b="1" dirty="0" smtClean="0">
                <a:solidFill>
                  <a:schemeClr val="accent6">
                    <a:lumMod val="75000"/>
                  </a:schemeClr>
                </a:solidFill>
              </a:rPr>
              <a:t> 2- بعض الخدع لتقديم الثدي. 3- الفطام </a:t>
            </a:r>
          </a:p>
          <a:p>
            <a:pPr>
              <a:buNone/>
            </a:pPr>
            <a:r>
              <a:rPr lang="ar-SA" sz="3200" b="1" dirty="0" smtClean="0">
                <a:solidFill>
                  <a:schemeClr val="accent6">
                    <a:lumMod val="75000"/>
                  </a:schemeClr>
                </a:solidFill>
              </a:rPr>
              <a:t> 4-متطلبات ضد برنامج التغذية </a:t>
            </a:r>
          </a:p>
          <a:p>
            <a:pPr>
              <a:buNone/>
            </a:pPr>
            <a:r>
              <a:rPr lang="ar-SA" sz="3200" b="1" dirty="0" smtClean="0">
                <a:solidFill>
                  <a:schemeClr val="accent6">
                    <a:lumMod val="75000"/>
                  </a:schemeClr>
                </a:solidFill>
              </a:rPr>
              <a:t> 5- الأغذية الجامدة  6- ماذا تفعل عند حدوث مشكلات فقد الشهية. 7- شراهة الطعام   8- أسباب زيادة الوزن 9- متى تكون المشكلة 10 -كيفية تحاشى الزيادة في وزن الطفل وكيفية معالجة ذلك . </a:t>
            </a:r>
          </a:p>
          <a:p>
            <a:pPr>
              <a:buNone/>
            </a:pPr>
            <a:r>
              <a:rPr lang="ar-SA" sz="3400" b="1" dirty="0" smtClean="0">
                <a:solidFill>
                  <a:srgbClr val="00B050"/>
                </a:solidFill>
              </a:rPr>
              <a:t>ثانياً :البكاء ونوبات الغضب والانفعال: </a:t>
            </a:r>
          </a:p>
          <a:p>
            <a:pPr>
              <a:buNone/>
            </a:pPr>
            <a:r>
              <a:rPr lang="ar-SA" sz="3200" b="1" dirty="0" smtClean="0">
                <a:solidFill>
                  <a:srgbClr val="00B050"/>
                </a:solidFill>
              </a:rPr>
              <a:t>1</a:t>
            </a:r>
            <a:r>
              <a:rPr lang="ar-SA" sz="3200" b="1" dirty="0" smtClean="0">
                <a:solidFill>
                  <a:schemeClr val="accent6">
                    <a:lumMod val="75000"/>
                  </a:schemeClr>
                </a:solidFill>
              </a:rPr>
              <a:t>- متى يتحول البكاء الغضب إلى مشكلة </a:t>
            </a:r>
          </a:p>
          <a:p>
            <a:pPr>
              <a:buNone/>
            </a:pPr>
            <a:r>
              <a:rPr lang="ar-SA" sz="3200" b="1" dirty="0" smtClean="0">
                <a:solidFill>
                  <a:schemeClr val="accent6">
                    <a:lumMod val="75000"/>
                  </a:schemeClr>
                </a:solidFill>
              </a:rPr>
              <a:t>2- كيف نتعامل مع البكاء ونوبات الغضب والانفعال .</a:t>
            </a:r>
          </a:p>
          <a:p>
            <a:pPr>
              <a:buNone/>
            </a:pPr>
            <a:r>
              <a:rPr lang="ar-SA" sz="3500" b="1" dirty="0" smtClean="0">
                <a:solidFill>
                  <a:srgbClr val="00B050"/>
                </a:solidFill>
              </a:rPr>
              <a:t>ثالثا : مشكلات الكلام </a:t>
            </a:r>
          </a:p>
          <a:p>
            <a:pPr>
              <a:buNone/>
            </a:pPr>
            <a:r>
              <a:rPr lang="ar-SA" sz="3300" b="1" dirty="0" smtClean="0">
                <a:solidFill>
                  <a:schemeClr val="accent6">
                    <a:lumMod val="75000"/>
                  </a:schemeClr>
                </a:solidFill>
              </a:rPr>
              <a:t>1-التهتهة   2- متى تصبح التهتهة مشكلة .</a:t>
            </a:r>
          </a:p>
          <a:p>
            <a:pPr>
              <a:buNone/>
            </a:pPr>
            <a:r>
              <a:rPr lang="ar-SA" sz="3300" b="1" dirty="0" smtClean="0">
                <a:solidFill>
                  <a:schemeClr val="accent6">
                    <a:lumMod val="75000"/>
                  </a:schemeClr>
                </a:solidFill>
              </a:rPr>
              <a:t>3- كيفية التعامل مع مشكلة التهتهة .</a:t>
            </a:r>
          </a:p>
          <a:p>
            <a:pPr>
              <a:buNone/>
            </a:pPr>
            <a:r>
              <a:rPr lang="ar-SA" sz="3300" b="1" dirty="0" smtClean="0">
                <a:solidFill>
                  <a:schemeClr val="accent6">
                    <a:lumMod val="75000"/>
                  </a:schemeClr>
                </a:solidFill>
              </a:rPr>
              <a:t>4- تأخير عملية الكلام .5- تعريف عملية تأخير الكلام .</a:t>
            </a:r>
          </a:p>
          <a:p>
            <a:pPr>
              <a:buNone/>
            </a:pPr>
            <a:r>
              <a:rPr lang="ar-SA" sz="3300" b="1" dirty="0" smtClean="0">
                <a:solidFill>
                  <a:schemeClr val="accent6">
                    <a:lumMod val="75000"/>
                  </a:schemeClr>
                </a:solidFill>
              </a:rPr>
              <a:t>6- متى يصبح التأخر في الكلام مشكلة</a:t>
            </a:r>
          </a:p>
          <a:p>
            <a:pPr>
              <a:buNone/>
            </a:pPr>
            <a:r>
              <a:rPr lang="ar-SA" sz="3300" b="1" dirty="0" smtClean="0">
                <a:solidFill>
                  <a:schemeClr val="accent6">
                    <a:lumMod val="75000"/>
                  </a:schemeClr>
                </a:solidFill>
              </a:rPr>
              <a:t>7- ماذا يجب عمله لجعل عملية الكلام عملية ناجحة تماماً</a:t>
            </a:r>
            <a:r>
              <a:rPr lang="ar-SA" sz="3000" b="1" dirty="0" smtClean="0">
                <a:solidFill>
                  <a:schemeClr val="accent6">
                    <a:lumMod val="75000"/>
                  </a:schemeClr>
                </a:solidFill>
              </a:rPr>
              <a:t>.</a:t>
            </a:r>
          </a:p>
          <a:p>
            <a:pPr>
              <a:buNone/>
            </a:pPr>
            <a:r>
              <a:rPr lang="ar-SA" sz="3000" b="1" dirty="0" smtClean="0">
                <a:solidFill>
                  <a:srgbClr val="00B050"/>
                </a:solidFill>
              </a:rPr>
              <a:t>     </a:t>
            </a: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286776" cy="6858000"/>
          </a:xfrm>
          <a:solidFill>
            <a:schemeClr val="bg2"/>
          </a:solidFill>
        </p:spPr>
        <p:txBody>
          <a:bodyPr/>
          <a:lstStyle/>
          <a:p>
            <a:pPr>
              <a:buNone/>
            </a:pPr>
            <a:r>
              <a:rPr lang="ar-SA" dirty="0" smtClean="0">
                <a:solidFill>
                  <a:schemeClr val="accent5">
                    <a:lumMod val="50000"/>
                  </a:schemeClr>
                </a:solidFill>
              </a:rPr>
              <a:t>5- التطلع إلى الأشياء الجيدة التي يفعلها الطفل والثناء عليه والتعامل مع الغضب يجب أن يبدأ من أول ملاحظتك لحدوثه, فلابد من تحديد الأشياء الجميلة التي يفعلها الطفل والثناء عليه .</a:t>
            </a:r>
          </a:p>
          <a:p>
            <a:pPr>
              <a:buNone/>
            </a:pPr>
            <a:r>
              <a:rPr lang="ar-SA" dirty="0" smtClean="0">
                <a:solidFill>
                  <a:schemeClr val="accent5">
                    <a:lumMod val="50000"/>
                  </a:schemeClr>
                </a:solidFill>
              </a:rPr>
              <a:t>6- بينما يتم التعامل مع الغضب لا يجب التطرق إلى أي مشكلة أخرى ,فإذا غضب الطفل في المتوسط مرة واحدة أو أكثر خلال اليوم فلا ينبغي أن نجعل بقية اليوم مضايقات وأحزان مثل التعويد على تدريبات التواليت ,فيمكن البدء في هذا بعد أن نتأكد من إحرازنا تقدماً كبيراً في مشكلة الغضب.</a:t>
            </a:r>
          </a:p>
          <a:p>
            <a:pPr>
              <a:buNone/>
            </a:pPr>
            <a:r>
              <a:rPr lang="ar-SA" dirty="0" smtClean="0">
                <a:solidFill>
                  <a:schemeClr val="accent5">
                    <a:lumMod val="50000"/>
                  </a:schemeClr>
                </a:solidFill>
              </a:rPr>
              <a:t>7- النكد والعار وإساءة التحكم يجب أن ألا  يكون لهم مكان في التعامل مع الغضب .</a:t>
            </a:r>
          </a:p>
          <a:p>
            <a:pPr>
              <a:buNone/>
            </a:pPr>
            <a:endParaRPr lang="ar-SA" dirty="0" smtClean="0">
              <a:solidFill>
                <a:schemeClr val="accent5">
                  <a:lumMod val="50000"/>
                </a:schemeClr>
              </a:solidFill>
            </a:endParaRPr>
          </a:p>
          <a:p>
            <a:pPr>
              <a:buNone/>
            </a:pPr>
            <a:r>
              <a:rPr lang="ar-SA" dirty="0" smtClean="0">
                <a:solidFill>
                  <a:schemeClr val="accent5">
                    <a:lumMod val="50000"/>
                  </a:schemeClr>
                </a:solidFill>
              </a:rPr>
              <a:t>                </a:t>
            </a:r>
            <a:endParaRPr lang="ar-SA" dirty="0">
              <a:solidFill>
                <a:schemeClr val="accent5">
                  <a:lumMod val="50000"/>
                </a:schemeClr>
              </a:solidFill>
            </a:endParaRP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14422"/>
            <a:ext cx="8143900" cy="5643578"/>
          </a:xfrm>
          <a:solidFill>
            <a:schemeClr val="bg2"/>
          </a:solidFill>
        </p:spPr>
        <p:txBody>
          <a:bodyPr/>
          <a:lstStyle/>
          <a:p>
            <a:pPr>
              <a:buNone/>
            </a:pPr>
            <a:r>
              <a:rPr lang="ar-SA" dirty="0" smtClean="0"/>
              <a:t>يأخذ الكلام عند الأطفال فترة من الوقت حتى يتحسن وفي خلال هذه الفترة يصدر منهم العديد من الأخطاء , فأحياناً لا يستطيع الطفل بعض كلمات معينة ويتلعثم أثناء نطقها بدون وجود مواقف , ولكن مع الوقت سوف يتعلم الطفل الكلام .</a:t>
            </a:r>
          </a:p>
          <a:p>
            <a:pPr>
              <a:buNone/>
            </a:pPr>
            <a:r>
              <a:rPr lang="ar-SA" dirty="0" smtClean="0"/>
              <a:t>يمكن القول أن الأخطاء التي تصدر عن الأطفال هي بداية الطريق للتحسن وتعلم اللغة العادية حيث أنهم مع الوقت ينضجون فسيولوجياً وعقلياً وعندئذ يبدون في التحسن وتتسع ثروتهم اللغوية .</a:t>
            </a:r>
          </a:p>
          <a:p>
            <a:pPr>
              <a:buNone/>
            </a:pPr>
            <a:r>
              <a:rPr lang="ar-SA" dirty="0" smtClean="0">
                <a:solidFill>
                  <a:srgbClr val="0070C0"/>
                </a:solidFill>
              </a:rPr>
              <a:t>يجب أيضاً أن نشجع الأطفال على استخدام اللغة المهذبة بأن نقول (لهم عندما تريد شيئاً يجب أن تقول من فضلك)  ونعلمهم الكلمات الجيدة ونشجعهم على الحديث .</a:t>
            </a:r>
          </a:p>
          <a:p>
            <a:pPr>
              <a:buNone/>
            </a:pPr>
            <a:r>
              <a:rPr lang="ar-SA" dirty="0" smtClean="0">
                <a:solidFill>
                  <a:srgbClr val="0070C0"/>
                </a:solidFill>
              </a:rPr>
              <a:t> </a:t>
            </a:r>
            <a:endParaRPr lang="ar-SA" dirty="0">
              <a:solidFill>
                <a:srgbClr val="0070C0"/>
              </a:solidFill>
            </a:endParaRPr>
          </a:p>
        </p:txBody>
      </p:sp>
      <p:sp>
        <p:nvSpPr>
          <p:cNvPr id="4" name="عنوان 1"/>
          <p:cNvSpPr>
            <a:spLocks noGrp="1"/>
          </p:cNvSpPr>
          <p:nvPr>
            <p:ph type="title"/>
          </p:nvPr>
        </p:nvSpPr>
        <p:spPr>
          <a:xfrm>
            <a:off x="457200" y="214290"/>
            <a:ext cx="7239000" cy="857256"/>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chorCtr="0">
            <a:normAutofit/>
          </a:bodyPr>
          <a:lstStyle/>
          <a:p>
            <a:pPr algn="ctr"/>
            <a:r>
              <a:rPr lang="ar-SA" sz="36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ثالثاً : مشكلات الكلام </a:t>
            </a:r>
            <a:endParaRPr lang="ar-SA" sz="3600" spc="-150" dirty="0">
              <a:effectLst>
                <a:outerShdw blurRad="38100" dist="38100" dir="2700000" algn="tl">
                  <a:srgbClr val="000000">
                    <a:alpha val="43137"/>
                  </a:srgbClr>
                </a:outerShdw>
              </a:effectLst>
            </a:endParaRP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715404" cy="6858000"/>
          </a:xfrm>
          <a:solidFill>
            <a:schemeClr val="accent2">
              <a:lumMod val="20000"/>
              <a:lumOff val="80000"/>
            </a:schemeClr>
          </a:solidFill>
        </p:spPr>
        <p:txBody>
          <a:bodyPr>
            <a:normAutofit lnSpcReduction="10000"/>
          </a:bodyPr>
          <a:lstStyle/>
          <a:p>
            <a:r>
              <a:rPr lang="ar-SA" dirty="0" smtClean="0">
                <a:solidFill>
                  <a:srgbClr val="FF0000"/>
                </a:solidFill>
              </a:rPr>
              <a:t>الصعوبات التي تواجهه الطفل في الكلام :</a:t>
            </a:r>
          </a:p>
          <a:p>
            <a:pPr>
              <a:buNone/>
            </a:pPr>
            <a:r>
              <a:rPr lang="ar-SA" dirty="0" smtClean="0">
                <a:solidFill>
                  <a:srgbClr val="00B050"/>
                </a:solidFill>
              </a:rPr>
              <a:t>1- التهتهة :</a:t>
            </a:r>
          </a:p>
          <a:p>
            <a:pPr>
              <a:buNone/>
            </a:pPr>
            <a:r>
              <a:rPr lang="ar-SA" dirty="0" smtClean="0">
                <a:solidFill>
                  <a:srgbClr val="002060"/>
                </a:solidFill>
              </a:rPr>
              <a:t>وهي تقطع أثناء الكلام يصدر من الفرد أثناء النطق .</a:t>
            </a:r>
          </a:p>
          <a:p>
            <a:pPr>
              <a:buNone/>
            </a:pPr>
            <a:r>
              <a:rPr lang="ar-SA" dirty="0" smtClean="0">
                <a:solidFill>
                  <a:schemeClr val="bg2">
                    <a:lumMod val="10000"/>
                  </a:schemeClr>
                </a:solidFill>
              </a:rPr>
              <a:t>*فالطفل ربما يتوقف عند كلمة واحدة ويكررها أكثر من مرة ولا يستطيع نطقها,</a:t>
            </a:r>
          </a:p>
          <a:p>
            <a:pPr>
              <a:buNone/>
            </a:pPr>
            <a:r>
              <a:rPr lang="ar-SA" dirty="0" smtClean="0">
                <a:solidFill>
                  <a:schemeClr val="bg2">
                    <a:lumMod val="10000"/>
                  </a:schemeClr>
                </a:solidFill>
              </a:rPr>
              <a:t>*أو :قد يتردد عند نطق كل كلمة , </a:t>
            </a:r>
          </a:p>
          <a:p>
            <a:pPr>
              <a:buNone/>
            </a:pPr>
            <a:r>
              <a:rPr lang="ar-SA" dirty="0" smtClean="0">
                <a:solidFill>
                  <a:schemeClr val="bg2">
                    <a:lumMod val="10000"/>
                  </a:schemeClr>
                </a:solidFill>
              </a:rPr>
              <a:t>*أو : لا يستطيع نطق بعض الأحرف ويكرر بعضها أكثر من مرة بطريقة لافتة للنظر .</a:t>
            </a:r>
          </a:p>
          <a:p>
            <a:pPr>
              <a:buNone/>
            </a:pPr>
            <a:r>
              <a:rPr lang="ar-SA" dirty="0" smtClean="0">
                <a:solidFill>
                  <a:srgbClr val="C00000"/>
                </a:solidFill>
              </a:rPr>
              <a:t>متى تزداد التهتهة ؟</a:t>
            </a:r>
          </a:p>
          <a:p>
            <a:pPr>
              <a:buNone/>
            </a:pPr>
            <a:r>
              <a:rPr lang="ar-SA" dirty="0" smtClean="0">
                <a:solidFill>
                  <a:srgbClr val="0070C0"/>
                </a:solidFill>
              </a:rPr>
              <a:t>عندما يكون الطفل قلقاً, متعباً , خائفاً , أو واقع تحت ضغط أو اضطراب معين .</a:t>
            </a:r>
          </a:p>
          <a:p>
            <a:pPr>
              <a:buNone/>
            </a:pPr>
            <a:r>
              <a:rPr lang="ar-SA" dirty="0" smtClean="0">
                <a:solidFill>
                  <a:srgbClr val="C00000"/>
                </a:solidFill>
              </a:rPr>
              <a:t>متى تحدث التهتهة ؟</a:t>
            </a:r>
          </a:p>
          <a:p>
            <a:pPr>
              <a:buNone/>
            </a:pPr>
            <a:r>
              <a:rPr lang="ar-SA" dirty="0" smtClean="0">
                <a:solidFill>
                  <a:srgbClr val="0070C0"/>
                </a:solidFill>
              </a:rPr>
              <a:t>تحدث بين العام الثاني والرابع من عمر الطفل وتزول بعد ذلك .</a:t>
            </a:r>
          </a:p>
          <a:p>
            <a:pPr>
              <a:buNone/>
            </a:pPr>
            <a:r>
              <a:rPr lang="ar-SA" dirty="0" smtClean="0">
                <a:solidFill>
                  <a:srgbClr val="0070C0"/>
                </a:solidFill>
              </a:rPr>
              <a:t>بالرغم من أن هذا السلوك الشائع في مرحلة الطفولة , فهناك حوالي 1% من الأطفال يستمرون في عملية التهتهة إلى ما بعد سن العاشرة .</a:t>
            </a:r>
          </a:p>
          <a:p>
            <a:pPr>
              <a:buNone/>
            </a:pPr>
            <a:endParaRPr lang="ar-SA" dirty="0" smtClean="0">
              <a:solidFill>
                <a:srgbClr val="C00000"/>
              </a:solidFill>
            </a:endParaRPr>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215338" cy="6858000"/>
          </a:xfrm>
          <a:solidFill>
            <a:schemeClr val="bg2">
              <a:lumMod val="90000"/>
            </a:schemeClr>
          </a:solidFill>
        </p:spPr>
        <p:txBody>
          <a:bodyPr/>
          <a:lstStyle/>
          <a:p>
            <a:pPr>
              <a:buNone/>
            </a:pPr>
            <a:r>
              <a:rPr lang="ar-SA" dirty="0" smtClean="0">
                <a:solidFill>
                  <a:srgbClr val="00B050"/>
                </a:solidFill>
              </a:rPr>
              <a:t>2- متى تصبح التهتهة مشكلة ؟:</a:t>
            </a:r>
          </a:p>
          <a:p>
            <a:pPr>
              <a:buNone/>
            </a:pPr>
            <a:r>
              <a:rPr lang="ar-SA" dirty="0" smtClean="0">
                <a:solidFill>
                  <a:srgbClr val="0070C0"/>
                </a:solidFill>
              </a:rPr>
              <a:t>إن الأطفال مابين العام الثاني والرابع يحبون استخدام الكلمات الجديدة لكي تنمو قدراتهم اللغوية , ففي سن 36 شهراً يكون متوسط عدد الكلمات 15000 يومياً , وهذه المرحلة تشبهه انفجار السد. </a:t>
            </a:r>
          </a:p>
          <a:p>
            <a:pPr>
              <a:buNone/>
            </a:pPr>
            <a:r>
              <a:rPr lang="ar-SA" dirty="0" smtClean="0">
                <a:solidFill>
                  <a:srgbClr val="0070C0"/>
                </a:solidFill>
              </a:rPr>
              <a:t>وفي هذه المرحلة قد تكون التهتهة في الكلمة المكونة من 4 حروف , وقد يكون هناك العديد من التكرارات في الكلمة الواحدة بطريقة لا يمكن قصدها .ونجد هنا أن الآباء لا يلقون بالاً ولا يعتبرون هذه مشكلة .</a:t>
            </a:r>
          </a:p>
          <a:p>
            <a:pPr>
              <a:buNone/>
            </a:pPr>
            <a:r>
              <a:rPr lang="ar-SA" dirty="0" smtClean="0">
                <a:solidFill>
                  <a:schemeClr val="bg2">
                    <a:lumMod val="25000"/>
                  </a:schemeClr>
                </a:solidFill>
              </a:rPr>
              <a:t>*يجب أن نعلم أن التهتهة لا تعتبر مشكلة إلا حينما يصل الطفل إلى عامه الخامس على الأقل .وتصدر منه في هذه الفترة عشر أو ربما 1000 تهتهة في اليوم  , وفي فترة ممتدة من الوقت (حوالي ستة أشهر متتابعة ).</a:t>
            </a:r>
          </a:p>
          <a:p>
            <a:pPr>
              <a:buNone/>
            </a:pPr>
            <a:r>
              <a:rPr lang="ar-SA" dirty="0" smtClean="0">
                <a:solidFill>
                  <a:schemeClr val="bg2">
                    <a:lumMod val="25000"/>
                  </a:schemeClr>
                </a:solidFill>
              </a:rPr>
              <a:t>* قد تكون مشكلة التهتهة مقصورة على مواقف أو كلمات معينة أو أماكن وأشخاص معينين. </a:t>
            </a:r>
          </a:p>
          <a:p>
            <a:pPr>
              <a:buNone/>
            </a:pPr>
            <a:endParaRPr lang="ar-SA" dirty="0" smtClean="0">
              <a:solidFill>
                <a:srgbClr val="0070C0"/>
              </a:solidFill>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929718" cy="6858000"/>
          </a:xfrm>
          <a:solidFill>
            <a:schemeClr val="bg2">
              <a:lumMod val="90000"/>
            </a:schemeClr>
          </a:solidFill>
        </p:spPr>
        <p:txBody>
          <a:bodyPr>
            <a:normAutofit fontScale="70000" lnSpcReduction="20000"/>
          </a:bodyPr>
          <a:lstStyle/>
          <a:p>
            <a:pPr>
              <a:buNone/>
            </a:pPr>
            <a:r>
              <a:rPr lang="ar-SA" sz="3600" dirty="0" smtClean="0">
                <a:solidFill>
                  <a:srgbClr val="00B050"/>
                </a:solidFill>
              </a:rPr>
              <a:t>3- كيفية التعامل مع مشكلة التهتهة :</a:t>
            </a:r>
          </a:p>
          <a:p>
            <a:pPr>
              <a:buFontTx/>
              <a:buChar char="-"/>
            </a:pPr>
            <a:r>
              <a:rPr lang="ar-SA" sz="3300" dirty="0" smtClean="0">
                <a:solidFill>
                  <a:srgbClr val="0070C0"/>
                </a:solidFill>
              </a:rPr>
              <a:t>-يجب ألا نعطي التهتهة اهتماماً كبيراً وخاصة عند الأطفال الصغار .فذلك يؤدي إلى جعل الطفل قلقاً وخائف من حدوث التهتهة . فالطريقة المثلى لتعامل مع مشكلة التهتهة هي ألا نعطي اهتماما حتى يصل إلى العام الخامس .مع وجوب معرفة أنه ليس هناك علاقة بين التهتهة ودرجة الذكاء.</a:t>
            </a:r>
          </a:p>
          <a:p>
            <a:pPr>
              <a:buFontTx/>
              <a:buChar char="-"/>
            </a:pPr>
            <a:r>
              <a:rPr lang="ar-SA" sz="3300" dirty="0" smtClean="0">
                <a:solidFill>
                  <a:schemeClr val="accent2">
                    <a:lumMod val="75000"/>
                  </a:schemeClr>
                </a:solidFill>
              </a:rPr>
              <a:t>- التهتهة لا تعني أن الطفل غير طبيعي أو اقل منزلة من غيره من الأطفال . وهذا لا يذكر لأجل الراحة ولكن حتى لا تلفت نظر طفلك لحد المشكلة , وألا سوف يتجه كل انتباهه لها . وهذا يجعل الطفل قلقاً وأكثر ترديداً لكثير من الكلمات والتهتهة فيها مما يجعله يشعر بالدونية  .</a:t>
            </a:r>
          </a:p>
          <a:p>
            <a:pPr>
              <a:buFontTx/>
              <a:buChar char="-"/>
            </a:pPr>
            <a:r>
              <a:rPr lang="ar-SA" sz="3300" dirty="0" smtClean="0">
                <a:solidFill>
                  <a:srgbClr val="0070C0"/>
                </a:solidFill>
              </a:rPr>
              <a:t>- قبل بلوغ الطفل عامه الخامس يجب أن نتركه يتهته , </a:t>
            </a:r>
            <a:r>
              <a:rPr lang="ar-SA" sz="3300" dirty="0" err="1" smtClean="0">
                <a:solidFill>
                  <a:srgbClr val="0070C0"/>
                </a:solidFill>
              </a:rPr>
              <a:t>و</a:t>
            </a:r>
            <a:r>
              <a:rPr lang="ar-SA" sz="3300" dirty="0" smtClean="0">
                <a:solidFill>
                  <a:srgbClr val="0070C0"/>
                </a:solidFill>
              </a:rPr>
              <a:t>  99%من الأطفال سوف يتجاوزون هذه المرحلة  ببساطة.ولكن لابد من الاستشارة ومساعدة الطفل في وقت مبكر .</a:t>
            </a:r>
          </a:p>
          <a:p>
            <a:pPr>
              <a:buFontTx/>
              <a:buChar char="-"/>
            </a:pPr>
            <a:r>
              <a:rPr lang="ar-SA" sz="3400" dirty="0" smtClean="0">
                <a:solidFill>
                  <a:srgbClr val="FF0000"/>
                </a:solidFill>
              </a:rPr>
              <a:t>    - أثار التهتهة :</a:t>
            </a:r>
          </a:p>
          <a:p>
            <a:pPr>
              <a:buNone/>
            </a:pPr>
            <a:r>
              <a:rPr lang="ar-SA" sz="3400" dirty="0" smtClean="0"/>
              <a:t>*أثار التهتهة سيئة يشعر الطفل معها بعدم الطمأنينة في المدرسة </a:t>
            </a:r>
          </a:p>
          <a:p>
            <a:pPr>
              <a:buNone/>
            </a:pPr>
            <a:r>
              <a:rPr lang="ar-SA" sz="3400" dirty="0" smtClean="0"/>
              <a:t>*أو لا يرغب في المشاركات في الأنشطة المدرسية .</a:t>
            </a:r>
          </a:p>
          <a:p>
            <a:pPr>
              <a:buNone/>
            </a:pPr>
            <a:r>
              <a:rPr lang="ar-SA" sz="3400" dirty="0" smtClean="0"/>
              <a:t>*يتجنب التحدث إلى أي شخص منعاً للحرج .ونتيجة ذلك يحرص على عدم تكوين الصداقات .</a:t>
            </a:r>
          </a:p>
          <a:p>
            <a:pPr>
              <a:buNone/>
            </a:pPr>
            <a:r>
              <a:rPr lang="ar-SA" sz="3400" dirty="0" smtClean="0"/>
              <a:t>* يكون محبط بصورة دائمة .</a:t>
            </a:r>
            <a:r>
              <a:rPr lang="ar-SA" sz="3100" dirty="0" smtClean="0"/>
              <a:t>  </a:t>
            </a:r>
          </a:p>
          <a:p>
            <a:pPr>
              <a:buNone/>
            </a:pPr>
            <a:r>
              <a:rPr lang="ar-SA" sz="3300" dirty="0" smtClean="0">
                <a:solidFill>
                  <a:srgbClr val="9900FF"/>
                </a:solidFill>
              </a:rPr>
              <a:t>** قد تزول هذه الآثار كلما كان العلاج سريعاً.</a:t>
            </a:r>
          </a:p>
          <a:p>
            <a:pPr>
              <a:buNone/>
            </a:pPr>
            <a:r>
              <a:rPr lang="ar-SA" dirty="0" smtClean="0"/>
              <a:t> </a:t>
            </a:r>
            <a:endParaRPr lang="ar-SA" dirty="0"/>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143900" cy="6858000"/>
          </a:xfrm>
          <a:solidFill>
            <a:schemeClr val="bg2">
              <a:lumMod val="90000"/>
            </a:schemeClr>
          </a:solidFill>
        </p:spPr>
        <p:txBody>
          <a:bodyPr/>
          <a:lstStyle/>
          <a:p>
            <a:pPr>
              <a:buNone/>
            </a:pPr>
            <a:r>
              <a:rPr lang="ar-SA" dirty="0" smtClean="0">
                <a:solidFill>
                  <a:srgbClr val="00B050"/>
                </a:solidFill>
              </a:rPr>
              <a:t>4- تأخير عملية الكلام :</a:t>
            </a:r>
          </a:p>
          <a:p>
            <a:pPr>
              <a:buNone/>
            </a:pPr>
            <a:r>
              <a:rPr lang="ar-SA" dirty="0" smtClean="0">
                <a:solidFill>
                  <a:srgbClr val="0070C0"/>
                </a:solidFill>
              </a:rPr>
              <a:t>العديد من الآباء يصبحون قلقين بشأن الفترة التي يجب أن يبدأ فيها طفلهم في الكلام .فالبعض يحاولون دفع أطفالهم للتحدث مبكراً </a:t>
            </a:r>
            <a:r>
              <a:rPr lang="ar-SA" dirty="0" err="1" smtClean="0">
                <a:solidFill>
                  <a:srgbClr val="0070C0"/>
                </a:solidFill>
              </a:rPr>
              <a:t>و</a:t>
            </a:r>
            <a:r>
              <a:rPr lang="ar-SA" dirty="0" smtClean="0">
                <a:solidFill>
                  <a:srgbClr val="0070C0"/>
                </a:solidFill>
              </a:rPr>
              <a:t> هذا يعني لهم أن أبنهم يتمتع بالذكاء, وهذه فكرة خاطئة .</a:t>
            </a:r>
          </a:p>
          <a:p>
            <a:pPr>
              <a:buNone/>
            </a:pPr>
            <a:r>
              <a:rPr lang="ar-SA" dirty="0" smtClean="0">
                <a:solidFill>
                  <a:srgbClr val="00B050"/>
                </a:solidFill>
              </a:rPr>
              <a:t>5- تعريف عملية تأخير الكلام : </a:t>
            </a:r>
          </a:p>
          <a:p>
            <a:pPr>
              <a:buNone/>
            </a:pPr>
            <a:r>
              <a:rPr lang="ar-SA" dirty="0" smtClean="0">
                <a:solidFill>
                  <a:srgbClr val="0070C0"/>
                </a:solidFill>
              </a:rPr>
              <a:t>كل هذه العمليات التي يقابلها أقل أهمية من مشاهدة الاتجاه العام في التحسن في عملية الكلام .وفي أثناء الخمسة عشر شهراً الأولى يجب علينا ملاحظة الزيادة في كمية الكلمات أو الأصوات المختلفة التي يستعملها الطفل وفيما بين 15 -48 شهراً  يجب مساعدة الطفل في أتساع عدد الكلمات وفي طول الجمل التي يستخدمها .</a:t>
            </a:r>
          </a:p>
          <a:p>
            <a:pPr>
              <a:buNone/>
            </a:pPr>
            <a:r>
              <a:rPr lang="ar-SA" dirty="0" smtClean="0">
                <a:solidFill>
                  <a:srgbClr val="0070C0"/>
                </a:solidFill>
              </a:rPr>
              <a:t>فإذا وجد أن الطفل يتحسن فلا داعي للقلق.فقط يمكن أن  نقلق إلى حد ما عندما يبطئ هذا التقدم أو يتوقف لفترة طويلة من الزمن .  </a:t>
            </a:r>
            <a:endParaRPr lang="ar-SA" dirty="0">
              <a:solidFill>
                <a:srgbClr val="0070C0"/>
              </a:solidFill>
            </a:endParaRPr>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643966" cy="6858000"/>
          </a:xfrm>
          <a:solidFill>
            <a:schemeClr val="bg2">
              <a:lumMod val="90000"/>
            </a:schemeClr>
          </a:solidFill>
        </p:spPr>
        <p:txBody>
          <a:bodyPr>
            <a:normAutofit/>
          </a:bodyPr>
          <a:lstStyle/>
          <a:p>
            <a:pPr>
              <a:buNone/>
            </a:pPr>
            <a:r>
              <a:rPr lang="ar-SA" dirty="0" smtClean="0">
                <a:solidFill>
                  <a:srgbClr val="00B050"/>
                </a:solidFill>
              </a:rPr>
              <a:t>6- متى يصبح التأخر في الكلام مشكلة :</a:t>
            </a:r>
          </a:p>
          <a:p>
            <a:pPr>
              <a:buNone/>
            </a:pPr>
            <a:r>
              <a:rPr lang="ar-SA" dirty="0" smtClean="0">
                <a:solidFill>
                  <a:schemeClr val="accent3">
                    <a:lumMod val="75000"/>
                  </a:schemeClr>
                </a:solidFill>
              </a:rPr>
              <a:t>هناك ملحوظتان كبيرتان على تأخر مرحلة الكلام عند الطفل :</a:t>
            </a:r>
          </a:p>
          <a:p>
            <a:pPr>
              <a:buNone/>
            </a:pPr>
            <a:r>
              <a:rPr lang="ar-SA" dirty="0" smtClean="0">
                <a:solidFill>
                  <a:srgbClr val="0070C0"/>
                </a:solidFill>
              </a:rPr>
              <a:t>أولا : العملية الأساسية توضح أن مشكلة تأخر الكلام يجب أن تناقش عندما يبدأ الطفل في استخدام الكلمات عامة,ولو أن الطفل لم يستخدم خمس كلمات على الأقل عندما يبلغ 24 شهر فيجب أن يبدأ برنامج تعليم الكلام .</a:t>
            </a:r>
          </a:p>
          <a:p>
            <a:pPr>
              <a:buNone/>
            </a:pPr>
            <a:r>
              <a:rPr lang="ar-SA" dirty="0" smtClean="0">
                <a:solidFill>
                  <a:srgbClr val="0070C0"/>
                </a:solidFill>
              </a:rPr>
              <a:t>ثانياً : لو أن الطفل مر بعام أخر دون كلام فيجب استشارة المتخصصين , فالعديد من الأطفال يبدءون في استخدام أول كلماتهم مابين 14 -15 شهراً , وفي سن سنتين يستخدم الأطفال الكلمات بانتظام .</a:t>
            </a:r>
          </a:p>
          <a:p>
            <a:pPr>
              <a:buNone/>
            </a:pPr>
            <a:r>
              <a:rPr lang="ar-SA" dirty="0" smtClean="0">
                <a:solidFill>
                  <a:srgbClr val="0070C0"/>
                </a:solidFill>
              </a:rPr>
              <a:t>* عموما فأن بعض حالات  تأخر الكلام تكون نادرة الحدوث وغالبا إذا بدأ الطفل بترديد بعض الكلمات فسوف يتخطى العقبة الأولى وسوف يستمر في إحراز التقدم . وفي بعض الحالات نجد معدلات بطيئة في التقدم مثل ( الإعاقة أو خلل في المخ أو فقدان السمع ).</a:t>
            </a:r>
            <a:endParaRPr lang="ar-SA" dirty="0">
              <a:solidFill>
                <a:srgbClr val="0070C0"/>
              </a:solidFill>
            </a:endParaRP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858280" cy="6858000"/>
          </a:xfrm>
          <a:solidFill>
            <a:schemeClr val="bg2">
              <a:lumMod val="90000"/>
            </a:schemeClr>
          </a:solidFill>
        </p:spPr>
        <p:txBody>
          <a:bodyPr>
            <a:normAutofit fontScale="85000" lnSpcReduction="20000"/>
          </a:bodyPr>
          <a:lstStyle/>
          <a:p>
            <a:pPr>
              <a:buNone/>
            </a:pPr>
            <a:r>
              <a:rPr lang="ar-SA" sz="2800" dirty="0" smtClean="0">
                <a:solidFill>
                  <a:srgbClr val="00B050"/>
                </a:solidFill>
              </a:rPr>
              <a:t>7- ماذا يجب عمله لجعل عملية الكلام عملية ناجحة تماماً :</a:t>
            </a:r>
          </a:p>
          <a:p>
            <a:pPr>
              <a:buNone/>
            </a:pPr>
            <a:r>
              <a:rPr lang="ar-SA" dirty="0" smtClean="0">
                <a:solidFill>
                  <a:srgbClr val="0070C0"/>
                </a:solidFill>
              </a:rPr>
              <a:t>لابد من معرفة أن الطفل الوحيد الذي ليس له أخوه أو أخوات والذي يأخذ جانب كبير من اهتمام الكبار يكون ماهرا في عملية الكلام .</a:t>
            </a:r>
          </a:p>
          <a:p>
            <a:pPr>
              <a:buFont typeface="Arial" pitchFamily="34" charset="0"/>
              <a:buChar char="•"/>
            </a:pPr>
            <a:r>
              <a:rPr lang="ar-SA" dirty="0" smtClean="0">
                <a:solidFill>
                  <a:srgbClr val="C00000"/>
                </a:solidFill>
              </a:rPr>
              <a:t>أفضل الطرق لتشجيع الطفل على الكلام :</a:t>
            </a:r>
          </a:p>
          <a:p>
            <a:pPr>
              <a:buNone/>
            </a:pPr>
            <a:r>
              <a:rPr lang="ar-SA" dirty="0" smtClean="0">
                <a:solidFill>
                  <a:schemeClr val="tx1">
                    <a:lumMod val="85000"/>
                    <a:lumOff val="15000"/>
                  </a:schemeClr>
                </a:solidFill>
              </a:rPr>
              <a:t>- التحدث الكثير مع الطفل وإعطاء الفرصة له للحديث وبأصوات سهلة ومفهومة.</a:t>
            </a:r>
          </a:p>
          <a:p>
            <a:pPr>
              <a:buNone/>
            </a:pPr>
            <a:r>
              <a:rPr lang="ar-SA" dirty="0" smtClean="0">
                <a:solidFill>
                  <a:schemeClr val="tx1">
                    <a:lumMod val="85000"/>
                    <a:lumOff val="15000"/>
                  </a:schemeClr>
                </a:solidFill>
              </a:rPr>
              <a:t>-لابد من الاستماع إلى الطفل ولا يجب تركه يتحدث دون الاستماع إليه .</a:t>
            </a:r>
          </a:p>
          <a:p>
            <a:pPr>
              <a:buNone/>
            </a:pPr>
            <a:r>
              <a:rPr lang="ar-SA" dirty="0" smtClean="0">
                <a:solidFill>
                  <a:schemeClr val="tx1">
                    <a:lumMod val="85000"/>
                    <a:lumOff val="15000"/>
                  </a:schemeClr>
                </a:solidFill>
              </a:rPr>
              <a:t>-عدم مقاطعة الطفل قبل استكمال حديثه .</a:t>
            </a:r>
          </a:p>
          <a:p>
            <a:pPr>
              <a:buNone/>
            </a:pPr>
            <a:r>
              <a:rPr lang="ar-SA" dirty="0" smtClean="0">
                <a:solidFill>
                  <a:schemeClr val="tx1">
                    <a:lumMod val="85000"/>
                    <a:lumOff val="15000"/>
                  </a:schemeClr>
                </a:solidFill>
              </a:rPr>
              <a:t>-لابد من أعطاء الطفل أجوبة كافية لأسئلته .</a:t>
            </a:r>
          </a:p>
          <a:p>
            <a:pPr>
              <a:buNone/>
            </a:pPr>
            <a:r>
              <a:rPr lang="ar-SA" dirty="0" smtClean="0">
                <a:solidFill>
                  <a:schemeClr val="tx1">
                    <a:lumMod val="85000"/>
                    <a:lumOff val="15000"/>
                  </a:schemeClr>
                </a:solidFill>
              </a:rPr>
              <a:t>-إضافة إلى أن بعض الآباء يقدمون بعض الخدمات للطفل قبل أن يطلب ذلك.</a:t>
            </a:r>
          </a:p>
          <a:p>
            <a:pPr>
              <a:buNone/>
            </a:pPr>
            <a:r>
              <a:rPr lang="ar-SA" dirty="0" smtClean="0">
                <a:solidFill>
                  <a:schemeClr val="tx1">
                    <a:lumMod val="85000"/>
                    <a:lumOff val="15000"/>
                  </a:schemeClr>
                </a:solidFill>
              </a:rPr>
              <a:t>-لابد من تدريب الطفل على النقاش والاستماع لما يقول وإعطاءه فرصة لاستكمال حديثة وإلقاء الأسئلة .</a:t>
            </a:r>
          </a:p>
          <a:p>
            <a:pPr>
              <a:buNone/>
            </a:pPr>
            <a:r>
              <a:rPr lang="ar-SA" dirty="0" smtClean="0">
                <a:solidFill>
                  <a:schemeClr val="tx1">
                    <a:lumMod val="85000"/>
                    <a:lumOff val="15000"/>
                  </a:schemeClr>
                </a:solidFill>
              </a:rPr>
              <a:t>-مدح الطفل على أي نطق يصدر منه وتشجيعه على وضع الكلمات في جمل .وهذا يطمئن الطفل ويساعد على التقدم في تشكيل وإخراج الجمل الجيدة .</a:t>
            </a:r>
          </a:p>
          <a:p>
            <a:pPr>
              <a:buNone/>
            </a:pPr>
            <a:r>
              <a:rPr lang="ar-SA" dirty="0" smtClean="0">
                <a:solidFill>
                  <a:srgbClr val="7030A0"/>
                </a:solidFill>
              </a:rPr>
              <a:t>* إذا لم يستطع الطفل الحديث حتى عامه الثاني ففي هذه الحالة يمكن اعتبارها مشكلة .</a:t>
            </a:r>
          </a:p>
          <a:p>
            <a:pPr>
              <a:buNone/>
            </a:pPr>
            <a:r>
              <a:rPr lang="ar-SA" dirty="0" smtClean="0">
                <a:solidFill>
                  <a:srgbClr val="7030A0"/>
                </a:solidFill>
              </a:rPr>
              <a:t> * إذا تعامل علماء الكلام مع هذه المشكلة مبكراً  فسوف يمكن للطفل أن يتقدم ويصل إلى المرحلة الطبيعية , ولكن كل ما كان التعامل متأخر فسوف تصبح المشكلة حقيقية ولن نستطيع التغلب عليها .     </a:t>
            </a:r>
          </a:p>
          <a:p>
            <a:pPr>
              <a:buNone/>
            </a:pPr>
            <a:r>
              <a:rPr lang="ar-SA" dirty="0" smtClean="0">
                <a:solidFill>
                  <a:schemeClr val="tx1">
                    <a:lumMod val="95000"/>
                    <a:lumOff val="5000"/>
                  </a:schemeClr>
                </a:solidFill>
              </a:rPr>
              <a:t>                                                                                انتهى..  </a:t>
            </a:r>
            <a:endParaRPr lang="ar-SA" dirty="0">
              <a:solidFill>
                <a:schemeClr val="tx1">
                  <a:lumMod val="95000"/>
                  <a:lumOff val="5000"/>
                </a:schemeClr>
              </a:solidFill>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500042"/>
            <a:ext cx="9144000" cy="6286520"/>
          </a:xfrm>
          <a:solidFill>
            <a:schemeClr val="bg2"/>
          </a:solidFill>
        </p:spPr>
        <p:txBody>
          <a:bodyPr>
            <a:normAutofit fontScale="62500" lnSpcReduction="20000"/>
          </a:bodyPr>
          <a:lstStyle/>
          <a:p>
            <a:pPr>
              <a:buNone/>
            </a:pPr>
            <a:r>
              <a:rPr lang="ar-SA" sz="4200" b="1" dirty="0" smtClean="0">
                <a:solidFill>
                  <a:srgbClr val="00B050"/>
                </a:solidFill>
              </a:rPr>
              <a:t>قبل الحديث عن الطباع المختلفة للأطفال, التي تشغل بال معظم الآباء يجب أن نقول أن الأطفال يكتسبون كثيراً من العادات والسلوكيات خلال الخمس أو الست سنوات الأولى من عمرهم .</a:t>
            </a:r>
          </a:p>
          <a:p>
            <a:pPr>
              <a:buFont typeface="Arial" pitchFamily="34" charset="0"/>
              <a:buChar char="•"/>
            </a:pPr>
            <a:r>
              <a:rPr lang="ar-SA" sz="3800" b="1" dirty="0" smtClean="0">
                <a:solidFill>
                  <a:srgbClr val="0070C0"/>
                </a:solidFill>
              </a:rPr>
              <a:t>إذا كان اهتمامك ينصب على أفعال الطفل فتأكد أنك لن تتركه بمفرده وهذا يتضح في قلق الأمهات من المشاكل الخاصة بسلوك الطفل مثل الغضب  وعدم استجابة ومشاركة أبنائهم والخوف والنشاط الزائد.</a:t>
            </a:r>
          </a:p>
          <a:p>
            <a:pPr>
              <a:buFont typeface="Arial" pitchFamily="34" charset="0"/>
              <a:buChar char="•"/>
            </a:pPr>
            <a:r>
              <a:rPr lang="ar-SA" sz="3800" b="1" dirty="0" smtClean="0">
                <a:solidFill>
                  <a:srgbClr val="FF0000"/>
                </a:solidFill>
              </a:rPr>
              <a:t>ملاحظة تدعو إلى الارتياح :</a:t>
            </a:r>
          </a:p>
          <a:p>
            <a:pPr>
              <a:buNone/>
            </a:pPr>
            <a:r>
              <a:rPr lang="ar-SA" sz="3800" b="1" dirty="0" smtClean="0">
                <a:solidFill>
                  <a:schemeClr val="accent3">
                    <a:lumMod val="50000"/>
                  </a:schemeClr>
                </a:solidFill>
              </a:rPr>
              <a:t>الطباع الغريبة للطفل لا يجب أن تؤدي إلى سوء تصرفاته أو سلوكه فيما بعد فالخوف ومشاكل النوم وصعوبة الذهاب إلى دورة المياه من المشكلات التي نراها في الطفولة ولا يعني أنها سوف تستمر فيما بعد أو حتى سوف يصاحبها مشاكل أخرى اجتماعية أو عاطفية في العمل أو في المدرسة , بل بالعكس أنها تقل بدون أي تدخل باستثناء النشاط الزائد الشائع في سن 4 سنوات والذي يختفي في سن ست سنوات ونصف تقريباً وأيضاً السلوك غير الاجتماعي مثل الغضب والعدوانية والاعتراض.وبمرور الوقت يجب أن تختفي , وأحيانا يمكن أن يكون لها تأثير  على النمو وعلى كثير من العلاقات في المدرسة وعلاقات الصداقات  والعلاقة الأسرية ...الخ     </a:t>
            </a:r>
          </a:p>
        </p:txBody>
      </p:sp>
      <p:sp>
        <p:nvSpPr>
          <p:cNvPr id="4" name="عنوان 1"/>
          <p:cNvSpPr>
            <a:spLocks noGrp="1"/>
          </p:cNvSpPr>
          <p:nvPr>
            <p:ph type="title"/>
          </p:nvPr>
        </p:nvSpPr>
        <p:spPr>
          <a:xfrm>
            <a:off x="785786" y="0"/>
            <a:ext cx="7143800" cy="428604"/>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b" anchorCtr="0">
            <a:noAutofit/>
          </a:bodyPr>
          <a:lstStyle/>
          <a:p>
            <a:pPr algn="ctr"/>
            <a:r>
              <a:rPr lang="ar-SA" sz="34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مقدمة </a:t>
            </a:r>
            <a:endParaRPr lang="ar-SA" sz="3400" spc="-15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928670"/>
            <a:ext cx="9144000" cy="5929330"/>
          </a:xfrm>
          <a:solidFill>
            <a:schemeClr val="bg2"/>
          </a:solidFill>
        </p:spPr>
        <p:txBody>
          <a:bodyPr>
            <a:normAutofit lnSpcReduction="10000"/>
          </a:bodyPr>
          <a:lstStyle/>
          <a:p>
            <a:pPr>
              <a:buNone/>
            </a:pPr>
            <a:r>
              <a:rPr lang="ar-SA" sz="3000" b="1" dirty="0" smtClean="0">
                <a:solidFill>
                  <a:srgbClr val="0070C0"/>
                </a:solidFill>
              </a:rPr>
              <a:t>يكون الاهتمام الأول بالطفل بخصوص الطعام والأمر يبدأ من اليوم الأول عندما تتساءل الأم كيف سيأخذ الطفل الثدي أو الزجاجة .</a:t>
            </a:r>
          </a:p>
          <a:p>
            <a:pPr>
              <a:buFont typeface="Arial" pitchFamily="34" charset="0"/>
              <a:buChar char="•"/>
            </a:pPr>
            <a:r>
              <a:rPr lang="ar-SA" sz="3000" b="1" dirty="0" smtClean="0">
                <a:solidFill>
                  <a:schemeClr val="accent3">
                    <a:lumMod val="50000"/>
                  </a:schemeClr>
                </a:solidFill>
              </a:rPr>
              <a:t>تشعر الأم  بالفخر عند رعاية طفلها .</a:t>
            </a:r>
          </a:p>
          <a:p>
            <a:pPr>
              <a:buFont typeface="Arial" pitchFamily="34" charset="0"/>
              <a:buChar char="•"/>
            </a:pPr>
            <a:r>
              <a:rPr lang="ar-SA" sz="3000" b="1" dirty="0" smtClean="0">
                <a:solidFill>
                  <a:srgbClr val="FF0066"/>
                </a:solidFill>
              </a:rPr>
              <a:t>يعطي مجتمعنا عناية بالغة بالطعام وليس غريباً أننا تعطي اهتماما مبكراً لكبر أو صغر حجم أطفالنا ونوعية ما يأكلونه .</a:t>
            </a:r>
          </a:p>
          <a:p>
            <a:pPr>
              <a:buNone/>
            </a:pPr>
            <a:r>
              <a:rPr lang="ar-SA" sz="3000" b="1" dirty="0" smtClean="0">
                <a:solidFill>
                  <a:srgbClr val="C00000"/>
                </a:solidFill>
              </a:rPr>
              <a:t>* عندما يكون اهتمامنا الأول للإطعام خطوة للإمام يكون بالطبع </a:t>
            </a:r>
            <a:r>
              <a:rPr lang="ar-SA" sz="3000" b="1" dirty="0" err="1" smtClean="0">
                <a:solidFill>
                  <a:srgbClr val="C00000"/>
                </a:solidFill>
              </a:rPr>
              <a:t>به</a:t>
            </a:r>
            <a:r>
              <a:rPr lang="ar-SA" sz="3000" b="1" dirty="0" smtClean="0">
                <a:solidFill>
                  <a:srgbClr val="C00000"/>
                </a:solidFill>
              </a:rPr>
              <a:t> بعض التطرف وتبين الإحصائيات أن نسبة 80-85 % من الأطفال زائدي الوزن يستمرون زائدي الوزن حتى يصبحوا في سن 12 سنة , وهناك تزايد في مشكلات زيادة الوزن وعواقبها النفسية والاجتماعية على الأطفال </a:t>
            </a:r>
            <a:r>
              <a:rPr lang="ar-SA" sz="3000" dirty="0" smtClean="0">
                <a:solidFill>
                  <a:srgbClr val="C00000"/>
                </a:solidFill>
              </a:rPr>
              <a:t>.</a:t>
            </a:r>
          </a:p>
        </p:txBody>
      </p:sp>
      <p:sp>
        <p:nvSpPr>
          <p:cNvPr id="4" name="عنوان 1"/>
          <p:cNvSpPr>
            <a:spLocks noGrp="1"/>
          </p:cNvSpPr>
          <p:nvPr>
            <p:ph type="title"/>
          </p:nvPr>
        </p:nvSpPr>
        <p:spPr>
          <a:xfrm>
            <a:off x="500034" y="214290"/>
            <a:ext cx="7143800" cy="642942"/>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nchorCtr="0">
            <a:normAutofit/>
          </a:bodyPr>
          <a:lstStyle/>
          <a:p>
            <a:pPr algn="ctr"/>
            <a:r>
              <a:rPr lang="ar-SA" sz="36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أولا: مشكلات الأكل</a:t>
            </a:r>
            <a:endParaRPr lang="ar-SA" sz="3600" spc="-150" dirty="0">
              <a:effectLst>
                <a:outerShdw blurRad="38100" dist="38100" dir="2700000" algn="tl">
                  <a:srgbClr val="000000">
                    <a:alpha val="43137"/>
                  </a:srgbClr>
                </a:outerShdw>
              </a:effectLst>
            </a:endParaRP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9144000" cy="6858000"/>
          </a:xfrm>
          <a:solidFill>
            <a:schemeClr val="accent2">
              <a:lumMod val="20000"/>
              <a:lumOff val="80000"/>
            </a:schemeClr>
          </a:solidFill>
        </p:spPr>
        <p:txBody>
          <a:bodyPr>
            <a:noAutofit/>
          </a:bodyPr>
          <a:lstStyle/>
          <a:p>
            <a:pPr>
              <a:buNone/>
            </a:pPr>
            <a:r>
              <a:rPr lang="ar-SA" sz="2400" b="1" dirty="0" smtClean="0">
                <a:solidFill>
                  <a:srgbClr val="FF0000"/>
                </a:solidFill>
              </a:rPr>
              <a:t>**بعض اهتمامات الوالدين بشأن الإطعام في مرحلة الطفولة:</a:t>
            </a:r>
          </a:p>
          <a:p>
            <a:pPr>
              <a:buNone/>
            </a:pPr>
            <a:r>
              <a:rPr lang="ar-SA" sz="2400" b="1" dirty="0" smtClean="0">
                <a:solidFill>
                  <a:srgbClr val="00B050"/>
                </a:solidFill>
              </a:rPr>
              <a:t>1- مرحلة الإطعام خلال السنة الأولى:</a:t>
            </a:r>
          </a:p>
          <a:p>
            <a:pPr>
              <a:buNone/>
            </a:pPr>
            <a:r>
              <a:rPr lang="ar-SA" sz="2400" b="1" dirty="0" smtClean="0">
                <a:solidFill>
                  <a:srgbClr val="0070C0"/>
                </a:solidFill>
              </a:rPr>
              <a:t>يقوم الطفل في مرحلة المهد بانعكاسات وضعية خاطئة وذلك عندما يلمس خد الطفل أي شي ويقلب الطفل فمه تجاهها .</a:t>
            </a:r>
          </a:p>
          <a:p>
            <a:pPr>
              <a:buNone/>
            </a:pPr>
            <a:r>
              <a:rPr lang="ar-SA" sz="2400" b="1" dirty="0" smtClean="0">
                <a:solidFill>
                  <a:srgbClr val="C00000"/>
                </a:solidFill>
              </a:rPr>
              <a:t>     -لماذا لا يأخذ الطفل ثدي أمه فورا؟</a:t>
            </a:r>
          </a:p>
          <a:p>
            <a:pPr>
              <a:buNone/>
            </a:pPr>
            <a:r>
              <a:rPr lang="ar-SA" sz="2400" b="1" dirty="0" smtClean="0">
                <a:solidFill>
                  <a:srgbClr val="9900FF"/>
                </a:solidFill>
              </a:rPr>
              <a:t>قد يكون الطفل كسولاً نتيجة المسكنات التي تأخذها الأم أثناء الولادة التي تستغرق أيام عديدة</a:t>
            </a:r>
            <a:r>
              <a:rPr lang="ar-SA" sz="2400" b="1" dirty="0" smtClean="0">
                <a:solidFill>
                  <a:srgbClr val="C00000"/>
                </a:solidFill>
              </a:rPr>
              <a:t>.</a:t>
            </a:r>
          </a:p>
          <a:p>
            <a:pPr>
              <a:buNone/>
            </a:pPr>
            <a:r>
              <a:rPr lang="ar-SA" sz="2400" b="1" dirty="0" smtClean="0">
                <a:solidFill>
                  <a:srgbClr val="FF0066"/>
                </a:solidFill>
              </a:rPr>
              <a:t>-أثناء السبعة أو العشرة الأيام الأولى :</a:t>
            </a:r>
          </a:p>
          <a:p>
            <a:pPr>
              <a:buNone/>
            </a:pPr>
            <a:r>
              <a:rPr lang="ar-SA" sz="2400" b="1" dirty="0" smtClean="0">
                <a:solidFill>
                  <a:srgbClr val="0070C0"/>
                </a:solidFill>
              </a:rPr>
              <a:t>تضعف الشهية والجوع .</a:t>
            </a:r>
          </a:p>
          <a:p>
            <a:pPr>
              <a:buNone/>
            </a:pPr>
            <a:r>
              <a:rPr lang="ar-SA" sz="2400" b="1" dirty="0" smtClean="0">
                <a:solidFill>
                  <a:srgbClr val="FF0066"/>
                </a:solidFill>
              </a:rPr>
              <a:t>-من اثنين إلى ثلاثة أسابيع :</a:t>
            </a:r>
          </a:p>
          <a:p>
            <a:pPr>
              <a:buNone/>
            </a:pPr>
            <a:r>
              <a:rPr lang="ar-SA" sz="2400" b="1" dirty="0" smtClean="0">
                <a:solidFill>
                  <a:srgbClr val="0070C0"/>
                </a:solidFill>
              </a:rPr>
              <a:t>مؤشرات الجوع تكون منتظمة .ويبدأ الطفل في الجوع أكثر من العادة </a:t>
            </a:r>
          </a:p>
          <a:p>
            <a:pPr>
              <a:buNone/>
            </a:pPr>
            <a:r>
              <a:rPr lang="ar-SA" sz="2400" b="1" dirty="0" smtClean="0">
                <a:solidFill>
                  <a:srgbClr val="FF0066"/>
                </a:solidFill>
              </a:rPr>
              <a:t> -مع مرور أربعة أسابيع :</a:t>
            </a:r>
          </a:p>
          <a:p>
            <a:pPr>
              <a:buNone/>
            </a:pPr>
            <a:r>
              <a:rPr lang="ar-SA" sz="2400" b="1" dirty="0" smtClean="0">
                <a:solidFill>
                  <a:srgbClr val="0070C0"/>
                </a:solidFill>
              </a:rPr>
              <a:t>يكون هناك انتظام للحاجة إلى الطعام كل ثلاث ساعات وهكذا.</a:t>
            </a:r>
          </a:p>
          <a:p>
            <a:pPr>
              <a:buFontTx/>
              <a:buChar char="-"/>
            </a:pPr>
            <a:r>
              <a:rPr lang="ar-SA" sz="2400" b="1" dirty="0" smtClean="0">
                <a:solidFill>
                  <a:srgbClr val="FF0066"/>
                </a:solidFill>
              </a:rPr>
              <a:t>بين أربعة إلى اثنى عشر أسبوعاً :</a:t>
            </a:r>
          </a:p>
          <a:p>
            <a:pPr>
              <a:buNone/>
            </a:pPr>
            <a:r>
              <a:rPr lang="ar-SA" sz="2400" b="1" dirty="0" smtClean="0">
                <a:solidFill>
                  <a:srgbClr val="0070C0"/>
                </a:solidFill>
              </a:rPr>
              <a:t>تقوى الشهية وهناك أيام يأخذ الطفل فيها أكثر مما يحتاج جسمه . </a:t>
            </a:r>
          </a:p>
          <a:p>
            <a:pPr>
              <a:buNone/>
            </a:pPr>
            <a:endParaRPr lang="ar-SA" sz="2400" dirty="0" smtClean="0">
              <a:solidFill>
                <a:srgbClr val="0070C0"/>
              </a:solidFill>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8858280" cy="6858000"/>
          </a:xfrm>
          <a:solidFill>
            <a:schemeClr val="accent2">
              <a:lumMod val="20000"/>
              <a:lumOff val="80000"/>
            </a:schemeClr>
          </a:solidFill>
        </p:spPr>
        <p:txBody>
          <a:bodyPr>
            <a:normAutofit fontScale="92500" lnSpcReduction="10000"/>
          </a:bodyPr>
          <a:lstStyle/>
          <a:p>
            <a:pPr>
              <a:buNone/>
            </a:pPr>
            <a:r>
              <a:rPr lang="ar-SA" sz="2800" dirty="0" smtClean="0">
                <a:solidFill>
                  <a:srgbClr val="FF0066"/>
                </a:solidFill>
              </a:rPr>
              <a:t>- في السنة الأولى :</a:t>
            </a:r>
          </a:p>
          <a:p>
            <a:pPr>
              <a:buNone/>
            </a:pPr>
            <a:r>
              <a:rPr lang="ar-SA" sz="2800" dirty="0" smtClean="0">
                <a:solidFill>
                  <a:srgbClr val="0070C0"/>
                </a:solidFill>
              </a:rPr>
              <a:t>يبدأ الجوع في الانتظام وتتميز هذه المرحلة بسرعة النمو وانتظام الصحة والشهية .</a:t>
            </a:r>
          </a:p>
          <a:p>
            <a:pPr>
              <a:buNone/>
            </a:pPr>
            <a:r>
              <a:rPr lang="ar-SA" sz="2800" dirty="0" smtClean="0">
                <a:solidFill>
                  <a:srgbClr val="FF0066"/>
                </a:solidFill>
              </a:rPr>
              <a:t>في السنة الثانية :</a:t>
            </a:r>
          </a:p>
          <a:p>
            <a:pPr>
              <a:buNone/>
            </a:pPr>
            <a:r>
              <a:rPr lang="ar-SA" sz="2800" dirty="0" smtClean="0">
                <a:solidFill>
                  <a:srgbClr val="0070C0"/>
                </a:solidFill>
              </a:rPr>
              <a:t>تبدو الشهية أكثر وضوحاً .</a:t>
            </a:r>
          </a:p>
          <a:p>
            <a:pPr>
              <a:buNone/>
            </a:pPr>
            <a:r>
              <a:rPr lang="ar-SA" sz="2800" dirty="0" smtClean="0">
                <a:solidFill>
                  <a:srgbClr val="C00000"/>
                </a:solidFill>
              </a:rPr>
              <a:t>* يعتبر لبن الثدي هو الطعام المفضل للطفل , والأطفال الذي يرضعون من بواسطة الثدي لا يعانون من مشاكل في المعدة . ويمدهم بمناعة من التلوث  .</a:t>
            </a:r>
          </a:p>
          <a:p>
            <a:pPr>
              <a:buNone/>
            </a:pPr>
            <a:r>
              <a:rPr lang="ar-SA" sz="2800" dirty="0" smtClean="0">
                <a:solidFill>
                  <a:srgbClr val="00B050"/>
                </a:solidFill>
              </a:rPr>
              <a:t>أيضا يعتبر الإطعام عن طريق الثدي مصدر من مصادر الرضا والراحة لبعض الأمهات , ولكنه يعتبر مشكلة للبعض الأخر : مثل تسرب اللبن , وتبلل الملابس , أو رغبة بعض الآباء في المشاركة في أطعام الأطفال , والآلام الناتجة عن التورم والانتفاخ للثدي , وعدم استطاعة الأم العاملة أرضاع طفلها .</a:t>
            </a:r>
          </a:p>
          <a:p>
            <a:pPr>
              <a:buNone/>
            </a:pPr>
            <a:r>
              <a:rPr lang="ar-SA" sz="2800" dirty="0" smtClean="0">
                <a:solidFill>
                  <a:schemeClr val="tx2">
                    <a:lumMod val="50000"/>
                  </a:schemeClr>
                </a:solidFill>
              </a:rPr>
              <a:t>* لا يوجد سبب للشعور بالذنب أو تأنيب الضمير في حين عدم الاستطاعة في أطعام الطفل بالثدي ,فالصلة والارتباط لا تحدث نتيجة الرضاعة الطبيعية فقط ولكن  تأتي مع حمل الطفل واحتضانه والعناية </a:t>
            </a:r>
            <a:r>
              <a:rPr lang="ar-SA" sz="2800" dirty="0" err="1" smtClean="0">
                <a:solidFill>
                  <a:schemeClr val="tx2">
                    <a:lumMod val="50000"/>
                  </a:schemeClr>
                </a:solidFill>
              </a:rPr>
              <a:t>به</a:t>
            </a:r>
            <a:r>
              <a:rPr lang="ar-SA" sz="2800" dirty="0" smtClean="0">
                <a:solidFill>
                  <a:schemeClr val="tx2">
                    <a:lumMod val="50000"/>
                  </a:schemeClr>
                </a:solidFill>
              </a:rPr>
              <a:t> والنظر في عينيه بحب أثناء إطعامه  .</a:t>
            </a: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0" y="0"/>
            <a:ext cx="8143900" cy="6858000"/>
          </a:xfrm>
          <a:solidFill>
            <a:schemeClr val="accent6">
              <a:lumMod val="20000"/>
              <a:lumOff val="80000"/>
            </a:schemeClr>
          </a:solidFill>
        </p:spPr>
        <p:txBody>
          <a:bodyPr>
            <a:normAutofit/>
          </a:bodyPr>
          <a:lstStyle/>
          <a:p>
            <a:pPr>
              <a:buNone/>
            </a:pPr>
            <a:r>
              <a:rPr lang="ar-SA" sz="2800" dirty="0" smtClean="0">
                <a:solidFill>
                  <a:srgbClr val="00B050"/>
                </a:solidFill>
              </a:rPr>
              <a:t>2- بعض الخدع لتقديم الثدي :</a:t>
            </a:r>
          </a:p>
          <a:p>
            <a:pPr>
              <a:buNone/>
            </a:pPr>
            <a:r>
              <a:rPr lang="ar-SA" dirty="0" smtClean="0">
                <a:solidFill>
                  <a:srgbClr val="002060"/>
                </a:solidFill>
              </a:rPr>
              <a:t>1- الجلوس في وضع مريح .</a:t>
            </a:r>
          </a:p>
          <a:p>
            <a:pPr>
              <a:buNone/>
            </a:pPr>
            <a:r>
              <a:rPr lang="ar-SA" dirty="0" smtClean="0">
                <a:solidFill>
                  <a:srgbClr val="002060"/>
                </a:solidFill>
              </a:rPr>
              <a:t>2- تحريك حلمة الثدي ناحية فم الطفل ولكن الحذر من أن تلامس اليد خد الطفل .</a:t>
            </a:r>
          </a:p>
          <a:p>
            <a:pPr>
              <a:buNone/>
            </a:pPr>
            <a:r>
              <a:rPr lang="ar-SA" dirty="0" smtClean="0">
                <a:solidFill>
                  <a:srgbClr val="002060"/>
                </a:solidFill>
              </a:rPr>
              <a:t>3- قد يكون الأمر محبطاً للطفل حتى يتعلم أخذ الجزء المحيط بالحلمة كلها في فمه ولكن تساعد الأم بأن تحرك الحلمة ببطْ بين شفتيه أعلى وأفل لكي تغيظ الطفل فيفتح فمه أكثر لتناول هذه المنطقة.</a:t>
            </a:r>
          </a:p>
          <a:p>
            <a:pPr>
              <a:buNone/>
            </a:pPr>
            <a:r>
              <a:rPr lang="ar-SA" dirty="0" smtClean="0">
                <a:solidFill>
                  <a:srgbClr val="002060"/>
                </a:solidFill>
              </a:rPr>
              <a:t>4- يمكن للأم أن تضع قليل من قطرات الحليب مع الثدي على شفاه الطفل  ليزيد من اهتمام الطفل. وتظهر حاسة التذوق بهذه الطريقة .</a:t>
            </a:r>
          </a:p>
          <a:p>
            <a:pPr>
              <a:buNone/>
            </a:pPr>
            <a:r>
              <a:rPr lang="ar-SA" dirty="0" smtClean="0">
                <a:solidFill>
                  <a:srgbClr val="002060"/>
                </a:solidFill>
              </a:rPr>
              <a:t>5- يجب الضغط على الثدي لأبعاده عن أنف الطفل لكي يتمكن من التنفس .</a:t>
            </a: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8215338" cy="6858000"/>
          </a:xfrm>
          <a:solidFill>
            <a:schemeClr val="accent6">
              <a:lumMod val="20000"/>
              <a:lumOff val="80000"/>
            </a:schemeClr>
          </a:solidFill>
        </p:spPr>
        <p:txBody>
          <a:bodyPr>
            <a:normAutofit fontScale="92500" lnSpcReduction="20000"/>
          </a:bodyPr>
          <a:lstStyle/>
          <a:p>
            <a:pPr>
              <a:buNone/>
            </a:pPr>
            <a:endParaRPr lang="ar-SA" sz="2800" dirty="0" smtClean="0">
              <a:solidFill>
                <a:srgbClr val="00B050"/>
              </a:solidFill>
            </a:endParaRPr>
          </a:p>
          <a:p>
            <a:pPr>
              <a:buNone/>
            </a:pPr>
            <a:r>
              <a:rPr lang="ar-SA" sz="3000" dirty="0" smtClean="0">
                <a:solidFill>
                  <a:srgbClr val="00B050"/>
                </a:solidFill>
              </a:rPr>
              <a:t>3- الفطام :</a:t>
            </a:r>
          </a:p>
          <a:p>
            <a:pPr>
              <a:buNone/>
            </a:pPr>
            <a:r>
              <a:rPr lang="ar-SA" dirty="0" smtClean="0">
                <a:solidFill>
                  <a:srgbClr val="7030A0"/>
                </a:solidFill>
              </a:rPr>
              <a:t>الفطام المبكر عادة  يمثل صعوبات بالنسبة للأطفال.</a:t>
            </a:r>
          </a:p>
          <a:p>
            <a:pPr>
              <a:buNone/>
            </a:pPr>
            <a:r>
              <a:rPr lang="ar-SA" dirty="0" smtClean="0">
                <a:solidFill>
                  <a:srgbClr val="7030A0"/>
                </a:solidFill>
              </a:rPr>
              <a:t>والفطام المتأخر في أثناء الستة أشهر الثانية من النمو قد يسبب بعض الصعوبات مثل التعود على الأكل وفقدان الوزن والجفاف. </a:t>
            </a:r>
          </a:p>
          <a:p>
            <a:pPr>
              <a:buNone/>
            </a:pPr>
            <a:r>
              <a:rPr lang="ar-SA" dirty="0" smtClean="0">
                <a:solidFill>
                  <a:srgbClr val="7030A0"/>
                </a:solidFill>
              </a:rPr>
              <a:t>أفضل طريقة لمنع هذه المشاكل فطامه بعد حولين أو تبادل الثدي بالزجاجة أو بأي طريقة للإطعام في أثناء الأربع الأشهر الأولى من العمر فقط .لكي يتعود الطفل على هذه الوسائل . </a:t>
            </a:r>
          </a:p>
          <a:p>
            <a:pPr>
              <a:buNone/>
            </a:pPr>
            <a:r>
              <a:rPr lang="ar-SA" dirty="0" smtClean="0">
                <a:solidFill>
                  <a:srgbClr val="C00000"/>
                </a:solidFill>
              </a:rPr>
              <a:t>إذا لابد من التدريج في عملية الفطام .</a:t>
            </a:r>
          </a:p>
          <a:p>
            <a:pPr>
              <a:buNone/>
            </a:pPr>
            <a:r>
              <a:rPr lang="ar-SA" sz="2800" dirty="0" smtClean="0">
                <a:solidFill>
                  <a:srgbClr val="00B050"/>
                </a:solidFill>
              </a:rPr>
              <a:t>4- متطلبات ضد برنامج التغذية :</a:t>
            </a:r>
          </a:p>
          <a:p>
            <a:pPr>
              <a:buNone/>
            </a:pPr>
            <a:r>
              <a:rPr lang="ar-SA" sz="2800" dirty="0" smtClean="0">
                <a:solidFill>
                  <a:srgbClr val="7030A0"/>
                </a:solidFill>
              </a:rPr>
              <a:t>سوف يجد الوالدان اللذان يطعمان أطفالهما أن الطفل  سيظهر برنامجاً (نظاماً) بطريقة أو بأخرى , وهذا البرنامج ربما يبدأ الساعة 8 صباحاً في يوم , والساعة 5 صباحاً في يوم أخر .ويكون من الصعب الالتزام بهذا الروتين الذي يتغير كل يوم .</a:t>
            </a:r>
          </a:p>
          <a:p>
            <a:pPr>
              <a:buNone/>
            </a:pPr>
            <a:r>
              <a:rPr lang="ar-SA" sz="2800" dirty="0" smtClean="0">
                <a:solidFill>
                  <a:srgbClr val="C00000"/>
                </a:solidFill>
              </a:rPr>
              <a:t>في الشهر الأول </a:t>
            </a:r>
            <a:r>
              <a:rPr lang="ar-SA" sz="2800" dirty="0" smtClean="0">
                <a:solidFill>
                  <a:srgbClr val="7030A0"/>
                </a:solidFill>
              </a:rPr>
              <a:t>: أغلب الأطفال سوف يكونون برنامجاً لمدة 4 ساعات يبدأ في نفس الوقت كل يوم ويكون هذا ملائم في بيوت كثيرة .</a:t>
            </a:r>
          </a:p>
          <a:p>
            <a:pPr>
              <a:buNone/>
            </a:pPr>
            <a:endParaRPr lang="ar-SA" dirty="0">
              <a:solidFill>
                <a:srgbClr val="C00000"/>
              </a:solidFill>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0" y="0"/>
            <a:ext cx="8786842" cy="6858000"/>
          </a:xfrm>
          <a:solidFill>
            <a:schemeClr val="accent6">
              <a:lumMod val="20000"/>
              <a:lumOff val="80000"/>
            </a:schemeClr>
          </a:solidFill>
        </p:spPr>
        <p:txBody>
          <a:bodyPr>
            <a:normAutofit fontScale="92500" lnSpcReduction="10000"/>
          </a:bodyPr>
          <a:lstStyle/>
          <a:p>
            <a:pPr rtl="0">
              <a:buFontTx/>
              <a:buChar char="-"/>
            </a:pPr>
            <a:r>
              <a:rPr lang="ar-SA" sz="2800" dirty="0" smtClean="0">
                <a:solidFill>
                  <a:srgbClr val="7030A0"/>
                </a:solidFill>
              </a:rPr>
              <a:t>يجب أن نعلم أن بعض الأطفال يكونون غير سعداء بهذه الفترة الفاصلة  وربما يحتاجون لوجبات صغيرة من وقت  إلى أخر </a:t>
            </a:r>
          </a:p>
          <a:p>
            <a:pPr rtl="0">
              <a:buNone/>
            </a:pPr>
            <a:r>
              <a:rPr lang="ar-SA" sz="2800" dirty="0" smtClean="0">
                <a:solidFill>
                  <a:srgbClr val="7030A0"/>
                </a:solidFill>
              </a:rPr>
              <a:t>-هناك مظهر أخر من المتطلبات ضد برنامج التغذية وكمية أكل الأطفال .فمعظم البحوث تقترح أن نتركهم يأكلون بقدر ما </a:t>
            </a:r>
            <a:endParaRPr lang="en-US" sz="2800" dirty="0" smtClean="0">
              <a:solidFill>
                <a:srgbClr val="7030A0"/>
              </a:solidFill>
            </a:endParaRPr>
          </a:p>
          <a:p>
            <a:pPr rtl="0">
              <a:buNone/>
            </a:pPr>
            <a:r>
              <a:rPr lang="ar-SA" sz="2800" dirty="0" smtClean="0">
                <a:solidFill>
                  <a:srgbClr val="7030A0"/>
                </a:solidFill>
              </a:rPr>
              <a:t>يريدون. </a:t>
            </a:r>
          </a:p>
          <a:p>
            <a:pPr rtl="0">
              <a:buNone/>
            </a:pPr>
            <a:r>
              <a:rPr lang="ar-SA" sz="2800" dirty="0" smtClean="0">
                <a:solidFill>
                  <a:srgbClr val="00B050"/>
                </a:solidFill>
              </a:rPr>
              <a:t>5- الأغذية الجامدة (الصلبة ) :</a:t>
            </a:r>
          </a:p>
          <a:p>
            <a:pPr rtl="0">
              <a:buNone/>
            </a:pPr>
            <a:r>
              <a:rPr lang="ar-SA" sz="2800" dirty="0" smtClean="0">
                <a:solidFill>
                  <a:schemeClr val="accent3">
                    <a:lumMod val="75000"/>
                  </a:schemeClr>
                </a:solidFill>
              </a:rPr>
              <a:t>في الشهور القليلة الأولى</a:t>
            </a:r>
            <a:r>
              <a:rPr lang="ar-SA" sz="2800" dirty="0" smtClean="0">
                <a:solidFill>
                  <a:srgbClr val="00B050"/>
                </a:solidFill>
              </a:rPr>
              <a:t> </a:t>
            </a:r>
            <a:r>
              <a:rPr lang="ar-SA" sz="2800" dirty="0" smtClean="0">
                <a:solidFill>
                  <a:srgbClr val="0070C0"/>
                </a:solidFill>
              </a:rPr>
              <a:t>سوف يدفع الطفل لسانه للخارج تجاه الطعام الجامد .</a:t>
            </a:r>
            <a:r>
              <a:rPr lang="en-US" sz="2800" dirty="0" smtClean="0">
                <a:solidFill>
                  <a:schemeClr val="accent3">
                    <a:lumMod val="75000"/>
                  </a:schemeClr>
                </a:solidFill>
              </a:rPr>
              <a:t>   </a:t>
            </a:r>
          </a:p>
          <a:p>
            <a:pPr rtl="0">
              <a:buNone/>
            </a:pPr>
            <a:r>
              <a:rPr lang="ar-SA" sz="2800" dirty="0" smtClean="0">
                <a:solidFill>
                  <a:schemeClr val="accent3">
                    <a:lumMod val="75000"/>
                  </a:schemeClr>
                </a:solidFill>
              </a:rPr>
              <a:t>في الشهور الثلاثة أو الأربعة التالية: </a:t>
            </a:r>
          </a:p>
          <a:p>
            <a:pPr rtl="0">
              <a:buNone/>
            </a:pPr>
            <a:r>
              <a:rPr lang="ar-SA" sz="2800" dirty="0" smtClean="0">
                <a:solidFill>
                  <a:srgbClr val="0070C0"/>
                </a:solidFill>
              </a:rPr>
              <a:t>يحدث تغيير فسيدخل اللسان الطعام داخل الفم بالتدريج ,ويعتبر وقت مناسب لممارسات التذوق الأولى للأطعمة الجامدة .</a:t>
            </a:r>
          </a:p>
          <a:p>
            <a:pPr rtl="0">
              <a:buNone/>
            </a:pPr>
            <a:r>
              <a:rPr lang="ar-SA" sz="2800" dirty="0" smtClean="0">
                <a:solidFill>
                  <a:srgbClr val="0070C0"/>
                </a:solidFill>
              </a:rPr>
              <a:t>فالخضروات الطازجة واللحوم غالباً ما تستخدم أولاً يتبعها الحبوب والجبن الأبيض وقطع الموز وفواكه أخرى وعصير مصفى , ويمكن أن يكون ذلك خلال وجبة المساء عندما تزيد فعالية الأطفال على الاندفاع والمرح .</a:t>
            </a:r>
          </a:p>
          <a:p>
            <a:pPr rtl="0">
              <a:buNone/>
            </a:pPr>
            <a:r>
              <a:rPr lang="ar-SA" sz="2800" dirty="0" smtClean="0">
                <a:solidFill>
                  <a:srgbClr val="7030A0"/>
                </a:solidFill>
              </a:rPr>
              <a:t>- عندما يقبل الطفل هذا الأكل الخفيف فقد لا يقبل الزجاجة كما كان لأن مذاق الأطعمة أفضل ومتعة اللعب </a:t>
            </a:r>
            <a:r>
              <a:rPr lang="ar-SA" sz="2800" dirty="0" err="1" smtClean="0">
                <a:solidFill>
                  <a:srgbClr val="7030A0"/>
                </a:solidFill>
              </a:rPr>
              <a:t>بها</a:t>
            </a:r>
            <a:r>
              <a:rPr lang="ar-SA" sz="2800" dirty="0" smtClean="0">
                <a:solidFill>
                  <a:srgbClr val="7030A0"/>
                </a:solidFill>
              </a:rPr>
              <a:t> أكثر. </a:t>
            </a: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4143</TotalTime>
  <Words>3838</Words>
  <Application>Microsoft Office PowerPoint</Application>
  <PresentationFormat>عرض على الشاشة (3:4)‏</PresentationFormat>
  <Paragraphs>205</Paragraphs>
  <Slides>27</Slides>
  <Notes>2</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وافر</vt:lpstr>
      <vt:lpstr>دور الوالدين في مواجهة مشكلات أطفالهم أثناء التنشئة</vt:lpstr>
      <vt:lpstr>الشريحة 2</vt:lpstr>
      <vt:lpstr>مقدمة </vt:lpstr>
      <vt:lpstr>أولا: مشكلات الأكل</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ثانياً: البكاء ونوبات الغضب والانفعال </vt:lpstr>
      <vt:lpstr>الشريحة 18</vt:lpstr>
      <vt:lpstr>الشريحة 19</vt:lpstr>
      <vt:lpstr>الشريحة 20</vt:lpstr>
      <vt:lpstr>ثالثاً : مشكلات الكلام </vt:lpstr>
      <vt:lpstr>الشريحة 22</vt:lpstr>
      <vt:lpstr>الشريحة 23</vt:lpstr>
      <vt:lpstr>الشريحة 24</vt:lpstr>
      <vt:lpstr>الشريحة 25</vt:lpstr>
      <vt:lpstr>الشريحة 26</vt:lpstr>
      <vt:lpstr>الشريحة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التربية من المنظور التاريخي</dc:title>
  <dc:creator>user</dc:creator>
  <cp:lastModifiedBy>user</cp:lastModifiedBy>
  <cp:revision>169</cp:revision>
  <dcterms:created xsi:type="dcterms:W3CDTF">2011-03-02T15:20:48Z</dcterms:created>
  <dcterms:modified xsi:type="dcterms:W3CDTF">2011-05-02T07:26:53Z</dcterms:modified>
</cp:coreProperties>
</file>