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diagrams/layout3.xml" ContentType="application/vnd.openxmlformats-officedocument.drawingml.diagramLayout+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diagrams/layout2.xml" ContentType="application/vnd.openxmlformats-officedocument.drawingml.diagramLayout+xml"/>
  <Override PartName="/ppt/notesSlides/notesSlide20.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16" r:id="rId1"/>
  </p:sldMasterIdLst>
  <p:notesMasterIdLst>
    <p:notesMasterId r:id="rId26"/>
  </p:notesMasterIdLst>
  <p:sldIdLst>
    <p:sldId id="256" r:id="rId2"/>
    <p:sldId id="303" r:id="rId3"/>
    <p:sldId id="289" r:id="rId4"/>
    <p:sldId id="288" r:id="rId5"/>
    <p:sldId id="290" r:id="rId6"/>
    <p:sldId id="286" r:id="rId7"/>
    <p:sldId id="268" r:id="rId8"/>
    <p:sldId id="272" r:id="rId9"/>
    <p:sldId id="285" r:id="rId10"/>
    <p:sldId id="291" r:id="rId11"/>
    <p:sldId id="292" r:id="rId12"/>
    <p:sldId id="271" r:id="rId13"/>
    <p:sldId id="276" r:id="rId14"/>
    <p:sldId id="273" r:id="rId15"/>
    <p:sldId id="274" r:id="rId16"/>
    <p:sldId id="296" r:id="rId17"/>
    <p:sldId id="293" r:id="rId18"/>
    <p:sldId id="298" r:id="rId19"/>
    <p:sldId id="299" r:id="rId20"/>
    <p:sldId id="300" r:id="rId21"/>
    <p:sldId id="301" r:id="rId22"/>
    <p:sldId id="302" r:id="rId23"/>
    <p:sldId id="294" r:id="rId24"/>
    <p:sldId id="297" r:id="rId25"/>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3300"/>
    <a:srgbClr val="FF5050"/>
  </p:clrMru>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نمط متوسط 2 - تميي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نمط متوسط 2 - تميي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نمط متوسط 2 - تميي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269D01E-BC32-4049-B463-5C60D7B0CCD2}" styleName="نمط ذو سمات 2 - تمييز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8FB837D-C827-4EFA-A057-4D05807E0F7C}" styleName="نمط ذو سمات 1 - تمييز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9C7853C-536D-4A76-A0AE-DD22124D55A5}" styleName="نمط ذو سمات 1 - تمييز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06799F8-075E-4A3A-A7F6-7FBC6576F1A4}" styleName="نمط ذو سمات 2 - تمييز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45" autoAdjust="0"/>
    <p:restoredTop sz="94667" autoAdjust="0"/>
  </p:normalViewPr>
  <p:slideViewPr>
    <p:cSldViewPr>
      <p:cViewPr varScale="1">
        <p:scale>
          <a:sx n="73" d="100"/>
          <a:sy n="73" d="100"/>
        </p:scale>
        <p:origin x="-1074" y="-102"/>
      </p:cViewPr>
      <p:guideLst>
        <p:guide orient="horz" pos="2160"/>
        <p:guide pos="2880"/>
      </p:guideLst>
    </p:cSldViewPr>
  </p:slideViewPr>
  <p:outlineViewPr>
    <p:cViewPr>
      <p:scale>
        <a:sx n="33" d="100"/>
        <a:sy n="33" d="100"/>
      </p:scale>
      <p:origin x="114" y="23733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5026650-DA8D-4C5B-95AE-39F0A9EBC069}" type="doc">
      <dgm:prSet loTypeId="urn:microsoft.com/office/officeart/2005/8/layout/process1" loCatId="process" qsTypeId="urn:microsoft.com/office/officeart/2005/8/quickstyle/simple5" qsCatId="simple" csTypeId="urn:microsoft.com/office/officeart/2005/8/colors/accent3_2" csCatId="accent3" phldr="1"/>
      <dgm:spPr/>
    </dgm:pt>
    <dgm:pt modelId="{86B29105-8D26-4EC5-B9E5-98CA048211BE}">
      <dgm:prSet phldrT="[نص]"/>
      <dgm:spPr/>
      <dgm:t>
        <a:bodyPr/>
        <a:lstStyle/>
        <a:p>
          <a:pPr rtl="1"/>
          <a:r>
            <a:rPr lang="ar-SA"/>
            <a:t>المستقبل (المتعلم)</a:t>
          </a:r>
        </a:p>
      </dgm:t>
    </dgm:pt>
    <dgm:pt modelId="{D5DD9855-7983-4379-AA6F-331F11B4ADCD}" type="parTrans" cxnId="{E4372C45-77C0-43F6-AA22-AEA73A5B648F}">
      <dgm:prSet/>
      <dgm:spPr/>
      <dgm:t>
        <a:bodyPr/>
        <a:lstStyle/>
        <a:p>
          <a:pPr rtl="1"/>
          <a:endParaRPr lang="ar-SA"/>
        </a:p>
      </dgm:t>
    </dgm:pt>
    <dgm:pt modelId="{6201E988-2195-4855-9368-598BD6233207}" type="sibTrans" cxnId="{E4372C45-77C0-43F6-AA22-AEA73A5B648F}">
      <dgm:prSet/>
      <dgm:spPr/>
      <dgm:t>
        <a:bodyPr/>
        <a:lstStyle/>
        <a:p>
          <a:pPr rtl="1"/>
          <a:endParaRPr lang="ar-SA"/>
        </a:p>
      </dgm:t>
    </dgm:pt>
    <dgm:pt modelId="{9516BA79-3434-452F-8059-BC7A03820B11}">
      <dgm:prSet phldrT="[نص]"/>
      <dgm:spPr/>
      <dgm:t>
        <a:bodyPr/>
        <a:lstStyle/>
        <a:p>
          <a:pPr rtl="1"/>
          <a:r>
            <a:rPr lang="ar-SA"/>
            <a:t>المرسل (المعلم)</a:t>
          </a:r>
        </a:p>
      </dgm:t>
    </dgm:pt>
    <dgm:pt modelId="{843894EC-8AED-4B01-B6CE-737CF1E0A2CE}" type="parTrans" cxnId="{0E2F24F2-4DB2-405F-A722-7A87654B771F}">
      <dgm:prSet/>
      <dgm:spPr/>
      <dgm:t>
        <a:bodyPr/>
        <a:lstStyle/>
        <a:p>
          <a:pPr rtl="1"/>
          <a:endParaRPr lang="ar-SA"/>
        </a:p>
      </dgm:t>
    </dgm:pt>
    <dgm:pt modelId="{C0BA91CD-C971-4057-940C-B841C2BD10AD}" type="sibTrans" cxnId="{0E2F24F2-4DB2-405F-A722-7A87654B771F}">
      <dgm:prSet/>
      <dgm:spPr/>
      <dgm:t>
        <a:bodyPr/>
        <a:lstStyle/>
        <a:p>
          <a:pPr rtl="1"/>
          <a:endParaRPr lang="ar-SA"/>
        </a:p>
      </dgm:t>
    </dgm:pt>
    <dgm:pt modelId="{1443C0A7-8141-4BF8-953E-46E7915B49F4}" type="pres">
      <dgm:prSet presAssocID="{E5026650-DA8D-4C5B-95AE-39F0A9EBC069}" presName="Name0" presStyleCnt="0">
        <dgm:presLayoutVars>
          <dgm:dir/>
          <dgm:resizeHandles val="exact"/>
        </dgm:presLayoutVars>
      </dgm:prSet>
      <dgm:spPr/>
    </dgm:pt>
    <dgm:pt modelId="{D4DD7357-8CD7-445F-B527-37329EEE999B}" type="pres">
      <dgm:prSet presAssocID="{86B29105-8D26-4EC5-B9E5-98CA048211BE}" presName="node" presStyleLbl="node1" presStyleIdx="0" presStyleCnt="2" custScaleX="37200">
        <dgm:presLayoutVars>
          <dgm:bulletEnabled val="1"/>
        </dgm:presLayoutVars>
      </dgm:prSet>
      <dgm:spPr/>
      <dgm:t>
        <a:bodyPr/>
        <a:lstStyle/>
        <a:p>
          <a:pPr rtl="1"/>
          <a:endParaRPr lang="ar-SA"/>
        </a:p>
      </dgm:t>
    </dgm:pt>
    <dgm:pt modelId="{F08D6B3B-8713-44BB-8B4A-FA7A489D8007}" type="pres">
      <dgm:prSet presAssocID="{6201E988-2195-4855-9368-598BD6233207}" presName="sibTrans" presStyleLbl="sibTrans2D1" presStyleIdx="0" presStyleCnt="1" custAng="10800000" custScaleX="157131"/>
      <dgm:spPr/>
      <dgm:t>
        <a:bodyPr/>
        <a:lstStyle/>
        <a:p>
          <a:pPr rtl="1"/>
          <a:endParaRPr lang="ar-SA"/>
        </a:p>
      </dgm:t>
    </dgm:pt>
    <dgm:pt modelId="{10760127-F8DA-4F32-97B2-B9F604C0ECD7}" type="pres">
      <dgm:prSet presAssocID="{6201E988-2195-4855-9368-598BD6233207}" presName="connectorText" presStyleLbl="sibTrans2D1" presStyleIdx="0" presStyleCnt="1"/>
      <dgm:spPr/>
      <dgm:t>
        <a:bodyPr/>
        <a:lstStyle/>
        <a:p>
          <a:pPr rtl="1"/>
          <a:endParaRPr lang="ar-SA"/>
        </a:p>
      </dgm:t>
    </dgm:pt>
    <dgm:pt modelId="{5DA827F5-DAD8-4D9C-8C8D-750C90FBC39A}" type="pres">
      <dgm:prSet presAssocID="{9516BA79-3434-452F-8059-BC7A03820B11}" presName="node" presStyleLbl="node1" presStyleIdx="1" presStyleCnt="2" custScaleX="34890" custLinFactNeighborX="135">
        <dgm:presLayoutVars>
          <dgm:bulletEnabled val="1"/>
        </dgm:presLayoutVars>
      </dgm:prSet>
      <dgm:spPr/>
      <dgm:t>
        <a:bodyPr/>
        <a:lstStyle/>
        <a:p>
          <a:pPr rtl="1"/>
          <a:endParaRPr lang="ar-SA"/>
        </a:p>
      </dgm:t>
    </dgm:pt>
  </dgm:ptLst>
  <dgm:cxnLst>
    <dgm:cxn modelId="{6E401405-F6DF-4EBC-9E3E-76AF62D4B0B1}" type="presOf" srcId="{9516BA79-3434-452F-8059-BC7A03820B11}" destId="{5DA827F5-DAD8-4D9C-8C8D-750C90FBC39A}" srcOrd="0" destOrd="0" presId="urn:microsoft.com/office/officeart/2005/8/layout/process1"/>
    <dgm:cxn modelId="{0E2F24F2-4DB2-405F-A722-7A87654B771F}" srcId="{E5026650-DA8D-4C5B-95AE-39F0A9EBC069}" destId="{9516BA79-3434-452F-8059-BC7A03820B11}" srcOrd="1" destOrd="0" parTransId="{843894EC-8AED-4B01-B6CE-737CF1E0A2CE}" sibTransId="{C0BA91CD-C971-4057-940C-B841C2BD10AD}"/>
    <dgm:cxn modelId="{935DD46B-E345-4F8D-98E8-1699E8B40ABD}" type="presOf" srcId="{6201E988-2195-4855-9368-598BD6233207}" destId="{F08D6B3B-8713-44BB-8B4A-FA7A489D8007}" srcOrd="0" destOrd="0" presId="urn:microsoft.com/office/officeart/2005/8/layout/process1"/>
    <dgm:cxn modelId="{CF37D65B-E906-4018-AB21-C48B8032F899}" type="presOf" srcId="{E5026650-DA8D-4C5B-95AE-39F0A9EBC069}" destId="{1443C0A7-8141-4BF8-953E-46E7915B49F4}" srcOrd="0" destOrd="0" presId="urn:microsoft.com/office/officeart/2005/8/layout/process1"/>
    <dgm:cxn modelId="{C4993A71-4AC3-42A7-B41A-4EFFA7762DF4}" type="presOf" srcId="{86B29105-8D26-4EC5-B9E5-98CA048211BE}" destId="{D4DD7357-8CD7-445F-B527-37329EEE999B}" srcOrd="0" destOrd="0" presId="urn:microsoft.com/office/officeart/2005/8/layout/process1"/>
    <dgm:cxn modelId="{0E2F56B0-BA7B-4169-88CE-DBA15E20F6E9}" type="presOf" srcId="{6201E988-2195-4855-9368-598BD6233207}" destId="{10760127-F8DA-4F32-97B2-B9F604C0ECD7}" srcOrd="1" destOrd="0" presId="urn:microsoft.com/office/officeart/2005/8/layout/process1"/>
    <dgm:cxn modelId="{E4372C45-77C0-43F6-AA22-AEA73A5B648F}" srcId="{E5026650-DA8D-4C5B-95AE-39F0A9EBC069}" destId="{86B29105-8D26-4EC5-B9E5-98CA048211BE}" srcOrd="0" destOrd="0" parTransId="{D5DD9855-7983-4379-AA6F-331F11B4ADCD}" sibTransId="{6201E988-2195-4855-9368-598BD6233207}"/>
    <dgm:cxn modelId="{B8CC29DD-4535-4483-89CD-27AC428550E8}" type="presParOf" srcId="{1443C0A7-8141-4BF8-953E-46E7915B49F4}" destId="{D4DD7357-8CD7-445F-B527-37329EEE999B}" srcOrd="0" destOrd="0" presId="urn:microsoft.com/office/officeart/2005/8/layout/process1"/>
    <dgm:cxn modelId="{6A24A864-7011-4508-888A-C193711A6D20}" type="presParOf" srcId="{1443C0A7-8141-4BF8-953E-46E7915B49F4}" destId="{F08D6B3B-8713-44BB-8B4A-FA7A489D8007}" srcOrd="1" destOrd="0" presId="urn:microsoft.com/office/officeart/2005/8/layout/process1"/>
    <dgm:cxn modelId="{DD28E709-5652-4B93-9267-BD5D45DD7910}" type="presParOf" srcId="{F08D6B3B-8713-44BB-8B4A-FA7A489D8007}" destId="{10760127-F8DA-4F32-97B2-B9F604C0ECD7}" srcOrd="0" destOrd="0" presId="urn:microsoft.com/office/officeart/2005/8/layout/process1"/>
    <dgm:cxn modelId="{8663AE99-25F5-46D6-B5D9-EDCEDE376C2A}" type="presParOf" srcId="{1443C0A7-8141-4BF8-953E-46E7915B49F4}" destId="{5DA827F5-DAD8-4D9C-8C8D-750C90FBC39A}" srcOrd="2" destOrd="0" presId="urn:microsoft.com/office/officeart/2005/8/layout/process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5026650-DA8D-4C5B-95AE-39F0A9EBC069}" type="doc">
      <dgm:prSet loTypeId="urn:microsoft.com/office/officeart/2005/8/layout/process1" loCatId="process" qsTypeId="urn:microsoft.com/office/officeart/2005/8/quickstyle/simple5" qsCatId="simple" csTypeId="urn:microsoft.com/office/officeart/2005/8/colors/accent3_2" csCatId="accent3" phldr="1"/>
      <dgm:spPr/>
    </dgm:pt>
    <dgm:pt modelId="{86B29105-8D26-4EC5-B9E5-98CA048211BE}">
      <dgm:prSet phldrT="[نص]"/>
      <dgm:spPr/>
      <dgm:t>
        <a:bodyPr/>
        <a:lstStyle/>
        <a:p>
          <a:pPr rtl="1"/>
          <a:r>
            <a:rPr lang="ar-SA" dirty="0"/>
            <a:t>المستقبل (المتعلم)</a:t>
          </a:r>
        </a:p>
      </dgm:t>
    </dgm:pt>
    <dgm:pt modelId="{D5DD9855-7983-4379-AA6F-331F11B4ADCD}" type="parTrans" cxnId="{E4372C45-77C0-43F6-AA22-AEA73A5B648F}">
      <dgm:prSet/>
      <dgm:spPr/>
      <dgm:t>
        <a:bodyPr/>
        <a:lstStyle/>
        <a:p>
          <a:pPr rtl="1"/>
          <a:endParaRPr lang="ar-SA"/>
        </a:p>
      </dgm:t>
    </dgm:pt>
    <dgm:pt modelId="{6201E988-2195-4855-9368-598BD6233207}" type="sibTrans" cxnId="{E4372C45-77C0-43F6-AA22-AEA73A5B648F}">
      <dgm:prSet/>
      <dgm:spPr/>
      <dgm:t>
        <a:bodyPr/>
        <a:lstStyle/>
        <a:p>
          <a:pPr rtl="1"/>
          <a:endParaRPr lang="ar-SA"/>
        </a:p>
      </dgm:t>
    </dgm:pt>
    <dgm:pt modelId="{9516BA79-3434-452F-8059-BC7A03820B11}">
      <dgm:prSet phldrT="[نص]"/>
      <dgm:spPr/>
      <dgm:t>
        <a:bodyPr/>
        <a:lstStyle/>
        <a:p>
          <a:pPr rtl="1"/>
          <a:r>
            <a:rPr lang="ar-SA" dirty="0"/>
            <a:t>المرسل (المعلم)</a:t>
          </a:r>
        </a:p>
      </dgm:t>
    </dgm:pt>
    <dgm:pt modelId="{843894EC-8AED-4B01-B6CE-737CF1E0A2CE}" type="parTrans" cxnId="{0E2F24F2-4DB2-405F-A722-7A87654B771F}">
      <dgm:prSet/>
      <dgm:spPr/>
      <dgm:t>
        <a:bodyPr/>
        <a:lstStyle/>
        <a:p>
          <a:pPr rtl="1"/>
          <a:endParaRPr lang="ar-SA"/>
        </a:p>
      </dgm:t>
    </dgm:pt>
    <dgm:pt modelId="{C0BA91CD-C971-4057-940C-B841C2BD10AD}" type="sibTrans" cxnId="{0E2F24F2-4DB2-405F-A722-7A87654B771F}">
      <dgm:prSet/>
      <dgm:spPr/>
      <dgm:t>
        <a:bodyPr/>
        <a:lstStyle/>
        <a:p>
          <a:pPr rtl="1"/>
          <a:endParaRPr lang="ar-SA"/>
        </a:p>
      </dgm:t>
    </dgm:pt>
    <dgm:pt modelId="{1443C0A7-8141-4BF8-953E-46E7915B49F4}" type="pres">
      <dgm:prSet presAssocID="{E5026650-DA8D-4C5B-95AE-39F0A9EBC069}" presName="Name0" presStyleCnt="0">
        <dgm:presLayoutVars>
          <dgm:dir/>
          <dgm:resizeHandles val="exact"/>
        </dgm:presLayoutVars>
      </dgm:prSet>
      <dgm:spPr/>
    </dgm:pt>
    <dgm:pt modelId="{D4DD7357-8CD7-445F-B527-37329EEE999B}" type="pres">
      <dgm:prSet presAssocID="{86B29105-8D26-4EC5-B9E5-98CA048211BE}" presName="node" presStyleLbl="node1" presStyleIdx="0" presStyleCnt="2" custScaleX="37200">
        <dgm:presLayoutVars>
          <dgm:bulletEnabled val="1"/>
        </dgm:presLayoutVars>
      </dgm:prSet>
      <dgm:spPr/>
      <dgm:t>
        <a:bodyPr/>
        <a:lstStyle/>
        <a:p>
          <a:pPr rtl="1"/>
          <a:endParaRPr lang="ar-SA"/>
        </a:p>
      </dgm:t>
    </dgm:pt>
    <dgm:pt modelId="{F08D6B3B-8713-44BB-8B4A-FA7A489D8007}" type="pres">
      <dgm:prSet presAssocID="{6201E988-2195-4855-9368-598BD6233207}" presName="sibTrans" presStyleLbl="sibTrans2D1" presStyleIdx="0" presStyleCnt="1" custAng="10800000" custScaleX="157131"/>
      <dgm:spPr/>
      <dgm:t>
        <a:bodyPr/>
        <a:lstStyle/>
        <a:p>
          <a:pPr rtl="1"/>
          <a:endParaRPr lang="ar-SA"/>
        </a:p>
      </dgm:t>
    </dgm:pt>
    <dgm:pt modelId="{10760127-F8DA-4F32-97B2-B9F604C0ECD7}" type="pres">
      <dgm:prSet presAssocID="{6201E988-2195-4855-9368-598BD6233207}" presName="connectorText" presStyleLbl="sibTrans2D1" presStyleIdx="0" presStyleCnt="1"/>
      <dgm:spPr/>
      <dgm:t>
        <a:bodyPr/>
        <a:lstStyle/>
        <a:p>
          <a:pPr rtl="1"/>
          <a:endParaRPr lang="ar-SA"/>
        </a:p>
      </dgm:t>
    </dgm:pt>
    <dgm:pt modelId="{5DA827F5-DAD8-4D9C-8C8D-750C90FBC39A}" type="pres">
      <dgm:prSet presAssocID="{9516BA79-3434-452F-8059-BC7A03820B11}" presName="node" presStyleLbl="node1" presStyleIdx="1" presStyleCnt="2" custScaleX="34890" custLinFactNeighborX="135">
        <dgm:presLayoutVars>
          <dgm:bulletEnabled val="1"/>
        </dgm:presLayoutVars>
      </dgm:prSet>
      <dgm:spPr/>
      <dgm:t>
        <a:bodyPr/>
        <a:lstStyle/>
        <a:p>
          <a:pPr rtl="1"/>
          <a:endParaRPr lang="ar-SA"/>
        </a:p>
      </dgm:t>
    </dgm:pt>
  </dgm:ptLst>
  <dgm:cxnLst>
    <dgm:cxn modelId="{C7FFD489-B165-4AF5-BE9B-85E447B1F580}" type="presOf" srcId="{E5026650-DA8D-4C5B-95AE-39F0A9EBC069}" destId="{1443C0A7-8141-4BF8-953E-46E7915B49F4}" srcOrd="0" destOrd="0" presId="urn:microsoft.com/office/officeart/2005/8/layout/process1"/>
    <dgm:cxn modelId="{9A662D95-717D-4451-9123-0E2FD8C58FAD}" type="presOf" srcId="{86B29105-8D26-4EC5-B9E5-98CA048211BE}" destId="{D4DD7357-8CD7-445F-B527-37329EEE999B}" srcOrd="0" destOrd="0" presId="urn:microsoft.com/office/officeart/2005/8/layout/process1"/>
    <dgm:cxn modelId="{0E2F24F2-4DB2-405F-A722-7A87654B771F}" srcId="{E5026650-DA8D-4C5B-95AE-39F0A9EBC069}" destId="{9516BA79-3434-452F-8059-BC7A03820B11}" srcOrd="1" destOrd="0" parTransId="{843894EC-8AED-4B01-B6CE-737CF1E0A2CE}" sibTransId="{C0BA91CD-C971-4057-940C-B841C2BD10AD}"/>
    <dgm:cxn modelId="{77E58F7B-817E-4CD3-AB9D-3820E711B4CC}" type="presOf" srcId="{6201E988-2195-4855-9368-598BD6233207}" destId="{F08D6B3B-8713-44BB-8B4A-FA7A489D8007}" srcOrd="0" destOrd="0" presId="urn:microsoft.com/office/officeart/2005/8/layout/process1"/>
    <dgm:cxn modelId="{86FA3E21-3320-402C-BC7D-11CD47E7BDB4}" type="presOf" srcId="{9516BA79-3434-452F-8059-BC7A03820B11}" destId="{5DA827F5-DAD8-4D9C-8C8D-750C90FBC39A}" srcOrd="0" destOrd="0" presId="urn:microsoft.com/office/officeart/2005/8/layout/process1"/>
    <dgm:cxn modelId="{66048AF0-DA3A-4103-A6B3-F2C224EE9619}" type="presOf" srcId="{6201E988-2195-4855-9368-598BD6233207}" destId="{10760127-F8DA-4F32-97B2-B9F604C0ECD7}" srcOrd="1" destOrd="0" presId="urn:microsoft.com/office/officeart/2005/8/layout/process1"/>
    <dgm:cxn modelId="{E4372C45-77C0-43F6-AA22-AEA73A5B648F}" srcId="{E5026650-DA8D-4C5B-95AE-39F0A9EBC069}" destId="{86B29105-8D26-4EC5-B9E5-98CA048211BE}" srcOrd="0" destOrd="0" parTransId="{D5DD9855-7983-4379-AA6F-331F11B4ADCD}" sibTransId="{6201E988-2195-4855-9368-598BD6233207}"/>
    <dgm:cxn modelId="{216A710D-911D-439F-B3A6-B56C61B2E158}" type="presParOf" srcId="{1443C0A7-8141-4BF8-953E-46E7915B49F4}" destId="{D4DD7357-8CD7-445F-B527-37329EEE999B}" srcOrd="0" destOrd="0" presId="urn:microsoft.com/office/officeart/2005/8/layout/process1"/>
    <dgm:cxn modelId="{1A48E49D-F840-4EDC-B171-626DA416A5A6}" type="presParOf" srcId="{1443C0A7-8141-4BF8-953E-46E7915B49F4}" destId="{F08D6B3B-8713-44BB-8B4A-FA7A489D8007}" srcOrd="1" destOrd="0" presId="urn:microsoft.com/office/officeart/2005/8/layout/process1"/>
    <dgm:cxn modelId="{6713A76B-4BC7-4BB4-9624-A3F1CECA7A5D}" type="presParOf" srcId="{F08D6B3B-8713-44BB-8B4A-FA7A489D8007}" destId="{10760127-F8DA-4F32-97B2-B9F604C0ECD7}" srcOrd="0" destOrd="0" presId="urn:microsoft.com/office/officeart/2005/8/layout/process1"/>
    <dgm:cxn modelId="{ADCCA67E-23FA-4BB1-AADF-D351F76E41F2}" type="presParOf" srcId="{1443C0A7-8141-4BF8-953E-46E7915B49F4}" destId="{5DA827F5-DAD8-4D9C-8C8D-750C90FBC39A}" srcOrd="2" destOrd="0" presId="urn:microsoft.com/office/officeart/2005/8/layout/process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B68BD26-E289-42B5-AC66-457C6B52B941}" type="doc">
      <dgm:prSet loTypeId="urn:microsoft.com/office/officeart/2005/8/layout/venn2" loCatId="relationship" qsTypeId="urn:microsoft.com/office/officeart/2005/8/quickstyle/3d2" qsCatId="3D" csTypeId="urn:microsoft.com/office/officeart/2005/8/colors/colorful3" csCatId="colorful" phldr="1"/>
      <dgm:spPr/>
      <dgm:t>
        <a:bodyPr/>
        <a:lstStyle/>
        <a:p>
          <a:pPr rtl="1"/>
          <a:endParaRPr lang="ar-SA"/>
        </a:p>
      </dgm:t>
    </dgm:pt>
    <dgm:pt modelId="{331C8A02-89B5-4E25-AC29-FEB47BBC4BB5}">
      <dgm:prSet phldrT="[Text]" custT="1"/>
      <dgm:spPr/>
      <dgm:t>
        <a:bodyPr/>
        <a:lstStyle/>
        <a:p>
          <a:pPr algn="ctr" rtl="1"/>
          <a:r>
            <a:rPr lang="ar-SA" sz="1400" b="1" dirty="0" smtClean="0">
              <a:solidFill>
                <a:schemeClr val="tx1">
                  <a:lumMod val="95000"/>
                  <a:lumOff val="5000"/>
                </a:schemeClr>
              </a:solidFill>
            </a:rPr>
            <a:t>التعليم</a:t>
          </a:r>
          <a:endParaRPr lang="ar-SA" sz="1400" b="1" dirty="0">
            <a:solidFill>
              <a:schemeClr val="tx1">
                <a:lumMod val="95000"/>
                <a:lumOff val="5000"/>
              </a:schemeClr>
            </a:solidFill>
          </a:endParaRPr>
        </a:p>
      </dgm:t>
    </dgm:pt>
    <dgm:pt modelId="{88CE01F4-01B2-473E-A4C9-5B759FB6A666}" type="parTrans" cxnId="{F040A48A-873E-471D-AEF7-31124DB0C6D6}">
      <dgm:prSet/>
      <dgm:spPr/>
      <dgm:t>
        <a:bodyPr/>
        <a:lstStyle/>
        <a:p>
          <a:pPr algn="ctr" rtl="1"/>
          <a:endParaRPr lang="ar-SA"/>
        </a:p>
      </dgm:t>
    </dgm:pt>
    <dgm:pt modelId="{2B23FE67-801B-4BDB-820E-E7D73980DF96}" type="sibTrans" cxnId="{F040A48A-873E-471D-AEF7-31124DB0C6D6}">
      <dgm:prSet/>
      <dgm:spPr/>
      <dgm:t>
        <a:bodyPr/>
        <a:lstStyle/>
        <a:p>
          <a:pPr algn="ctr" rtl="1"/>
          <a:endParaRPr lang="ar-SA"/>
        </a:p>
      </dgm:t>
    </dgm:pt>
    <dgm:pt modelId="{562C1646-9DED-4BD1-BA85-50D4D3AAA99D}">
      <dgm:prSet phldrT="[Text]" custT="1"/>
      <dgm:spPr/>
      <dgm:t>
        <a:bodyPr/>
        <a:lstStyle/>
        <a:p>
          <a:pPr algn="ctr" rtl="1"/>
          <a:r>
            <a:rPr lang="ar-SA" sz="1400" b="1" dirty="0" smtClean="0">
              <a:solidFill>
                <a:schemeClr val="tx1">
                  <a:lumMod val="95000"/>
                  <a:lumOff val="5000"/>
                </a:schemeClr>
              </a:solidFill>
            </a:rPr>
            <a:t>التلقين</a:t>
          </a:r>
          <a:endParaRPr lang="ar-SA" sz="1400" b="1" dirty="0">
            <a:solidFill>
              <a:schemeClr val="tx1">
                <a:lumMod val="95000"/>
                <a:lumOff val="5000"/>
              </a:schemeClr>
            </a:solidFill>
          </a:endParaRPr>
        </a:p>
      </dgm:t>
    </dgm:pt>
    <dgm:pt modelId="{669E1FC6-6D64-4D3F-9945-0F50454F0782}" type="parTrans" cxnId="{6FCB87A1-B3BE-4414-BEAB-AD53F55B496C}">
      <dgm:prSet/>
      <dgm:spPr/>
      <dgm:t>
        <a:bodyPr/>
        <a:lstStyle/>
        <a:p>
          <a:pPr algn="ctr" rtl="1"/>
          <a:endParaRPr lang="ar-SA"/>
        </a:p>
      </dgm:t>
    </dgm:pt>
    <dgm:pt modelId="{0256872D-31A3-4D37-9D82-2700D855F8BE}" type="sibTrans" cxnId="{6FCB87A1-B3BE-4414-BEAB-AD53F55B496C}">
      <dgm:prSet/>
      <dgm:spPr/>
      <dgm:t>
        <a:bodyPr/>
        <a:lstStyle/>
        <a:p>
          <a:pPr algn="ctr" rtl="1"/>
          <a:endParaRPr lang="ar-SA"/>
        </a:p>
      </dgm:t>
    </dgm:pt>
    <dgm:pt modelId="{996487BB-7575-4E3B-A039-BDB848BA6B5E}">
      <dgm:prSet custT="1"/>
      <dgm:spPr/>
      <dgm:t>
        <a:bodyPr/>
        <a:lstStyle/>
        <a:p>
          <a:pPr algn="ctr" rtl="1"/>
          <a:r>
            <a:rPr lang="ar-SA" sz="1400" b="1" dirty="0" smtClean="0">
              <a:solidFill>
                <a:schemeClr val="tx1">
                  <a:lumMod val="95000"/>
                  <a:lumOff val="5000"/>
                </a:schemeClr>
              </a:solidFill>
            </a:rPr>
            <a:t>التعلم</a:t>
          </a:r>
          <a:endParaRPr lang="ar-SA" sz="1400" b="1" dirty="0">
            <a:solidFill>
              <a:schemeClr val="tx1">
                <a:lumMod val="95000"/>
                <a:lumOff val="5000"/>
              </a:schemeClr>
            </a:solidFill>
          </a:endParaRPr>
        </a:p>
      </dgm:t>
    </dgm:pt>
    <dgm:pt modelId="{05CFE1DC-340D-4A23-9C55-29DBE3338171}" type="parTrans" cxnId="{C2860790-8C55-478C-B323-5E1382018469}">
      <dgm:prSet/>
      <dgm:spPr/>
      <dgm:t>
        <a:bodyPr/>
        <a:lstStyle/>
        <a:p>
          <a:pPr algn="ctr" rtl="1"/>
          <a:endParaRPr lang="ar-SA"/>
        </a:p>
      </dgm:t>
    </dgm:pt>
    <dgm:pt modelId="{428B5433-7954-4681-BFB9-48EB153D224C}" type="sibTrans" cxnId="{C2860790-8C55-478C-B323-5E1382018469}">
      <dgm:prSet/>
      <dgm:spPr/>
      <dgm:t>
        <a:bodyPr/>
        <a:lstStyle/>
        <a:p>
          <a:pPr algn="ctr" rtl="1"/>
          <a:endParaRPr lang="ar-SA"/>
        </a:p>
      </dgm:t>
    </dgm:pt>
    <dgm:pt modelId="{14CBAE59-E6EB-436F-81EC-9B7386B80A36}" type="pres">
      <dgm:prSet presAssocID="{AB68BD26-E289-42B5-AC66-457C6B52B941}" presName="Name0" presStyleCnt="0">
        <dgm:presLayoutVars>
          <dgm:chMax val="7"/>
          <dgm:resizeHandles val="exact"/>
        </dgm:presLayoutVars>
      </dgm:prSet>
      <dgm:spPr/>
      <dgm:t>
        <a:bodyPr/>
        <a:lstStyle/>
        <a:p>
          <a:pPr rtl="1"/>
          <a:endParaRPr lang="ar-SA"/>
        </a:p>
      </dgm:t>
    </dgm:pt>
    <dgm:pt modelId="{A0D1518C-E62F-420B-AEBE-EC7F5F232F0A}" type="pres">
      <dgm:prSet presAssocID="{AB68BD26-E289-42B5-AC66-457C6B52B941}" presName="comp1" presStyleCnt="0"/>
      <dgm:spPr/>
      <dgm:t>
        <a:bodyPr/>
        <a:lstStyle/>
        <a:p>
          <a:pPr rtl="1"/>
          <a:endParaRPr lang="ar-SA"/>
        </a:p>
      </dgm:t>
    </dgm:pt>
    <dgm:pt modelId="{2F80C923-6A1D-4215-93A2-B7AB19124C64}" type="pres">
      <dgm:prSet presAssocID="{AB68BD26-E289-42B5-AC66-457C6B52B941}" presName="circle1" presStyleLbl="node1" presStyleIdx="0" presStyleCnt="3" custLinFactY="63525" custLinFactNeighborX="-820" custLinFactNeighborY="100000"/>
      <dgm:spPr/>
      <dgm:t>
        <a:bodyPr/>
        <a:lstStyle/>
        <a:p>
          <a:pPr rtl="1"/>
          <a:endParaRPr lang="ar-SA"/>
        </a:p>
      </dgm:t>
    </dgm:pt>
    <dgm:pt modelId="{4AF12CA1-81E0-4F1B-ABFD-505110E7D7A9}" type="pres">
      <dgm:prSet presAssocID="{AB68BD26-E289-42B5-AC66-457C6B52B941}" presName="c1text" presStyleLbl="node1" presStyleIdx="0" presStyleCnt="3">
        <dgm:presLayoutVars>
          <dgm:bulletEnabled val="1"/>
        </dgm:presLayoutVars>
      </dgm:prSet>
      <dgm:spPr/>
      <dgm:t>
        <a:bodyPr/>
        <a:lstStyle/>
        <a:p>
          <a:pPr rtl="1"/>
          <a:endParaRPr lang="ar-SA"/>
        </a:p>
      </dgm:t>
    </dgm:pt>
    <dgm:pt modelId="{63F0931F-423C-4A30-B5C5-F30138F93423}" type="pres">
      <dgm:prSet presAssocID="{AB68BD26-E289-42B5-AC66-457C6B52B941}" presName="comp2" presStyleCnt="0"/>
      <dgm:spPr/>
      <dgm:t>
        <a:bodyPr/>
        <a:lstStyle/>
        <a:p>
          <a:pPr rtl="1"/>
          <a:endParaRPr lang="ar-SA"/>
        </a:p>
      </dgm:t>
    </dgm:pt>
    <dgm:pt modelId="{CB213463-FD70-476E-A6E3-2F3B09143C7B}" type="pres">
      <dgm:prSet presAssocID="{AB68BD26-E289-42B5-AC66-457C6B52B941}" presName="circle2" presStyleLbl="node1" presStyleIdx="1" presStyleCnt="3"/>
      <dgm:spPr/>
      <dgm:t>
        <a:bodyPr/>
        <a:lstStyle/>
        <a:p>
          <a:pPr rtl="1"/>
          <a:endParaRPr lang="ar-SA"/>
        </a:p>
      </dgm:t>
    </dgm:pt>
    <dgm:pt modelId="{CD97D17B-86D2-46BC-9905-A3FF6D1C18E7}" type="pres">
      <dgm:prSet presAssocID="{AB68BD26-E289-42B5-AC66-457C6B52B941}" presName="c2text" presStyleLbl="node1" presStyleIdx="1" presStyleCnt="3">
        <dgm:presLayoutVars>
          <dgm:bulletEnabled val="1"/>
        </dgm:presLayoutVars>
      </dgm:prSet>
      <dgm:spPr/>
      <dgm:t>
        <a:bodyPr/>
        <a:lstStyle/>
        <a:p>
          <a:pPr rtl="1"/>
          <a:endParaRPr lang="ar-SA"/>
        </a:p>
      </dgm:t>
    </dgm:pt>
    <dgm:pt modelId="{57D0C62B-2116-4A6D-B6BF-7FDCB4F26D54}" type="pres">
      <dgm:prSet presAssocID="{AB68BD26-E289-42B5-AC66-457C6B52B941}" presName="comp3" presStyleCnt="0"/>
      <dgm:spPr/>
      <dgm:t>
        <a:bodyPr/>
        <a:lstStyle/>
        <a:p>
          <a:pPr rtl="1"/>
          <a:endParaRPr lang="ar-SA"/>
        </a:p>
      </dgm:t>
    </dgm:pt>
    <dgm:pt modelId="{441569B3-79B7-4266-A18F-60577DA367D0}" type="pres">
      <dgm:prSet presAssocID="{AB68BD26-E289-42B5-AC66-457C6B52B941}" presName="circle3" presStyleLbl="node1" presStyleIdx="2" presStyleCnt="3"/>
      <dgm:spPr/>
      <dgm:t>
        <a:bodyPr/>
        <a:lstStyle/>
        <a:p>
          <a:pPr rtl="1"/>
          <a:endParaRPr lang="ar-SA"/>
        </a:p>
      </dgm:t>
    </dgm:pt>
    <dgm:pt modelId="{EA0B6175-1A86-4595-9AE7-C4AF68920A79}" type="pres">
      <dgm:prSet presAssocID="{AB68BD26-E289-42B5-AC66-457C6B52B941}" presName="c3text" presStyleLbl="node1" presStyleIdx="2" presStyleCnt="3">
        <dgm:presLayoutVars>
          <dgm:bulletEnabled val="1"/>
        </dgm:presLayoutVars>
      </dgm:prSet>
      <dgm:spPr/>
      <dgm:t>
        <a:bodyPr/>
        <a:lstStyle/>
        <a:p>
          <a:pPr rtl="1"/>
          <a:endParaRPr lang="ar-SA"/>
        </a:p>
      </dgm:t>
    </dgm:pt>
  </dgm:ptLst>
  <dgm:cxnLst>
    <dgm:cxn modelId="{F040A48A-873E-471D-AEF7-31124DB0C6D6}" srcId="{AB68BD26-E289-42B5-AC66-457C6B52B941}" destId="{331C8A02-89B5-4E25-AC29-FEB47BBC4BB5}" srcOrd="1" destOrd="0" parTransId="{88CE01F4-01B2-473E-A4C9-5B759FB6A666}" sibTransId="{2B23FE67-801B-4BDB-820E-E7D73980DF96}"/>
    <dgm:cxn modelId="{CA0C1975-A6C5-4C40-BFF6-7E960B31EA8D}" type="presOf" srcId="{996487BB-7575-4E3B-A039-BDB848BA6B5E}" destId="{2F80C923-6A1D-4215-93A2-B7AB19124C64}" srcOrd="0" destOrd="0" presId="urn:microsoft.com/office/officeart/2005/8/layout/venn2"/>
    <dgm:cxn modelId="{6FCB87A1-B3BE-4414-BEAB-AD53F55B496C}" srcId="{AB68BD26-E289-42B5-AC66-457C6B52B941}" destId="{562C1646-9DED-4BD1-BA85-50D4D3AAA99D}" srcOrd="2" destOrd="0" parTransId="{669E1FC6-6D64-4D3F-9945-0F50454F0782}" sibTransId="{0256872D-31A3-4D37-9D82-2700D855F8BE}"/>
    <dgm:cxn modelId="{C2860790-8C55-478C-B323-5E1382018469}" srcId="{AB68BD26-E289-42B5-AC66-457C6B52B941}" destId="{996487BB-7575-4E3B-A039-BDB848BA6B5E}" srcOrd="0" destOrd="0" parTransId="{05CFE1DC-340D-4A23-9C55-29DBE3338171}" sibTransId="{428B5433-7954-4681-BFB9-48EB153D224C}"/>
    <dgm:cxn modelId="{1B99B366-6B3D-42F0-9B3F-006C1E706C1D}" type="presOf" srcId="{996487BB-7575-4E3B-A039-BDB848BA6B5E}" destId="{4AF12CA1-81E0-4F1B-ABFD-505110E7D7A9}" srcOrd="1" destOrd="0" presId="urn:microsoft.com/office/officeart/2005/8/layout/venn2"/>
    <dgm:cxn modelId="{6F18975D-77A7-4C5F-96F6-BF98C0A1C47C}" type="presOf" srcId="{331C8A02-89B5-4E25-AC29-FEB47BBC4BB5}" destId="{CB213463-FD70-476E-A6E3-2F3B09143C7B}" srcOrd="0" destOrd="0" presId="urn:microsoft.com/office/officeart/2005/8/layout/venn2"/>
    <dgm:cxn modelId="{1DB71227-1CD2-439F-A97A-135C3E2F7D01}" type="presOf" srcId="{331C8A02-89B5-4E25-AC29-FEB47BBC4BB5}" destId="{CD97D17B-86D2-46BC-9905-A3FF6D1C18E7}" srcOrd="1" destOrd="0" presId="urn:microsoft.com/office/officeart/2005/8/layout/venn2"/>
    <dgm:cxn modelId="{068CDB7B-5A39-427A-9882-E4EF04C9B4C3}" type="presOf" srcId="{AB68BD26-E289-42B5-AC66-457C6B52B941}" destId="{14CBAE59-E6EB-436F-81EC-9B7386B80A36}" srcOrd="0" destOrd="0" presId="urn:microsoft.com/office/officeart/2005/8/layout/venn2"/>
    <dgm:cxn modelId="{E7D92686-DD73-4E0B-98C0-6F5DA3045C57}" type="presOf" srcId="{562C1646-9DED-4BD1-BA85-50D4D3AAA99D}" destId="{EA0B6175-1A86-4595-9AE7-C4AF68920A79}" srcOrd="1" destOrd="0" presId="urn:microsoft.com/office/officeart/2005/8/layout/venn2"/>
    <dgm:cxn modelId="{754797D2-2025-4E14-A320-F42477E63178}" type="presOf" srcId="{562C1646-9DED-4BD1-BA85-50D4D3AAA99D}" destId="{441569B3-79B7-4266-A18F-60577DA367D0}" srcOrd="0" destOrd="0" presId="urn:microsoft.com/office/officeart/2005/8/layout/venn2"/>
    <dgm:cxn modelId="{8ECA53CF-69E3-472B-8D9A-FD26950C173C}" type="presParOf" srcId="{14CBAE59-E6EB-436F-81EC-9B7386B80A36}" destId="{A0D1518C-E62F-420B-AEBE-EC7F5F232F0A}" srcOrd="0" destOrd="0" presId="urn:microsoft.com/office/officeart/2005/8/layout/venn2"/>
    <dgm:cxn modelId="{C01DCEAE-DEBE-4494-A5D5-D2C033579877}" type="presParOf" srcId="{A0D1518C-E62F-420B-AEBE-EC7F5F232F0A}" destId="{2F80C923-6A1D-4215-93A2-B7AB19124C64}" srcOrd="0" destOrd="0" presId="urn:microsoft.com/office/officeart/2005/8/layout/venn2"/>
    <dgm:cxn modelId="{819D12C1-D34C-4E8F-9DF3-04E8DD540C42}" type="presParOf" srcId="{A0D1518C-E62F-420B-AEBE-EC7F5F232F0A}" destId="{4AF12CA1-81E0-4F1B-ABFD-505110E7D7A9}" srcOrd="1" destOrd="0" presId="urn:microsoft.com/office/officeart/2005/8/layout/venn2"/>
    <dgm:cxn modelId="{597AF8BB-C0C9-4FB0-B4A0-1D9DA01CF0D5}" type="presParOf" srcId="{14CBAE59-E6EB-436F-81EC-9B7386B80A36}" destId="{63F0931F-423C-4A30-B5C5-F30138F93423}" srcOrd="1" destOrd="0" presId="urn:microsoft.com/office/officeart/2005/8/layout/venn2"/>
    <dgm:cxn modelId="{857025DA-603B-483F-960E-064341417F53}" type="presParOf" srcId="{63F0931F-423C-4A30-B5C5-F30138F93423}" destId="{CB213463-FD70-476E-A6E3-2F3B09143C7B}" srcOrd="0" destOrd="0" presId="urn:microsoft.com/office/officeart/2005/8/layout/venn2"/>
    <dgm:cxn modelId="{FA857B6D-BDB0-4315-AD94-B48D317FBA7F}" type="presParOf" srcId="{63F0931F-423C-4A30-B5C5-F30138F93423}" destId="{CD97D17B-86D2-46BC-9905-A3FF6D1C18E7}" srcOrd="1" destOrd="0" presId="urn:microsoft.com/office/officeart/2005/8/layout/venn2"/>
    <dgm:cxn modelId="{B8A89879-7B97-4943-9DC4-1D77CA6259A0}" type="presParOf" srcId="{14CBAE59-E6EB-436F-81EC-9B7386B80A36}" destId="{57D0C62B-2116-4A6D-B6BF-7FDCB4F26D54}" srcOrd="2" destOrd="0" presId="urn:microsoft.com/office/officeart/2005/8/layout/venn2"/>
    <dgm:cxn modelId="{D5486C08-739C-4598-BA41-07BA498D3554}" type="presParOf" srcId="{57D0C62B-2116-4A6D-B6BF-7FDCB4F26D54}" destId="{441569B3-79B7-4266-A18F-60577DA367D0}" srcOrd="0" destOrd="0" presId="urn:microsoft.com/office/officeart/2005/8/layout/venn2"/>
    <dgm:cxn modelId="{43A2971E-7ADD-4AA2-8E31-049FD620B11D}" type="presParOf" srcId="{57D0C62B-2116-4A6D-B6BF-7FDCB4F26D54}" destId="{EA0B6175-1A86-4595-9AE7-C4AF68920A79}" srcOrd="1" destOrd="0" presId="urn:microsoft.com/office/officeart/2005/8/layout/venn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4DD7357-8CD7-445F-B527-37329EEE999B}">
      <dsp:nvSpPr>
        <dsp:cNvPr id="0" name=""/>
        <dsp:cNvSpPr/>
      </dsp:nvSpPr>
      <dsp:spPr>
        <a:xfrm>
          <a:off x="2178" y="0"/>
          <a:ext cx="2393119" cy="1071571"/>
        </a:xfrm>
        <a:prstGeom prst="roundRect">
          <a:avLst>
            <a:gd name="adj" fmla="val 10000"/>
          </a:avLst>
        </a:prstGeom>
        <a:solidFill>
          <a:schemeClr val="accent3">
            <a:hueOff val="0"/>
            <a:satOff val="0"/>
            <a:lumOff val="0"/>
            <a:alphaOff val="0"/>
          </a:schemeClr>
        </a:solidFill>
        <a:ln>
          <a:noFill/>
        </a:ln>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accent3">
              <a:hueOff val="0"/>
              <a:satOff val="0"/>
              <a:lumOff val="0"/>
              <a:alphaOff val="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rtl="1">
            <a:lnSpc>
              <a:spcPct val="90000"/>
            </a:lnSpc>
            <a:spcBef>
              <a:spcPct val="0"/>
            </a:spcBef>
            <a:spcAft>
              <a:spcPct val="35000"/>
            </a:spcAft>
          </a:pPr>
          <a:r>
            <a:rPr lang="ar-SA" sz="3000" kern="1200"/>
            <a:t>المستقبل (المتعلم)</a:t>
          </a:r>
        </a:p>
      </dsp:txBody>
      <dsp:txXfrm>
        <a:off x="2178" y="0"/>
        <a:ext cx="2393119" cy="1071571"/>
      </dsp:txXfrm>
    </dsp:sp>
    <dsp:sp modelId="{F08D6B3B-8713-44BB-8B4A-FA7A489D8007}">
      <dsp:nvSpPr>
        <dsp:cNvPr id="0" name=""/>
        <dsp:cNvSpPr/>
      </dsp:nvSpPr>
      <dsp:spPr>
        <a:xfrm rot="10800000">
          <a:off x="2649242" y="0"/>
          <a:ext cx="2144799" cy="1071571"/>
        </a:xfrm>
        <a:prstGeom prst="rightArrow">
          <a:avLst>
            <a:gd name="adj1" fmla="val 60000"/>
            <a:gd name="adj2" fmla="val 50000"/>
          </a:avLst>
        </a:prstGeom>
        <a:solidFill>
          <a:schemeClr val="accent3">
            <a:tint val="60000"/>
            <a:hueOff val="0"/>
            <a:satOff val="0"/>
            <a:lumOff val="0"/>
            <a:alphaOff val="0"/>
          </a:schemeClr>
        </a:solidFill>
        <a:ln>
          <a:noFill/>
        </a:ln>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accent3">
              <a:tint val="60000"/>
              <a:hueOff val="0"/>
              <a:satOff val="0"/>
              <a:lumOff val="0"/>
              <a:alphaOff val="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1066800" rtl="1">
            <a:lnSpc>
              <a:spcPct val="90000"/>
            </a:lnSpc>
            <a:spcBef>
              <a:spcPct val="0"/>
            </a:spcBef>
            <a:spcAft>
              <a:spcPct val="35000"/>
            </a:spcAft>
          </a:pPr>
          <a:endParaRPr lang="ar-SA" sz="2400" kern="1200"/>
        </a:p>
      </dsp:txBody>
      <dsp:txXfrm rot="10800000">
        <a:off x="2649242" y="0"/>
        <a:ext cx="2144799" cy="1071571"/>
      </dsp:txXfrm>
    </dsp:sp>
    <dsp:sp modelId="{5DA827F5-DAD8-4D9C-8C8D-750C90FBC39A}">
      <dsp:nvSpPr>
        <dsp:cNvPr id="0" name=""/>
        <dsp:cNvSpPr/>
      </dsp:nvSpPr>
      <dsp:spPr>
        <a:xfrm>
          <a:off x="4970723" y="0"/>
          <a:ext cx="2244514" cy="1071571"/>
        </a:xfrm>
        <a:prstGeom prst="roundRect">
          <a:avLst>
            <a:gd name="adj" fmla="val 10000"/>
          </a:avLst>
        </a:prstGeom>
        <a:solidFill>
          <a:schemeClr val="accent3">
            <a:hueOff val="0"/>
            <a:satOff val="0"/>
            <a:lumOff val="0"/>
            <a:alphaOff val="0"/>
          </a:schemeClr>
        </a:solidFill>
        <a:ln>
          <a:noFill/>
        </a:ln>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accent3">
              <a:hueOff val="0"/>
              <a:satOff val="0"/>
              <a:lumOff val="0"/>
              <a:alphaOff val="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rtl="1">
            <a:lnSpc>
              <a:spcPct val="90000"/>
            </a:lnSpc>
            <a:spcBef>
              <a:spcPct val="0"/>
            </a:spcBef>
            <a:spcAft>
              <a:spcPct val="35000"/>
            </a:spcAft>
          </a:pPr>
          <a:r>
            <a:rPr lang="ar-SA" sz="3000" kern="1200"/>
            <a:t>المرسل (المعلم)</a:t>
          </a:r>
        </a:p>
      </dsp:txBody>
      <dsp:txXfrm>
        <a:off x="4970723" y="0"/>
        <a:ext cx="2244514" cy="1071571"/>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4DD7357-8CD7-445F-B527-37329EEE999B}">
      <dsp:nvSpPr>
        <dsp:cNvPr id="0" name=""/>
        <dsp:cNvSpPr/>
      </dsp:nvSpPr>
      <dsp:spPr>
        <a:xfrm>
          <a:off x="2178" y="0"/>
          <a:ext cx="2393119" cy="1143008"/>
        </a:xfrm>
        <a:prstGeom prst="roundRect">
          <a:avLst>
            <a:gd name="adj" fmla="val 10000"/>
          </a:avLst>
        </a:prstGeom>
        <a:solidFill>
          <a:schemeClr val="accent3">
            <a:hueOff val="0"/>
            <a:satOff val="0"/>
            <a:lumOff val="0"/>
            <a:alphaOff val="0"/>
          </a:schemeClr>
        </a:solidFill>
        <a:ln>
          <a:noFill/>
        </a:ln>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accent3">
              <a:hueOff val="0"/>
              <a:satOff val="0"/>
              <a:lumOff val="0"/>
              <a:alphaOff val="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rtl="1">
            <a:lnSpc>
              <a:spcPct val="90000"/>
            </a:lnSpc>
            <a:spcBef>
              <a:spcPct val="0"/>
            </a:spcBef>
            <a:spcAft>
              <a:spcPct val="35000"/>
            </a:spcAft>
          </a:pPr>
          <a:r>
            <a:rPr lang="ar-SA" sz="3100" kern="1200" dirty="0"/>
            <a:t>المستقبل (المتعلم)</a:t>
          </a:r>
        </a:p>
      </dsp:txBody>
      <dsp:txXfrm>
        <a:off x="2178" y="0"/>
        <a:ext cx="2393119" cy="1143008"/>
      </dsp:txXfrm>
    </dsp:sp>
    <dsp:sp modelId="{F08D6B3B-8713-44BB-8B4A-FA7A489D8007}">
      <dsp:nvSpPr>
        <dsp:cNvPr id="0" name=""/>
        <dsp:cNvSpPr/>
      </dsp:nvSpPr>
      <dsp:spPr>
        <a:xfrm rot="10800000">
          <a:off x="2649242" y="0"/>
          <a:ext cx="2144799" cy="1143008"/>
        </a:xfrm>
        <a:prstGeom prst="rightArrow">
          <a:avLst>
            <a:gd name="adj1" fmla="val 60000"/>
            <a:gd name="adj2" fmla="val 50000"/>
          </a:avLst>
        </a:prstGeom>
        <a:solidFill>
          <a:schemeClr val="accent3">
            <a:tint val="60000"/>
            <a:hueOff val="0"/>
            <a:satOff val="0"/>
            <a:lumOff val="0"/>
            <a:alphaOff val="0"/>
          </a:schemeClr>
        </a:solidFill>
        <a:ln>
          <a:noFill/>
        </a:ln>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accent3">
              <a:tint val="60000"/>
              <a:hueOff val="0"/>
              <a:satOff val="0"/>
              <a:lumOff val="0"/>
              <a:alphaOff val="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1111250" rtl="1">
            <a:lnSpc>
              <a:spcPct val="90000"/>
            </a:lnSpc>
            <a:spcBef>
              <a:spcPct val="0"/>
            </a:spcBef>
            <a:spcAft>
              <a:spcPct val="35000"/>
            </a:spcAft>
          </a:pPr>
          <a:endParaRPr lang="ar-SA" sz="2500" kern="1200"/>
        </a:p>
      </dsp:txBody>
      <dsp:txXfrm rot="10800000">
        <a:off x="2649242" y="0"/>
        <a:ext cx="2144799" cy="1143008"/>
      </dsp:txXfrm>
    </dsp:sp>
    <dsp:sp modelId="{5DA827F5-DAD8-4D9C-8C8D-750C90FBC39A}">
      <dsp:nvSpPr>
        <dsp:cNvPr id="0" name=""/>
        <dsp:cNvSpPr/>
      </dsp:nvSpPr>
      <dsp:spPr>
        <a:xfrm>
          <a:off x="4970723" y="0"/>
          <a:ext cx="2244514" cy="1143008"/>
        </a:xfrm>
        <a:prstGeom prst="roundRect">
          <a:avLst>
            <a:gd name="adj" fmla="val 10000"/>
          </a:avLst>
        </a:prstGeom>
        <a:solidFill>
          <a:schemeClr val="accent3">
            <a:hueOff val="0"/>
            <a:satOff val="0"/>
            <a:lumOff val="0"/>
            <a:alphaOff val="0"/>
          </a:schemeClr>
        </a:solidFill>
        <a:ln>
          <a:noFill/>
        </a:ln>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accent3">
              <a:hueOff val="0"/>
              <a:satOff val="0"/>
              <a:lumOff val="0"/>
              <a:alphaOff val="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rtl="1">
            <a:lnSpc>
              <a:spcPct val="90000"/>
            </a:lnSpc>
            <a:spcBef>
              <a:spcPct val="0"/>
            </a:spcBef>
            <a:spcAft>
              <a:spcPct val="35000"/>
            </a:spcAft>
          </a:pPr>
          <a:r>
            <a:rPr lang="ar-SA" sz="3100" kern="1200" dirty="0"/>
            <a:t>المرسل (المعلم)</a:t>
          </a:r>
        </a:p>
      </dsp:txBody>
      <dsp:txXfrm>
        <a:off x="4970723" y="0"/>
        <a:ext cx="2244514" cy="1143008"/>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F80C923-6A1D-4215-93A2-B7AB19124C64}">
      <dsp:nvSpPr>
        <dsp:cNvPr id="0" name=""/>
        <dsp:cNvSpPr/>
      </dsp:nvSpPr>
      <dsp:spPr>
        <a:xfrm>
          <a:off x="6429" y="0"/>
          <a:ext cx="3571900" cy="3571900"/>
        </a:xfrm>
        <a:prstGeom prst="ellipse">
          <a:avLst/>
        </a:prstGeom>
        <a:solidFill>
          <a:schemeClr val="accent3">
            <a:hueOff val="0"/>
            <a:satOff val="0"/>
            <a:lumOff val="0"/>
            <a:alphaOff val="0"/>
          </a:schemeClr>
        </a:solidFill>
        <a:ln>
          <a:noFill/>
        </a:ln>
        <a:effectLst>
          <a:outerShdw blurRad="508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rtl="1">
            <a:lnSpc>
              <a:spcPct val="90000"/>
            </a:lnSpc>
            <a:spcBef>
              <a:spcPct val="0"/>
            </a:spcBef>
            <a:spcAft>
              <a:spcPct val="35000"/>
            </a:spcAft>
          </a:pPr>
          <a:r>
            <a:rPr lang="ar-SA" sz="1400" b="1" kern="1200" dirty="0" smtClean="0">
              <a:solidFill>
                <a:schemeClr val="tx1">
                  <a:lumMod val="95000"/>
                  <a:lumOff val="5000"/>
                </a:schemeClr>
              </a:solidFill>
            </a:rPr>
            <a:t>التعلم</a:t>
          </a:r>
          <a:endParaRPr lang="ar-SA" sz="1400" b="1" kern="1200" dirty="0">
            <a:solidFill>
              <a:schemeClr val="tx1">
                <a:lumMod val="95000"/>
                <a:lumOff val="5000"/>
              </a:schemeClr>
            </a:solidFill>
          </a:endParaRPr>
        </a:p>
      </dsp:txBody>
      <dsp:txXfrm>
        <a:off x="1168189" y="178594"/>
        <a:ext cx="1248379" cy="535785"/>
      </dsp:txXfrm>
    </dsp:sp>
    <dsp:sp modelId="{CB213463-FD70-476E-A6E3-2F3B09143C7B}">
      <dsp:nvSpPr>
        <dsp:cNvPr id="0" name=""/>
        <dsp:cNvSpPr/>
      </dsp:nvSpPr>
      <dsp:spPr>
        <a:xfrm>
          <a:off x="482206" y="892974"/>
          <a:ext cx="2678925" cy="2678925"/>
        </a:xfrm>
        <a:prstGeom prst="ellipse">
          <a:avLst/>
        </a:prstGeom>
        <a:solidFill>
          <a:schemeClr val="accent3">
            <a:hueOff val="5625132"/>
            <a:satOff val="-8440"/>
            <a:lumOff val="-1373"/>
            <a:alphaOff val="0"/>
          </a:schemeClr>
        </a:solidFill>
        <a:ln>
          <a:noFill/>
        </a:ln>
        <a:effectLst>
          <a:outerShdw blurRad="508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rtl="1">
            <a:lnSpc>
              <a:spcPct val="90000"/>
            </a:lnSpc>
            <a:spcBef>
              <a:spcPct val="0"/>
            </a:spcBef>
            <a:spcAft>
              <a:spcPct val="35000"/>
            </a:spcAft>
          </a:pPr>
          <a:r>
            <a:rPr lang="ar-SA" sz="1400" b="1" kern="1200" dirty="0" smtClean="0">
              <a:solidFill>
                <a:schemeClr val="tx1">
                  <a:lumMod val="95000"/>
                  <a:lumOff val="5000"/>
                </a:schemeClr>
              </a:solidFill>
            </a:rPr>
            <a:t>التعليم</a:t>
          </a:r>
          <a:endParaRPr lang="ar-SA" sz="1400" b="1" kern="1200" dirty="0">
            <a:solidFill>
              <a:schemeClr val="tx1">
                <a:lumMod val="95000"/>
                <a:lumOff val="5000"/>
              </a:schemeClr>
            </a:solidFill>
          </a:endParaRPr>
        </a:p>
      </dsp:txBody>
      <dsp:txXfrm>
        <a:off x="1197479" y="1060407"/>
        <a:ext cx="1248379" cy="502298"/>
      </dsp:txXfrm>
    </dsp:sp>
    <dsp:sp modelId="{441569B3-79B7-4266-A18F-60577DA367D0}">
      <dsp:nvSpPr>
        <dsp:cNvPr id="0" name=""/>
        <dsp:cNvSpPr/>
      </dsp:nvSpPr>
      <dsp:spPr>
        <a:xfrm>
          <a:off x="928694" y="1785950"/>
          <a:ext cx="1785950" cy="1785950"/>
        </a:xfrm>
        <a:prstGeom prst="ellipse">
          <a:avLst/>
        </a:prstGeom>
        <a:solidFill>
          <a:schemeClr val="accent3">
            <a:hueOff val="11250264"/>
            <a:satOff val="-16880"/>
            <a:lumOff val="-2745"/>
            <a:alphaOff val="0"/>
          </a:schemeClr>
        </a:solidFill>
        <a:ln>
          <a:noFill/>
        </a:ln>
        <a:effectLst>
          <a:outerShdw blurRad="508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rtl="1">
            <a:lnSpc>
              <a:spcPct val="90000"/>
            </a:lnSpc>
            <a:spcBef>
              <a:spcPct val="0"/>
            </a:spcBef>
            <a:spcAft>
              <a:spcPct val="35000"/>
            </a:spcAft>
          </a:pPr>
          <a:r>
            <a:rPr lang="ar-SA" sz="1400" b="1" kern="1200" dirty="0" smtClean="0">
              <a:solidFill>
                <a:schemeClr val="tx1">
                  <a:lumMod val="95000"/>
                  <a:lumOff val="5000"/>
                </a:schemeClr>
              </a:solidFill>
            </a:rPr>
            <a:t>التلقين</a:t>
          </a:r>
          <a:endParaRPr lang="ar-SA" sz="1400" b="1" kern="1200" dirty="0">
            <a:solidFill>
              <a:schemeClr val="tx1">
                <a:lumMod val="95000"/>
                <a:lumOff val="5000"/>
              </a:schemeClr>
            </a:solidFill>
          </a:endParaRPr>
        </a:p>
      </dsp:txBody>
      <dsp:txXfrm>
        <a:off x="1190240" y="2232437"/>
        <a:ext cx="1262857" cy="892975"/>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8FDC7E40-FC74-4ADE-B436-077B370922F3}" type="datetimeFigureOut">
              <a:rPr lang="ar-SA" smtClean="0"/>
              <a:pPr/>
              <a:t>26/10/33</a:t>
            </a:fld>
            <a:endParaRPr lang="ar-S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04E9586D-FFC4-4468-A09F-84402FC8303E}" type="slidenum">
              <a:rPr lang="ar-SA" smtClean="0"/>
              <a:pPr/>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04E9586D-FFC4-4468-A09F-84402FC8303E}" type="slidenum">
              <a:rPr lang="ar-SA" smtClean="0"/>
              <a:pPr/>
              <a:t>1</a:t>
            </a:fld>
            <a:endParaRPr lang="ar-SA"/>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04E9586D-FFC4-4468-A09F-84402FC8303E}" type="slidenum">
              <a:rPr lang="ar-SA" smtClean="0"/>
              <a:pPr/>
              <a:t>10</a:t>
            </a:fld>
            <a:endParaRPr lang="ar-SA"/>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04E9586D-FFC4-4468-A09F-84402FC8303E}" type="slidenum">
              <a:rPr lang="ar-SA" smtClean="0"/>
              <a:pPr/>
              <a:t>11</a:t>
            </a:fld>
            <a:endParaRPr lang="ar-SA"/>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04E9586D-FFC4-4468-A09F-84402FC8303E}" type="slidenum">
              <a:rPr lang="ar-SA" smtClean="0"/>
              <a:pPr/>
              <a:t>12</a:t>
            </a:fld>
            <a:endParaRPr lang="ar-SA"/>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04E9586D-FFC4-4468-A09F-84402FC8303E}" type="slidenum">
              <a:rPr lang="ar-SA" smtClean="0"/>
              <a:pPr/>
              <a:t>13</a:t>
            </a:fld>
            <a:endParaRPr lang="ar-SA"/>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04E9586D-FFC4-4468-A09F-84402FC8303E}" type="slidenum">
              <a:rPr lang="ar-SA" smtClean="0"/>
              <a:pPr/>
              <a:t>14</a:t>
            </a:fld>
            <a:endParaRPr lang="ar-SA"/>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04E9586D-FFC4-4468-A09F-84402FC8303E}" type="slidenum">
              <a:rPr lang="ar-SA" smtClean="0"/>
              <a:pPr/>
              <a:t>15</a:t>
            </a:fld>
            <a:endParaRPr lang="ar-SA"/>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04E9586D-FFC4-4468-A09F-84402FC8303E}" type="slidenum">
              <a:rPr lang="ar-SA" smtClean="0"/>
              <a:pPr/>
              <a:t>16</a:t>
            </a:fld>
            <a:endParaRPr lang="ar-SA"/>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04E9586D-FFC4-4468-A09F-84402FC8303E}" type="slidenum">
              <a:rPr lang="ar-SA" smtClean="0"/>
              <a:pPr/>
              <a:t>17</a:t>
            </a:fld>
            <a:endParaRPr lang="ar-SA"/>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04E9586D-FFC4-4468-A09F-84402FC8303E}" type="slidenum">
              <a:rPr lang="ar-SA" smtClean="0"/>
              <a:pPr/>
              <a:t>18</a:t>
            </a:fld>
            <a:endParaRPr lang="ar-SA"/>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04E9586D-FFC4-4468-A09F-84402FC8303E}" type="slidenum">
              <a:rPr lang="ar-SA" smtClean="0"/>
              <a:pPr/>
              <a:t>19</a:t>
            </a:fld>
            <a:endParaRPr lang="ar-S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AE"/>
          </a:p>
        </p:txBody>
      </p:sp>
      <p:sp>
        <p:nvSpPr>
          <p:cNvPr id="4" name="Slide Number Placeholder 3"/>
          <p:cNvSpPr>
            <a:spLocks noGrp="1"/>
          </p:cNvSpPr>
          <p:nvPr>
            <p:ph type="sldNum" sz="quarter" idx="10"/>
          </p:nvPr>
        </p:nvSpPr>
        <p:spPr/>
        <p:txBody>
          <a:bodyPr/>
          <a:lstStyle/>
          <a:p>
            <a:fld id="{04E9586D-FFC4-4468-A09F-84402FC8303E}" type="slidenum">
              <a:rPr lang="ar-SA" smtClean="0"/>
              <a:pPr/>
              <a:t>2</a:t>
            </a:fld>
            <a:endParaRPr lang="ar-SA"/>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04E9586D-FFC4-4468-A09F-84402FC8303E}" type="slidenum">
              <a:rPr lang="ar-SA" smtClean="0"/>
              <a:pPr/>
              <a:t>20</a:t>
            </a:fld>
            <a:endParaRPr lang="ar-SA"/>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04E9586D-FFC4-4468-A09F-84402FC8303E}" type="slidenum">
              <a:rPr lang="ar-SA" smtClean="0"/>
              <a:pPr/>
              <a:t>21</a:t>
            </a:fld>
            <a:endParaRPr lang="ar-SA"/>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04E9586D-FFC4-4468-A09F-84402FC8303E}" type="slidenum">
              <a:rPr lang="ar-SA" smtClean="0"/>
              <a:pPr/>
              <a:t>22</a:t>
            </a:fld>
            <a:endParaRPr lang="ar-SA"/>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04E9586D-FFC4-4468-A09F-84402FC8303E}" type="slidenum">
              <a:rPr lang="ar-SA" smtClean="0"/>
              <a:pPr/>
              <a:t>23</a:t>
            </a:fld>
            <a:endParaRPr lang="ar-SA"/>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04E9586D-FFC4-4468-A09F-84402FC8303E}" type="slidenum">
              <a:rPr lang="ar-SA" smtClean="0"/>
              <a:pPr/>
              <a:t>24</a:t>
            </a:fld>
            <a:endParaRPr lang="ar-S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04E9586D-FFC4-4468-A09F-84402FC8303E}" type="slidenum">
              <a:rPr lang="ar-SA" smtClean="0"/>
              <a:pPr/>
              <a:t>3</a:t>
            </a:fld>
            <a:endParaRPr lang="ar-S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04E9586D-FFC4-4468-A09F-84402FC8303E}" type="slidenum">
              <a:rPr lang="ar-SA" smtClean="0"/>
              <a:pPr/>
              <a:t>4</a:t>
            </a:fld>
            <a:endParaRPr lang="ar-S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04E9586D-FFC4-4468-A09F-84402FC8303E}" type="slidenum">
              <a:rPr lang="ar-SA" smtClean="0"/>
              <a:pPr/>
              <a:t>5</a:t>
            </a:fld>
            <a:endParaRPr lang="ar-S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04E9586D-FFC4-4468-A09F-84402FC8303E}" type="slidenum">
              <a:rPr lang="ar-SA" smtClean="0"/>
              <a:pPr/>
              <a:t>6</a:t>
            </a:fld>
            <a:endParaRPr lang="ar-S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04E9586D-FFC4-4468-A09F-84402FC8303E}" type="slidenum">
              <a:rPr lang="ar-SA" smtClean="0"/>
              <a:pPr/>
              <a:t>7</a:t>
            </a:fld>
            <a:endParaRPr lang="ar-S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04E9586D-FFC4-4468-A09F-84402FC8303E}" type="slidenum">
              <a:rPr lang="ar-SA" smtClean="0"/>
              <a:pPr/>
              <a:t>8</a:t>
            </a:fld>
            <a:endParaRPr lang="ar-S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04E9586D-FFC4-4468-A09F-84402FC8303E}" type="slidenum">
              <a:rPr lang="ar-SA" smtClean="0"/>
              <a:pPr/>
              <a:t>9</a:t>
            </a:fld>
            <a:endParaRPr lang="ar-S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A43975CC-E1D9-4628-8EFC-F48735B58F4A}" type="datetimeFigureOut">
              <a:rPr lang="ar-SA" smtClean="0"/>
              <a:pPr/>
              <a:t>26/10/33</a:t>
            </a:fld>
            <a:endParaRPr lang="ar-SA"/>
          </a:p>
        </p:txBody>
      </p:sp>
      <p:sp>
        <p:nvSpPr>
          <p:cNvPr id="17" name="Footer Placeholder 16"/>
          <p:cNvSpPr>
            <a:spLocks noGrp="1"/>
          </p:cNvSpPr>
          <p:nvPr>
            <p:ph type="ftr" sz="quarter" idx="11"/>
          </p:nvPr>
        </p:nvSpPr>
        <p:spPr/>
        <p:txBody>
          <a:bodyPr/>
          <a:lstStyle/>
          <a:p>
            <a:endParaRPr lang="ar-SA"/>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A43166B-C9A1-4BC9-9366-4AC7ED01FDE3}" type="slidenum">
              <a:rPr lang="ar-SA" smtClean="0"/>
              <a:pPr/>
              <a:t>‹#›</a:t>
            </a:fld>
            <a:endParaRPr lang="ar-SA"/>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43975CC-E1D9-4628-8EFC-F48735B58F4A}" type="datetimeFigureOut">
              <a:rPr lang="ar-SA" smtClean="0"/>
              <a:pPr/>
              <a:t>26/10/33</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A43166B-C9A1-4BC9-9366-4AC7ED01FDE3}" type="slidenum">
              <a:rPr lang="ar-SA" smtClean="0"/>
              <a:pPr/>
              <a:t>‹#›</a:t>
            </a:fld>
            <a:endParaRPr lang="ar-SA"/>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0A43166B-C9A1-4BC9-9366-4AC7ED01FDE3}" type="slidenum">
              <a:rPr lang="ar-SA" smtClean="0"/>
              <a:pPr/>
              <a:t>‹#›</a:t>
            </a:fld>
            <a:endParaRPr lang="ar-SA"/>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43975CC-E1D9-4628-8EFC-F48735B58F4A}" type="datetimeFigureOut">
              <a:rPr lang="ar-SA" smtClean="0"/>
              <a:pPr/>
              <a:t>26/10/33</a:t>
            </a:fld>
            <a:endParaRPr lang="ar-SA"/>
          </a:p>
        </p:txBody>
      </p:sp>
      <p:sp>
        <p:nvSpPr>
          <p:cNvPr id="5" name="Footer Placeholder 4"/>
          <p:cNvSpPr>
            <a:spLocks noGrp="1"/>
          </p:cNvSpPr>
          <p:nvPr>
            <p:ph type="ftr" sz="quarter" idx="11"/>
          </p:nvPr>
        </p:nvSpPr>
        <p:spPr/>
        <p:txBody>
          <a:bodyPr/>
          <a:lstStyle/>
          <a:p>
            <a:endParaRPr lang="ar-SA"/>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43975CC-E1D9-4628-8EFC-F48735B58F4A}" type="datetimeFigureOut">
              <a:rPr lang="ar-SA" smtClean="0"/>
              <a:pPr/>
              <a:t>26/10/33</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a:xfrm>
            <a:off x="4361688" y="1026372"/>
            <a:ext cx="457200" cy="441325"/>
          </a:xfrm>
        </p:spPr>
        <p:txBody>
          <a:bodyPr/>
          <a:lstStyle/>
          <a:p>
            <a:fld id="{0A43166B-C9A1-4BC9-9366-4AC7ED01FDE3}" type="slidenum">
              <a:rPr lang="ar-SA" smtClean="0"/>
              <a:pPr/>
              <a:t>‹#›</a:t>
            </a:fld>
            <a:endParaRPr lang="ar-SA"/>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ar-SA"/>
          </a:p>
        </p:txBody>
      </p:sp>
      <p:sp>
        <p:nvSpPr>
          <p:cNvPr id="4" name="Date Placeholder 3"/>
          <p:cNvSpPr>
            <a:spLocks noGrp="1"/>
          </p:cNvSpPr>
          <p:nvPr>
            <p:ph type="dt" sz="half" idx="10"/>
          </p:nvPr>
        </p:nvSpPr>
        <p:spPr/>
        <p:txBody>
          <a:bodyPr/>
          <a:lstStyle/>
          <a:p>
            <a:fld id="{A43975CC-E1D9-4628-8EFC-F48735B58F4A}" type="datetimeFigureOut">
              <a:rPr lang="ar-SA" smtClean="0"/>
              <a:pPr/>
              <a:t>26/10/33</a:t>
            </a:fld>
            <a:endParaRPr lang="ar-SA"/>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A43166B-C9A1-4BC9-9366-4AC7ED01FDE3}" type="slidenum">
              <a:rPr lang="ar-SA" smtClean="0"/>
              <a:pPr/>
              <a:t>‹#›</a:t>
            </a:fld>
            <a:endParaRPr lang="ar-SA"/>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A43975CC-E1D9-4628-8EFC-F48735B58F4A}" type="datetimeFigureOut">
              <a:rPr lang="ar-SA" smtClean="0"/>
              <a:pPr/>
              <a:t>26/10/33</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A43166B-C9A1-4BC9-9366-4AC7ED01FDE3}" type="slidenum">
              <a:rPr lang="ar-SA" smtClean="0"/>
              <a:pPr/>
              <a:t>‹#›</a:t>
            </a:fld>
            <a:endParaRPr lang="ar-SA"/>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A43975CC-E1D9-4628-8EFC-F48735B58F4A}" type="datetimeFigureOut">
              <a:rPr lang="ar-SA" smtClean="0"/>
              <a:pPr/>
              <a:t>26/10/33</a:t>
            </a:fld>
            <a:endParaRPr lang="ar-SA"/>
          </a:p>
        </p:txBody>
      </p:sp>
      <p:sp>
        <p:nvSpPr>
          <p:cNvPr id="8" name="Footer Placeholder 7"/>
          <p:cNvSpPr>
            <a:spLocks noGrp="1"/>
          </p:cNvSpPr>
          <p:nvPr>
            <p:ph type="ftr" sz="quarter" idx="11"/>
          </p:nvPr>
        </p:nvSpPr>
        <p:spPr>
          <a:xfrm>
            <a:off x="304800" y="6409944"/>
            <a:ext cx="3581400" cy="365760"/>
          </a:xfrm>
        </p:spPr>
        <p:txBody>
          <a:bodyPr/>
          <a:lstStyle/>
          <a:p>
            <a:endParaRPr lang="ar-SA"/>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0A43166B-C9A1-4BC9-9366-4AC7ED01FDE3}" type="slidenum">
              <a:rPr lang="ar-SA" smtClean="0"/>
              <a:pPr/>
              <a:t>‹#›</a:t>
            </a:fld>
            <a:endParaRPr lang="ar-SA"/>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43975CC-E1D9-4628-8EFC-F48735B58F4A}" type="datetimeFigureOut">
              <a:rPr lang="ar-SA" smtClean="0"/>
              <a:pPr/>
              <a:t>26/10/33</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a:xfrm>
            <a:off x="4343400" y="1036020"/>
            <a:ext cx="457200" cy="441325"/>
          </a:xfrm>
        </p:spPr>
        <p:txBody>
          <a:bodyPr/>
          <a:lstStyle/>
          <a:p>
            <a:fld id="{0A43166B-C9A1-4BC9-9366-4AC7ED01FDE3}" type="slidenum">
              <a:rPr lang="ar-SA" smtClean="0"/>
              <a:pPr/>
              <a:t>‹#›</a:t>
            </a:fld>
            <a:endParaRPr lang="ar-SA"/>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A43975CC-E1D9-4628-8EFC-F48735B58F4A}" type="datetimeFigureOut">
              <a:rPr lang="ar-SA" smtClean="0"/>
              <a:pPr/>
              <a:t>26/10/33</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0A43166B-C9A1-4BC9-9366-4AC7ED01FDE3}" type="slidenum">
              <a:rPr lang="ar-SA" smtClean="0"/>
              <a:pPr/>
              <a:t>‹#›</a:t>
            </a:fld>
            <a:endParaRPr lang="ar-SA"/>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0A43166B-C9A1-4BC9-9366-4AC7ED01FDE3}" type="slidenum">
              <a:rPr lang="ar-SA" smtClean="0"/>
              <a:pPr/>
              <a:t>‹#›</a:t>
            </a:fld>
            <a:endParaRPr lang="ar-SA"/>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A43975CC-E1D9-4628-8EFC-F48735B58F4A}" type="datetimeFigureOut">
              <a:rPr lang="ar-SA" smtClean="0"/>
              <a:pPr/>
              <a:t>26/10/33</a:t>
            </a:fld>
            <a:endParaRPr lang="ar-SA"/>
          </a:p>
        </p:txBody>
      </p:sp>
      <p:sp>
        <p:nvSpPr>
          <p:cNvPr id="6" name="Footer Placeholder 5"/>
          <p:cNvSpPr>
            <a:spLocks noGrp="1"/>
          </p:cNvSpPr>
          <p:nvPr>
            <p:ph type="ftr" sz="quarter" idx="11"/>
          </p:nvPr>
        </p:nvSpPr>
        <p:spPr>
          <a:xfrm>
            <a:off x="301752" y="6410848"/>
            <a:ext cx="3383280" cy="365760"/>
          </a:xfrm>
        </p:spPr>
        <p:txBody>
          <a:bodyPr/>
          <a:lstStyle/>
          <a:p>
            <a:endParaRPr lang="ar-SA"/>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0A43166B-C9A1-4BC9-9366-4AC7ED01FDE3}" type="slidenum">
              <a:rPr lang="ar-SA" smtClean="0"/>
              <a:pPr/>
              <a:t>‹#›</a:t>
            </a:fld>
            <a:endParaRPr lang="ar-SA"/>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A43975CC-E1D9-4628-8EFC-F48735B58F4A}" type="datetimeFigureOut">
              <a:rPr lang="ar-SA" smtClean="0"/>
              <a:pPr/>
              <a:t>26/10/33</a:t>
            </a:fld>
            <a:endParaRPr lang="ar-SA"/>
          </a:p>
        </p:txBody>
      </p:sp>
      <p:sp>
        <p:nvSpPr>
          <p:cNvPr id="6" name="Footer Placeholder 5"/>
          <p:cNvSpPr>
            <a:spLocks noGrp="1"/>
          </p:cNvSpPr>
          <p:nvPr>
            <p:ph type="ftr" sz="quarter" idx="11"/>
          </p:nvPr>
        </p:nvSpPr>
        <p:spPr>
          <a:xfrm>
            <a:off x="301752" y="6410848"/>
            <a:ext cx="3584448" cy="365760"/>
          </a:xfrm>
        </p:spPr>
        <p:txBody>
          <a:bodyPr/>
          <a:lstStyle/>
          <a:p>
            <a:endParaRPr lang="ar-SA"/>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A43975CC-E1D9-4628-8EFC-F48735B58F4A}" type="datetimeFigureOut">
              <a:rPr lang="ar-SA" smtClean="0"/>
              <a:pPr/>
              <a:t>26/10/33</a:t>
            </a:fld>
            <a:endParaRPr lang="ar-SA"/>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ar-SA"/>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0A43166B-C9A1-4BC9-9366-4AC7ED01FDE3}" type="slidenum">
              <a:rPr lang="ar-SA" smtClean="0"/>
              <a:pPr/>
              <a:t>‹#›</a:t>
            </a:fld>
            <a:endParaRPr lang="ar-SA"/>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ransition spd="slow">
    <p:zoom/>
  </p:transition>
  <p:timing>
    <p:tnLst>
      <p:par>
        <p:cTn id="1" dur="indefinite" restart="never" nodeType="tmRoot"/>
      </p:par>
    </p:tnLst>
  </p:timing>
  <p:txStyles>
    <p:titleStyle>
      <a:lvl1pPr algn="ctr" rtl="1"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r" rtl="1"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r" rtl="1"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r" rtl="1"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r" rtl="1"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r" rtl="1"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r" rtl="1"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r" rtl="1"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395536" y="332656"/>
            <a:ext cx="8458200" cy="3500462"/>
          </a:xfrm>
        </p:spPr>
        <p:txBody>
          <a:bodyPr>
            <a:normAutofit/>
          </a:bodyPr>
          <a:lstStyle/>
          <a:p>
            <a:pPr algn="ctr"/>
            <a:r>
              <a:rPr lang="ar-SA" sz="5400" dirty="0" smtClean="0">
                <a:solidFill>
                  <a:schemeClr val="accent3">
                    <a:shade val="75000"/>
                  </a:schemeClr>
                </a:solidFill>
                <a:latin typeface="Sakkal Majalla" pitchFamily="2" charset="-78"/>
                <a:ea typeface="+mj-ea"/>
                <a:cs typeface="Sakkal Majalla" pitchFamily="2" charset="-78"/>
              </a:rPr>
              <a:t>المحاضرة الأولى</a:t>
            </a:r>
            <a:r>
              <a:rPr lang="ar-SA" sz="4800" b="1" dirty="0" smtClean="0">
                <a:latin typeface="Arial" pitchFamily="34" charset="0"/>
                <a:cs typeface="Arial" pitchFamily="34" charset="0"/>
              </a:rPr>
              <a:t> </a:t>
            </a:r>
            <a:endParaRPr lang="en-US" sz="4800" b="1" dirty="0" smtClean="0">
              <a:latin typeface="Arial" pitchFamily="34" charset="0"/>
              <a:cs typeface="Arial" pitchFamily="34" charset="0"/>
            </a:endParaRPr>
          </a:p>
          <a:p>
            <a:pPr algn="ctr"/>
            <a:r>
              <a:rPr lang="ar-SA" sz="3600" spc="0" dirty="0" smtClean="0">
                <a:solidFill>
                  <a:schemeClr val="tx2">
                    <a:lumMod val="50000"/>
                  </a:schemeClr>
                </a:solidFill>
                <a:latin typeface="Sakkal Majalla" pitchFamily="2" charset="-78"/>
                <a:cs typeface="Sakkal Majalla" pitchFamily="2" charset="-78"/>
              </a:rPr>
              <a:t>مفهوم التدريس والفرق بين التعلم والتعليم والتلقين + أركان عملية التدريس</a:t>
            </a:r>
            <a:endParaRPr lang="en-US" sz="3600" spc="0" dirty="0">
              <a:solidFill>
                <a:schemeClr val="tx2">
                  <a:lumMod val="50000"/>
                </a:schemeClr>
              </a:solidFill>
              <a:latin typeface="Sakkal Majalla" pitchFamily="2" charset="-78"/>
              <a:cs typeface="Sakkal Majalla" pitchFamily="2" charset="-78"/>
            </a:endParaRPr>
          </a:p>
        </p:txBody>
      </p:sp>
    </p:spTree>
  </p:cSld>
  <p:clrMapOvr>
    <a:masterClrMapping/>
  </p:clrMapOvr>
  <p:transition spd="slow">
    <p:zo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600" b="1" dirty="0" smtClean="0">
                <a:latin typeface="Arial" pitchFamily="34" charset="0"/>
                <a:cs typeface="Arial" pitchFamily="34" charset="0"/>
              </a:rPr>
              <a:t>التدريس عملية اتصالية قد تكون ذات اتجاه واحد</a:t>
            </a:r>
            <a:r>
              <a:rPr lang="ar-SA" sz="3600" b="1" u="sng" dirty="0" smtClean="0">
                <a:latin typeface="Arial" pitchFamily="34" charset="0"/>
                <a:cs typeface="Arial" pitchFamily="34" charset="0"/>
              </a:rPr>
              <a:t>:</a:t>
            </a:r>
            <a:endParaRPr lang="ar-SA" sz="3600" b="1" dirty="0">
              <a:latin typeface="Arial" pitchFamily="34" charset="0"/>
              <a:cs typeface="Arial" pitchFamily="34" charset="0"/>
            </a:endParaRPr>
          </a:p>
        </p:txBody>
      </p:sp>
      <p:graphicFrame>
        <p:nvGraphicFramePr>
          <p:cNvPr id="4" name="عنصر نائب للمحتوى 3"/>
          <p:cNvGraphicFramePr>
            <a:graphicFrameLocks noGrp="1"/>
          </p:cNvGraphicFramePr>
          <p:nvPr>
            <p:ph sz="quarter" idx="1"/>
          </p:nvPr>
        </p:nvGraphicFramePr>
        <p:xfrm>
          <a:off x="1142976" y="2714620"/>
          <a:ext cx="7215238" cy="10715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26" name="AutoShape 2"/>
          <p:cNvSpPr>
            <a:spLocks noChangeArrowheads="1"/>
          </p:cNvSpPr>
          <p:nvPr/>
        </p:nvSpPr>
        <p:spPr bwMode="auto">
          <a:xfrm>
            <a:off x="4357686" y="1785926"/>
            <a:ext cx="1428760" cy="900117"/>
          </a:xfrm>
          <a:prstGeom prst="roundRect">
            <a:avLst>
              <a:gd name="adj" fmla="val 16667"/>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SA"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رسالة (المحتوى)</a:t>
            </a:r>
            <a:endParaRPr kumimoji="0" lang="ar-SA" sz="24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zo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600" b="1" dirty="0" smtClean="0">
                <a:latin typeface="Arial" pitchFamily="34" charset="0"/>
                <a:cs typeface="Arial" pitchFamily="34" charset="0"/>
              </a:rPr>
              <a:t>التدريس عملية اتصالية قد تكون ذات اتجاهين</a:t>
            </a:r>
            <a:r>
              <a:rPr lang="ar-SA" sz="3600" b="1" u="sng" dirty="0" smtClean="0">
                <a:latin typeface="Arial" pitchFamily="34" charset="0"/>
                <a:cs typeface="Arial" pitchFamily="34" charset="0"/>
              </a:rPr>
              <a:t>:</a:t>
            </a:r>
            <a:endParaRPr lang="ar-SA" sz="3600" b="1" dirty="0">
              <a:latin typeface="Arial" pitchFamily="34" charset="0"/>
              <a:cs typeface="Arial" pitchFamily="34" charset="0"/>
            </a:endParaRPr>
          </a:p>
        </p:txBody>
      </p:sp>
      <p:graphicFrame>
        <p:nvGraphicFramePr>
          <p:cNvPr id="4" name="عنصر نائب للمحتوى 3"/>
          <p:cNvGraphicFramePr>
            <a:graphicFrameLocks noGrp="1"/>
          </p:cNvGraphicFramePr>
          <p:nvPr>
            <p:ph sz="quarter" idx="1"/>
          </p:nvPr>
        </p:nvGraphicFramePr>
        <p:xfrm>
          <a:off x="1142976" y="2714620"/>
          <a:ext cx="7215238" cy="11430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26" name="AutoShape 2"/>
          <p:cNvSpPr>
            <a:spLocks noChangeArrowheads="1"/>
          </p:cNvSpPr>
          <p:nvPr/>
        </p:nvSpPr>
        <p:spPr bwMode="auto">
          <a:xfrm>
            <a:off x="4357686" y="1785926"/>
            <a:ext cx="1428760" cy="900117"/>
          </a:xfrm>
          <a:prstGeom prst="roundRect">
            <a:avLst>
              <a:gd name="adj" fmla="val 16667"/>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SA"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رسالة (المحتوى)</a:t>
            </a:r>
            <a:endParaRPr kumimoji="0" lang="ar-SA" sz="2400" b="1" i="0" u="none" strike="noStrike" cap="none" normalizeH="0" baseline="0" dirty="0" smtClean="0">
              <a:ln>
                <a:noFill/>
              </a:ln>
              <a:solidFill>
                <a:schemeClr val="tx1"/>
              </a:solidFill>
              <a:effectLst/>
              <a:latin typeface="Arial" pitchFamily="34" charset="0"/>
              <a:cs typeface="Arial" pitchFamily="34" charset="0"/>
            </a:endParaRPr>
          </a:p>
        </p:txBody>
      </p:sp>
      <p:sp>
        <p:nvSpPr>
          <p:cNvPr id="7" name="سهم إلى اليمين 6"/>
          <p:cNvSpPr/>
          <p:nvPr/>
        </p:nvSpPr>
        <p:spPr>
          <a:xfrm>
            <a:off x="4143372" y="3786190"/>
            <a:ext cx="2143140" cy="1214446"/>
          </a:xfrm>
          <a:prstGeom prst="rightArrow">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SA"/>
          </a:p>
        </p:txBody>
      </p:sp>
      <p:sp>
        <p:nvSpPr>
          <p:cNvPr id="8" name="AutoShape 2"/>
          <p:cNvSpPr>
            <a:spLocks noChangeArrowheads="1"/>
          </p:cNvSpPr>
          <p:nvPr/>
        </p:nvSpPr>
        <p:spPr bwMode="auto">
          <a:xfrm>
            <a:off x="4214810" y="4929198"/>
            <a:ext cx="1428760" cy="900117"/>
          </a:xfrm>
          <a:prstGeom prst="roundRect">
            <a:avLst>
              <a:gd name="adj" fmla="val 16667"/>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tabLst/>
            </a:pPr>
            <a:r>
              <a:rPr kumimoji="0" lang="ar-SA" sz="2400" b="1" i="0" u="none" strike="noStrike" cap="none" normalizeH="0" baseline="0" dirty="0" smtClean="0">
                <a:ln>
                  <a:noFill/>
                </a:ln>
                <a:solidFill>
                  <a:schemeClr val="tx1"/>
                </a:solidFill>
                <a:effectLst/>
                <a:latin typeface="Arial" pitchFamily="34" charset="0"/>
                <a:ea typeface="Arial" pitchFamily="34" charset="0"/>
                <a:cs typeface="Arial" pitchFamily="34" charset="0"/>
              </a:rPr>
              <a:t>تغذية راجعة</a:t>
            </a:r>
            <a:endParaRPr kumimoji="0" lang="ar-SA" sz="24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zo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600" b="1" dirty="0" smtClean="0">
                <a:latin typeface="Arial" pitchFamily="34" charset="0"/>
                <a:cs typeface="Arial" pitchFamily="34" charset="0"/>
              </a:rPr>
              <a:t>تعريف التعلم:</a:t>
            </a:r>
            <a:endParaRPr lang="ar-SA" sz="3600" b="1" dirty="0">
              <a:latin typeface="Arial" pitchFamily="34" charset="0"/>
              <a:cs typeface="Arial" pitchFamily="34" charset="0"/>
            </a:endParaRPr>
          </a:p>
        </p:txBody>
      </p:sp>
      <p:sp>
        <p:nvSpPr>
          <p:cNvPr id="3" name="عنصر نائب للمحتوى 2"/>
          <p:cNvSpPr>
            <a:spLocks noGrp="1"/>
          </p:cNvSpPr>
          <p:nvPr>
            <p:ph sz="quarter" idx="1"/>
          </p:nvPr>
        </p:nvSpPr>
        <p:spPr>
          <a:xfrm>
            <a:off x="304800" y="1928802"/>
            <a:ext cx="8686800" cy="4151323"/>
          </a:xfrm>
        </p:spPr>
        <p:txBody>
          <a:bodyPr>
            <a:normAutofit/>
          </a:bodyPr>
          <a:lstStyle/>
          <a:p>
            <a:pPr>
              <a:buFont typeface="Wingdings" pitchFamily="2" charset="2"/>
              <a:buChar char="v"/>
            </a:pPr>
            <a:r>
              <a:rPr lang="ar-SA" sz="4000" b="1" dirty="0" smtClean="0">
                <a:latin typeface="Sakkal Majalla" pitchFamily="2" charset="-78"/>
                <a:cs typeface="Sakkal Majalla" pitchFamily="2" charset="-78"/>
              </a:rPr>
              <a:t>اكتساب المتعلم للخبرة , وهو نشاط يقوم به المتعلم ذاتيا يتفاعل به مع المعلومات المقدمة له حتى يتم ربطها وتنظيمها ذهنيا لتتحول إلى خبرة.</a:t>
            </a:r>
            <a:endParaRPr lang="en-US" sz="4000" b="1" dirty="0" smtClean="0">
              <a:latin typeface="Sakkal Majalla" pitchFamily="2" charset="-78"/>
              <a:cs typeface="Sakkal Majalla" pitchFamily="2" charset="-78"/>
            </a:endParaRPr>
          </a:p>
          <a:p>
            <a:pPr>
              <a:buNone/>
            </a:pPr>
            <a:endParaRPr lang="ar-SA" sz="3600" b="1" dirty="0">
              <a:latin typeface="Arial" pitchFamily="34" charset="0"/>
              <a:cs typeface="Arial" pitchFamily="34" charset="0"/>
            </a:endParaRPr>
          </a:p>
        </p:txBody>
      </p:sp>
    </p:spTree>
  </p:cSld>
  <p:clrMapOvr>
    <a:masterClrMapping/>
  </p:clrMapOvr>
  <p:transition spd="slow">
    <p:zo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sz="3600" b="1" dirty="0" smtClean="0">
                <a:latin typeface="Arial" pitchFamily="34" charset="0"/>
                <a:cs typeface="Arial" pitchFamily="34" charset="0"/>
              </a:rPr>
              <a:t>الفرق بين التدريس والتعلم :</a:t>
            </a:r>
            <a:endParaRPr lang="ar-SA" sz="3600" b="1" dirty="0">
              <a:latin typeface="Arial" pitchFamily="34" charset="0"/>
              <a:cs typeface="Arial" pitchFamily="34" charset="0"/>
            </a:endParaRPr>
          </a:p>
        </p:txBody>
      </p:sp>
      <p:sp>
        <p:nvSpPr>
          <p:cNvPr id="3" name="عنصر نائب للمحتوى 2"/>
          <p:cNvSpPr>
            <a:spLocks noGrp="1"/>
          </p:cNvSpPr>
          <p:nvPr>
            <p:ph sz="quarter" idx="1"/>
          </p:nvPr>
        </p:nvSpPr>
        <p:spPr>
          <a:xfrm>
            <a:off x="304800" y="1643050"/>
            <a:ext cx="8686800" cy="5072098"/>
          </a:xfrm>
        </p:spPr>
        <p:txBody>
          <a:bodyPr>
            <a:normAutofit lnSpcReduction="10000"/>
          </a:bodyPr>
          <a:lstStyle/>
          <a:p>
            <a:pPr>
              <a:buFont typeface="Wingdings" pitchFamily="2" charset="2"/>
              <a:buChar char="v"/>
            </a:pPr>
            <a:r>
              <a:rPr lang="ar-SA" sz="4000" b="1" dirty="0" smtClean="0">
                <a:latin typeface="Sakkal Majalla" pitchFamily="2" charset="-78"/>
                <a:cs typeface="Sakkal Majalla" pitchFamily="2" charset="-78"/>
              </a:rPr>
              <a:t>التدريس وسيلة اتصال وتفاهم بين طرفين. </a:t>
            </a:r>
          </a:p>
          <a:p>
            <a:pPr>
              <a:buFont typeface="Wingdings" pitchFamily="2" charset="2"/>
              <a:buChar char="v"/>
            </a:pPr>
            <a:r>
              <a:rPr lang="ar-SA" sz="4000" b="1" dirty="0" smtClean="0">
                <a:latin typeface="Sakkal Majalla" pitchFamily="2" charset="-78"/>
                <a:cs typeface="Sakkal Majalla" pitchFamily="2" charset="-78"/>
              </a:rPr>
              <a:t>والتدريس يتم بوعي وبتعمد وبناء على تخطيط مسبق .</a:t>
            </a:r>
          </a:p>
          <a:p>
            <a:pPr>
              <a:buFont typeface="Wingdings" pitchFamily="2" charset="2"/>
              <a:buChar char="v"/>
            </a:pPr>
            <a:r>
              <a:rPr lang="ar-SA" sz="4000" b="1" dirty="0" smtClean="0">
                <a:latin typeface="Sakkal Majalla" pitchFamily="2" charset="-78"/>
                <a:cs typeface="Sakkal Majalla" pitchFamily="2" charset="-78"/>
              </a:rPr>
              <a:t>لابد من وجود مرسل ومستقبل بطريقة معينة , وعن طريق وسيط معين.</a:t>
            </a:r>
          </a:p>
          <a:p>
            <a:pPr>
              <a:buFont typeface="Wingdings" pitchFamily="2" charset="2"/>
              <a:buChar char="v"/>
            </a:pPr>
            <a:r>
              <a:rPr lang="ar-SA" sz="4000" b="1" dirty="0" smtClean="0">
                <a:latin typeface="Sakkal Majalla" pitchFamily="2" charset="-78"/>
                <a:cs typeface="Sakkal Majalla" pitchFamily="2" charset="-78"/>
              </a:rPr>
              <a:t>أما التعلم فيحدث نتيجة التأثر بالظروف الخارجية, ودون تخطيط مسبق أو وسيط مساعد.</a:t>
            </a:r>
          </a:p>
          <a:p>
            <a:pPr>
              <a:buNone/>
            </a:pPr>
            <a:r>
              <a:rPr lang="ar-SA" sz="3600" b="1" dirty="0" smtClean="0">
                <a:latin typeface="Arial" pitchFamily="34" charset="0"/>
                <a:cs typeface="Arial" pitchFamily="34" charset="0"/>
              </a:rPr>
              <a:t/>
            </a:r>
            <a:br>
              <a:rPr lang="ar-SA" sz="3600" b="1" dirty="0" smtClean="0">
                <a:latin typeface="Arial" pitchFamily="34" charset="0"/>
                <a:cs typeface="Arial" pitchFamily="34" charset="0"/>
              </a:rPr>
            </a:br>
            <a:endParaRPr lang="ar-SA" sz="3600" b="1" dirty="0">
              <a:latin typeface="Arial" pitchFamily="34" charset="0"/>
              <a:cs typeface="Arial" pitchFamily="34" charset="0"/>
            </a:endParaRP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sz="3600" b="1" dirty="0" smtClean="0">
                <a:latin typeface="Arial" pitchFamily="34" charset="0"/>
                <a:cs typeface="Arial" pitchFamily="34" charset="0"/>
              </a:rPr>
              <a:t>تعريف التعليم:</a:t>
            </a:r>
            <a:endParaRPr lang="en-US" sz="3600" b="1" dirty="0">
              <a:latin typeface="Arial" pitchFamily="34" charset="0"/>
              <a:cs typeface="Arial" pitchFamily="34" charset="0"/>
            </a:endParaRPr>
          </a:p>
        </p:txBody>
      </p:sp>
      <p:sp>
        <p:nvSpPr>
          <p:cNvPr id="3" name="عنصر نائب للمحتوى 2"/>
          <p:cNvSpPr>
            <a:spLocks noGrp="1"/>
          </p:cNvSpPr>
          <p:nvPr>
            <p:ph sz="quarter" idx="1"/>
          </p:nvPr>
        </p:nvSpPr>
        <p:spPr/>
        <p:txBody>
          <a:bodyPr>
            <a:normAutofit/>
          </a:bodyPr>
          <a:lstStyle/>
          <a:p>
            <a:endParaRPr lang="ar-SA" sz="3600" b="1" dirty="0" smtClean="0">
              <a:latin typeface="Arial" pitchFamily="34" charset="0"/>
              <a:cs typeface="Arial" pitchFamily="34" charset="0"/>
            </a:endParaRPr>
          </a:p>
          <a:p>
            <a:pPr>
              <a:buFont typeface="Wingdings" pitchFamily="2" charset="2"/>
              <a:buChar char="v"/>
            </a:pPr>
            <a:r>
              <a:rPr lang="ar-SA" sz="4000" b="1" dirty="0" smtClean="0">
                <a:latin typeface="Sakkal Majalla" pitchFamily="2" charset="-78"/>
                <a:cs typeface="Sakkal Majalla" pitchFamily="2" charset="-78"/>
              </a:rPr>
              <a:t>مجموعة من الأنشطة التي تستهدف تحقيق التعلم , يتشارك </a:t>
            </a:r>
            <a:r>
              <a:rPr lang="ar-SA" sz="4000" b="1" dirty="0" err="1" smtClean="0">
                <a:latin typeface="Sakkal Majalla" pitchFamily="2" charset="-78"/>
                <a:cs typeface="Sakkal Majalla" pitchFamily="2" charset="-78"/>
              </a:rPr>
              <a:t>بها</a:t>
            </a:r>
            <a:r>
              <a:rPr lang="ar-SA" sz="4000" b="1" dirty="0" smtClean="0">
                <a:latin typeface="Sakkal Majalla" pitchFamily="2" charset="-78"/>
                <a:cs typeface="Sakkal Majalla" pitchFamily="2" charset="-78"/>
              </a:rPr>
              <a:t> كل من المعلم والمتعلم.</a:t>
            </a:r>
            <a:endParaRPr lang="en-US" sz="4000" b="1" dirty="0" smtClean="0">
              <a:latin typeface="Sakkal Majalla" pitchFamily="2" charset="-78"/>
              <a:cs typeface="Sakkal Majalla" pitchFamily="2" charset="-78"/>
            </a:endParaRPr>
          </a:p>
          <a:p>
            <a:endParaRPr lang="ar-SA" sz="3600" b="1" dirty="0">
              <a:latin typeface="Arial" pitchFamily="34" charset="0"/>
              <a:cs typeface="Arial" pitchFamily="34" charset="0"/>
            </a:endParaRPr>
          </a:p>
        </p:txBody>
      </p:sp>
    </p:spTree>
  </p:cSld>
  <p:clrMapOvr>
    <a:masterClrMapping/>
  </p:clrMapOvr>
  <p:transition spd="slow">
    <p:zo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sz="3600" b="1" dirty="0" smtClean="0">
                <a:latin typeface="Arial" pitchFamily="34" charset="0"/>
                <a:cs typeface="Arial" pitchFamily="34" charset="0"/>
              </a:rPr>
              <a:t>تعريف التلقين:</a:t>
            </a:r>
            <a:endParaRPr lang="en-US" sz="3600" b="1" dirty="0">
              <a:latin typeface="Arial" pitchFamily="34" charset="0"/>
              <a:cs typeface="Arial" pitchFamily="34" charset="0"/>
            </a:endParaRPr>
          </a:p>
        </p:txBody>
      </p:sp>
      <p:sp>
        <p:nvSpPr>
          <p:cNvPr id="3" name="عنصر نائب للمحتوى 2"/>
          <p:cNvSpPr>
            <a:spLocks noGrp="1"/>
          </p:cNvSpPr>
          <p:nvPr>
            <p:ph sz="quarter" idx="1"/>
          </p:nvPr>
        </p:nvSpPr>
        <p:spPr/>
        <p:txBody>
          <a:bodyPr>
            <a:normAutofit/>
          </a:bodyPr>
          <a:lstStyle/>
          <a:p>
            <a:endParaRPr lang="ar-SA" sz="3600" b="1" dirty="0" smtClean="0">
              <a:latin typeface="Arial" pitchFamily="34" charset="0"/>
              <a:cs typeface="Arial" pitchFamily="34" charset="0"/>
            </a:endParaRPr>
          </a:p>
          <a:p>
            <a:pPr>
              <a:buFont typeface="Wingdings" pitchFamily="2" charset="2"/>
              <a:buChar char="v"/>
            </a:pPr>
            <a:r>
              <a:rPr lang="ar-SA" sz="4000" b="1" dirty="0" smtClean="0">
                <a:latin typeface="Sakkal Majalla" pitchFamily="2" charset="-78"/>
                <a:cs typeface="Sakkal Majalla" pitchFamily="2" charset="-78"/>
              </a:rPr>
              <a:t>كل ما يوصله المعلم لطلابه من نتائج دون التأكد من مدى فهمهم واستيعابهم له, والتركيز على الإلقاء دون التطبيق.</a:t>
            </a:r>
            <a:endParaRPr lang="en-US" sz="4000" b="1" dirty="0" smtClean="0">
              <a:latin typeface="Sakkal Majalla" pitchFamily="2" charset="-78"/>
              <a:cs typeface="Sakkal Majalla" pitchFamily="2" charset="-78"/>
            </a:endParaRPr>
          </a:p>
          <a:p>
            <a:pPr>
              <a:buNone/>
            </a:pPr>
            <a:endParaRPr lang="ar-SA" sz="3600" b="1" dirty="0">
              <a:latin typeface="Arial" pitchFamily="34" charset="0"/>
              <a:cs typeface="Arial" pitchFamily="34" charset="0"/>
            </a:endParaRPr>
          </a:p>
        </p:txBody>
      </p:sp>
    </p:spTree>
  </p:cSld>
  <p:clrMapOvr>
    <a:masterClrMapping/>
  </p:clrMapOvr>
  <p:transition spd="slow">
    <p:zo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b="1" dirty="0" smtClean="0">
                <a:latin typeface="Arial" pitchFamily="34" charset="0"/>
                <a:cs typeface="Arial" pitchFamily="34" charset="0"/>
              </a:rPr>
              <a:t>عملية التدريس ممكن أن تأخذ ثلاثة أشكال</a:t>
            </a:r>
            <a:r>
              <a:rPr lang="ar-SA" sz="3600" b="1" dirty="0" smtClean="0">
                <a:latin typeface="Arial" pitchFamily="34" charset="0"/>
                <a:cs typeface="Arial" pitchFamily="34" charset="0"/>
              </a:rPr>
              <a:t> :</a:t>
            </a:r>
            <a:endParaRPr lang="ar-SA" sz="3600" b="1" dirty="0">
              <a:latin typeface="Arial" pitchFamily="34" charset="0"/>
              <a:cs typeface="Arial" pitchFamily="34" charset="0"/>
            </a:endParaRPr>
          </a:p>
        </p:txBody>
      </p:sp>
      <p:sp>
        <p:nvSpPr>
          <p:cNvPr id="3" name="عنصر نائب للمحتوى 2"/>
          <p:cNvSpPr>
            <a:spLocks noGrp="1"/>
          </p:cNvSpPr>
          <p:nvPr>
            <p:ph sz="quarter" idx="1"/>
          </p:nvPr>
        </p:nvSpPr>
        <p:spPr/>
        <p:txBody>
          <a:bodyPr>
            <a:normAutofit/>
          </a:bodyPr>
          <a:lstStyle/>
          <a:p>
            <a:pPr lvl="0">
              <a:buNone/>
            </a:pPr>
            <a:endParaRPr lang="ar-SA" sz="3600" b="1" dirty="0" smtClean="0">
              <a:latin typeface="Arial" pitchFamily="34" charset="0"/>
              <a:cs typeface="Arial" pitchFamily="34" charset="0"/>
            </a:endParaRPr>
          </a:p>
          <a:p>
            <a:pPr lvl="0">
              <a:buNone/>
            </a:pPr>
            <a:endParaRPr lang="ar-SA" sz="3600" b="1" dirty="0" smtClean="0">
              <a:latin typeface="Arial" pitchFamily="34" charset="0"/>
              <a:cs typeface="Arial" pitchFamily="34" charset="0"/>
            </a:endParaRPr>
          </a:p>
          <a:p>
            <a:pPr lvl="0">
              <a:buNone/>
            </a:pPr>
            <a:endParaRPr lang="ar-SA" sz="3600" b="1" dirty="0" smtClean="0">
              <a:latin typeface="Arial" pitchFamily="34" charset="0"/>
              <a:cs typeface="Arial" pitchFamily="34" charset="0"/>
            </a:endParaRPr>
          </a:p>
          <a:p>
            <a:pPr lvl="0">
              <a:buNone/>
            </a:pPr>
            <a:endParaRPr lang="ar-SA" sz="3600" b="1" dirty="0" smtClean="0">
              <a:latin typeface="Arial" pitchFamily="34" charset="0"/>
              <a:cs typeface="Arial" pitchFamily="34" charset="0"/>
            </a:endParaRPr>
          </a:p>
          <a:p>
            <a:pPr lvl="0">
              <a:buNone/>
            </a:pPr>
            <a:endParaRPr lang="ar-SA" sz="3600" b="1" dirty="0" smtClean="0">
              <a:latin typeface="Arial" pitchFamily="34" charset="0"/>
              <a:cs typeface="Arial" pitchFamily="34" charset="0"/>
            </a:endParaRPr>
          </a:p>
          <a:p>
            <a:pPr lvl="0">
              <a:buNone/>
            </a:pPr>
            <a:endParaRPr lang="ar-SA" sz="3600" b="1" dirty="0" smtClean="0">
              <a:latin typeface="Arial" pitchFamily="34" charset="0"/>
              <a:cs typeface="Arial" pitchFamily="34" charset="0"/>
            </a:endParaRPr>
          </a:p>
          <a:p>
            <a:pPr lvl="0" algn="ctr">
              <a:buNone/>
            </a:pPr>
            <a:r>
              <a:rPr lang="ar-SA" sz="2800" b="1" dirty="0" smtClean="0">
                <a:latin typeface="Arial" pitchFamily="34" charset="0"/>
                <a:cs typeface="Arial" pitchFamily="34" charset="0"/>
              </a:rPr>
              <a:t>شكل (1)</a:t>
            </a:r>
            <a:endParaRPr lang="ar-SA" sz="2800" b="1" dirty="0">
              <a:latin typeface="Arial" pitchFamily="34" charset="0"/>
              <a:cs typeface="Arial" pitchFamily="34" charset="0"/>
            </a:endParaRPr>
          </a:p>
        </p:txBody>
      </p:sp>
      <p:graphicFrame>
        <p:nvGraphicFramePr>
          <p:cNvPr id="4" name="Diagram 1"/>
          <p:cNvGraphicFramePr/>
          <p:nvPr/>
        </p:nvGraphicFramePr>
        <p:xfrm>
          <a:off x="2643174" y="1714488"/>
          <a:ext cx="3643338" cy="35719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slow">
    <p:zo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600" b="1" dirty="0" smtClean="0">
                <a:latin typeface="Arial" pitchFamily="34" charset="0"/>
                <a:cs typeface="Arial" pitchFamily="34" charset="0"/>
              </a:rPr>
              <a:t>الفرق بين التعلم والتعليم والتلقين:</a:t>
            </a:r>
            <a:endParaRPr lang="ar-SA" sz="3600" b="1" dirty="0">
              <a:latin typeface="Arial" pitchFamily="34" charset="0"/>
              <a:cs typeface="Arial" pitchFamily="34" charset="0"/>
            </a:endParaRPr>
          </a:p>
        </p:txBody>
      </p:sp>
      <p:sp>
        <p:nvSpPr>
          <p:cNvPr id="3" name="عنصر نائب للمحتوى 2"/>
          <p:cNvSpPr>
            <a:spLocks noGrp="1"/>
          </p:cNvSpPr>
          <p:nvPr>
            <p:ph sz="quarter" idx="1"/>
          </p:nvPr>
        </p:nvSpPr>
        <p:spPr>
          <a:xfrm>
            <a:off x="304800" y="1916832"/>
            <a:ext cx="8686800" cy="4155373"/>
          </a:xfrm>
        </p:spPr>
        <p:txBody>
          <a:bodyPr>
            <a:noAutofit/>
          </a:bodyPr>
          <a:lstStyle/>
          <a:p>
            <a:pPr>
              <a:buFont typeface="Wingdings" pitchFamily="2" charset="2"/>
              <a:buChar char="v"/>
            </a:pPr>
            <a:r>
              <a:rPr lang="ar-SA" sz="4000" b="1" dirty="0" smtClean="0">
                <a:latin typeface="Sakkal Majalla" pitchFamily="2" charset="-78"/>
                <a:cs typeface="Sakkal Majalla" pitchFamily="2" charset="-78"/>
              </a:rPr>
              <a:t>أولا: إذا كان المتعلم سلبيا في العملية التعليمية (تلقين)</a:t>
            </a:r>
          </a:p>
          <a:p>
            <a:pPr>
              <a:buFont typeface="Wingdings" pitchFamily="2" charset="2"/>
              <a:buChar char="v"/>
            </a:pPr>
            <a:r>
              <a:rPr lang="ar-SA" sz="4000" b="1" dirty="0" smtClean="0">
                <a:latin typeface="Sakkal Majalla" pitchFamily="2" charset="-78"/>
                <a:cs typeface="Sakkal Majalla" pitchFamily="2" charset="-78"/>
              </a:rPr>
              <a:t>ثانيا </a:t>
            </a:r>
            <a:r>
              <a:rPr lang="ar-SA" sz="4000" b="1" dirty="0" smtClean="0">
                <a:latin typeface="Sakkal Majalla" pitchFamily="2" charset="-78"/>
                <a:cs typeface="Sakkal Majalla" pitchFamily="2" charset="-78"/>
              </a:rPr>
              <a:t>:إذا كان المتعلم أكثر فاعلية ونشاطا مع المعلم(تعليم)</a:t>
            </a:r>
          </a:p>
          <a:p>
            <a:pPr>
              <a:buFont typeface="Wingdings" pitchFamily="2" charset="2"/>
              <a:buChar char="v"/>
            </a:pPr>
            <a:r>
              <a:rPr lang="ar-SA" sz="4000" b="1" dirty="0" smtClean="0">
                <a:latin typeface="Sakkal Majalla" pitchFamily="2" charset="-78"/>
                <a:cs typeface="Sakkal Majalla" pitchFamily="2" charset="-78"/>
              </a:rPr>
              <a:t>ثالثا </a:t>
            </a:r>
            <a:r>
              <a:rPr lang="ar-SA" sz="4000" b="1" dirty="0" smtClean="0">
                <a:latin typeface="Sakkal Majalla" pitchFamily="2" charset="-78"/>
                <a:cs typeface="Sakkal Majalla" pitchFamily="2" charset="-78"/>
              </a:rPr>
              <a:t>: إذا قام المتعلم بالنشاط ذاتيا, وتوصل للمعلومة بنفسه (تعلم)</a:t>
            </a:r>
            <a:endParaRPr lang="en-US" sz="4000" b="1" dirty="0" smtClean="0">
              <a:latin typeface="Sakkal Majalla" pitchFamily="2" charset="-78"/>
              <a:cs typeface="Sakkal Majalla" pitchFamily="2" charset="-78"/>
            </a:endParaRP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ar-SA" sz="4000" b="1" dirty="0" smtClean="0">
                <a:latin typeface="Arial" pitchFamily="34" charset="0"/>
                <a:cs typeface="Arial" pitchFamily="34" charset="0"/>
              </a:rPr>
              <a:t>من صور التلقين </a:t>
            </a:r>
            <a:r>
              <a:rPr lang="ar-SA" sz="4000" b="1" smtClean="0">
                <a:latin typeface="Arial" pitchFamily="34" charset="0"/>
                <a:cs typeface="Arial" pitchFamily="34" charset="0"/>
              </a:rPr>
              <a:t>في مدارسنا: </a:t>
            </a:r>
            <a:endParaRPr lang="ar-SA" sz="4000" b="1" dirty="0">
              <a:latin typeface="Arial" pitchFamily="34" charset="0"/>
              <a:cs typeface="Arial" pitchFamily="34" charset="0"/>
            </a:endParaRPr>
          </a:p>
        </p:txBody>
      </p:sp>
      <p:pic>
        <p:nvPicPr>
          <p:cNvPr id="4" name="Content Placeholder 3" descr="تلقين.jpg"/>
          <p:cNvPicPr>
            <a:picLocks noGrp="1" noChangeAspect="1"/>
          </p:cNvPicPr>
          <p:nvPr>
            <p:ph sz="quarter" idx="1"/>
          </p:nvPr>
        </p:nvPicPr>
        <p:blipFill>
          <a:blip r:embed="rId3" cstate="print"/>
          <a:stretch>
            <a:fillRect/>
          </a:stretch>
        </p:blipFill>
        <p:spPr>
          <a:xfrm>
            <a:off x="1187624" y="1772816"/>
            <a:ext cx="6624736" cy="3704456"/>
          </a:xfrm>
        </p:spPr>
      </p:pic>
    </p:spTree>
  </p:cSld>
  <p:clrMapOvr>
    <a:masterClrMapping/>
  </p:clrMapOvr>
  <p:transition spd="slow">
    <p:zoom/>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71480"/>
            <a:ext cx="8686800" cy="857256"/>
          </a:xfrm>
        </p:spPr>
        <p:txBody>
          <a:bodyPr>
            <a:normAutofit fontScale="90000"/>
          </a:bodyPr>
          <a:lstStyle/>
          <a:p>
            <a:pPr lvl="0" algn="r"/>
            <a:r>
              <a:rPr lang="ar-SA" b="1" dirty="0" smtClean="0">
                <a:latin typeface="Arial" pitchFamily="34" charset="0"/>
                <a:cs typeface="Arial" pitchFamily="34" charset="0"/>
              </a:rPr>
              <a:t>الفرق بين التعلم والتعليم والتلقين</a:t>
            </a:r>
            <a:r>
              <a:rPr lang="ar-SA" b="1" u="sng" dirty="0" smtClean="0">
                <a:latin typeface="Arial" pitchFamily="34" charset="0"/>
                <a:cs typeface="Arial" pitchFamily="34" charset="0"/>
              </a:rPr>
              <a:t>:</a:t>
            </a:r>
            <a:r>
              <a:rPr lang="ar-SA" dirty="0" smtClean="0">
                <a:latin typeface="Arial" pitchFamily="34" charset="0"/>
                <a:cs typeface="Arial" pitchFamily="34" charset="0"/>
              </a:rPr>
              <a:t/>
            </a:r>
            <a:br>
              <a:rPr lang="ar-SA" dirty="0" smtClean="0">
                <a:latin typeface="Arial" pitchFamily="34" charset="0"/>
                <a:cs typeface="Arial" pitchFamily="34" charset="0"/>
              </a:rPr>
            </a:br>
            <a:endParaRPr lang="ar-SA" dirty="0"/>
          </a:p>
        </p:txBody>
      </p:sp>
      <p:sp>
        <p:nvSpPr>
          <p:cNvPr id="3" name="Content Placeholder 2"/>
          <p:cNvSpPr>
            <a:spLocks noGrp="1"/>
          </p:cNvSpPr>
          <p:nvPr>
            <p:ph sz="quarter" idx="1"/>
          </p:nvPr>
        </p:nvSpPr>
        <p:spPr/>
        <p:txBody>
          <a:bodyPr/>
          <a:lstStyle/>
          <a:p>
            <a:endParaRPr lang="ar-SA" dirty="0"/>
          </a:p>
        </p:txBody>
      </p:sp>
      <p:sp>
        <p:nvSpPr>
          <p:cNvPr id="4" name="عنوان 1"/>
          <p:cNvSpPr txBox="1">
            <a:spLocks/>
          </p:cNvSpPr>
          <p:nvPr/>
        </p:nvSpPr>
        <p:spPr>
          <a:xfrm>
            <a:off x="304800" y="457200"/>
            <a:ext cx="8686800" cy="838200"/>
          </a:xfrm>
          <a:prstGeom prst="rect">
            <a:avLst/>
          </a:prstGeom>
        </p:spPr>
        <p:txBody>
          <a:bodyPr vert="horz" anchor="ctr">
            <a:normAutofit/>
          </a:bodyPr>
          <a:lstStyle/>
          <a:p>
            <a:pPr marL="0" marR="0" lvl="0" indent="0" algn="l" defTabSz="914400" rtl="1" eaLnBrk="1" fontAlgn="auto" latinLnBrk="0" hangingPunct="1">
              <a:lnSpc>
                <a:spcPct val="100000"/>
              </a:lnSpc>
              <a:spcBef>
                <a:spcPct val="0"/>
              </a:spcBef>
              <a:spcAft>
                <a:spcPts val="0"/>
              </a:spcAft>
              <a:buClrTx/>
              <a:buSzTx/>
              <a:buFontTx/>
              <a:buNone/>
              <a:tabLst/>
              <a:defRPr/>
            </a:pPr>
            <a:endParaRPr kumimoji="0" lang="ar-SA" sz="4000" b="0" i="0" u="none" strike="noStrike" kern="1200" cap="all" spc="0" normalizeH="0" baseline="0" noProof="0" dirty="0">
              <a:ln>
                <a:noFill/>
              </a:ln>
              <a:solidFill>
                <a:schemeClr val="tx2"/>
              </a:solidFill>
              <a:effectLst>
                <a:reflection blurRad="12700" stA="48000" endA="300" endPos="55000" dir="5400000" sy="-90000" algn="bl" rotWithShape="0"/>
              </a:effectLst>
              <a:uLnTx/>
              <a:uFillTx/>
              <a:latin typeface="Arial" pitchFamily="34" charset="0"/>
              <a:ea typeface="+mj-ea"/>
              <a:cs typeface="Arial" pitchFamily="34" charset="0"/>
            </a:endParaRPr>
          </a:p>
        </p:txBody>
      </p:sp>
      <p:graphicFrame>
        <p:nvGraphicFramePr>
          <p:cNvPr id="5" name="عنصر نائب للمحتوى 3"/>
          <p:cNvGraphicFramePr>
            <a:graphicFrameLocks/>
          </p:cNvGraphicFramePr>
          <p:nvPr/>
        </p:nvGraphicFramePr>
        <p:xfrm>
          <a:off x="571472" y="1714488"/>
          <a:ext cx="8286808" cy="4726566"/>
        </p:xfrm>
        <a:graphic>
          <a:graphicData uri="http://schemas.openxmlformats.org/drawingml/2006/table">
            <a:tbl>
              <a:tblPr rtl="1" firstRow="1" bandRow="1">
                <a:tableStyleId>{69C7853C-536D-4A76-A0AE-DD22124D55A5}</a:tableStyleId>
              </a:tblPr>
              <a:tblGrid>
                <a:gridCol w="1543889"/>
                <a:gridCol w="2599515"/>
                <a:gridCol w="2071702"/>
                <a:gridCol w="2071702"/>
              </a:tblGrid>
              <a:tr h="337446">
                <a:tc>
                  <a:txBody>
                    <a:bodyPr/>
                    <a:lstStyle/>
                    <a:p>
                      <a:pPr algn="ctr" rtl="1">
                        <a:lnSpc>
                          <a:spcPct val="115000"/>
                        </a:lnSpc>
                        <a:spcAft>
                          <a:spcPts val="0"/>
                        </a:spcAft>
                      </a:pPr>
                      <a:r>
                        <a:rPr lang="ar-SA" sz="2000" b="0" dirty="0">
                          <a:solidFill>
                            <a:schemeClr val="tx1">
                              <a:lumMod val="95000"/>
                              <a:lumOff val="5000"/>
                            </a:schemeClr>
                          </a:solidFill>
                          <a:latin typeface="Times New Roman"/>
                          <a:ea typeface="Times New Roman"/>
                          <a:cs typeface="Times New Roman"/>
                        </a:rPr>
                        <a:t>أوجه المقارنة</a:t>
                      </a:r>
                      <a:endParaRPr lang="en-US" sz="2000" b="0" dirty="0">
                        <a:solidFill>
                          <a:schemeClr val="tx1">
                            <a:lumMod val="95000"/>
                            <a:lumOff val="5000"/>
                          </a:schemeClr>
                        </a:solidFill>
                        <a:latin typeface="Times New Roman"/>
                        <a:ea typeface="Times New Roman"/>
                      </a:endParaRPr>
                    </a:p>
                  </a:txBody>
                  <a:tcPr marL="68580" marR="68580" marT="0" marB="0"/>
                </a:tc>
                <a:tc>
                  <a:txBody>
                    <a:bodyPr/>
                    <a:lstStyle/>
                    <a:p>
                      <a:pPr algn="ctr" rtl="1">
                        <a:lnSpc>
                          <a:spcPct val="115000"/>
                        </a:lnSpc>
                        <a:spcAft>
                          <a:spcPts val="0"/>
                        </a:spcAft>
                      </a:pPr>
                      <a:r>
                        <a:rPr lang="ar-SA" sz="2000" b="0" dirty="0">
                          <a:solidFill>
                            <a:srgbClr val="000000"/>
                          </a:solidFill>
                          <a:latin typeface="Times New Roman"/>
                          <a:ea typeface="Times New Roman"/>
                          <a:cs typeface="Times New Roman"/>
                        </a:rPr>
                        <a:t>التلقين</a:t>
                      </a:r>
                      <a:endParaRPr lang="en-US" sz="2000" b="0" dirty="0">
                        <a:solidFill>
                          <a:srgbClr val="000000"/>
                        </a:solidFill>
                        <a:latin typeface="Times New Roman"/>
                        <a:ea typeface="Times New Roman"/>
                      </a:endParaRPr>
                    </a:p>
                  </a:txBody>
                  <a:tcPr marL="68580" marR="68580" marT="0" marB="0"/>
                </a:tc>
                <a:tc>
                  <a:txBody>
                    <a:bodyPr/>
                    <a:lstStyle/>
                    <a:p>
                      <a:pPr algn="ctr" rtl="1">
                        <a:lnSpc>
                          <a:spcPct val="115000"/>
                        </a:lnSpc>
                        <a:spcAft>
                          <a:spcPts val="0"/>
                        </a:spcAft>
                      </a:pPr>
                      <a:r>
                        <a:rPr lang="ar-SA" sz="2000" b="0">
                          <a:solidFill>
                            <a:srgbClr val="000000"/>
                          </a:solidFill>
                          <a:latin typeface="Times New Roman"/>
                          <a:ea typeface="Times New Roman"/>
                          <a:cs typeface="Times New Roman"/>
                        </a:rPr>
                        <a:t>التعليم</a:t>
                      </a:r>
                      <a:endParaRPr lang="en-US" sz="2000" b="0">
                        <a:solidFill>
                          <a:srgbClr val="000000"/>
                        </a:solidFill>
                        <a:latin typeface="Times New Roman"/>
                        <a:ea typeface="Times New Roman"/>
                      </a:endParaRPr>
                    </a:p>
                  </a:txBody>
                  <a:tcPr marL="68580" marR="68580" marT="0" marB="0"/>
                </a:tc>
                <a:tc>
                  <a:txBody>
                    <a:bodyPr/>
                    <a:lstStyle/>
                    <a:p>
                      <a:pPr algn="ctr" rtl="1">
                        <a:lnSpc>
                          <a:spcPct val="115000"/>
                        </a:lnSpc>
                        <a:spcAft>
                          <a:spcPts val="0"/>
                        </a:spcAft>
                      </a:pPr>
                      <a:r>
                        <a:rPr lang="ar-SA" sz="2000" b="0" dirty="0">
                          <a:solidFill>
                            <a:srgbClr val="000000"/>
                          </a:solidFill>
                          <a:latin typeface="Times New Roman"/>
                          <a:ea typeface="Times New Roman"/>
                          <a:cs typeface="Times New Roman"/>
                        </a:rPr>
                        <a:t>التعلم</a:t>
                      </a:r>
                      <a:endParaRPr lang="en-US" sz="2000" b="0" dirty="0">
                        <a:solidFill>
                          <a:srgbClr val="000000"/>
                        </a:solidFill>
                        <a:latin typeface="Times New Roman"/>
                        <a:ea typeface="Times New Roman"/>
                      </a:endParaRPr>
                    </a:p>
                  </a:txBody>
                  <a:tcPr marL="68580" marR="68580" marT="0" marB="0"/>
                </a:tc>
              </a:tr>
              <a:tr h="998471">
                <a:tc>
                  <a:txBody>
                    <a:bodyPr/>
                    <a:lstStyle/>
                    <a:p>
                      <a:pPr algn="ctr" rtl="1">
                        <a:lnSpc>
                          <a:spcPct val="115000"/>
                        </a:lnSpc>
                        <a:spcAft>
                          <a:spcPts val="0"/>
                        </a:spcAft>
                      </a:pPr>
                      <a:r>
                        <a:rPr lang="ar-SA" sz="2000" b="0" dirty="0">
                          <a:solidFill>
                            <a:schemeClr val="tx1">
                              <a:lumMod val="95000"/>
                              <a:lumOff val="5000"/>
                            </a:schemeClr>
                          </a:solidFill>
                          <a:latin typeface="Times New Roman"/>
                          <a:ea typeface="Times New Roman"/>
                          <a:cs typeface="Times New Roman"/>
                        </a:rPr>
                        <a:t>الهدف</a:t>
                      </a:r>
                      <a:endParaRPr lang="en-US" sz="2000" b="0" dirty="0">
                        <a:solidFill>
                          <a:schemeClr val="tx1">
                            <a:lumMod val="95000"/>
                            <a:lumOff val="5000"/>
                          </a:schemeClr>
                        </a:solidFill>
                        <a:latin typeface="Times New Roman"/>
                        <a:ea typeface="Times New Roman"/>
                      </a:endParaRPr>
                    </a:p>
                  </a:txBody>
                  <a:tcPr marL="68580" marR="68580" marT="0" marB="0"/>
                </a:tc>
                <a:tc>
                  <a:txBody>
                    <a:bodyPr/>
                    <a:lstStyle/>
                    <a:p>
                      <a:endParaRPr lang="ar-SA" dirty="0" smtClean="0"/>
                    </a:p>
                    <a:p>
                      <a:endParaRPr lang="ar-SA" dirty="0" smtClean="0"/>
                    </a:p>
                    <a:p>
                      <a:endParaRPr lang="ar-SA" dirty="0" smtClean="0"/>
                    </a:p>
                    <a:p>
                      <a:endParaRPr lang="ar-SA" dirty="0"/>
                    </a:p>
                  </a:txBody>
                  <a:tcPr marL="68580" marR="68580" marT="0" marB="0"/>
                </a:tc>
                <a:tc>
                  <a:txBody>
                    <a:bodyPr/>
                    <a:lstStyle/>
                    <a:p>
                      <a:endParaRPr lang="ar-SA"/>
                    </a:p>
                  </a:txBody>
                  <a:tcPr marL="68580" marR="68580" marT="0" marB="0"/>
                </a:tc>
                <a:tc>
                  <a:txBody>
                    <a:bodyPr/>
                    <a:lstStyle/>
                    <a:p>
                      <a:endParaRPr lang="ar-SA"/>
                    </a:p>
                  </a:txBody>
                  <a:tcPr marL="68580" marR="68580" marT="0" marB="0"/>
                </a:tc>
              </a:tr>
              <a:tr h="998471">
                <a:tc>
                  <a:txBody>
                    <a:bodyPr/>
                    <a:lstStyle/>
                    <a:p>
                      <a:pPr algn="ctr" rtl="1">
                        <a:lnSpc>
                          <a:spcPct val="115000"/>
                        </a:lnSpc>
                        <a:spcAft>
                          <a:spcPts val="0"/>
                        </a:spcAft>
                      </a:pPr>
                      <a:r>
                        <a:rPr lang="ar-SA" sz="2000" b="0">
                          <a:solidFill>
                            <a:schemeClr val="tx1">
                              <a:lumMod val="95000"/>
                              <a:lumOff val="5000"/>
                            </a:schemeClr>
                          </a:solidFill>
                          <a:latin typeface="Times New Roman"/>
                          <a:ea typeface="Times New Roman"/>
                          <a:cs typeface="Times New Roman"/>
                        </a:rPr>
                        <a:t>دور المعلم</a:t>
                      </a:r>
                      <a:endParaRPr lang="en-US" sz="2000" b="0">
                        <a:solidFill>
                          <a:schemeClr val="tx1">
                            <a:lumMod val="95000"/>
                            <a:lumOff val="5000"/>
                          </a:schemeClr>
                        </a:solidFill>
                        <a:latin typeface="Times New Roman"/>
                        <a:ea typeface="Times New Roman"/>
                      </a:endParaRPr>
                    </a:p>
                  </a:txBody>
                  <a:tcPr marL="68580" marR="68580" marT="0" marB="0"/>
                </a:tc>
                <a:tc>
                  <a:txBody>
                    <a:bodyPr/>
                    <a:lstStyle/>
                    <a:p>
                      <a:endParaRPr lang="ar-SA" dirty="0" smtClean="0"/>
                    </a:p>
                    <a:p>
                      <a:endParaRPr lang="ar-SA" dirty="0" smtClean="0"/>
                    </a:p>
                    <a:p>
                      <a:endParaRPr lang="ar-SA" dirty="0" smtClean="0"/>
                    </a:p>
                    <a:p>
                      <a:endParaRPr lang="ar-SA" dirty="0"/>
                    </a:p>
                  </a:txBody>
                  <a:tcPr marL="68580" marR="68580" marT="0" marB="0"/>
                </a:tc>
                <a:tc>
                  <a:txBody>
                    <a:bodyPr/>
                    <a:lstStyle/>
                    <a:p>
                      <a:endParaRPr lang="ar-SA"/>
                    </a:p>
                  </a:txBody>
                  <a:tcPr marL="68580" marR="68580" marT="0" marB="0"/>
                </a:tc>
                <a:tc>
                  <a:txBody>
                    <a:bodyPr/>
                    <a:lstStyle/>
                    <a:p>
                      <a:endParaRPr lang="ar-SA"/>
                    </a:p>
                  </a:txBody>
                  <a:tcPr marL="68580" marR="68580" marT="0" marB="0"/>
                </a:tc>
              </a:tr>
              <a:tr h="998471">
                <a:tc>
                  <a:txBody>
                    <a:bodyPr/>
                    <a:lstStyle/>
                    <a:p>
                      <a:pPr algn="ctr" rtl="1">
                        <a:lnSpc>
                          <a:spcPct val="115000"/>
                        </a:lnSpc>
                        <a:spcAft>
                          <a:spcPts val="0"/>
                        </a:spcAft>
                      </a:pPr>
                      <a:r>
                        <a:rPr lang="ar-SA" sz="2000" b="0">
                          <a:solidFill>
                            <a:schemeClr val="tx1">
                              <a:lumMod val="95000"/>
                              <a:lumOff val="5000"/>
                            </a:schemeClr>
                          </a:solidFill>
                          <a:latin typeface="Times New Roman"/>
                          <a:ea typeface="Times New Roman"/>
                          <a:cs typeface="Times New Roman"/>
                        </a:rPr>
                        <a:t>دور المتعلم</a:t>
                      </a:r>
                      <a:endParaRPr lang="en-US" sz="2000" b="0">
                        <a:solidFill>
                          <a:schemeClr val="tx1">
                            <a:lumMod val="95000"/>
                            <a:lumOff val="5000"/>
                          </a:schemeClr>
                        </a:solidFill>
                        <a:latin typeface="Times New Roman"/>
                        <a:ea typeface="Times New Roman"/>
                      </a:endParaRPr>
                    </a:p>
                  </a:txBody>
                  <a:tcPr marL="68580" marR="68580" marT="0" marB="0"/>
                </a:tc>
                <a:tc>
                  <a:txBody>
                    <a:bodyPr/>
                    <a:lstStyle/>
                    <a:p>
                      <a:endParaRPr lang="ar-SA" dirty="0" smtClean="0"/>
                    </a:p>
                    <a:p>
                      <a:endParaRPr lang="ar-SA" dirty="0" smtClean="0"/>
                    </a:p>
                    <a:p>
                      <a:endParaRPr lang="ar-SA" dirty="0" smtClean="0"/>
                    </a:p>
                    <a:p>
                      <a:endParaRPr lang="ar-SA" dirty="0"/>
                    </a:p>
                  </a:txBody>
                  <a:tcPr marL="68580" marR="68580" marT="0" marB="0"/>
                </a:tc>
                <a:tc>
                  <a:txBody>
                    <a:bodyPr/>
                    <a:lstStyle/>
                    <a:p>
                      <a:endParaRPr lang="ar-SA"/>
                    </a:p>
                  </a:txBody>
                  <a:tcPr marL="68580" marR="68580" marT="0" marB="0"/>
                </a:tc>
                <a:tc>
                  <a:txBody>
                    <a:bodyPr/>
                    <a:lstStyle/>
                    <a:p>
                      <a:endParaRPr lang="ar-SA"/>
                    </a:p>
                  </a:txBody>
                  <a:tcPr marL="68580" marR="68580" marT="0" marB="0"/>
                </a:tc>
              </a:tr>
              <a:tr h="998471">
                <a:tc>
                  <a:txBody>
                    <a:bodyPr/>
                    <a:lstStyle/>
                    <a:p>
                      <a:pPr algn="ctr" rtl="1">
                        <a:lnSpc>
                          <a:spcPct val="115000"/>
                        </a:lnSpc>
                        <a:spcAft>
                          <a:spcPts val="0"/>
                        </a:spcAft>
                      </a:pPr>
                      <a:r>
                        <a:rPr lang="ar-SA" sz="2000" b="0" dirty="0">
                          <a:solidFill>
                            <a:schemeClr val="tx1">
                              <a:lumMod val="95000"/>
                              <a:lumOff val="5000"/>
                            </a:schemeClr>
                          </a:solidFill>
                          <a:latin typeface="Times New Roman"/>
                          <a:ea typeface="Times New Roman"/>
                          <a:cs typeface="Times New Roman"/>
                        </a:rPr>
                        <a:t>دور الخبرات والمواد الدراسية</a:t>
                      </a:r>
                      <a:endParaRPr lang="en-US" sz="2000" b="0" dirty="0">
                        <a:solidFill>
                          <a:schemeClr val="tx1">
                            <a:lumMod val="95000"/>
                            <a:lumOff val="5000"/>
                          </a:schemeClr>
                        </a:solidFill>
                        <a:latin typeface="Times New Roman"/>
                        <a:ea typeface="Times New Roman"/>
                      </a:endParaRPr>
                    </a:p>
                  </a:txBody>
                  <a:tcPr marL="68580" marR="68580" marT="0" marB="0"/>
                </a:tc>
                <a:tc>
                  <a:txBody>
                    <a:bodyPr/>
                    <a:lstStyle/>
                    <a:p>
                      <a:endParaRPr lang="ar-SA" dirty="0" smtClean="0"/>
                    </a:p>
                    <a:p>
                      <a:endParaRPr lang="ar-SA" dirty="0" smtClean="0"/>
                    </a:p>
                    <a:p>
                      <a:endParaRPr lang="ar-SA" dirty="0" smtClean="0"/>
                    </a:p>
                    <a:p>
                      <a:endParaRPr lang="ar-SA" dirty="0"/>
                    </a:p>
                  </a:txBody>
                  <a:tcPr marL="68580" marR="68580" marT="0" marB="0"/>
                </a:tc>
                <a:tc>
                  <a:txBody>
                    <a:bodyPr/>
                    <a:lstStyle/>
                    <a:p>
                      <a:endParaRPr lang="ar-SA"/>
                    </a:p>
                  </a:txBody>
                  <a:tcPr marL="68580" marR="68580" marT="0" marB="0"/>
                </a:tc>
                <a:tc>
                  <a:txBody>
                    <a:bodyPr/>
                    <a:lstStyle/>
                    <a:p>
                      <a:endParaRPr lang="ar-SA" dirty="0"/>
                    </a:p>
                  </a:txBody>
                  <a:tcPr marL="68580" marR="68580" marT="0" marB="0"/>
                </a:tc>
              </a:tr>
            </a:tbl>
          </a:graphicData>
        </a:graphic>
      </p:graphicFrame>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b="1" dirty="0" smtClean="0">
                <a:latin typeface="Arial" pitchFamily="34" charset="0"/>
                <a:cs typeface="Arial" pitchFamily="34" charset="0"/>
              </a:rPr>
              <a:t>سنتعرف في هذه المحاضرة على:</a:t>
            </a:r>
            <a:endParaRPr lang="ar-AE" b="1" dirty="0">
              <a:latin typeface="Arial" pitchFamily="34" charset="0"/>
              <a:cs typeface="Arial" pitchFamily="34" charset="0"/>
            </a:endParaRPr>
          </a:p>
        </p:txBody>
      </p:sp>
      <p:sp>
        <p:nvSpPr>
          <p:cNvPr id="3" name="Content Placeholder 2"/>
          <p:cNvSpPr>
            <a:spLocks noGrp="1"/>
          </p:cNvSpPr>
          <p:nvPr>
            <p:ph sz="quarter" idx="1"/>
          </p:nvPr>
        </p:nvSpPr>
        <p:spPr/>
        <p:txBody>
          <a:bodyPr>
            <a:normAutofit/>
          </a:bodyPr>
          <a:lstStyle/>
          <a:p>
            <a:pPr>
              <a:buFont typeface="Wingdings" pitchFamily="2" charset="2"/>
              <a:buChar char="v"/>
            </a:pPr>
            <a:r>
              <a:rPr lang="ar-SA" dirty="0" smtClean="0"/>
              <a:t> </a:t>
            </a:r>
            <a:r>
              <a:rPr lang="ar-SA" sz="4000" b="1" cap="all" dirty="0" smtClean="0">
                <a:solidFill>
                  <a:schemeClr val="tx2">
                    <a:lumMod val="50000"/>
                  </a:schemeClr>
                </a:solidFill>
                <a:latin typeface="Sakkal Majalla" pitchFamily="2" charset="-78"/>
                <a:cs typeface="Sakkal Majalla" pitchFamily="2" charset="-78"/>
              </a:rPr>
              <a:t>مفهوم التربية والتعليم والفرق بينهما.</a:t>
            </a:r>
          </a:p>
          <a:p>
            <a:pPr>
              <a:buFont typeface="Wingdings" pitchFamily="2" charset="2"/>
              <a:buChar char="v"/>
            </a:pPr>
            <a:r>
              <a:rPr lang="ar-SA" sz="4000" b="1" cap="all" dirty="0" smtClean="0">
                <a:solidFill>
                  <a:schemeClr val="tx2">
                    <a:lumMod val="50000"/>
                  </a:schemeClr>
                </a:solidFill>
                <a:latin typeface="Sakkal Majalla" pitchFamily="2" charset="-78"/>
                <a:cs typeface="Sakkal Majalla" pitchFamily="2" charset="-78"/>
              </a:rPr>
              <a:t> تعريف كل من : </a:t>
            </a:r>
          </a:p>
          <a:p>
            <a:pPr>
              <a:buNone/>
            </a:pPr>
            <a:r>
              <a:rPr lang="ar-SA" sz="4000" b="1" cap="all" dirty="0" smtClean="0">
                <a:solidFill>
                  <a:schemeClr val="tx2">
                    <a:lumMod val="50000"/>
                  </a:schemeClr>
                </a:solidFill>
                <a:latin typeface="Sakkal Majalla" pitchFamily="2" charset="-78"/>
                <a:cs typeface="Sakkal Majalla" pitchFamily="2" charset="-78"/>
              </a:rPr>
              <a:t>التربية, التدريس</a:t>
            </a:r>
          </a:p>
          <a:p>
            <a:pPr>
              <a:buNone/>
            </a:pPr>
            <a:r>
              <a:rPr lang="ar-SA" sz="4000" b="1" cap="all" dirty="0" smtClean="0">
                <a:solidFill>
                  <a:schemeClr val="tx2">
                    <a:lumMod val="50000"/>
                  </a:schemeClr>
                </a:solidFill>
                <a:latin typeface="Sakkal Majalla" pitchFamily="2" charset="-78"/>
                <a:cs typeface="Sakkal Majalla" pitchFamily="2" charset="-78"/>
              </a:rPr>
              <a:t>الفرق بين : التعليم, التعلم, التلقين. </a:t>
            </a:r>
          </a:p>
          <a:p>
            <a:pPr>
              <a:buFont typeface="Wingdings" pitchFamily="2" charset="2"/>
              <a:buChar char="v"/>
            </a:pPr>
            <a:r>
              <a:rPr lang="ar-SA" sz="4000" b="1" cap="all" dirty="0" smtClean="0">
                <a:solidFill>
                  <a:schemeClr val="tx2">
                    <a:lumMod val="50000"/>
                  </a:schemeClr>
                </a:solidFill>
                <a:latin typeface="Sakkal Majalla" pitchFamily="2" charset="-78"/>
                <a:cs typeface="Sakkal Majalla" pitchFamily="2" charset="-78"/>
              </a:rPr>
              <a:t> أركان عملية التدريس.</a:t>
            </a:r>
          </a:p>
        </p:txBody>
      </p:sp>
    </p:spTree>
  </p:cSld>
  <p:clrMapOvr>
    <a:masterClrMapping/>
  </p:clrMapOvr>
  <p:transition spd="slow">
    <p:zoom/>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عنوان 1"/>
          <p:cNvSpPr txBox="1">
            <a:spLocks noGrp="1"/>
          </p:cNvSpPr>
          <p:nvPr>
            <p:ph type="title"/>
          </p:nvPr>
        </p:nvSpPr>
        <p:spPr>
          <a:xfrm>
            <a:off x="304800" y="357166"/>
            <a:ext cx="8686800" cy="785818"/>
          </a:xfrm>
          <a:prstGeom prst="rect">
            <a:avLst/>
          </a:prstGeom>
        </p:spPr>
        <p:txBody>
          <a:bodyPr vert="horz" anchor="ctr">
            <a:normAutofit/>
          </a:bodyPr>
          <a:lstStyle/>
          <a:p>
            <a:pPr marL="0" marR="0" lvl="0" indent="0" algn="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all" spc="0" normalizeH="0" baseline="0" noProof="0" dirty="0" smtClean="0">
                <a:ln>
                  <a:noFill/>
                </a:ln>
                <a:solidFill>
                  <a:schemeClr val="tx2"/>
                </a:solidFill>
                <a:effectLst>
                  <a:reflection blurRad="12700" stA="48000" endA="300" endPos="55000" dir="5400000" sy="-90000" algn="bl" rotWithShape="0"/>
                </a:effectLst>
                <a:uLnTx/>
                <a:uFillTx/>
                <a:latin typeface="Arial" pitchFamily="34" charset="0"/>
                <a:ea typeface="+mj-ea"/>
                <a:cs typeface="Arial" pitchFamily="34" charset="0"/>
              </a:rPr>
              <a:t>الفرق بين التعلم والتعليم والتلقين</a:t>
            </a:r>
            <a:r>
              <a:rPr kumimoji="0" lang="ar-SA" sz="4000" b="1" i="0" u="sng" strike="noStrike" kern="1200" cap="all" spc="0" normalizeH="0" baseline="0" noProof="0" dirty="0" smtClean="0">
                <a:ln>
                  <a:noFill/>
                </a:ln>
                <a:solidFill>
                  <a:schemeClr val="tx2"/>
                </a:solidFill>
                <a:effectLst>
                  <a:reflection blurRad="12700" stA="48000" endA="300" endPos="55000" dir="5400000" sy="-90000" algn="bl" rotWithShape="0"/>
                </a:effectLst>
                <a:uLnTx/>
                <a:uFillTx/>
                <a:latin typeface="Arial" pitchFamily="34" charset="0"/>
                <a:ea typeface="+mj-ea"/>
                <a:cs typeface="Arial" pitchFamily="34" charset="0"/>
              </a:rPr>
              <a:t>:</a:t>
            </a:r>
          </a:p>
        </p:txBody>
      </p:sp>
      <p:sp>
        <p:nvSpPr>
          <p:cNvPr id="3" name="Content Placeholder 2"/>
          <p:cNvSpPr>
            <a:spLocks noGrp="1"/>
          </p:cNvSpPr>
          <p:nvPr>
            <p:ph sz="quarter" idx="1"/>
          </p:nvPr>
        </p:nvSpPr>
        <p:spPr/>
        <p:txBody>
          <a:bodyPr/>
          <a:lstStyle/>
          <a:p>
            <a:endParaRPr lang="ar-SA" dirty="0"/>
          </a:p>
        </p:txBody>
      </p:sp>
      <p:graphicFrame>
        <p:nvGraphicFramePr>
          <p:cNvPr id="5" name="عنصر نائب للمحتوى 3"/>
          <p:cNvGraphicFramePr>
            <a:graphicFrameLocks/>
          </p:cNvGraphicFramePr>
          <p:nvPr/>
        </p:nvGraphicFramePr>
        <p:xfrm>
          <a:off x="285720" y="1714488"/>
          <a:ext cx="8686800" cy="4335590"/>
        </p:xfrm>
        <a:graphic>
          <a:graphicData uri="http://schemas.openxmlformats.org/drawingml/2006/table">
            <a:tbl>
              <a:tblPr rtl="1" firstRow="1" bandRow="1">
                <a:tableStyleId>{69C7853C-536D-4A76-A0AE-DD22124D55A5}</a:tableStyleId>
              </a:tblPr>
              <a:tblGrid>
                <a:gridCol w="1618410"/>
                <a:gridCol w="2724990"/>
                <a:gridCol w="2171700"/>
                <a:gridCol w="2171700"/>
              </a:tblGrid>
              <a:tr h="370840">
                <a:tc>
                  <a:txBody>
                    <a:bodyPr/>
                    <a:lstStyle/>
                    <a:p>
                      <a:pPr algn="ctr" rtl="1">
                        <a:lnSpc>
                          <a:spcPct val="115000"/>
                        </a:lnSpc>
                        <a:spcAft>
                          <a:spcPts val="0"/>
                        </a:spcAft>
                      </a:pPr>
                      <a:r>
                        <a:rPr lang="ar-SA" sz="2000" b="0" dirty="0">
                          <a:solidFill>
                            <a:schemeClr val="tx1">
                              <a:lumMod val="95000"/>
                              <a:lumOff val="5000"/>
                            </a:schemeClr>
                          </a:solidFill>
                          <a:latin typeface="Times New Roman"/>
                          <a:ea typeface="Times New Roman"/>
                          <a:cs typeface="Times New Roman"/>
                        </a:rPr>
                        <a:t>أوجه المقارنة</a:t>
                      </a:r>
                      <a:endParaRPr lang="en-US" sz="2000" b="0" dirty="0">
                        <a:solidFill>
                          <a:schemeClr val="tx1">
                            <a:lumMod val="95000"/>
                            <a:lumOff val="5000"/>
                          </a:schemeClr>
                        </a:solidFill>
                        <a:latin typeface="Times New Roman"/>
                        <a:ea typeface="Times New Roman"/>
                      </a:endParaRPr>
                    </a:p>
                  </a:txBody>
                  <a:tcPr marL="68580" marR="68580" marT="0" marB="0"/>
                </a:tc>
                <a:tc>
                  <a:txBody>
                    <a:bodyPr/>
                    <a:lstStyle/>
                    <a:p>
                      <a:pPr algn="ctr" rtl="1">
                        <a:lnSpc>
                          <a:spcPct val="115000"/>
                        </a:lnSpc>
                        <a:spcAft>
                          <a:spcPts val="0"/>
                        </a:spcAft>
                      </a:pPr>
                      <a:r>
                        <a:rPr lang="ar-SA" sz="2000" b="0" dirty="0">
                          <a:solidFill>
                            <a:srgbClr val="000000"/>
                          </a:solidFill>
                          <a:latin typeface="Times New Roman"/>
                          <a:ea typeface="Times New Roman"/>
                          <a:cs typeface="Times New Roman"/>
                        </a:rPr>
                        <a:t>التلقين</a:t>
                      </a:r>
                      <a:endParaRPr lang="en-US" sz="2000" b="0" dirty="0">
                        <a:solidFill>
                          <a:srgbClr val="000000"/>
                        </a:solidFill>
                        <a:latin typeface="Times New Roman"/>
                        <a:ea typeface="Times New Roman"/>
                      </a:endParaRPr>
                    </a:p>
                  </a:txBody>
                  <a:tcPr marL="68580" marR="68580" marT="0" marB="0"/>
                </a:tc>
                <a:tc>
                  <a:txBody>
                    <a:bodyPr/>
                    <a:lstStyle/>
                    <a:p>
                      <a:pPr algn="ctr" rtl="1">
                        <a:lnSpc>
                          <a:spcPct val="115000"/>
                        </a:lnSpc>
                        <a:spcAft>
                          <a:spcPts val="0"/>
                        </a:spcAft>
                      </a:pPr>
                      <a:r>
                        <a:rPr lang="ar-SA" sz="2000" b="0">
                          <a:solidFill>
                            <a:srgbClr val="000000"/>
                          </a:solidFill>
                          <a:latin typeface="Times New Roman"/>
                          <a:ea typeface="Times New Roman"/>
                          <a:cs typeface="Times New Roman"/>
                        </a:rPr>
                        <a:t>التعليم</a:t>
                      </a:r>
                      <a:endParaRPr lang="en-US" sz="2000" b="0">
                        <a:solidFill>
                          <a:srgbClr val="000000"/>
                        </a:solidFill>
                        <a:latin typeface="Times New Roman"/>
                        <a:ea typeface="Times New Roman"/>
                      </a:endParaRPr>
                    </a:p>
                  </a:txBody>
                  <a:tcPr marL="68580" marR="68580" marT="0" marB="0"/>
                </a:tc>
                <a:tc>
                  <a:txBody>
                    <a:bodyPr/>
                    <a:lstStyle/>
                    <a:p>
                      <a:pPr algn="ctr" rtl="1">
                        <a:lnSpc>
                          <a:spcPct val="115000"/>
                        </a:lnSpc>
                        <a:spcAft>
                          <a:spcPts val="0"/>
                        </a:spcAft>
                      </a:pPr>
                      <a:r>
                        <a:rPr lang="ar-SA" sz="2000" b="0">
                          <a:solidFill>
                            <a:srgbClr val="000000"/>
                          </a:solidFill>
                          <a:latin typeface="Times New Roman"/>
                          <a:ea typeface="Times New Roman"/>
                          <a:cs typeface="Times New Roman"/>
                        </a:rPr>
                        <a:t>التعلم</a:t>
                      </a:r>
                      <a:endParaRPr lang="en-US" sz="2000" b="0">
                        <a:solidFill>
                          <a:srgbClr val="000000"/>
                        </a:solidFill>
                        <a:latin typeface="Times New Roman"/>
                        <a:ea typeface="Times New Roman"/>
                      </a:endParaRPr>
                    </a:p>
                  </a:txBody>
                  <a:tcPr marL="68580" marR="68580" marT="0" marB="0"/>
                </a:tc>
              </a:tr>
              <a:tr h="370840">
                <a:tc>
                  <a:txBody>
                    <a:bodyPr/>
                    <a:lstStyle/>
                    <a:p>
                      <a:pPr algn="ctr" rtl="1">
                        <a:lnSpc>
                          <a:spcPct val="115000"/>
                        </a:lnSpc>
                        <a:spcAft>
                          <a:spcPts val="0"/>
                        </a:spcAft>
                      </a:pPr>
                      <a:r>
                        <a:rPr lang="ar-SA" sz="2000" b="0" dirty="0">
                          <a:solidFill>
                            <a:schemeClr val="tx1">
                              <a:lumMod val="95000"/>
                              <a:lumOff val="5000"/>
                            </a:schemeClr>
                          </a:solidFill>
                          <a:latin typeface="Times New Roman"/>
                          <a:ea typeface="Times New Roman"/>
                          <a:cs typeface="Times New Roman"/>
                        </a:rPr>
                        <a:t>الهدف</a:t>
                      </a:r>
                      <a:endParaRPr lang="en-US" sz="2000" b="0" dirty="0">
                        <a:solidFill>
                          <a:schemeClr val="tx1">
                            <a:lumMod val="95000"/>
                            <a:lumOff val="5000"/>
                          </a:schemeClr>
                        </a:solidFill>
                        <a:latin typeface="Times New Roman"/>
                        <a:ea typeface="Times New Roman"/>
                      </a:endParaRPr>
                    </a:p>
                  </a:txBody>
                  <a:tcPr marL="68580" marR="68580" marT="0" marB="0"/>
                </a:tc>
                <a:tc>
                  <a:txBody>
                    <a:bodyPr/>
                    <a:lstStyle/>
                    <a:p>
                      <a:pPr algn="r" rtl="1">
                        <a:lnSpc>
                          <a:spcPct val="115000"/>
                        </a:lnSpc>
                        <a:spcAft>
                          <a:spcPts val="0"/>
                        </a:spcAft>
                      </a:pPr>
                      <a:r>
                        <a:rPr lang="ar-SA" sz="2000" b="0" dirty="0">
                          <a:solidFill>
                            <a:srgbClr val="000000"/>
                          </a:solidFill>
                          <a:latin typeface="Times New Roman"/>
                          <a:ea typeface="Times New Roman"/>
                          <a:cs typeface="Times New Roman"/>
                        </a:rPr>
                        <a:t>حشو عقول الطلبة بالمعلومات التي يعرضها المعلم</a:t>
                      </a:r>
                      <a:endParaRPr lang="en-US" sz="2000" b="0" dirty="0">
                        <a:solidFill>
                          <a:srgbClr val="000000"/>
                        </a:solidFill>
                        <a:latin typeface="Times New Roman"/>
                        <a:ea typeface="Times New Roman"/>
                      </a:endParaRPr>
                    </a:p>
                  </a:txBody>
                  <a:tcPr marL="68580" marR="68580" marT="0" marB="0"/>
                </a:tc>
                <a:tc>
                  <a:txBody>
                    <a:bodyPr/>
                    <a:lstStyle/>
                    <a:p>
                      <a:pPr algn="r" rtl="1">
                        <a:lnSpc>
                          <a:spcPct val="115000"/>
                        </a:lnSpc>
                        <a:spcAft>
                          <a:spcPts val="0"/>
                        </a:spcAft>
                      </a:pPr>
                      <a:r>
                        <a:rPr lang="ar-SA" sz="2000" b="0" dirty="0">
                          <a:solidFill>
                            <a:srgbClr val="000000"/>
                          </a:solidFill>
                          <a:latin typeface="Times New Roman"/>
                          <a:ea typeface="Times New Roman"/>
                          <a:cs typeface="Times New Roman"/>
                        </a:rPr>
                        <a:t>مساعدة الطلاب للوصول للخبرة</a:t>
                      </a:r>
                      <a:endParaRPr lang="en-US" sz="2000" b="0" dirty="0">
                        <a:solidFill>
                          <a:srgbClr val="000000"/>
                        </a:solidFill>
                        <a:latin typeface="Times New Roman"/>
                        <a:ea typeface="Times New Roman"/>
                      </a:endParaRPr>
                    </a:p>
                  </a:txBody>
                  <a:tcPr marL="68580" marR="68580" marT="0" marB="0"/>
                </a:tc>
                <a:tc>
                  <a:txBody>
                    <a:bodyPr/>
                    <a:lstStyle/>
                    <a:p>
                      <a:pPr algn="r" rtl="1">
                        <a:lnSpc>
                          <a:spcPct val="115000"/>
                        </a:lnSpc>
                        <a:spcAft>
                          <a:spcPts val="0"/>
                        </a:spcAft>
                      </a:pPr>
                      <a:r>
                        <a:rPr lang="ar-SA" sz="2000" b="0" dirty="0">
                          <a:solidFill>
                            <a:srgbClr val="000000"/>
                          </a:solidFill>
                          <a:latin typeface="Times New Roman"/>
                          <a:ea typeface="Times New Roman"/>
                          <a:cs typeface="Times New Roman"/>
                        </a:rPr>
                        <a:t>توصل الطلبة للخبرة ذاتيا </a:t>
                      </a:r>
                      <a:endParaRPr lang="en-US" sz="2000" b="0" dirty="0">
                        <a:solidFill>
                          <a:srgbClr val="000000"/>
                        </a:solidFill>
                        <a:latin typeface="Times New Roman"/>
                        <a:ea typeface="Times New Roman"/>
                      </a:endParaRPr>
                    </a:p>
                  </a:txBody>
                  <a:tcPr marL="68580" marR="68580" marT="0" marB="0"/>
                </a:tc>
              </a:tr>
              <a:tr h="370840">
                <a:tc>
                  <a:txBody>
                    <a:bodyPr/>
                    <a:lstStyle/>
                    <a:p>
                      <a:pPr algn="ctr" rtl="1">
                        <a:lnSpc>
                          <a:spcPct val="115000"/>
                        </a:lnSpc>
                        <a:spcAft>
                          <a:spcPts val="0"/>
                        </a:spcAft>
                      </a:pPr>
                      <a:r>
                        <a:rPr lang="ar-SA" sz="2000" b="0">
                          <a:solidFill>
                            <a:schemeClr val="tx1">
                              <a:lumMod val="95000"/>
                              <a:lumOff val="5000"/>
                            </a:schemeClr>
                          </a:solidFill>
                          <a:latin typeface="Times New Roman"/>
                          <a:ea typeface="Times New Roman"/>
                          <a:cs typeface="Times New Roman"/>
                        </a:rPr>
                        <a:t>دور المعلم</a:t>
                      </a:r>
                      <a:endParaRPr lang="en-US" sz="2000" b="0">
                        <a:solidFill>
                          <a:schemeClr val="tx1">
                            <a:lumMod val="95000"/>
                            <a:lumOff val="5000"/>
                          </a:schemeClr>
                        </a:solidFill>
                        <a:latin typeface="Times New Roman"/>
                        <a:ea typeface="Times New Roman"/>
                      </a:endParaRPr>
                    </a:p>
                  </a:txBody>
                  <a:tcPr marL="68580" marR="68580" marT="0" marB="0"/>
                </a:tc>
                <a:tc>
                  <a:txBody>
                    <a:bodyPr/>
                    <a:lstStyle/>
                    <a:p>
                      <a:endParaRPr lang="ar-SA" dirty="0" smtClean="0"/>
                    </a:p>
                    <a:p>
                      <a:endParaRPr lang="ar-SA" dirty="0" smtClean="0"/>
                    </a:p>
                    <a:p>
                      <a:endParaRPr lang="ar-SA" dirty="0" smtClean="0"/>
                    </a:p>
                    <a:p>
                      <a:endParaRPr lang="ar-SA" dirty="0"/>
                    </a:p>
                  </a:txBody>
                  <a:tcPr marL="68580" marR="68580" marT="0" marB="0"/>
                </a:tc>
                <a:tc>
                  <a:txBody>
                    <a:bodyPr/>
                    <a:lstStyle/>
                    <a:p>
                      <a:endParaRPr lang="ar-SA"/>
                    </a:p>
                  </a:txBody>
                  <a:tcPr marL="68580" marR="68580" marT="0" marB="0"/>
                </a:tc>
                <a:tc>
                  <a:txBody>
                    <a:bodyPr/>
                    <a:lstStyle/>
                    <a:p>
                      <a:endParaRPr lang="ar-SA"/>
                    </a:p>
                  </a:txBody>
                  <a:tcPr marL="68580" marR="68580" marT="0" marB="0"/>
                </a:tc>
              </a:tr>
              <a:tr h="370840">
                <a:tc>
                  <a:txBody>
                    <a:bodyPr/>
                    <a:lstStyle/>
                    <a:p>
                      <a:pPr algn="ctr" rtl="1">
                        <a:lnSpc>
                          <a:spcPct val="115000"/>
                        </a:lnSpc>
                        <a:spcAft>
                          <a:spcPts val="0"/>
                        </a:spcAft>
                      </a:pPr>
                      <a:r>
                        <a:rPr lang="ar-SA" sz="2000" b="0">
                          <a:solidFill>
                            <a:schemeClr val="tx1">
                              <a:lumMod val="95000"/>
                              <a:lumOff val="5000"/>
                            </a:schemeClr>
                          </a:solidFill>
                          <a:latin typeface="Times New Roman"/>
                          <a:ea typeface="Times New Roman"/>
                          <a:cs typeface="Times New Roman"/>
                        </a:rPr>
                        <a:t>دور المتعلم</a:t>
                      </a:r>
                      <a:endParaRPr lang="en-US" sz="2000" b="0">
                        <a:solidFill>
                          <a:schemeClr val="tx1">
                            <a:lumMod val="95000"/>
                            <a:lumOff val="5000"/>
                          </a:schemeClr>
                        </a:solidFill>
                        <a:latin typeface="Times New Roman"/>
                        <a:ea typeface="Times New Roman"/>
                      </a:endParaRPr>
                    </a:p>
                  </a:txBody>
                  <a:tcPr marL="68580" marR="68580" marT="0" marB="0"/>
                </a:tc>
                <a:tc>
                  <a:txBody>
                    <a:bodyPr/>
                    <a:lstStyle/>
                    <a:p>
                      <a:endParaRPr lang="ar-SA" dirty="0" smtClean="0"/>
                    </a:p>
                    <a:p>
                      <a:endParaRPr lang="ar-SA" dirty="0" smtClean="0"/>
                    </a:p>
                    <a:p>
                      <a:endParaRPr lang="ar-SA" dirty="0" smtClean="0"/>
                    </a:p>
                    <a:p>
                      <a:endParaRPr lang="ar-SA" dirty="0"/>
                    </a:p>
                  </a:txBody>
                  <a:tcPr marL="68580" marR="68580" marT="0" marB="0"/>
                </a:tc>
                <a:tc>
                  <a:txBody>
                    <a:bodyPr/>
                    <a:lstStyle/>
                    <a:p>
                      <a:endParaRPr lang="ar-SA"/>
                    </a:p>
                  </a:txBody>
                  <a:tcPr marL="68580" marR="68580" marT="0" marB="0"/>
                </a:tc>
                <a:tc>
                  <a:txBody>
                    <a:bodyPr/>
                    <a:lstStyle/>
                    <a:p>
                      <a:endParaRPr lang="ar-SA"/>
                    </a:p>
                  </a:txBody>
                  <a:tcPr marL="68580" marR="68580" marT="0" marB="0"/>
                </a:tc>
              </a:tr>
              <a:tr h="370840">
                <a:tc>
                  <a:txBody>
                    <a:bodyPr/>
                    <a:lstStyle/>
                    <a:p>
                      <a:pPr algn="ctr" rtl="1">
                        <a:lnSpc>
                          <a:spcPct val="115000"/>
                        </a:lnSpc>
                        <a:spcAft>
                          <a:spcPts val="0"/>
                        </a:spcAft>
                      </a:pPr>
                      <a:r>
                        <a:rPr lang="ar-SA" sz="2000" b="0" dirty="0">
                          <a:solidFill>
                            <a:schemeClr val="tx1">
                              <a:lumMod val="95000"/>
                              <a:lumOff val="5000"/>
                            </a:schemeClr>
                          </a:solidFill>
                          <a:latin typeface="Times New Roman"/>
                          <a:ea typeface="Times New Roman"/>
                          <a:cs typeface="Times New Roman"/>
                        </a:rPr>
                        <a:t>دور الخبرات والمواد الدراسية</a:t>
                      </a:r>
                      <a:endParaRPr lang="en-US" sz="2000" b="0" dirty="0">
                        <a:solidFill>
                          <a:schemeClr val="tx1">
                            <a:lumMod val="95000"/>
                            <a:lumOff val="5000"/>
                          </a:schemeClr>
                        </a:solidFill>
                        <a:latin typeface="Times New Roman"/>
                        <a:ea typeface="Times New Roman"/>
                      </a:endParaRPr>
                    </a:p>
                  </a:txBody>
                  <a:tcPr marL="68580" marR="68580" marT="0" marB="0"/>
                </a:tc>
                <a:tc>
                  <a:txBody>
                    <a:bodyPr/>
                    <a:lstStyle/>
                    <a:p>
                      <a:endParaRPr lang="ar-SA" dirty="0" smtClean="0"/>
                    </a:p>
                    <a:p>
                      <a:endParaRPr lang="ar-SA" dirty="0" smtClean="0"/>
                    </a:p>
                    <a:p>
                      <a:endParaRPr lang="ar-SA" dirty="0" smtClean="0"/>
                    </a:p>
                    <a:p>
                      <a:endParaRPr lang="ar-SA" dirty="0"/>
                    </a:p>
                  </a:txBody>
                  <a:tcPr marL="68580" marR="68580" marT="0" marB="0"/>
                </a:tc>
                <a:tc>
                  <a:txBody>
                    <a:bodyPr/>
                    <a:lstStyle/>
                    <a:p>
                      <a:endParaRPr lang="ar-SA"/>
                    </a:p>
                  </a:txBody>
                  <a:tcPr marL="68580" marR="68580" marT="0" marB="0"/>
                </a:tc>
                <a:tc>
                  <a:txBody>
                    <a:bodyPr/>
                    <a:lstStyle/>
                    <a:p>
                      <a:endParaRPr lang="ar-SA" dirty="0"/>
                    </a:p>
                  </a:txBody>
                  <a:tcPr marL="68580" marR="68580" marT="0" marB="0"/>
                </a:tc>
              </a:tr>
            </a:tbl>
          </a:graphicData>
        </a:graphic>
      </p:graphicFrame>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b="1" dirty="0" smtClean="0">
                <a:latin typeface="Arial" pitchFamily="34" charset="0"/>
                <a:cs typeface="Arial" pitchFamily="34" charset="0"/>
              </a:rPr>
              <a:t>الفرق بين التعلم والتعليم والتلقين</a:t>
            </a:r>
            <a:r>
              <a:rPr lang="ar-SA" b="1" u="sng" dirty="0" smtClean="0">
                <a:latin typeface="Arial" pitchFamily="34" charset="0"/>
                <a:cs typeface="Arial" pitchFamily="34" charset="0"/>
              </a:rPr>
              <a:t>:</a:t>
            </a:r>
            <a:endParaRPr lang="ar-SA" dirty="0">
              <a:latin typeface="Arial" pitchFamily="34" charset="0"/>
              <a:cs typeface="Arial" pitchFamily="34" charset="0"/>
            </a:endParaRPr>
          </a:p>
        </p:txBody>
      </p:sp>
      <p:sp>
        <p:nvSpPr>
          <p:cNvPr id="3" name="Content Placeholder 2"/>
          <p:cNvSpPr>
            <a:spLocks noGrp="1"/>
          </p:cNvSpPr>
          <p:nvPr>
            <p:ph sz="quarter" idx="1"/>
          </p:nvPr>
        </p:nvSpPr>
        <p:spPr/>
        <p:txBody>
          <a:bodyPr/>
          <a:lstStyle/>
          <a:p>
            <a:endParaRPr lang="ar-SA" dirty="0"/>
          </a:p>
        </p:txBody>
      </p:sp>
      <p:sp>
        <p:nvSpPr>
          <p:cNvPr id="4" name="عنوان 1"/>
          <p:cNvSpPr txBox="1">
            <a:spLocks/>
          </p:cNvSpPr>
          <p:nvPr/>
        </p:nvSpPr>
        <p:spPr>
          <a:xfrm>
            <a:off x="304800" y="457200"/>
            <a:ext cx="8686800" cy="838200"/>
          </a:xfrm>
          <a:prstGeom prst="rect">
            <a:avLst/>
          </a:prstGeom>
        </p:spPr>
        <p:txBody>
          <a:bodyPr vert="horz" anchor="ctr">
            <a:normAutofit/>
          </a:bodyPr>
          <a:lstStyle/>
          <a:p>
            <a:pPr marL="0" marR="0" lvl="0" indent="0" algn="l" defTabSz="914400" rtl="1" eaLnBrk="1" fontAlgn="auto" latinLnBrk="0" hangingPunct="1">
              <a:lnSpc>
                <a:spcPct val="100000"/>
              </a:lnSpc>
              <a:spcBef>
                <a:spcPct val="0"/>
              </a:spcBef>
              <a:spcAft>
                <a:spcPts val="0"/>
              </a:spcAft>
              <a:buClrTx/>
              <a:buSzTx/>
              <a:buFontTx/>
              <a:buNone/>
              <a:tabLst/>
              <a:defRPr/>
            </a:pPr>
            <a:endParaRPr kumimoji="0" lang="ar-SA" sz="3600" b="0" i="0" u="none" strike="noStrike" kern="1200" cap="all" spc="0" normalizeH="0" baseline="0" noProof="0" dirty="0">
              <a:ln>
                <a:noFill/>
              </a:ln>
              <a:solidFill>
                <a:schemeClr val="tx2"/>
              </a:solidFill>
              <a:effectLst>
                <a:reflection blurRad="12700" stA="48000" endA="300" endPos="55000" dir="5400000" sy="-90000" algn="bl" rotWithShape="0"/>
              </a:effectLst>
              <a:uLnTx/>
              <a:uFillTx/>
              <a:latin typeface="+mj-lt"/>
              <a:ea typeface="+mj-ea"/>
              <a:cs typeface="+mj-cs"/>
            </a:endParaRPr>
          </a:p>
        </p:txBody>
      </p:sp>
      <p:graphicFrame>
        <p:nvGraphicFramePr>
          <p:cNvPr id="5" name="عنصر نائب للمحتوى 3"/>
          <p:cNvGraphicFramePr>
            <a:graphicFrameLocks/>
          </p:cNvGraphicFramePr>
          <p:nvPr/>
        </p:nvGraphicFramePr>
        <p:xfrm>
          <a:off x="214282" y="1643050"/>
          <a:ext cx="8686800" cy="3911220"/>
        </p:xfrm>
        <a:graphic>
          <a:graphicData uri="http://schemas.openxmlformats.org/drawingml/2006/table">
            <a:tbl>
              <a:tblPr rtl="1" firstRow="1" bandRow="1">
                <a:tableStyleId>{69C7853C-536D-4A76-A0AE-DD22124D55A5}</a:tableStyleId>
              </a:tblPr>
              <a:tblGrid>
                <a:gridCol w="1618410"/>
                <a:gridCol w="2724990"/>
                <a:gridCol w="2171700"/>
                <a:gridCol w="2171700"/>
              </a:tblGrid>
              <a:tr h="370840">
                <a:tc>
                  <a:txBody>
                    <a:bodyPr/>
                    <a:lstStyle/>
                    <a:p>
                      <a:pPr algn="ctr" rtl="1">
                        <a:lnSpc>
                          <a:spcPct val="115000"/>
                        </a:lnSpc>
                        <a:spcAft>
                          <a:spcPts val="0"/>
                        </a:spcAft>
                      </a:pPr>
                      <a:r>
                        <a:rPr lang="ar-SA" sz="2000" b="0" dirty="0">
                          <a:solidFill>
                            <a:schemeClr val="tx1">
                              <a:lumMod val="95000"/>
                              <a:lumOff val="5000"/>
                            </a:schemeClr>
                          </a:solidFill>
                          <a:latin typeface="Times New Roman"/>
                          <a:ea typeface="Times New Roman"/>
                          <a:cs typeface="Times New Roman"/>
                        </a:rPr>
                        <a:t>أوجه المقارنة</a:t>
                      </a:r>
                      <a:endParaRPr lang="en-US" sz="2000" b="0" dirty="0">
                        <a:solidFill>
                          <a:schemeClr val="tx1">
                            <a:lumMod val="95000"/>
                            <a:lumOff val="5000"/>
                          </a:schemeClr>
                        </a:solidFill>
                        <a:latin typeface="Times New Roman"/>
                        <a:ea typeface="Times New Roman"/>
                      </a:endParaRPr>
                    </a:p>
                  </a:txBody>
                  <a:tcPr marL="68580" marR="68580" marT="0" marB="0"/>
                </a:tc>
                <a:tc>
                  <a:txBody>
                    <a:bodyPr/>
                    <a:lstStyle/>
                    <a:p>
                      <a:pPr algn="ctr" rtl="1">
                        <a:lnSpc>
                          <a:spcPct val="115000"/>
                        </a:lnSpc>
                        <a:spcAft>
                          <a:spcPts val="0"/>
                        </a:spcAft>
                      </a:pPr>
                      <a:r>
                        <a:rPr lang="ar-SA" sz="2000" b="0" dirty="0">
                          <a:solidFill>
                            <a:srgbClr val="000000"/>
                          </a:solidFill>
                          <a:latin typeface="Times New Roman"/>
                          <a:ea typeface="Times New Roman"/>
                          <a:cs typeface="Times New Roman"/>
                        </a:rPr>
                        <a:t>التلقين</a:t>
                      </a:r>
                      <a:endParaRPr lang="en-US" sz="2000" b="0" dirty="0">
                        <a:solidFill>
                          <a:srgbClr val="000000"/>
                        </a:solidFill>
                        <a:latin typeface="Times New Roman"/>
                        <a:ea typeface="Times New Roman"/>
                      </a:endParaRPr>
                    </a:p>
                  </a:txBody>
                  <a:tcPr marL="68580" marR="68580" marT="0" marB="0"/>
                </a:tc>
                <a:tc>
                  <a:txBody>
                    <a:bodyPr/>
                    <a:lstStyle/>
                    <a:p>
                      <a:pPr algn="ctr" rtl="1">
                        <a:lnSpc>
                          <a:spcPct val="115000"/>
                        </a:lnSpc>
                        <a:spcAft>
                          <a:spcPts val="0"/>
                        </a:spcAft>
                      </a:pPr>
                      <a:r>
                        <a:rPr lang="ar-SA" sz="2000" b="0" dirty="0">
                          <a:solidFill>
                            <a:srgbClr val="000000"/>
                          </a:solidFill>
                          <a:latin typeface="Times New Roman"/>
                          <a:ea typeface="Times New Roman"/>
                          <a:cs typeface="Times New Roman"/>
                        </a:rPr>
                        <a:t>التعليم</a:t>
                      </a:r>
                      <a:endParaRPr lang="en-US" sz="2000" b="0" dirty="0">
                        <a:solidFill>
                          <a:srgbClr val="000000"/>
                        </a:solidFill>
                        <a:latin typeface="Times New Roman"/>
                        <a:ea typeface="Times New Roman"/>
                      </a:endParaRPr>
                    </a:p>
                  </a:txBody>
                  <a:tcPr marL="68580" marR="68580" marT="0" marB="0"/>
                </a:tc>
                <a:tc>
                  <a:txBody>
                    <a:bodyPr/>
                    <a:lstStyle/>
                    <a:p>
                      <a:pPr algn="ctr" rtl="1">
                        <a:lnSpc>
                          <a:spcPct val="115000"/>
                        </a:lnSpc>
                        <a:spcAft>
                          <a:spcPts val="0"/>
                        </a:spcAft>
                      </a:pPr>
                      <a:r>
                        <a:rPr lang="ar-SA" sz="2000" b="0">
                          <a:solidFill>
                            <a:srgbClr val="000000"/>
                          </a:solidFill>
                          <a:latin typeface="Times New Roman"/>
                          <a:ea typeface="Times New Roman"/>
                          <a:cs typeface="Times New Roman"/>
                        </a:rPr>
                        <a:t>التعلم</a:t>
                      </a:r>
                      <a:endParaRPr lang="en-US" sz="2000" b="0">
                        <a:solidFill>
                          <a:srgbClr val="000000"/>
                        </a:solidFill>
                        <a:latin typeface="Times New Roman"/>
                        <a:ea typeface="Times New Roman"/>
                      </a:endParaRPr>
                    </a:p>
                  </a:txBody>
                  <a:tcPr marL="68580" marR="68580" marT="0" marB="0"/>
                </a:tc>
              </a:tr>
              <a:tr h="370840">
                <a:tc>
                  <a:txBody>
                    <a:bodyPr/>
                    <a:lstStyle/>
                    <a:p>
                      <a:pPr algn="ctr" rtl="1">
                        <a:lnSpc>
                          <a:spcPct val="115000"/>
                        </a:lnSpc>
                        <a:spcAft>
                          <a:spcPts val="0"/>
                        </a:spcAft>
                      </a:pPr>
                      <a:r>
                        <a:rPr lang="ar-SA" sz="2000" b="0" dirty="0">
                          <a:solidFill>
                            <a:schemeClr val="tx1">
                              <a:lumMod val="95000"/>
                              <a:lumOff val="5000"/>
                            </a:schemeClr>
                          </a:solidFill>
                          <a:latin typeface="Times New Roman"/>
                          <a:ea typeface="Times New Roman"/>
                          <a:cs typeface="Times New Roman"/>
                        </a:rPr>
                        <a:t>الهدف</a:t>
                      </a:r>
                      <a:endParaRPr lang="en-US" sz="2000" b="0" dirty="0">
                        <a:solidFill>
                          <a:schemeClr val="tx1">
                            <a:lumMod val="95000"/>
                            <a:lumOff val="5000"/>
                          </a:schemeClr>
                        </a:solidFill>
                        <a:latin typeface="Times New Roman"/>
                        <a:ea typeface="Times New Roman"/>
                      </a:endParaRPr>
                    </a:p>
                  </a:txBody>
                  <a:tcPr marL="68580" marR="68580" marT="0" marB="0"/>
                </a:tc>
                <a:tc>
                  <a:txBody>
                    <a:bodyPr/>
                    <a:lstStyle/>
                    <a:p>
                      <a:pPr algn="r" rtl="1">
                        <a:lnSpc>
                          <a:spcPct val="115000"/>
                        </a:lnSpc>
                        <a:spcAft>
                          <a:spcPts val="0"/>
                        </a:spcAft>
                      </a:pPr>
                      <a:r>
                        <a:rPr lang="ar-SA" sz="2000" b="0" dirty="0">
                          <a:solidFill>
                            <a:srgbClr val="000000"/>
                          </a:solidFill>
                          <a:latin typeface="Times New Roman"/>
                          <a:ea typeface="Times New Roman"/>
                          <a:cs typeface="Times New Roman"/>
                        </a:rPr>
                        <a:t>حشو عقول </a:t>
                      </a:r>
                      <a:r>
                        <a:rPr lang="ar-SA" sz="2000" b="0" dirty="0" smtClean="0">
                          <a:solidFill>
                            <a:srgbClr val="000000"/>
                          </a:solidFill>
                          <a:latin typeface="Times New Roman"/>
                          <a:ea typeface="Times New Roman"/>
                          <a:cs typeface="Times New Roman"/>
                        </a:rPr>
                        <a:t>الطلاب</a:t>
                      </a:r>
                      <a:r>
                        <a:rPr lang="ar-SA" sz="2000" b="0" baseline="0" dirty="0" smtClean="0">
                          <a:solidFill>
                            <a:srgbClr val="000000"/>
                          </a:solidFill>
                          <a:latin typeface="Times New Roman"/>
                          <a:ea typeface="Times New Roman"/>
                          <a:cs typeface="Times New Roman"/>
                        </a:rPr>
                        <a:t> </a:t>
                      </a:r>
                      <a:r>
                        <a:rPr lang="ar-SA" sz="2000" b="0" dirty="0" smtClean="0">
                          <a:solidFill>
                            <a:srgbClr val="000000"/>
                          </a:solidFill>
                          <a:latin typeface="Times New Roman"/>
                          <a:ea typeface="Times New Roman"/>
                          <a:cs typeface="Times New Roman"/>
                        </a:rPr>
                        <a:t>بالمعلومات</a:t>
                      </a:r>
                      <a:endParaRPr lang="en-US" sz="2000" b="0" dirty="0">
                        <a:solidFill>
                          <a:srgbClr val="000000"/>
                        </a:solidFill>
                        <a:latin typeface="Times New Roman"/>
                        <a:ea typeface="Times New Roman"/>
                      </a:endParaRPr>
                    </a:p>
                  </a:txBody>
                  <a:tcPr marL="68580" marR="68580" marT="0" marB="0"/>
                </a:tc>
                <a:tc>
                  <a:txBody>
                    <a:bodyPr/>
                    <a:lstStyle/>
                    <a:p>
                      <a:pPr algn="r" rtl="1">
                        <a:lnSpc>
                          <a:spcPct val="115000"/>
                        </a:lnSpc>
                        <a:spcAft>
                          <a:spcPts val="0"/>
                        </a:spcAft>
                      </a:pPr>
                      <a:r>
                        <a:rPr lang="ar-SA" sz="2000" b="0" dirty="0">
                          <a:solidFill>
                            <a:srgbClr val="000000"/>
                          </a:solidFill>
                          <a:latin typeface="Times New Roman"/>
                          <a:ea typeface="Times New Roman"/>
                          <a:cs typeface="Times New Roman"/>
                        </a:rPr>
                        <a:t>مساعدة الطلاب للوصول للخبرة</a:t>
                      </a:r>
                      <a:endParaRPr lang="en-US" sz="2000" b="0" dirty="0">
                        <a:solidFill>
                          <a:srgbClr val="000000"/>
                        </a:solidFill>
                        <a:latin typeface="Times New Roman"/>
                        <a:ea typeface="Times New Roman"/>
                      </a:endParaRPr>
                    </a:p>
                  </a:txBody>
                  <a:tcPr marL="68580" marR="68580" marT="0" marB="0"/>
                </a:tc>
                <a:tc>
                  <a:txBody>
                    <a:bodyPr/>
                    <a:lstStyle/>
                    <a:p>
                      <a:pPr algn="r" rtl="1">
                        <a:lnSpc>
                          <a:spcPct val="115000"/>
                        </a:lnSpc>
                        <a:spcAft>
                          <a:spcPts val="0"/>
                        </a:spcAft>
                      </a:pPr>
                      <a:r>
                        <a:rPr lang="ar-SA" sz="2000" b="0" dirty="0">
                          <a:solidFill>
                            <a:srgbClr val="000000"/>
                          </a:solidFill>
                          <a:latin typeface="Times New Roman"/>
                          <a:ea typeface="Times New Roman"/>
                          <a:cs typeface="Times New Roman"/>
                        </a:rPr>
                        <a:t>توصل </a:t>
                      </a:r>
                      <a:r>
                        <a:rPr lang="ar-SA" sz="2000" b="0" dirty="0" smtClean="0">
                          <a:solidFill>
                            <a:srgbClr val="000000"/>
                          </a:solidFill>
                          <a:latin typeface="Times New Roman"/>
                          <a:ea typeface="Times New Roman"/>
                          <a:cs typeface="Times New Roman"/>
                        </a:rPr>
                        <a:t>الطلاب </a:t>
                      </a:r>
                      <a:r>
                        <a:rPr lang="ar-SA" sz="2000" b="0" dirty="0">
                          <a:solidFill>
                            <a:srgbClr val="000000"/>
                          </a:solidFill>
                          <a:latin typeface="Times New Roman"/>
                          <a:ea typeface="Times New Roman"/>
                          <a:cs typeface="Times New Roman"/>
                        </a:rPr>
                        <a:t>للخبرة ذاتيا </a:t>
                      </a:r>
                      <a:endParaRPr lang="en-US" sz="2000" b="0" dirty="0">
                        <a:solidFill>
                          <a:srgbClr val="000000"/>
                        </a:solidFill>
                        <a:latin typeface="Times New Roman"/>
                        <a:ea typeface="Times New Roman"/>
                      </a:endParaRPr>
                    </a:p>
                  </a:txBody>
                  <a:tcPr marL="68580" marR="68580" marT="0" marB="0"/>
                </a:tc>
              </a:tr>
              <a:tr h="370840">
                <a:tc>
                  <a:txBody>
                    <a:bodyPr/>
                    <a:lstStyle/>
                    <a:p>
                      <a:pPr algn="ctr" rtl="1">
                        <a:lnSpc>
                          <a:spcPct val="115000"/>
                        </a:lnSpc>
                        <a:spcAft>
                          <a:spcPts val="0"/>
                        </a:spcAft>
                      </a:pPr>
                      <a:r>
                        <a:rPr lang="ar-SA" sz="2000" b="0">
                          <a:solidFill>
                            <a:schemeClr val="tx1">
                              <a:lumMod val="95000"/>
                              <a:lumOff val="5000"/>
                            </a:schemeClr>
                          </a:solidFill>
                          <a:latin typeface="Times New Roman"/>
                          <a:ea typeface="Times New Roman"/>
                          <a:cs typeface="Times New Roman"/>
                        </a:rPr>
                        <a:t>دور المعلم</a:t>
                      </a:r>
                      <a:endParaRPr lang="en-US" sz="2000" b="0">
                        <a:solidFill>
                          <a:schemeClr val="tx1">
                            <a:lumMod val="95000"/>
                            <a:lumOff val="5000"/>
                          </a:schemeClr>
                        </a:solidFill>
                        <a:latin typeface="Times New Roman"/>
                        <a:ea typeface="Times New Roman"/>
                      </a:endParaRPr>
                    </a:p>
                  </a:txBody>
                  <a:tcPr marL="68580" marR="68580" marT="0" marB="0"/>
                </a:tc>
                <a:tc>
                  <a:txBody>
                    <a:bodyPr/>
                    <a:lstStyle/>
                    <a:p>
                      <a:pPr algn="r" rtl="1">
                        <a:lnSpc>
                          <a:spcPct val="115000"/>
                        </a:lnSpc>
                        <a:spcAft>
                          <a:spcPts val="0"/>
                        </a:spcAft>
                      </a:pPr>
                      <a:r>
                        <a:rPr lang="ar-SA" sz="2000" b="0" dirty="0">
                          <a:solidFill>
                            <a:srgbClr val="000000"/>
                          </a:solidFill>
                          <a:latin typeface="Times New Roman"/>
                          <a:ea typeface="Times New Roman"/>
                          <a:cs typeface="Times New Roman"/>
                        </a:rPr>
                        <a:t> ملقي, محاضر , ملقن حتى دون توضيح</a:t>
                      </a:r>
                      <a:endParaRPr lang="en-US" sz="2000" b="0" dirty="0">
                        <a:solidFill>
                          <a:srgbClr val="000000"/>
                        </a:solidFill>
                        <a:latin typeface="Times New Roman"/>
                        <a:ea typeface="Times New Roman"/>
                      </a:endParaRPr>
                    </a:p>
                  </a:txBody>
                  <a:tcPr marL="68580" marR="68580" marT="0" marB="0"/>
                </a:tc>
                <a:tc>
                  <a:txBody>
                    <a:bodyPr/>
                    <a:lstStyle/>
                    <a:p>
                      <a:pPr algn="r" rtl="1">
                        <a:lnSpc>
                          <a:spcPct val="115000"/>
                        </a:lnSpc>
                        <a:spcAft>
                          <a:spcPts val="0"/>
                        </a:spcAft>
                      </a:pPr>
                      <a:r>
                        <a:rPr lang="ar-SA" sz="2000" b="0" dirty="0">
                          <a:solidFill>
                            <a:srgbClr val="000000"/>
                          </a:solidFill>
                          <a:latin typeface="Times New Roman"/>
                          <a:ea typeface="Times New Roman"/>
                          <a:cs typeface="Times New Roman"/>
                        </a:rPr>
                        <a:t>مناقش </a:t>
                      </a:r>
                      <a:r>
                        <a:rPr lang="ar-SA" sz="2000" b="0" dirty="0" smtClean="0">
                          <a:solidFill>
                            <a:srgbClr val="000000"/>
                          </a:solidFill>
                          <a:latin typeface="Times New Roman"/>
                          <a:ea typeface="Times New Roman"/>
                          <a:cs typeface="Times New Roman"/>
                        </a:rPr>
                        <a:t>,محاور للوصول </a:t>
                      </a:r>
                      <a:r>
                        <a:rPr lang="ar-SA" sz="2000" b="0" dirty="0">
                          <a:solidFill>
                            <a:srgbClr val="000000"/>
                          </a:solidFill>
                          <a:latin typeface="Times New Roman"/>
                          <a:ea typeface="Times New Roman"/>
                          <a:cs typeface="Times New Roman"/>
                        </a:rPr>
                        <a:t>للمعلومة</a:t>
                      </a:r>
                      <a:endParaRPr lang="en-US" sz="2000" b="0" dirty="0">
                        <a:solidFill>
                          <a:srgbClr val="000000"/>
                        </a:solidFill>
                        <a:latin typeface="Times New Roman"/>
                        <a:ea typeface="Times New Roman"/>
                      </a:endParaRPr>
                    </a:p>
                  </a:txBody>
                  <a:tcPr marL="68580" marR="68580" marT="0" marB="0"/>
                </a:tc>
                <a:tc>
                  <a:txBody>
                    <a:bodyPr/>
                    <a:lstStyle/>
                    <a:p>
                      <a:pPr algn="r" rtl="1">
                        <a:lnSpc>
                          <a:spcPct val="115000"/>
                        </a:lnSpc>
                        <a:spcAft>
                          <a:spcPts val="0"/>
                        </a:spcAft>
                      </a:pPr>
                      <a:r>
                        <a:rPr lang="ar-SA" sz="2000" b="0" dirty="0">
                          <a:solidFill>
                            <a:srgbClr val="000000"/>
                          </a:solidFill>
                          <a:latin typeface="Times New Roman"/>
                          <a:ea typeface="Times New Roman"/>
                          <a:cs typeface="Times New Roman"/>
                        </a:rPr>
                        <a:t>مشرف, مثير للتفكير, معد للبيئة التعليمية</a:t>
                      </a:r>
                      <a:endParaRPr lang="en-US" sz="2000" b="0" dirty="0">
                        <a:solidFill>
                          <a:srgbClr val="000000"/>
                        </a:solidFill>
                        <a:latin typeface="Times New Roman"/>
                        <a:ea typeface="Times New Roman"/>
                      </a:endParaRPr>
                    </a:p>
                  </a:txBody>
                  <a:tcPr marL="68580" marR="68580" marT="0" marB="0"/>
                </a:tc>
              </a:tr>
              <a:tr h="370840">
                <a:tc>
                  <a:txBody>
                    <a:bodyPr/>
                    <a:lstStyle/>
                    <a:p>
                      <a:pPr algn="ctr" rtl="1">
                        <a:lnSpc>
                          <a:spcPct val="115000"/>
                        </a:lnSpc>
                        <a:spcAft>
                          <a:spcPts val="0"/>
                        </a:spcAft>
                      </a:pPr>
                      <a:r>
                        <a:rPr lang="ar-SA" sz="2000" b="0">
                          <a:solidFill>
                            <a:schemeClr val="tx1">
                              <a:lumMod val="95000"/>
                              <a:lumOff val="5000"/>
                            </a:schemeClr>
                          </a:solidFill>
                          <a:latin typeface="Times New Roman"/>
                          <a:ea typeface="Times New Roman"/>
                          <a:cs typeface="Times New Roman"/>
                        </a:rPr>
                        <a:t>دور المتعلم</a:t>
                      </a:r>
                      <a:endParaRPr lang="en-US" sz="2000" b="0">
                        <a:solidFill>
                          <a:schemeClr val="tx1">
                            <a:lumMod val="95000"/>
                            <a:lumOff val="5000"/>
                          </a:schemeClr>
                        </a:solidFill>
                        <a:latin typeface="Times New Roman"/>
                        <a:ea typeface="Times New Roman"/>
                      </a:endParaRPr>
                    </a:p>
                  </a:txBody>
                  <a:tcPr marL="68580" marR="68580" marT="0" marB="0"/>
                </a:tc>
                <a:tc>
                  <a:txBody>
                    <a:bodyPr/>
                    <a:lstStyle/>
                    <a:p>
                      <a:endParaRPr lang="ar-SA" dirty="0" smtClean="0"/>
                    </a:p>
                    <a:p>
                      <a:endParaRPr lang="ar-SA" dirty="0" smtClean="0"/>
                    </a:p>
                    <a:p>
                      <a:endParaRPr lang="ar-SA" dirty="0" smtClean="0"/>
                    </a:p>
                    <a:p>
                      <a:endParaRPr lang="ar-SA" dirty="0"/>
                    </a:p>
                  </a:txBody>
                  <a:tcPr marL="68580" marR="68580" marT="0" marB="0"/>
                </a:tc>
                <a:tc>
                  <a:txBody>
                    <a:bodyPr/>
                    <a:lstStyle/>
                    <a:p>
                      <a:endParaRPr lang="ar-SA"/>
                    </a:p>
                  </a:txBody>
                  <a:tcPr marL="68580" marR="68580" marT="0" marB="0"/>
                </a:tc>
                <a:tc>
                  <a:txBody>
                    <a:bodyPr/>
                    <a:lstStyle/>
                    <a:p>
                      <a:endParaRPr lang="ar-SA"/>
                    </a:p>
                  </a:txBody>
                  <a:tcPr marL="68580" marR="68580" marT="0" marB="0"/>
                </a:tc>
              </a:tr>
              <a:tr h="370840">
                <a:tc>
                  <a:txBody>
                    <a:bodyPr/>
                    <a:lstStyle/>
                    <a:p>
                      <a:pPr algn="ctr" rtl="1">
                        <a:lnSpc>
                          <a:spcPct val="115000"/>
                        </a:lnSpc>
                        <a:spcAft>
                          <a:spcPts val="0"/>
                        </a:spcAft>
                      </a:pPr>
                      <a:r>
                        <a:rPr lang="ar-SA" sz="2000" b="0" dirty="0">
                          <a:solidFill>
                            <a:schemeClr val="tx1">
                              <a:lumMod val="95000"/>
                              <a:lumOff val="5000"/>
                            </a:schemeClr>
                          </a:solidFill>
                          <a:latin typeface="Times New Roman"/>
                          <a:ea typeface="Times New Roman"/>
                          <a:cs typeface="Times New Roman"/>
                        </a:rPr>
                        <a:t>دور الخبرات والمواد الدراسية</a:t>
                      </a:r>
                      <a:endParaRPr lang="en-US" sz="2000" b="0" dirty="0">
                        <a:solidFill>
                          <a:schemeClr val="tx1">
                            <a:lumMod val="95000"/>
                            <a:lumOff val="5000"/>
                          </a:schemeClr>
                        </a:solidFill>
                        <a:latin typeface="Times New Roman"/>
                        <a:ea typeface="Times New Roman"/>
                      </a:endParaRPr>
                    </a:p>
                  </a:txBody>
                  <a:tcPr marL="68580" marR="68580" marT="0" marB="0"/>
                </a:tc>
                <a:tc>
                  <a:txBody>
                    <a:bodyPr/>
                    <a:lstStyle/>
                    <a:p>
                      <a:endParaRPr lang="ar-SA" dirty="0" smtClean="0"/>
                    </a:p>
                    <a:p>
                      <a:endParaRPr lang="ar-SA" dirty="0" smtClean="0"/>
                    </a:p>
                    <a:p>
                      <a:endParaRPr lang="ar-SA" dirty="0" smtClean="0"/>
                    </a:p>
                    <a:p>
                      <a:endParaRPr lang="ar-SA" dirty="0"/>
                    </a:p>
                  </a:txBody>
                  <a:tcPr marL="68580" marR="68580" marT="0" marB="0"/>
                </a:tc>
                <a:tc>
                  <a:txBody>
                    <a:bodyPr/>
                    <a:lstStyle/>
                    <a:p>
                      <a:endParaRPr lang="ar-SA"/>
                    </a:p>
                  </a:txBody>
                  <a:tcPr marL="68580" marR="68580" marT="0" marB="0"/>
                </a:tc>
                <a:tc>
                  <a:txBody>
                    <a:bodyPr/>
                    <a:lstStyle/>
                    <a:p>
                      <a:endParaRPr lang="ar-SA" dirty="0"/>
                    </a:p>
                  </a:txBody>
                  <a:tcPr marL="68580" marR="68580" marT="0" marB="0"/>
                </a:tc>
              </a:tr>
            </a:tbl>
          </a:graphicData>
        </a:graphic>
      </p:graphicFrame>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b="1" dirty="0" smtClean="0">
                <a:latin typeface="Arial" pitchFamily="34" charset="0"/>
                <a:cs typeface="Arial" pitchFamily="34" charset="0"/>
              </a:rPr>
              <a:t>الفرق بين التعلم والتعليم والتلقين</a:t>
            </a:r>
            <a:endParaRPr lang="ar-SA" dirty="0"/>
          </a:p>
        </p:txBody>
      </p:sp>
      <p:sp>
        <p:nvSpPr>
          <p:cNvPr id="3" name="Content Placeholder 2"/>
          <p:cNvSpPr>
            <a:spLocks noGrp="1"/>
          </p:cNvSpPr>
          <p:nvPr>
            <p:ph sz="quarter" idx="1"/>
          </p:nvPr>
        </p:nvSpPr>
        <p:spPr/>
        <p:txBody>
          <a:bodyPr/>
          <a:lstStyle/>
          <a:p>
            <a:endParaRPr lang="ar-SA"/>
          </a:p>
        </p:txBody>
      </p:sp>
      <p:sp>
        <p:nvSpPr>
          <p:cNvPr id="4" name="عنوان 1"/>
          <p:cNvSpPr txBox="1">
            <a:spLocks/>
          </p:cNvSpPr>
          <p:nvPr/>
        </p:nvSpPr>
        <p:spPr>
          <a:xfrm>
            <a:off x="304800" y="457200"/>
            <a:ext cx="8686800" cy="838200"/>
          </a:xfrm>
          <a:prstGeom prst="rect">
            <a:avLst/>
          </a:prstGeom>
        </p:spPr>
        <p:txBody>
          <a:bodyPr vert="horz" anchor="ctr">
            <a:normAutofit/>
          </a:bodyPr>
          <a:lstStyle/>
          <a:p>
            <a:pPr marL="0" marR="0" lvl="0" indent="0" algn="l" defTabSz="914400" rtl="1" eaLnBrk="1" fontAlgn="auto" latinLnBrk="0" hangingPunct="1">
              <a:lnSpc>
                <a:spcPct val="100000"/>
              </a:lnSpc>
              <a:spcBef>
                <a:spcPct val="0"/>
              </a:spcBef>
              <a:spcAft>
                <a:spcPts val="0"/>
              </a:spcAft>
              <a:buClrTx/>
              <a:buSzTx/>
              <a:buFontTx/>
              <a:buNone/>
              <a:tabLst/>
              <a:defRPr/>
            </a:pPr>
            <a:endParaRPr kumimoji="0" lang="ar-SA" sz="3600" b="0" i="0" u="none" strike="noStrike" kern="1200" cap="all" spc="0" normalizeH="0" baseline="0" noProof="0" dirty="0">
              <a:ln>
                <a:noFill/>
              </a:ln>
              <a:solidFill>
                <a:schemeClr val="tx2"/>
              </a:solidFill>
              <a:effectLst>
                <a:reflection blurRad="12700" stA="48000" endA="300" endPos="55000" dir="5400000" sy="-90000" algn="bl" rotWithShape="0"/>
              </a:effectLst>
              <a:uLnTx/>
              <a:uFillTx/>
              <a:latin typeface="+mj-lt"/>
              <a:ea typeface="+mj-ea"/>
              <a:cs typeface="+mj-cs"/>
            </a:endParaRPr>
          </a:p>
        </p:txBody>
      </p:sp>
      <p:graphicFrame>
        <p:nvGraphicFramePr>
          <p:cNvPr id="5" name="عنصر نائب للمحتوى 3"/>
          <p:cNvGraphicFramePr>
            <a:graphicFrameLocks/>
          </p:cNvGraphicFramePr>
          <p:nvPr/>
        </p:nvGraphicFramePr>
        <p:xfrm>
          <a:off x="214282" y="1571612"/>
          <a:ext cx="8686800" cy="3837370"/>
        </p:xfrm>
        <a:graphic>
          <a:graphicData uri="http://schemas.openxmlformats.org/drawingml/2006/table">
            <a:tbl>
              <a:tblPr rtl="1" firstRow="1" bandRow="1">
                <a:tableStyleId>{69C7853C-536D-4A76-A0AE-DD22124D55A5}</a:tableStyleId>
              </a:tblPr>
              <a:tblGrid>
                <a:gridCol w="1618410"/>
                <a:gridCol w="2724990"/>
                <a:gridCol w="2171700"/>
                <a:gridCol w="2171700"/>
              </a:tblGrid>
              <a:tr h="370840">
                <a:tc>
                  <a:txBody>
                    <a:bodyPr/>
                    <a:lstStyle/>
                    <a:p>
                      <a:pPr algn="ctr" rtl="1">
                        <a:lnSpc>
                          <a:spcPct val="115000"/>
                        </a:lnSpc>
                        <a:spcAft>
                          <a:spcPts val="0"/>
                        </a:spcAft>
                      </a:pPr>
                      <a:r>
                        <a:rPr lang="ar-SA" sz="2000" b="0" dirty="0">
                          <a:solidFill>
                            <a:schemeClr val="tx1">
                              <a:lumMod val="95000"/>
                              <a:lumOff val="5000"/>
                            </a:schemeClr>
                          </a:solidFill>
                          <a:latin typeface="Times New Roman"/>
                          <a:ea typeface="Times New Roman"/>
                          <a:cs typeface="Times New Roman"/>
                        </a:rPr>
                        <a:t>أوجه المقارنة</a:t>
                      </a:r>
                      <a:endParaRPr lang="en-US" sz="2000" b="0" dirty="0">
                        <a:solidFill>
                          <a:schemeClr val="tx1">
                            <a:lumMod val="95000"/>
                            <a:lumOff val="5000"/>
                          </a:schemeClr>
                        </a:solidFill>
                        <a:latin typeface="Times New Roman"/>
                        <a:ea typeface="Times New Roman"/>
                      </a:endParaRPr>
                    </a:p>
                  </a:txBody>
                  <a:tcPr marL="68580" marR="68580" marT="0" marB="0"/>
                </a:tc>
                <a:tc>
                  <a:txBody>
                    <a:bodyPr/>
                    <a:lstStyle/>
                    <a:p>
                      <a:pPr algn="ctr" rtl="1">
                        <a:lnSpc>
                          <a:spcPct val="115000"/>
                        </a:lnSpc>
                        <a:spcAft>
                          <a:spcPts val="0"/>
                        </a:spcAft>
                      </a:pPr>
                      <a:r>
                        <a:rPr lang="ar-SA" sz="2000" b="0" dirty="0">
                          <a:solidFill>
                            <a:srgbClr val="000000"/>
                          </a:solidFill>
                          <a:latin typeface="Times New Roman"/>
                          <a:ea typeface="Times New Roman"/>
                          <a:cs typeface="Times New Roman"/>
                        </a:rPr>
                        <a:t>التلقين</a:t>
                      </a:r>
                      <a:endParaRPr lang="en-US" sz="2000" b="0" dirty="0">
                        <a:solidFill>
                          <a:srgbClr val="000000"/>
                        </a:solidFill>
                        <a:latin typeface="Times New Roman"/>
                        <a:ea typeface="Times New Roman"/>
                      </a:endParaRPr>
                    </a:p>
                  </a:txBody>
                  <a:tcPr marL="68580" marR="68580" marT="0" marB="0"/>
                </a:tc>
                <a:tc>
                  <a:txBody>
                    <a:bodyPr/>
                    <a:lstStyle/>
                    <a:p>
                      <a:pPr algn="ctr" rtl="1">
                        <a:lnSpc>
                          <a:spcPct val="115000"/>
                        </a:lnSpc>
                        <a:spcAft>
                          <a:spcPts val="0"/>
                        </a:spcAft>
                      </a:pPr>
                      <a:r>
                        <a:rPr lang="ar-SA" sz="2000" b="0" dirty="0">
                          <a:solidFill>
                            <a:srgbClr val="000000"/>
                          </a:solidFill>
                          <a:latin typeface="Times New Roman"/>
                          <a:ea typeface="Times New Roman"/>
                          <a:cs typeface="Times New Roman"/>
                        </a:rPr>
                        <a:t>التعليم</a:t>
                      </a:r>
                      <a:endParaRPr lang="en-US" sz="2000" b="0" dirty="0">
                        <a:solidFill>
                          <a:srgbClr val="000000"/>
                        </a:solidFill>
                        <a:latin typeface="Times New Roman"/>
                        <a:ea typeface="Times New Roman"/>
                      </a:endParaRPr>
                    </a:p>
                  </a:txBody>
                  <a:tcPr marL="68580" marR="68580" marT="0" marB="0"/>
                </a:tc>
                <a:tc>
                  <a:txBody>
                    <a:bodyPr/>
                    <a:lstStyle/>
                    <a:p>
                      <a:pPr algn="ctr" rtl="1">
                        <a:lnSpc>
                          <a:spcPct val="115000"/>
                        </a:lnSpc>
                        <a:spcAft>
                          <a:spcPts val="0"/>
                        </a:spcAft>
                      </a:pPr>
                      <a:r>
                        <a:rPr lang="ar-SA" sz="2000" b="0">
                          <a:solidFill>
                            <a:srgbClr val="000000"/>
                          </a:solidFill>
                          <a:latin typeface="Times New Roman"/>
                          <a:ea typeface="Times New Roman"/>
                          <a:cs typeface="Times New Roman"/>
                        </a:rPr>
                        <a:t>التعلم</a:t>
                      </a:r>
                      <a:endParaRPr lang="en-US" sz="2000" b="0">
                        <a:solidFill>
                          <a:srgbClr val="000000"/>
                        </a:solidFill>
                        <a:latin typeface="Times New Roman"/>
                        <a:ea typeface="Times New Roman"/>
                      </a:endParaRPr>
                    </a:p>
                  </a:txBody>
                  <a:tcPr marL="68580" marR="68580" marT="0" marB="0"/>
                </a:tc>
              </a:tr>
              <a:tr h="370840">
                <a:tc>
                  <a:txBody>
                    <a:bodyPr/>
                    <a:lstStyle/>
                    <a:p>
                      <a:pPr algn="ctr" rtl="1">
                        <a:lnSpc>
                          <a:spcPct val="115000"/>
                        </a:lnSpc>
                        <a:spcAft>
                          <a:spcPts val="0"/>
                        </a:spcAft>
                      </a:pPr>
                      <a:r>
                        <a:rPr lang="ar-SA" sz="2000" b="0" dirty="0">
                          <a:solidFill>
                            <a:schemeClr val="tx1">
                              <a:lumMod val="95000"/>
                              <a:lumOff val="5000"/>
                            </a:schemeClr>
                          </a:solidFill>
                          <a:latin typeface="Times New Roman"/>
                          <a:ea typeface="Times New Roman"/>
                          <a:cs typeface="Times New Roman"/>
                        </a:rPr>
                        <a:t>الهدف</a:t>
                      </a:r>
                      <a:endParaRPr lang="en-US" sz="2000" b="0" dirty="0">
                        <a:solidFill>
                          <a:schemeClr val="tx1">
                            <a:lumMod val="95000"/>
                            <a:lumOff val="5000"/>
                          </a:schemeClr>
                        </a:solidFill>
                        <a:latin typeface="Times New Roman"/>
                        <a:ea typeface="Times New Roman"/>
                      </a:endParaRPr>
                    </a:p>
                  </a:txBody>
                  <a:tcPr marL="68580" marR="68580" marT="0" marB="0"/>
                </a:tc>
                <a:tc>
                  <a:txBody>
                    <a:bodyPr/>
                    <a:lstStyle/>
                    <a:p>
                      <a:pPr algn="r" rtl="1">
                        <a:lnSpc>
                          <a:spcPct val="115000"/>
                        </a:lnSpc>
                        <a:spcAft>
                          <a:spcPts val="0"/>
                        </a:spcAft>
                      </a:pPr>
                      <a:r>
                        <a:rPr lang="ar-SA" sz="2000" b="0" dirty="0">
                          <a:solidFill>
                            <a:srgbClr val="000000"/>
                          </a:solidFill>
                          <a:latin typeface="Times New Roman"/>
                          <a:ea typeface="Times New Roman"/>
                          <a:cs typeface="Times New Roman"/>
                        </a:rPr>
                        <a:t>حشو عقول </a:t>
                      </a:r>
                      <a:r>
                        <a:rPr lang="ar-SA" sz="2000" b="0" dirty="0" smtClean="0">
                          <a:solidFill>
                            <a:srgbClr val="000000"/>
                          </a:solidFill>
                          <a:latin typeface="Times New Roman"/>
                          <a:ea typeface="Times New Roman"/>
                          <a:cs typeface="Times New Roman"/>
                        </a:rPr>
                        <a:t>الطلاب بالمعلومات</a:t>
                      </a:r>
                      <a:endParaRPr lang="en-US" sz="2000" b="0" dirty="0">
                        <a:solidFill>
                          <a:srgbClr val="000000"/>
                        </a:solidFill>
                        <a:latin typeface="Times New Roman"/>
                        <a:ea typeface="Times New Roman"/>
                      </a:endParaRPr>
                    </a:p>
                  </a:txBody>
                  <a:tcPr marL="68580" marR="68580" marT="0" marB="0"/>
                </a:tc>
                <a:tc>
                  <a:txBody>
                    <a:bodyPr/>
                    <a:lstStyle/>
                    <a:p>
                      <a:pPr algn="r" rtl="1">
                        <a:lnSpc>
                          <a:spcPct val="115000"/>
                        </a:lnSpc>
                        <a:spcAft>
                          <a:spcPts val="0"/>
                        </a:spcAft>
                      </a:pPr>
                      <a:r>
                        <a:rPr lang="ar-SA" sz="2000" b="0" dirty="0">
                          <a:solidFill>
                            <a:srgbClr val="000000"/>
                          </a:solidFill>
                          <a:latin typeface="Times New Roman"/>
                          <a:ea typeface="Times New Roman"/>
                          <a:cs typeface="Times New Roman"/>
                        </a:rPr>
                        <a:t>مساعدة الطلاب للوصول للخبرة</a:t>
                      </a:r>
                      <a:endParaRPr lang="en-US" sz="2000" b="0" dirty="0">
                        <a:solidFill>
                          <a:srgbClr val="000000"/>
                        </a:solidFill>
                        <a:latin typeface="Times New Roman"/>
                        <a:ea typeface="Times New Roman"/>
                      </a:endParaRPr>
                    </a:p>
                  </a:txBody>
                  <a:tcPr marL="68580" marR="68580" marT="0" marB="0"/>
                </a:tc>
                <a:tc>
                  <a:txBody>
                    <a:bodyPr/>
                    <a:lstStyle/>
                    <a:p>
                      <a:pPr algn="r" rtl="1">
                        <a:lnSpc>
                          <a:spcPct val="115000"/>
                        </a:lnSpc>
                        <a:spcAft>
                          <a:spcPts val="0"/>
                        </a:spcAft>
                      </a:pPr>
                      <a:r>
                        <a:rPr lang="ar-SA" sz="2000" b="0" dirty="0">
                          <a:solidFill>
                            <a:srgbClr val="000000"/>
                          </a:solidFill>
                          <a:latin typeface="Times New Roman"/>
                          <a:ea typeface="Times New Roman"/>
                          <a:cs typeface="Times New Roman"/>
                        </a:rPr>
                        <a:t>توصل </a:t>
                      </a:r>
                      <a:r>
                        <a:rPr lang="ar-SA" sz="2000" b="0" dirty="0" smtClean="0">
                          <a:solidFill>
                            <a:srgbClr val="000000"/>
                          </a:solidFill>
                          <a:latin typeface="Times New Roman"/>
                          <a:ea typeface="Times New Roman"/>
                          <a:cs typeface="Times New Roman"/>
                        </a:rPr>
                        <a:t>الطلاب </a:t>
                      </a:r>
                      <a:r>
                        <a:rPr lang="ar-SA" sz="2000" b="0" dirty="0">
                          <a:solidFill>
                            <a:srgbClr val="000000"/>
                          </a:solidFill>
                          <a:latin typeface="Times New Roman"/>
                          <a:ea typeface="Times New Roman"/>
                          <a:cs typeface="Times New Roman"/>
                        </a:rPr>
                        <a:t>للخبرة ذاتيا </a:t>
                      </a:r>
                      <a:endParaRPr lang="en-US" sz="2000" b="0" dirty="0">
                        <a:solidFill>
                          <a:srgbClr val="000000"/>
                        </a:solidFill>
                        <a:latin typeface="Times New Roman"/>
                        <a:ea typeface="Times New Roman"/>
                      </a:endParaRPr>
                    </a:p>
                  </a:txBody>
                  <a:tcPr marL="68580" marR="68580" marT="0" marB="0"/>
                </a:tc>
              </a:tr>
              <a:tr h="370840">
                <a:tc>
                  <a:txBody>
                    <a:bodyPr/>
                    <a:lstStyle/>
                    <a:p>
                      <a:pPr algn="ctr" rtl="1">
                        <a:lnSpc>
                          <a:spcPct val="115000"/>
                        </a:lnSpc>
                        <a:spcAft>
                          <a:spcPts val="0"/>
                        </a:spcAft>
                      </a:pPr>
                      <a:r>
                        <a:rPr lang="ar-SA" sz="2000" b="0">
                          <a:solidFill>
                            <a:schemeClr val="tx1">
                              <a:lumMod val="95000"/>
                              <a:lumOff val="5000"/>
                            </a:schemeClr>
                          </a:solidFill>
                          <a:latin typeface="Times New Roman"/>
                          <a:ea typeface="Times New Roman"/>
                          <a:cs typeface="Times New Roman"/>
                        </a:rPr>
                        <a:t>دور المعلم</a:t>
                      </a:r>
                      <a:endParaRPr lang="en-US" sz="2000" b="0">
                        <a:solidFill>
                          <a:schemeClr val="tx1">
                            <a:lumMod val="95000"/>
                            <a:lumOff val="5000"/>
                          </a:schemeClr>
                        </a:solidFill>
                        <a:latin typeface="Times New Roman"/>
                        <a:ea typeface="Times New Roman"/>
                      </a:endParaRPr>
                    </a:p>
                  </a:txBody>
                  <a:tcPr marL="68580" marR="68580" marT="0" marB="0"/>
                </a:tc>
                <a:tc>
                  <a:txBody>
                    <a:bodyPr/>
                    <a:lstStyle/>
                    <a:p>
                      <a:pPr algn="r" rtl="1">
                        <a:lnSpc>
                          <a:spcPct val="115000"/>
                        </a:lnSpc>
                        <a:spcAft>
                          <a:spcPts val="0"/>
                        </a:spcAft>
                      </a:pPr>
                      <a:r>
                        <a:rPr lang="ar-SA" sz="2000" b="0" dirty="0">
                          <a:solidFill>
                            <a:srgbClr val="000000"/>
                          </a:solidFill>
                          <a:latin typeface="Times New Roman"/>
                          <a:ea typeface="Times New Roman"/>
                          <a:cs typeface="Times New Roman"/>
                        </a:rPr>
                        <a:t> ملقي, محاضر , ملقن حتى دون توضيح</a:t>
                      </a:r>
                      <a:endParaRPr lang="en-US" sz="2000" b="0" dirty="0">
                        <a:solidFill>
                          <a:srgbClr val="000000"/>
                        </a:solidFill>
                        <a:latin typeface="Times New Roman"/>
                        <a:ea typeface="Times New Roman"/>
                      </a:endParaRPr>
                    </a:p>
                  </a:txBody>
                  <a:tcPr marL="68580" marR="68580" marT="0" marB="0"/>
                </a:tc>
                <a:tc>
                  <a:txBody>
                    <a:bodyPr/>
                    <a:lstStyle/>
                    <a:p>
                      <a:pPr algn="r" rtl="1">
                        <a:lnSpc>
                          <a:spcPct val="115000"/>
                        </a:lnSpc>
                        <a:spcAft>
                          <a:spcPts val="0"/>
                        </a:spcAft>
                      </a:pPr>
                      <a:r>
                        <a:rPr lang="ar-SA" sz="2000" b="0" dirty="0" smtClean="0">
                          <a:solidFill>
                            <a:srgbClr val="000000"/>
                          </a:solidFill>
                          <a:latin typeface="Times New Roman"/>
                          <a:ea typeface="Times New Roman"/>
                          <a:cs typeface="Times New Roman"/>
                        </a:rPr>
                        <a:t>مناقش, محاور</a:t>
                      </a:r>
                      <a:r>
                        <a:rPr lang="ar-SA" sz="2000" b="0" baseline="0" dirty="0" smtClean="0">
                          <a:solidFill>
                            <a:srgbClr val="000000"/>
                          </a:solidFill>
                          <a:latin typeface="Times New Roman"/>
                          <a:ea typeface="Times New Roman"/>
                          <a:cs typeface="Times New Roman"/>
                        </a:rPr>
                        <a:t> </a:t>
                      </a:r>
                      <a:r>
                        <a:rPr lang="ar-SA" sz="2000" b="0" dirty="0" smtClean="0">
                          <a:solidFill>
                            <a:srgbClr val="000000"/>
                          </a:solidFill>
                          <a:latin typeface="Times New Roman"/>
                          <a:ea typeface="Times New Roman"/>
                          <a:cs typeface="Times New Roman"/>
                        </a:rPr>
                        <a:t>للوصول </a:t>
                      </a:r>
                      <a:r>
                        <a:rPr lang="ar-SA" sz="2000" b="0" dirty="0">
                          <a:solidFill>
                            <a:srgbClr val="000000"/>
                          </a:solidFill>
                          <a:latin typeface="Times New Roman"/>
                          <a:ea typeface="Times New Roman"/>
                          <a:cs typeface="Times New Roman"/>
                        </a:rPr>
                        <a:t>للمعلومة</a:t>
                      </a:r>
                      <a:endParaRPr lang="en-US" sz="2000" b="0" dirty="0">
                        <a:solidFill>
                          <a:srgbClr val="000000"/>
                        </a:solidFill>
                        <a:latin typeface="Times New Roman"/>
                        <a:ea typeface="Times New Roman"/>
                      </a:endParaRPr>
                    </a:p>
                  </a:txBody>
                  <a:tcPr marL="68580" marR="68580" marT="0" marB="0"/>
                </a:tc>
                <a:tc>
                  <a:txBody>
                    <a:bodyPr/>
                    <a:lstStyle/>
                    <a:p>
                      <a:pPr algn="r" rtl="1">
                        <a:lnSpc>
                          <a:spcPct val="115000"/>
                        </a:lnSpc>
                        <a:spcAft>
                          <a:spcPts val="0"/>
                        </a:spcAft>
                      </a:pPr>
                      <a:r>
                        <a:rPr lang="ar-SA" sz="2000" b="0" dirty="0">
                          <a:solidFill>
                            <a:srgbClr val="000000"/>
                          </a:solidFill>
                          <a:latin typeface="Times New Roman"/>
                          <a:ea typeface="Times New Roman"/>
                          <a:cs typeface="Times New Roman"/>
                        </a:rPr>
                        <a:t>مشرف, مثير للتفكير, معد للبيئة التعليمية</a:t>
                      </a:r>
                      <a:endParaRPr lang="en-US" sz="2000" b="0" dirty="0">
                        <a:solidFill>
                          <a:srgbClr val="000000"/>
                        </a:solidFill>
                        <a:latin typeface="Times New Roman"/>
                        <a:ea typeface="Times New Roman"/>
                      </a:endParaRPr>
                    </a:p>
                  </a:txBody>
                  <a:tcPr marL="68580" marR="68580" marT="0" marB="0"/>
                </a:tc>
              </a:tr>
              <a:tr h="370840">
                <a:tc>
                  <a:txBody>
                    <a:bodyPr/>
                    <a:lstStyle/>
                    <a:p>
                      <a:pPr algn="ctr" rtl="1">
                        <a:lnSpc>
                          <a:spcPct val="115000"/>
                        </a:lnSpc>
                        <a:spcAft>
                          <a:spcPts val="0"/>
                        </a:spcAft>
                      </a:pPr>
                      <a:r>
                        <a:rPr lang="ar-SA" sz="2000" b="0">
                          <a:solidFill>
                            <a:schemeClr val="tx1">
                              <a:lumMod val="95000"/>
                              <a:lumOff val="5000"/>
                            </a:schemeClr>
                          </a:solidFill>
                          <a:latin typeface="Times New Roman"/>
                          <a:ea typeface="Times New Roman"/>
                          <a:cs typeface="Times New Roman"/>
                        </a:rPr>
                        <a:t>دور المتعلم</a:t>
                      </a:r>
                      <a:endParaRPr lang="en-US" sz="2000" b="0">
                        <a:solidFill>
                          <a:schemeClr val="tx1">
                            <a:lumMod val="95000"/>
                            <a:lumOff val="5000"/>
                          </a:schemeClr>
                        </a:solidFill>
                        <a:latin typeface="Times New Roman"/>
                        <a:ea typeface="Times New Roman"/>
                      </a:endParaRPr>
                    </a:p>
                  </a:txBody>
                  <a:tcPr marL="68580" marR="68580" marT="0" marB="0"/>
                </a:tc>
                <a:tc>
                  <a:txBody>
                    <a:bodyPr/>
                    <a:lstStyle/>
                    <a:p>
                      <a:pPr algn="r" rtl="1">
                        <a:lnSpc>
                          <a:spcPct val="115000"/>
                        </a:lnSpc>
                        <a:spcAft>
                          <a:spcPts val="0"/>
                        </a:spcAft>
                      </a:pPr>
                      <a:r>
                        <a:rPr lang="ar-SA" sz="2000" b="0" dirty="0">
                          <a:solidFill>
                            <a:srgbClr val="000000"/>
                          </a:solidFill>
                          <a:latin typeface="Times New Roman"/>
                          <a:ea typeface="Times New Roman"/>
                          <a:cs typeface="Times New Roman"/>
                        </a:rPr>
                        <a:t>سلبي , متلقي , </a:t>
                      </a:r>
                      <a:r>
                        <a:rPr lang="ar-SA" sz="2000" b="0" dirty="0" smtClean="0">
                          <a:solidFill>
                            <a:srgbClr val="000000"/>
                          </a:solidFill>
                          <a:latin typeface="Times New Roman"/>
                          <a:ea typeface="Times New Roman"/>
                          <a:cs typeface="Times New Roman"/>
                        </a:rPr>
                        <a:t>مستمع.</a:t>
                      </a:r>
                      <a:endParaRPr lang="en-US" sz="2000" b="0" dirty="0">
                        <a:solidFill>
                          <a:srgbClr val="000000"/>
                        </a:solidFill>
                        <a:latin typeface="Times New Roman"/>
                        <a:ea typeface="Times New Roman"/>
                      </a:endParaRPr>
                    </a:p>
                  </a:txBody>
                  <a:tcPr marL="68580" marR="68580" marT="0" marB="0"/>
                </a:tc>
                <a:tc>
                  <a:txBody>
                    <a:bodyPr/>
                    <a:lstStyle/>
                    <a:p>
                      <a:pPr algn="r" rtl="1">
                        <a:lnSpc>
                          <a:spcPct val="115000"/>
                        </a:lnSpc>
                        <a:spcAft>
                          <a:spcPts val="0"/>
                        </a:spcAft>
                      </a:pPr>
                      <a:r>
                        <a:rPr lang="ar-SA" sz="2000" b="0" dirty="0" smtClean="0">
                          <a:solidFill>
                            <a:srgbClr val="000000"/>
                          </a:solidFill>
                          <a:latin typeface="Times New Roman"/>
                          <a:ea typeface="Times New Roman"/>
                          <a:cs typeface="Times New Roman"/>
                        </a:rPr>
                        <a:t> نشيط،</a:t>
                      </a:r>
                      <a:r>
                        <a:rPr lang="ar-SA" sz="2000" b="0" baseline="0" dirty="0" smtClean="0">
                          <a:solidFill>
                            <a:srgbClr val="000000"/>
                          </a:solidFill>
                          <a:latin typeface="Times New Roman"/>
                          <a:ea typeface="Times New Roman"/>
                          <a:cs typeface="Times New Roman"/>
                        </a:rPr>
                        <a:t> </a:t>
                      </a:r>
                      <a:r>
                        <a:rPr lang="ar-SA" sz="2000" b="0" dirty="0" smtClean="0">
                          <a:solidFill>
                            <a:srgbClr val="000000"/>
                          </a:solidFill>
                          <a:latin typeface="Times New Roman"/>
                          <a:ea typeface="Times New Roman"/>
                          <a:cs typeface="Times New Roman"/>
                        </a:rPr>
                        <a:t>مشارك, متفاعل </a:t>
                      </a:r>
                      <a:r>
                        <a:rPr lang="ar-SA" sz="2000" b="0" dirty="0">
                          <a:solidFill>
                            <a:srgbClr val="000000"/>
                          </a:solidFill>
                          <a:latin typeface="Times New Roman"/>
                          <a:ea typeface="Times New Roman"/>
                          <a:cs typeface="Times New Roman"/>
                        </a:rPr>
                        <a:t>مع المعلم للوصول للمعلومة</a:t>
                      </a:r>
                      <a:endParaRPr lang="en-US" sz="2000" b="0" dirty="0">
                        <a:solidFill>
                          <a:srgbClr val="000000"/>
                        </a:solidFill>
                        <a:latin typeface="Times New Roman"/>
                        <a:ea typeface="Times New Roman"/>
                      </a:endParaRPr>
                    </a:p>
                  </a:txBody>
                  <a:tcPr marL="68580" marR="68580" marT="0" marB="0"/>
                </a:tc>
                <a:tc>
                  <a:txBody>
                    <a:bodyPr/>
                    <a:lstStyle/>
                    <a:p>
                      <a:pPr algn="r" rtl="1">
                        <a:lnSpc>
                          <a:spcPct val="115000"/>
                        </a:lnSpc>
                        <a:spcAft>
                          <a:spcPts val="0"/>
                        </a:spcAft>
                      </a:pPr>
                      <a:r>
                        <a:rPr lang="ar-SA" sz="2000" b="0" dirty="0" smtClean="0">
                          <a:solidFill>
                            <a:srgbClr val="000000"/>
                          </a:solidFill>
                          <a:latin typeface="Times New Roman"/>
                          <a:ea typeface="Times New Roman"/>
                          <a:cs typeface="Times New Roman"/>
                        </a:rPr>
                        <a:t>مبادر,مفكر ،متفاعل </a:t>
                      </a:r>
                      <a:r>
                        <a:rPr lang="ar-SA" sz="2000" b="0" dirty="0">
                          <a:solidFill>
                            <a:srgbClr val="000000"/>
                          </a:solidFill>
                          <a:latin typeface="Times New Roman"/>
                          <a:ea typeface="Times New Roman"/>
                          <a:cs typeface="Times New Roman"/>
                        </a:rPr>
                        <a:t>مع </a:t>
                      </a:r>
                      <a:r>
                        <a:rPr lang="ar-SA" sz="2000" b="0" dirty="0" smtClean="0">
                          <a:solidFill>
                            <a:srgbClr val="000000"/>
                          </a:solidFill>
                          <a:latin typeface="Times New Roman"/>
                          <a:ea typeface="Times New Roman"/>
                          <a:cs typeface="Times New Roman"/>
                        </a:rPr>
                        <a:t>المنهج, </a:t>
                      </a:r>
                      <a:r>
                        <a:rPr lang="ar-SA" sz="2000" b="0" dirty="0">
                          <a:solidFill>
                            <a:srgbClr val="000000"/>
                          </a:solidFill>
                          <a:latin typeface="Times New Roman"/>
                          <a:ea typeface="Times New Roman"/>
                          <a:cs typeface="Times New Roman"/>
                        </a:rPr>
                        <a:t>معتمد على نفسه.</a:t>
                      </a:r>
                      <a:endParaRPr lang="en-US" sz="2000" b="0" dirty="0">
                        <a:solidFill>
                          <a:srgbClr val="000000"/>
                        </a:solidFill>
                        <a:latin typeface="Times New Roman"/>
                        <a:ea typeface="Times New Roman"/>
                      </a:endParaRPr>
                    </a:p>
                  </a:txBody>
                  <a:tcPr marL="68580" marR="68580" marT="0" marB="0"/>
                </a:tc>
              </a:tr>
              <a:tr h="370840">
                <a:tc>
                  <a:txBody>
                    <a:bodyPr/>
                    <a:lstStyle/>
                    <a:p>
                      <a:pPr algn="ctr" rtl="1">
                        <a:lnSpc>
                          <a:spcPct val="115000"/>
                        </a:lnSpc>
                        <a:spcAft>
                          <a:spcPts val="0"/>
                        </a:spcAft>
                      </a:pPr>
                      <a:r>
                        <a:rPr lang="ar-SA" sz="2000" b="0" dirty="0">
                          <a:solidFill>
                            <a:schemeClr val="tx1">
                              <a:lumMod val="95000"/>
                              <a:lumOff val="5000"/>
                            </a:schemeClr>
                          </a:solidFill>
                          <a:latin typeface="Times New Roman"/>
                          <a:ea typeface="Times New Roman"/>
                          <a:cs typeface="Times New Roman"/>
                        </a:rPr>
                        <a:t>دور الخبرات والمواد الدراسية</a:t>
                      </a:r>
                      <a:endParaRPr lang="en-US" sz="2000" b="0" dirty="0">
                        <a:solidFill>
                          <a:schemeClr val="tx1">
                            <a:lumMod val="95000"/>
                            <a:lumOff val="5000"/>
                          </a:schemeClr>
                        </a:solidFill>
                        <a:latin typeface="Times New Roman"/>
                        <a:ea typeface="Times New Roman"/>
                      </a:endParaRPr>
                    </a:p>
                  </a:txBody>
                  <a:tcPr marL="68580" marR="68580" marT="0" marB="0"/>
                </a:tc>
                <a:tc>
                  <a:txBody>
                    <a:bodyPr/>
                    <a:lstStyle/>
                    <a:p>
                      <a:endParaRPr lang="ar-SA" dirty="0" smtClean="0"/>
                    </a:p>
                    <a:p>
                      <a:endParaRPr lang="ar-SA" dirty="0" smtClean="0"/>
                    </a:p>
                    <a:p>
                      <a:endParaRPr lang="ar-SA" dirty="0" smtClean="0"/>
                    </a:p>
                    <a:p>
                      <a:endParaRPr lang="ar-SA" dirty="0"/>
                    </a:p>
                  </a:txBody>
                  <a:tcPr marL="68580" marR="68580" marT="0" marB="0"/>
                </a:tc>
                <a:tc>
                  <a:txBody>
                    <a:bodyPr/>
                    <a:lstStyle/>
                    <a:p>
                      <a:endParaRPr lang="ar-SA"/>
                    </a:p>
                  </a:txBody>
                  <a:tcPr marL="68580" marR="68580" marT="0" marB="0"/>
                </a:tc>
                <a:tc>
                  <a:txBody>
                    <a:bodyPr/>
                    <a:lstStyle/>
                    <a:p>
                      <a:endParaRPr lang="ar-SA" dirty="0"/>
                    </a:p>
                  </a:txBody>
                  <a:tcPr marL="68580" marR="68580" marT="0" marB="0"/>
                </a:tc>
              </a:tr>
            </a:tbl>
          </a:graphicData>
        </a:graphic>
      </p:graphicFrame>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600" b="1" dirty="0" smtClean="0">
                <a:latin typeface="Arial" pitchFamily="34" charset="0"/>
                <a:cs typeface="Arial" pitchFamily="34" charset="0"/>
              </a:rPr>
              <a:t>الفرق بين التعلم والتعليم والتلقين</a:t>
            </a:r>
            <a:r>
              <a:rPr lang="ar-SA" sz="3600" b="1" u="sng" dirty="0" smtClean="0">
                <a:latin typeface="Arial" pitchFamily="34" charset="0"/>
                <a:cs typeface="Arial" pitchFamily="34" charset="0"/>
              </a:rPr>
              <a:t>:</a:t>
            </a:r>
            <a:endParaRPr lang="ar-SA" sz="3600" b="1" dirty="0">
              <a:latin typeface="Arial" pitchFamily="34" charset="0"/>
              <a:cs typeface="Arial" pitchFamily="34" charset="0"/>
            </a:endParaRPr>
          </a:p>
        </p:txBody>
      </p:sp>
      <p:graphicFrame>
        <p:nvGraphicFramePr>
          <p:cNvPr id="4" name="عنصر نائب للمحتوى 3"/>
          <p:cNvGraphicFramePr>
            <a:graphicFrameLocks noGrp="1"/>
          </p:cNvGraphicFramePr>
          <p:nvPr>
            <p:ph sz="quarter" idx="1"/>
          </p:nvPr>
        </p:nvGraphicFramePr>
        <p:xfrm>
          <a:off x="214282" y="1285860"/>
          <a:ext cx="8686800" cy="4815080"/>
        </p:xfrm>
        <a:graphic>
          <a:graphicData uri="http://schemas.openxmlformats.org/drawingml/2006/table">
            <a:tbl>
              <a:tblPr rtl="1" firstRow="1" bandRow="1">
                <a:tableStyleId>{69C7853C-536D-4A76-A0AE-DD22124D55A5}</a:tableStyleId>
              </a:tblPr>
              <a:tblGrid>
                <a:gridCol w="1618410"/>
                <a:gridCol w="2306698"/>
                <a:gridCol w="2319994"/>
                <a:gridCol w="2441698"/>
              </a:tblGrid>
              <a:tr h="370840">
                <a:tc>
                  <a:txBody>
                    <a:bodyPr/>
                    <a:lstStyle/>
                    <a:p>
                      <a:pPr algn="ctr" rtl="1">
                        <a:lnSpc>
                          <a:spcPct val="115000"/>
                        </a:lnSpc>
                        <a:spcAft>
                          <a:spcPts val="0"/>
                        </a:spcAft>
                      </a:pPr>
                      <a:r>
                        <a:rPr lang="ar-SA" sz="2000" b="0" dirty="0">
                          <a:solidFill>
                            <a:schemeClr val="tx1">
                              <a:lumMod val="95000"/>
                              <a:lumOff val="5000"/>
                            </a:schemeClr>
                          </a:solidFill>
                          <a:latin typeface="Times New Roman"/>
                          <a:ea typeface="Times New Roman"/>
                          <a:cs typeface="Times New Roman"/>
                        </a:rPr>
                        <a:t>أوجه المقارنة</a:t>
                      </a:r>
                      <a:endParaRPr lang="en-US" sz="2000" b="0" dirty="0">
                        <a:solidFill>
                          <a:schemeClr val="tx1">
                            <a:lumMod val="95000"/>
                            <a:lumOff val="5000"/>
                          </a:schemeClr>
                        </a:solidFill>
                        <a:latin typeface="Times New Roman"/>
                        <a:ea typeface="Times New Roman"/>
                      </a:endParaRPr>
                    </a:p>
                  </a:txBody>
                  <a:tcPr marL="68580" marR="68580" marT="0" marB="0"/>
                </a:tc>
                <a:tc>
                  <a:txBody>
                    <a:bodyPr/>
                    <a:lstStyle/>
                    <a:p>
                      <a:pPr algn="ctr" rtl="1">
                        <a:lnSpc>
                          <a:spcPct val="115000"/>
                        </a:lnSpc>
                        <a:spcAft>
                          <a:spcPts val="0"/>
                        </a:spcAft>
                      </a:pPr>
                      <a:r>
                        <a:rPr lang="ar-SA" sz="2000" b="0" dirty="0">
                          <a:solidFill>
                            <a:srgbClr val="000000"/>
                          </a:solidFill>
                          <a:latin typeface="Times New Roman"/>
                          <a:ea typeface="Times New Roman"/>
                          <a:cs typeface="Times New Roman"/>
                        </a:rPr>
                        <a:t>التلقين</a:t>
                      </a:r>
                      <a:endParaRPr lang="en-US" sz="2000" b="0" dirty="0">
                        <a:solidFill>
                          <a:srgbClr val="000000"/>
                        </a:solidFill>
                        <a:latin typeface="Times New Roman"/>
                        <a:ea typeface="Times New Roman"/>
                      </a:endParaRPr>
                    </a:p>
                  </a:txBody>
                  <a:tcPr marL="68580" marR="68580" marT="0" marB="0"/>
                </a:tc>
                <a:tc>
                  <a:txBody>
                    <a:bodyPr/>
                    <a:lstStyle/>
                    <a:p>
                      <a:pPr algn="ctr" rtl="1">
                        <a:lnSpc>
                          <a:spcPct val="115000"/>
                        </a:lnSpc>
                        <a:spcAft>
                          <a:spcPts val="0"/>
                        </a:spcAft>
                      </a:pPr>
                      <a:r>
                        <a:rPr lang="ar-SA" sz="2000" b="0">
                          <a:solidFill>
                            <a:srgbClr val="000000"/>
                          </a:solidFill>
                          <a:latin typeface="Times New Roman"/>
                          <a:ea typeface="Times New Roman"/>
                          <a:cs typeface="Times New Roman"/>
                        </a:rPr>
                        <a:t>التعليم</a:t>
                      </a:r>
                      <a:endParaRPr lang="en-US" sz="2000" b="0">
                        <a:solidFill>
                          <a:srgbClr val="000000"/>
                        </a:solidFill>
                        <a:latin typeface="Times New Roman"/>
                        <a:ea typeface="Times New Roman"/>
                      </a:endParaRPr>
                    </a:p>
                  </a:txBody>
                  <a:tcPr marL="68580" marR="68580" marT="0" marB="0"/>
                </a:tc>
                <a:tc>
                  <a:txBody>
                    <a:bodyPr/>
                    <a:lstStyle/>
                    <a:p>
                      <a:pPr algn="ctr" rtl="1">
                        <a:lnSpc>
                          <a:spcPct val="115000"/>
                        </a:lnSpc>
                        <a:spcAft>
                          <a:spcPts val="0"/>
                        </a:spcAft>
                      </a:pPr>
                      <a:r>
                        <a:rPr lang="ar-SA" sz="2000" b="0">
                          <a:solidFill>
                            <a:srgbClr val="000000"/>
                          </a:solidFill>
                          <a:latin typeface="Times New Roman"/>
                          <a:ea typeface="Times New Roman"/>
                          <a:cs typeface="Times New Roman"/>
                        </a:rPr>
                        <a:t>التعلم</a:t>
                      </a:r>
                      <a:endParaRPr lang="en-US" sz="2000" b="0">
                        <a:solidFill>
                          <a:srgbClr val="000000"/>
                        </a:solidFill>
                        <a:latin typeface="Times New Roman"/>
                        <a:ea typeface="Times New Roman"/>
                      </a:endParaRPr>
                    </a:p>
                  </a:txBody>
                  <a:tcPr marL="68580" marR="68580" marT="0" marB="0"/>
                </a:tc>
              </a:tr>
              <a:tr h="370840">
                <a:tc>
                  <a:txBody>
                    <a:bodyPr/>
                    <a:lstStyle/>
                    <a:p>
                      <a:pPr algn="ctr" rtl="1">
                        <a:lnSpc>
                          <a:spcPct val="115000"/>
                        </a:lnSpc>
                        <a:spcAft>
                          <a:spcPts val="0"/>
                        </a:spcAft>
                      </a:pPr>
                      <a:r>
                        <a:rPr lang="ar-SA" sz="2000" b="0" dirty="0">
                          <a:solidFill>
                            <a:schemeClr val="tx1">
                              <a:lumMod val="95000"/>
                              <a:lumOff val="5000"/>
                            </a:schemeClr>
                          </a:solidFill>
                          <a:latin typeface="Times New Roman"/>
                          <a:ea typeface="Times New Roman"/>
                          <a:cs typeface="Times New Roman"/>
                        </a:rPr>
                        <a:t>الهدف</a:t>
                      </a:r>
                      <a:endParaRPr lang="en-US" sz="2000" b="0" dirty="0">
                        <a:solidFill>
                          <a:schemeClr val="tx1">
                            <a:lumMod val="95000"/>
                            <a:lumOff val="5000"/>
                          </a:schemeClr>
                        </a:solidFill>
                        <a:latin typeface="Times New Roman"/>
                        <a:ea typeface="Times New Roman"/>
                      </a:endParaRPr>
                    </a:p>
                  </a:txBody>
                  <a:tcPr marL="68580" marR="68580" marT="0" marB="0"/>
                </a:tc>
                <a:tc>
                  <a:txBody>
                    <a:bodyPr/>
                    <a:lstStyle/>
                    <a:p>
                      <a:pPr algn="r" rtl="1">
                        <a:lnSpc>
                          <a:spcPct val="115000"/>
                        </a:lnSpc>
                        <a:spcAft>
                          <a:spcPts val="0"/>
                        </a:spcAft>
                      </a:pPr>
                      <a:r>
                        <a:rPr lang="ar-SA" sz="2000" b="0" dirty="0">
                          <a:solidFill>
                            <a:srgbClr val="000000"/>
                          </a:solidFill>
                          <a:latin typeface="Times New Roman"/>
                          <a:ea typeface="Times New Roman"/>
                          <a:cs typeface="Times New Roman"/>
                        </a:rPr>
                        <a:t>حشو عقول </a:t>
                      </a:r>
                      <a:r>
                        <a:rPr lang="ar-SA" sz="2000" b="0" dirty="0" smtClean="0">
                          <a:solidFill>
                            <a:srgbClr val="000000"/>
                          </a:solidFill>
                          <a:latin typeface="Times New Roman"/>
                          <a:ea typeface="Times New Roman"/>
                          <a:cs typeface="Times New Roman"/>
                        </a:rPr>
                        <a:t>الطلاب بالمعلومات</a:t>
                      </a:r>
                      <a:endParaRPr lang="en-US" sz="2000" b="0" dirty="0">
                        <a:solidFill>
                          <a:srgbClr val="000000"/>
                        </a:solidFill>
                        <a:latin typeface="Times New Roman"/>
                        <a:ea typeface="Times New Roman"/>
                      </a:endParaRPr>
                    </a:p>
                  </a:txBody>
                  <a:tcPr marL="68580" marR="68580" marT="0" marB="0"/>
                </a:tc>
                <a:tc>
                  <a:txBody>
                    <a:bodyPr/>
                    <a:lstStyle/>
                    <a:p>
                      <a:pPr algn="r" rtl="1">
                        <a:lnSpc>
                          <a:spcPct val="115000"/>
                        </a:lnSpc>
                        <a:spcAft>
                          <a:spcPts val="0"/>
                        </a:spcAft>
                      </a:pPr>
                      <a:r>
                        <a:rPr lang="ar-SA" sz="2000" b="0" dirty="0">
                          <a:solidFill>
                            <a:srgbClr val="000000"/>
                          </a:solidFill>
                          <a:latin typeface="Times New Roman"/>
                          <a:ea typeface="Times New Roman"/>
                          <a:cs typeface="Times New Roman"/>
                        </a:rPr>
                        <a:t>مساعدة الطلاب للوصول </a:t>
                      </a:r>
                      <a:r>
                        <a:rPr lang="ar-SA" sz="2000" b="0" dirty="0" smtClean="0">
                          <a:solidFill>
                            <a:srgbClr val="000000"/>
                          </a:solidFill>
                          <a:latin typeface="Times New Roman"/>
                          <a:ea typeface="Times New Roman"/>
                          <a:cs typeface="Times New Roman"/>
                        </a:rPr>
                        <a:t>للخبرة</a:t>
                      </a:r>
                    </a:p>
                    <a:p>
                      <a:pPr algn="r" rtl="1">
                        <a:lnSpc>
                          <a:spcPct val="115000"/>
                        </a:lnSpc>
                        <a:spcAft>
                          <a:spcPts val="0"/>
                        </a:spcAft>
                      </a:pPr>
                      <a:endParaRPr lang="en-US" sz="2000" b="0" dirty="0">
                        <a:solidFill>
                          <a:srgbClr val="000000"/>
                        </a:solidFill>
                        <a:latin typeface="Times New Roman"/>
                        <a:ea typeface="Times New Roman"/>
                      </a:endParaRPr>
                    </a:p>
                  </a:txBody>
                  <a:tcPr marL="68580" marR="68580" marT="0" marB="0"/>
                </a:tc>
                <a:tc>
                  <a:txBody>
                    <a:bodyPr/>
                    <a:lstStyle/>
                    <a:p>
                      <a:pPr algn="r" rtl="1">
                        <a:lnSpc>
                          <a:spcPct val="115000"/>
                        </a:lnSpc>
                        <a:spcAft>
                          <a:spcPts val="0"/>
                        </a:spcAft>
                      </a:pPr>
                      <a:r>
                        <a:rPr lang="ar-SA" sz="2000" b="0" dirty="0">
                          <a:solidFill>
                            <a:srgbClr val="000000"/>
                          </a:solidFill>
                          <a:latin typeface="Times New Roman"/>
                          <a:ea typeface="Times New Roman"/>
                          <a:cs typeface="Times New Roman"/>
                        </a:rPr>
                        <a:t>توصل </a:t>
                      </a:r>
                      <a:r>
                        <a:rPr lang="ar-SA" sz="2000" b="0" dirty="0" smtClean="0">
                          <a:solidFill>
                            <a:srgbClr val="000000"/>
                          </a:solidFill>
                          <a:latin typeface="Times New Roman"/>
                          <a:ea typeface="Times New Roman"/>
                          <a:cs typeface="Times New Roman"/>
                        </a:rPr>
                        <a:t>الطلاب </a:t>
                      </a:r>
                      <a:r>
                        <a:rPr lang="ar-SA" sz="2000" b="0" dirty="0">
                          <a:solidFill>
                            <a:srgbClr val="000000"/>
                          </a:solidFill>
                          <a:latin typeface="Times New Roman"/>
                          <a:ea typeface="Times New Roman"/>
                          <a:cs typeface="Times New Roman"/>
                        </a:rPr>
                        <a:t>للخبرة ذاتيا </a:t>
                      </a:r>
                      <a:endParaRPr lang="en-US" sz="2000" b="0" dirty="0">
                        <a:solidFill>
                          <a:srgbClr val="000000"/>
                        </a:solidFill>
                        <a:latin typeface="Times New Roman"/>
                        <a:ea typeface="Times New Roman"/>
                      </a:endParaRPr>
                    </a:p>
                  </a:txBody>
                  <a:tcPr marL="68580" marR="68580" marT="0" marB="0"/>
                </a:tc>
              </a:tr>
              <a:tr h="370840">
                <a:tc>
                  <a:txBody>
                    <a:bodyPr/>
                    <a:lstStyle/>
                    <a:p>
                      <a:pPr algn="ctr" rtl="1">
                        <a:lnSpc>
                          <a:spcPct val="115000"/>
                        </a:lnSpc>
                        <a:spcAft>
                          <a:spcPts val="0"/>
                        </a:spcAft>
                      </a:pPr>
                      <a:r>
                        <a:rPr lang="ar-SA" sz="2000" b="0" dirty="0">
                          <a:solidFill>
                            <a:schemeClr val="tx1">
                              <a:lumMod val="95000"/>
                              <a:lumOff val="5000"/>
                            </a:schemeClr>
                          </a:solidFill>
                          <a:latin typeface="Times New Roman"/>
                          <a:ea typeface="Times New Roman"/>
                          <a:cs typeface="Times New Roman"/>
                        </a:rPr>
                        <a:t>دور المعلم</a:t>
                      </a:r>
                      <a:endParaRPr lang="en-US" sz="2000" b="0" dirty="0">
                        <a:solidFill>
                          <a:schemeClr val="tx1">
                            <a:lumMod val="95000"/>
                            <a:lumOff val="5000"/>
                          </a:schemeClr>
                        </a:solidFill>
                        <a:latin typeface="Times New Roman"/>
                        <a:ea typeface="Times New Roman"/>
                      </a:endParaRPr>
                    </a:p>
                  </a:txBody>
                  <a:tcPr marL="68580" marR="68580" marT="0" marB="0"/>
                </a:tc>
                <a:tc>
                  <a:txBody>
                    <a:bodyPr/>
                    <a:lstStyle/>
                    <a:p>
                      <a:pPr algn="r" rtl="1">
                        <a:lnSpc>
                          <a:spcPct val="115000"/>
                        </a:lnSpc>
                        <a:spcAft>
                          <a:spcPts val="0"/>
                        </a:spcAft>
                      </a:pPr>
                      <a:r>
                        <a:rPr lang="ar-SA" sz="2000" b="0" dirty="0">
                          <a:solidFill>
                            <a:srgbClr val="000000"/>
                          </a:solidFill>
                          <a:latin typeface="Times New Roman"/>
                          <a:ea typeface="Times New Roman"/>
                          <a:cs typeface="Times New Roman"/>
                        </a:rPr>
                        <a:t> ملقي, محاضر , ملقن حتى دون </a:t>
                      </a:r>
                      <a:r>
                        <a:rPr lang="ar-SA" sz="2000" b="0" dirty="0" smtClean="0">
                          <a:solidFill>
                            <a:srgbClr val="000000"/>
                          </a:solidFill>
                          <a:latin typeface="Times New Roman"/>
                          <a:ea typeface="Times New Roman"/>
                          <a:cs typeface="Times New Roman"/>
                        </a:rPr>
                        <a:t>توضيح</a:t>
                      </a:r>
                    </a:p>
                    <a:p>
                      <a:pPr algn="r" rtl="1">
                        <a:lnSpc>
                          <a:spcPct val="115000"/>
                        </a:lnSpc>
                        <a:spcAft>
                          <a:spcPts val="0"/>
                        </a:spcAft>
                      </a:pPr>
                      <a:endParaRPr lang="en-US" sz="2000" b="0" dirty="0">
                        <a:solidFill>
                          <a:srgbClr val="000000"/>
                        </a:solidFill>
                        <a:latin typeface="Times New Roman"/>
                        <a:ea typeface="Times New Roman"/>
                      </a:endParaRPr>
                    </a:p>
                  </a:txBody>
                  <a:tcPr marL="68580" marR="68580" marT="0" marB="0"/>
                </a:tc>
                <a:tc>
                  <a:txBody>
                    <a:bodyPr/>
                    <a:lstStyle/>
                    <a:p>
                      <a:pPr algn="r" rtl="1">
                        <a:lnSpc>
                          <a:spcPct val="115000"/>
                        </a:lnSpc>
                        <a:spcAft>
                          <a:spcPts val="0"/>
                        </a:spcAft>
                      </a:pPr>
                      <a:r>
                        <a:rPr lang="ar-SA" sz="2000" b="0" dirty="0">
                          <a:solidFill>
                            <a:srgbClr val="000000"/>
                          </a:solidFill>
                          <a:latin typeface="Times New Roman"/>
                          <a:ea typeface="Times New Roman"/>
                          <a:cs typeface="Times New Roman"/>
                        </a:rPr>
                        <a:t>مناقش </a:t>
                      </a:r>
                      <a:r>
                        <a:rPr lang="ar-SA" sz="2000" b="0" dirty="0" smtClean="0">
                          <a:solidFill>
                            <a:srgbClr val="000000"/>
                          </a:solidFill>
                          <a:latin typeface="Times New Roman"/>
                          <a:ea typeface="Times New Roman"/>
                          <a:cs typeface="Times New Roman"/>
                        </a:rPr>
                        <a:t>,محاورللوصول </a:t>
                      </a:r>
                      <a:r>
                        <a:rPr lang="ar-SA" sz="2000" b="0" dirty="0">
                          <a:solidFill>
                            <a:srgbClr val="000000"/>
                          </a:solidFill>
                          <a:latin typeface="Times New Roman"/>
                          <a:ea typeface="Times New Roman"/>
                          <a:cs typeface="Times New Roman"/>
                        </a:rPr>
                        <a:t>للمعلومة</a:t>
                      </a:r>
                      <a:endParaRPr lang="en-US" sz="2000" b="0" dirty="0">
                        <a:solidFill>
                          <a:srgbClr val="000000"/>
                        </a:solidFill>
                        <a:latin typeface="Times New Roman"/>
                        <a:ea typeface="Times New Roman"/>
                      </a:endParaRPr>
                    </a:p>
                  </a:txBody>
                  <a:tcPr marL="68580" marR="68580" marT="0" marB="0"/>
                </a:tc>
                <a:tc>
                  <a:txBody>
                    <a:bodyPr/>
                    <a:lstStyle/>
                    <a:p>
                      <a:pPr algn="r" rtl="1">
                        <a:lnSpc>
                          <a:spcPct val="115000"/>
                        </a:lnSpc>
                        <a:spcAft>
                          <a:spcPts val="0"/>
                        </a:spcAft>
                      </a:pPr>
                      <a:r>
                        <a:rPr lang="ar-SA" sz="2000" b="0">
                          <a:solidFill>
                            <a:srgbClr val="000000"/>
                          </a:solidFill>
                          <a:latin typeface="Times New Roman"/>
                          <a:ea typeface="Times New Roman"/>
                          <a:cs typeface="Times New Roman"/>
                        </a:rPr>
                        <a:t>مشرف, مثير للتفكير, معد للبيئة التعليمية</a:t>
                      </a:r>
                      <a:endParaRPr lang="en-US" sz="2000" b="0">
                        <a:solidFill>
                          <a:srgbClr val="000000"/>
                        </a:solidFill>
                        <a:latin typeface="Times New Roman"/>
                        <a:ea typeface="Times New Roman"/>
                      </a:endParaRPr>
                    </a:p>
                  </a:txBody>
                  <a:tcPr marL="68580" marR="68580" marT="0" marB="0"/>
                </a:tc>
              </a:tr>
              <a:tr h="370840">
                <a:tc>
                  <a:txBody>
                    <a:bodyPr/>
                    <a:lstStyle/>
                    <a:p>
                      <a:pPr algn="ctr" rtl="1">
                        <a:lnSpc>
                          <a:spcPct val="115000"/>
                        </a:lnSpc>
                        <a:spcAft>
                          <a:spcPts val="0"/>
                        </a:spcAft>
                      </a:pPr>
                      <a:r>
                        <a:rPr lang="ar-SA" sz="2000" b="0">
                          <a:solidFill>
                            <a:schemeClr val="tx1">
                              <a:lumMod val="95000"/>
                              <a:lumOff val="5000"/>
                            </a:schemeClr>
                          </a:solidFill>
                          <a:latin typeface="Times New Roman"/>
                          <a:ea typeface="Times New Roman"/>
                          <a:cs typeface="Times New Roman"/>
                        </a:rPr>
                        <a:t>دور المتعلم</a:t>
                      </a:r>
                      <a:endParaRPr lang="en-US" sz="2000" b="0">
                        <a:solidFill>
                          <a:schemeClr val="tx1">
                            <a:lumMod val="95000"/>
                            <a:lumOff val="5000"/>
                          </a:schemeClr>
                        </a:solidFill>
                        <a:latin typeface="Times New Roman"/>
                        <a:ea typeface="Times New Roman"/>
                      </a:endParaRPr>
                    </a:p>
                  </a:txBody>
                  <a:tcPr marL="68580" marR="68580" marT="0" marB="0"/>
                </a:tc>
                <a:tc>
                  <a:txBody>
                    <a:bodyPr/>
                    <a:lstStyle/>
                    <a:p>
                      <a:pPr algn="r" rtl="1">
                        <a:lnSpc>
                          <a:spcPct val="115000"/>
                        </a:lnSpc>
                        <a:spcAft>
                          <a:spcPts val="0"/>
                        </a:spcAft>
                      </a:pPr>
                      <a:r>
                        <a:rPr lang="ar-SA" sz="2000" b="0" dirty="0">
                          <a:solidFill>
                            <a:srgbClr val="000000"/>
                          </a:solidFill>
                          <a:latin typeface="Times New Roman"/>
                          <a:ea typeface="Times New Roman"/>
                          <a:cs typeface="Times New Roman"/>
                        </a:rPr>
                        <a:t>سلبي , متلقي , </a:t>
                      </a:r>
                      <a:r>
                        <a:rPr lang="ar-SA" sz="2000" b="0" dirty="0" smtClean="0">
                          <a:solidFill>
                            <a:srgbClr val="000000"/>
                          </a:solidFill>
                          <a:latin typeface="Times New Roman"/>
                          <a:ea typeface="Times New Roman"/>
                          <a:cs typeface="Times New Roman"/>
                        </a:rPr>
                        <a:t>مستمع</a:t>
                      </a:r>
                    </a:p>
                    <a:p>
                      <a:pPr algn="r" rtl="1">
                        <a:lnSpc>
                          <a:spcPct val="115000"/>
                        </a:lnSpc>
                        <a:spcAft>
                          <a:spcPts val="0"/>
                        </a:spcAft>
                      </a:pPr>
                      <a:endParaRPr lang="en-US" sz="2000" b="0" dirty="0">
                        <a:solidFill>
                          <a:srgbClr val="000000"/>
                        </a:solidFill>
                        <a:latin typeface="Times New Roman"/>
                        <a:ea typeface="Times New Roman"/>
                      </a:endParaRPr>
                    </a:p>
                  </a:txBody>
                  <a:tcPr marL="68580" marR="68580" marT="0" marB="0"/>
                </a:tc>
                <a:tc>
                  <a:txBody>
                    <a:bodyPr/>
                    <a:lstStyle/>
                    <a:p>
                      <a:pPr algn="r" rtl="1">
                        <a:lnSpc>
                          <a:spcPct val="115000"/>
                        </a:lnSpc>
                        <a:spcAft>
                          <a:spcPts val="0"/>
                        </a:spcAft>
                      </a:pPr>
                      <a:r>
                        <a:rPr lang="ar-SA" sz="2000" b="0" dirty="0" smtClean="0">
                          <a:solidFill>
                            <a:srgbClr val="000000"/>
                          </a:solidFill>
                          <a:latin typeface="Times New Roman"/>
                          <a:ea typeface="Times New Roman"/>
                          <a:cs typeface="Times New Roman"/>
                        </a:rPr>
                        <a:t>نشيط،</a:t>
                      </a:r>
                      <a:r>
                        <a:rPr lang="ar-SA" sz="2000" b="0" baseline="0" dirty="0" smtClean="0">
                          <a:solidFill>
                            <a:srgbClr val="000000"/>
                          </a:solidFill>
                          <a:latin typeface="Times New Roman"/>
                          <a:ea typeface="Times New Roman"/>
                          <a:cs typeface="Times New Roman"/>
                        </a:rPr>
                        <a:t> </a:t>
                      </a:r>
                      <a:r>
                        <a:rPr lang="ar-SA" sz="2000" b="0" dirty="0" smtClean="0">
                          <a:solidFill>
                            <a:srgbClr val="000000"/>
                          </a:solidFill>
                          <a:latin typeface="Times New Roman"/>
                          <a:ea typeface="Times New Roman"/>
                          <a:cs typeface="Times New Roman"/>
                        </a:rPr>
                        <a:t>مشارك, متفاعل مع المعلم للوصول للمعلومة</a:t>
                      </a:r>
                    </a:p>
                    <a:p>
                      <a:pPr algn="r" rtl="1">
                        <a:lnSpc>
                          <a:spcPct val="115000"/>
                        </a:lnSpc>
                        <a:spcAft>
                          <a:spcPts val="0"/>
                        </a:spcAft>
                      </a:pPr>
                      <a:endParaRPr lang="en-US" sz="2000" b="0" dirty="0">
                        <a:solidFill>
                          <a:srgbClr val="000000"/>
                        </a:solidFill>
                        <a:latin typeface="Times New Roman"/>
                        <a:ea typeface="Times New Roman"/>
                      </a:endParaRPr>
                    </a:p>
                  </a:txBody>
                  <a:tcPr marL="68580" marR="68580" marT="0" marB="0"/>
                </a:tc>
                <a:tc>
                  <a:txBody>
                    <a:bodyPr/>
                    <a:lstStyle/>
                    <a:p>
                      <a:pPr algn="r" rtl="1">
                        <a:lnSpc>
                          <a:spcPct val="115000"/>
                        </a:lnSpc>
                        <a:spcAft>
                          <a:spcPts val="0"/>
                        </a:spcAft>
                      </a:pPr>
                      <a:r>
                        <a:rPr lang="ar-SA" sz="2000" b="0" dirty="0" smtClean="0">
                          <a:solidFill>
                            <a:srgbClr val="000000"/>
                          </a:solidFill>
                          <a:latin typeface="Times New Roman"/>
                          <a:ea typeface="Times New Roman"/>
                          <a:cs typeface="Times New Roman"/>
                        </a:rPr>
                        <a:t>مبادر,مفكر ،متفاعل مع المنهج, معتمد على نفسه.</a:t>
                      </a:r>
                      <a:endParaRPr lang="en-US" sz="2000" b="0" dirty="0">
                        <a:solidFill>
                          <a:srgbClr val="000000"/>
                        </a:solidFill>
                        <a:latin typeface="Times New Roman"/>
                        <a:ea typeface="Times New Roman"/>
                      </a:endParaRPr>
                    </a:p>
                  </a:txBody>
                  <a:tcPr marL="68580" marR="68580" marT="0" marB="0"/>
                </a:tc>
              </a:tr>
              <a:tr h="370840">
                <a:tc>
                  <a:txBody>
                    <a:bodyPr/>
                    <a:lstStyle/>
                    <a:p>
                      <a:pPr algn="ctr" rtl="1">
                        <a:lnSpc>
                          <a:spcPct val="115000"/>
                        </a:lnSpc>
                        <a:spcAft>
                          <a:spcPts val="0"/>
                        </a:spcAft>
                      </a:pPr>
                      <a:r>
                        <a:rPr lang="ar-SA" sz="2000" b="0" dirty="0">
                          <a:solidFill>
                            <a:schemeClr val="tx1">
                              <a:lumMod val="95000"/>
                              <a:lumOff val="5000"/>
                            </a:schemeClr>
                          </a:solidFill>
                          <a:latin typeface="Times New Roman"/>
                          <a:ea typeface="Times New Roman"/>
                          <a:cs typeface="Times New Roman"/>
                        </a:rPr>
                        <a:t>دور الخبرات والمواد الدراسية</a:t>
                      </a:r>
                      <a:endParaRPr lang="en-US" sz="2000" b="0" dirty="0">
                        <a:solidFill>
                          <a:schemeClr val="tx1">
                            <a:lumMod val="95000"/>
                            <a:lumOff val="5000"/>
                          </a:schemeClr>
                        </a:solidFill>
                        <a:latin typeface="Times New Roman"/>
                        <a:ea typeface="Times New Roman"/>
                      </a:endParaRPr>
                    </a:p>
                  </a:txBody>
                  <a:tcPr marL="68580" marR="68580" marT="0" marB="0"/>
                </a:tc>
                <a:tc>
                  <a:txBody>
                    <a:bodyPr/>
                    <a:lstStyle/>
                    <a:p>
                      <a:pPr algn="r" rtl="1">
                        <a:lnSpc>
                          <a:spcPct val="115000"/>
                        </a:lnSpc>
                        <a:spcAft>
                          <a:spcPts val="0"/>
                        </a:spcAft>
                      </a:pPr>
                      <a:r>
                        <a:rPr lang="ar-SA" sz="2000" b="0" dirty="0" smtClean="0">
                          <a:solidFill>
                            <a:srgbClr val="000000"/>
                          </a:solidFill>
                          <a:latin typeface="Times New Roman"/>
                          <a:ea typeface="Times New Roman"/>
                          <a:cs typeface="Times New Roman"/>
                        </a:rPr>
                        <a:t>التدريب </a:t>
                      </a:r>
                      <a:r>
                        <a:rPr lang="ar-SA" sz="2000" b="0" dirty="0">
                          <a:solidFill>
                            <a:srgbClr val="000000"/>
                          </a:solidFill>
                          <a:latin typeface="Times New Roman"/>
                          <a:ea typeface="Times New Roman"/>
                          <a:cs typeface="Times New Roman"/>
                        </a:rPr>
                        <a:t>على التكرار الآلي </a:t>
                      </a:r>
                      <a:r>
                        <a:rPr lang="ar-SA" sz="2000" b="0" dirty="0" smtClean="0">
                          <a:solidFill>
                            <a:srgbClr val="000000"/>
                          </a:solidFill>
                          <a:latin typeface="Times New Roman"/>
                          <a:ea typeface="Times New Roman"/>
                          <a:cs typeface="Times New Roman"/>
                        </a:rPr>
                        <a:t>والحفظ.</a:t>
                      </a:r>
                      <a:endParaRPr lang="en-US" sz="2000" b="0" dirty="0">
                        <a:solidFill>
                          <a:srgbClr val="000000"/>
                        </a:solidFill>
                        <a:latin typeface="Times New Roman"/>
                        <a:ea typeface="Times New Roman"/>
                      </a:endParaRPr>
                    </a:p>
                  </a:txBody>
                  <a:tcPr marL="68580" marR="68580" marT="0" marB="0"/>
                </a:tc>
                <a:tc>
                  <a:txBody>
                    <a:bodyPr/>
                    <a:lstStyle/>
                    <a:p>
                      <a:pPr algn="r" rtl="1">
                        <a:lnSpc>
                          <a:spcPct val="115000"/>
                        </a:lnSpc>
                        <a:spcAft>
                          <a:spcPts val="0"/>
                        </a:spcAft>
                      </a:pPr>
                      <a:r>
                        <a:rPr lang="ar-SA" sz="2000" b="0" dirty="0" smtClean="0">
                          <a:solidFill>
                            <a:srgbClr val="000000"/>
                          </a:solidFill>
                          <a:latin typeface="Times New Roman"/>
                          <a:ea typeface="Times New Roman"/>
                          <a:cs typeface="Times New Roman"/>
                        </a:rPr>
                        <a:t>التدريب </a:t>
                      </a:r>
                      <a:r>
                        <a:rPr lang="ar-SA" sz="2000" b="0" dirty="0">
                          <a:solidFill>
                            <a:srgbClr val="000000"/>
                          </a:solidFill>
                          <a:latin typeface="Times New Roman"/>
                          <a:ea typeface="Times New Roman"/>
                          <a:cs typeface="Times New Roman"/>
                        </a:rPr>
                        <a:t>على الفهم والاستيعاب. </a:t>
                      </a:r>
                      <a:endParaRPr lang="en-US" sz="2000" b="0" dirty="0">
                        <a:solidFill>
                          <a:srgbClr val="000000"/>
                        </a:solidFill>
                        <a:latin typeface="Times New Roman"/>
                        <a:ea typeface="Times New Roman"/>
                      </a:endParaRPr>
                    </a:p>
                  </a:txBody>
                  <a:tcPr marL="68580" marR="68580" marT="0" marB="0"/>
                </a:tc>
                <a:tc>
                  <a:txBody>
                    <a:bodyPr/>
                    <a:lstStyle/>
                    <a:p>
                      <a:pPr algn="r" rtl="1">
                        <a:lnSpc>
                          <a:spcPct val="115000"/>
                        </a:lnSpc>
                        <a:spcAft>
                          <a:spcPts val="0"/>
                        </a:spcAft>
                      </a:pPr>
                      <a:r>
                        <a:rPr lang="ar-SA" sz="2000" b="0" dirty="0" smtClean="0">
                          <a:solidFill>
                            <a:srgbClr val="000000"/>
                          </a:solidFill>
                          <a:latin typeface="Times New Roman"/>
                          <a:ea typeface="Times New Roman"/>
                          <a:cs typeface="Times New Roman"/>
                        </a:rPr>
                        <a:t>تطوير </a:t>
                      </a:r>
                      <a:r>
                        <a:rPr lang="ar-SA" sz="2000" b="0" dirty="0">
                          <a:solidFill>
                            <a:srgbClr val="000000"/>
                          </a:solidFill>
                          <a:latin typeface="Times New Roman"/>
                          <a:ea typeface="Times New Roman"/>
                          <a:cs typeface="Times New Roman"/>
                        </a:rPr>
                        <a:t>أساليب </a:t>
                      </a:r>
                      <a:r>
                        <a:rPr lang="ar-SA" sz="2000" b="0" dirty="0" smtClean="0">
                          <a:solidFill>
                            <a:srgbClr val="000000"/>
                          </a:solidFill>
                          <a:latin typeface="Times New Roman"/>
                          <a:ea typeface="Times New Roman"/>
                          <a:cs typeface="Times New Roman"/>
                        </a:rPr>
                        <a:t>التفكير، </a:t>
                      </a:r>
                      <a:r>
                        <a:rPr lang="ar-SA" sz="2000" b="0" dirty="0">
                          <a:solidFill>
                            <a:srgbClr val="000000"/>
                          </a:solidFill>
                          <a:latin typeface="Times New Roman"/>
                          <a:ea typeface="Times New Roman"/>
                          <a:cs typeface="Times New Roman"/>
                        </a:rPr>
                        <a:t>ومواقع لتجريب </a:t>
                      </a:r>
                      <a:r>
                        <a:rPr lang="ar-SA" sz="2000" b="0" dirty="0" smtClean="0">
                          <a:solidFill>
                            <a:srgbClr val="000000"/>
                          </a:solidFill>
                          <a:latin typeface="Times New Roman"/>
                          <a:ea typeface="Times New Roman"/>
                          <a:cs typeface="Times New Roman"/>
                        </a:rPr>
                        <a:t>الافكار,</a:t>
                      </a:r>
                      <a:r>
                        <a:rPr lang="ar-SA" sz="2000" b="0" baseline="0" dirty="0" smtClean="0">
                          <a:solidFill>
                            <a:srgbClr val="000000"/>
                          </a:solidFill>
                          <a:latin typeface="Times New Roman"/>
                          <a:ea typeface="Times New Roman"/>
                          <a:cs typeface="Times New Roman"/>
                        </a:rPr>
                        <a:t> </a:t>
                      </a:r>
                      <a:r>
                        <a:rPr lang="ar-SA" sz="2000" b="0" dirty="0" smtClean="0">
                          <a:solidFill>
                            <a:srgbClr val="000000"/>
                          </a:solidFill>
                          <a:latin typeface="Times New Roman"/>
                          <a:ea typeface="Times New Roman"/>
                          <a:cs typeface="Times New Roman"/>
                        </a:rPr>
                        <a:t>وأداة</a:t>
                      </a:r>
                      <a:r>
                        <a:rPr lang="ar-SA" sz="2000" b="0" baseline="0" dirty="0" smtClean="0">
                          <a:solidFill>
                            <a:srgbClr val="000000"/>
                          </a:solidFill>
                          <a:latin typeface="Times New Roman"/>
                          <a:ea typeface="Times New Roman"/>
                          <a:cs typeface="Times New Roman"/>
                        </a:rPr>
                        <a:t> للتعلم</a:t>
                      </a:r>
                      <a:r>
                        <a:rPr lang="en-US" sz="2000" b="0" dirty="0" smtClean="0">
                          <a:solidFill>
                            <a:srgbClr val="000000"/>
                          </a:solidFill>
                          <a:latin typeface="Times New Roman"/>
                          <a:ea typeface="Times New Roman"/>
                          <a:cs typeface="Times New Roman"/>
                        </a:rPr>
                        <a:t>.</a:t>
                      </a:r>
                      <a:endParaRPr lang="ar-SA" sz="2000" b="0" dirty="0" smtClean="0">
                        <a:solidFill>
                          <a:srgbClr val="000000"/>
                        </a:solidFill>
                        <a:latin typeface="Times New Roman"/>
                        <a:ea typeface="Times New Roman"/>
                        <a:cs typeface="Times New Roman"/>
                      </a:endParaRPr>
                    </a:p>
                    <a:p>
                      <a:pPr algn="r" rtl="1">
                        <a:lnSpc>
                          <a:spcPct val="115000"/>
                        </a:lnSpc>
                        <a:spcAft>
                          <a:spcPts val="0"/>
                        </a:spcAft>
                      </a:pPr>
                      <a:endParaRPr lang="en-US" sz="2000" b="0" dirty="0">
                        <a:solidFill>
                          <a:srgbClr val="000000"/>
                        </a:solidFill>
                        <a:latin typeface="Times New Roman"/>
                        <a:ea typeface="Times New Roman"/>
                      </a:endParaRPr>
                    </a:p>
                  </a:txBody>
                  <a:tcPr marL="68580" marR="68580" marT="0" marB="0"/>
                </a:tc>
              </a:tr>
            </a:tbl>
          </a:graphicData>
        </a:graphic>
      </p:graphicFrame>
    </p:spTree>
  </p:cSld>
  <p:clrMapOvr>
    <a:masterClrMapping/>
  </p:clrMapOvr>
  <p:transition spd="slow">
    <p:zoom/>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ar-SA" sz="4000" b="1" smtClean="0">
                <a:latin typeface="Arial" pitchFamily="34" charset="0"/>
                <a:cs typeface="Arial" pitchFamily="34" charset="0"/>
              </a:rPr>
              <a:t>النشاط:</a:t>
            </a:r>
            <a:endParaRPr lang="ar-SA" sz="4000" b="1" dirty="0">
              <a:latin typeface="Arial" pitchFamily="34" charset="0"/>
              <a:cs typeface="Arial" pitchFamily="34" charset="0"/>
            </a:endParaRPr>
          </a:p>
        </p:txBody>
      </p:sp>
      <p:sp>
        <p:nvSpPr>
          <p:cNvPr id="3" name="Content Placeholder 2"/>
          <p:cNvSpPr>
            <a:spLocks noGrp="1"/>
          </p:cNvSpPr>
          <p:nvPr>
            <p:ph sz="quarter" idx="1"/>
          </p:nvPr>
        </p:nvSpPr>
        <p:spPr>
          <a:xfrm>
            <a:off x="304800" y="1554162"/>
            <a:ext cx="8686800" cy="4946672"/>
          </a:xfrm>
        </p:spPr>
        <p:txBody>
          <a:bodyPr>
            <a:noAutofit/>
          </a:bodyPr>
          <a:lstStyle/>
          <a:p>
            <a:pPr lvl="0">
              <a:buFont typeface="Wingdings" pitchFamily="2" charset="2"/>
              <a:buChar char="v"/>
            </a:pPr>
            <a:r>
              <a:rPr lang="ar-SA" sz="3600" b="1" dirty="0" smtClean="0">
                <a:latin typeface="Sakkal Majalla" pitchFamily="2" charset="-78"/>
                <a:cs typeface="Sakkal Majalla" pitchFamily="2" charset="-78"/>
              </a:rPr>
              <a:t>  بقراءة التعاريف السابقة للتدريس اقترحي تعريفاً شاملاَ بإسلوبك ؟</a:t>
            </a:r>
            <a:endParaRPr lang="en-US" sz="3600" b="1" dirty="0" smtClean="0">
              <a:latin typeface="Sakkal Majalla" pitchFamily="2" charset="-78"/>
              <a:cs typeface="Sakkal Majalla" pitchFamily="2" charset="-78"/>
            </a:endParaRPr>
          </a:p>
          <a:p>
            <a:pPr lvl="0">
              <a:buFont typeface="Wingdings" pitchFamily="2" charset="2"/>
              <a:buChar char="v"/>
            </a:pPr>
            <a:r>
              <a:rPr lang="ar-SA" sz="3600" b="1" dirty="0" smtClean="0">
                <a:latin typeface="Sakkal Majalla" pitchFamily="2" charset="-78"/>
                <a:cs typeface="Sakkal Majalla" pitchFamily="2" charset="-78"/>
              </a:rPr>
              <a:t>أمامك مجموعة من النشاطات داخل عملية التدريس حددي بعلامة (×) نوعها تعلم أو تعليم أو تلقين كما في المثال الأول مع توضيح السبب:</a:t>
            </a:r>
          </a:p>
          <a:p>
            <a:pPr lvl="0">
              <a:buFont typeface="Wingdings" pitchFamily="2" charset="2"/>
              <a:buChar char="v"/>
            </a:pPr>
            <a:r>
              <a:rPr lang="ar-SA" sz="3600" b="1" dirty="0" smtClean="0">
                <a:latin typeface="Sakkal Majalla" pitchFamily="2" charset="-78"/>
                <a:cs typeface="Sakkal Majalla" pitchFamily="2" charset="-78"/>
              </a:rPr>
              <a:t> كوني قراءة وافية للمحاضرة القادمة:</a:t>
            </a:r>
          </a:p>
          <a:p>
            <a:pPr lvl="0">
              <a:buNone/>
            </a:pPr>
            <a:r>
              <a:rPr lang="ar-SA" sz="3600" b="1" dirty="0" smtClean="0">
                <a:latin typeface="Sakkal Majalla" pitchFamily="2" charset="-78"/>
                <a:cs typeface="Sakkal Majalla" pitchFamily="2" charset="-78"/>
              </a:rPr>
              <a:t>1- عرفي المنهج؟</a:t>
            </a:r>
          </a:p>
          <a:p>
            <a:pPr lvl="0">
              <a:buNone/>
            </a:pPr>
            <a:r>
              <a:rPr lang="ar-SA" sz="3600" b="1" dirty="0" smtClean="0">
                <a:latin typeface="Sakkal Majalla" pitchFamily="2" charset="-78"/>
                <a:cs typeface="Sakkal Majalla" pitchFamily="2" charset="-78"/>
              </a:rPr>
              <a:t>2- فرقي بين المنهج قديما وحديثا؟</a:t>
            </a:r>
            <a:endParaRPr lang="en-US" sz="3600" b="1" dirty="0" smtClean="0">
              <a:latin typeface="Sakkal Majalla" pitchFamily="2" charset="-78"/>
              <a:cs typeface="Sakkal Majalla" pitchFamily="2" charset="-78"/>
            </a:endParaRPr>
          </a:p>
        </p:txBody>
      </p:sp>
    </p:spTree>
  </p:cSld>
  <p:clrMapOvr>
    <a:masterClrMapping/>
  </p:clrMapOvr>
  <p:transition spd="slow">
    <p:zo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sz="3600" b="1" dirty="0" smtClean="0">
                <a:latin typeface="Arial" pitchFamily="34" charset="0"/>
                <a:cs typeface="Arial" pitchFamily="34" charset="0"/>
              </a:rPr>
              <a:t>مفهوم التربية والتعليم:</a:t>
            </a:r>
            <a:endParaRPr lang="ar-SA" sz="3600" b="1" dirty="0">
              <a:latin typeface="Arial" pitchFamily="34" charset="0"/>
              <a:cs typeface="Arial" pitchFamily="34" charset="0"/>
            </a:endParaRPr>
          </a:p>
        </p:txBody>
      </p:sp>
      <p:sp>
        <p:nvSpPr>
          <p:cNvPr id="3" name="عنصر نائب للمحتوى 2"/>
          <p:cNvSpPr>
            <a:spLocks noGrp="1"/>
          </p:cNvSpPr>
          <p:nvPr>
            <p:ph sz="quarter" idx="1"/>
          </p:nvPr>
        </p:nvSpPr>
        <p:spPr/>
        <p:txBody>
          <a:bodyPr>
            <a:normAutofit lnSpcReduction="10000"/>
          </a:bodyPr>
          <a:lstStyle/>
          <a:p>
            <a:pPr>
              <a:buFont typeface="Wingdings" pitchFamily="2" charset="2"/>
              <a:buChar char="v"/>
            </a:pPr>
            <a:r>
              <a:rPr lang="ar-SA" sz="4000" b="1" cap="all" dirty="0" smtClean="0">
                <a:solidFill>
                  <a:schemeClr val="tx2">
                    <a:lumMod val="50000"/>
                  </a:schemeClr>
                </a:solidFill>
                <a:latin typeface="Sakkal Majalla" pitchFamily="2" charset="-78"/>
                <a:cs typeface="Sakkal Majalla" pitchFamily="2" charset="-78"/>
              </a:rPr>
              <a:t>التربية والتعليم ليستا كلمتين مترادفتين </a:t>
            </a:r>
          </a:p>
          <a:p>
            <a:pPr>
              <a:buFont typeface="Wingdings" pitchFamily="2" charset="2"/>
              <a:buChar char="v"/>
            </a:pPr>
            <a:r>
              <a:rPr lang="ar-SA" sz="4000" b="1" cap="all" dirty="0" smtClean="0">
                <a:solidFill>
                  <a:schemeClr val="tx2">
                    <a:lumMod val="50000"/>
                  </a:schemeClr>
                </a:solidFill>
                <a:latin typeface="Sakkal Majalla" pitchFamily="2" charset="-78"/>
                <a:cs typeface="Sakkal Majalla" pitchFamily="2" charset="-78"/>
              </a:rPr>
              <a:t>بينهما عموم وخصوص .</a:t>
            </a:r>
          </a:p>
          <a:p>
            <a:pPr>
              <a:buFont typeface="Wingdings" pitchFamily="2" charset="2"/>
              <a:buChar char="v"/>
            </a:pPr>
            <a:r>
              <a:rPr lang="ar-SA" sz="4000" b="1" cap="all" dirty="0" smtClean="0">
                <a:solidFill>
                  <a:schemeClr val="tx2">
                    <a:lumMod val="50000"/>
                  </a:schemeClr>
                </a:solidFill>
                <a:latin typeface="Sakkal Majalla" pitchFamily="2" charset="-78"/>
                <a:cs typeface="Sakkal Majalla" pitchFamily="2" charset="-78"/>
              </a:rPr>
              <a:t> فالتربية أشمل من التعليم الذي هو جزء من التربية</a:t>
            </a:r>
          </a:p>
          <a:p>
            <a:pPr>
              <a:buFont typeface="Wingdings" pitchFamily="2" charset="2"/>
              <a:buChar char="v"/>
            </a:pPr>
            <a:r>
              <a:rPr lang="ar-SA" sz="4000" b="1" cap="all" dirty="0" smtClean="0">
                <a:solidFill>
                  <a:schemeClr val="tx2">
                    <a:lumMod val="50000"/>
                  </a:schemeClr>
                </a:solidFill>
                <a:latin typeface="Sakkal Majalla" pitchFamily="2" charset="-78"/>
                <a:cs typeface="Sakkal Majalla" pitchFamily="2" charset="-78"/>
              </a:rPr>
              <a:t>وبينما يكون التعليم محدودا بما يقدمه المعلم من معلومات ومهارات واتجاهات داخل الفصل </a:t>
            </a:r>
          </a:p>
          <a:p>
            <a:pPr>
              <a:buFont typeface="Wingdings" pitchFamily="2" charset="2"/>
              <a:buChar char="v"/>
            </a:pPr>
            <a:r>
              <a:rPr lang="ar-SA" sz="4000" b="1" cap="all" dirty="0" smtClean="0">
                <a:solidFill>
                  <a:schemeClr val="tx2">
                    <a:lumMod val="50000"/>
                  </a:schemeClr>
                </a:solidFill>
                <a:latin typeface="Sakkal Majalla" pitchFamily="2" charset="-78"/>
                <a:cs typeface="Sakkal Majalla" pitchFamily="2" charset="-78"/>
              </a:rPr>
              <a:t> فإن التربية تأخذ مكانها داخل الفصل وخارجه ويقوم بها المعلم وغير المعلم.</a:t>
            </a:r>
            <a:endParaRPr lang="en-US" sz="4000" b="1" cap="all" dirty="0" smtClean="0">
              <a:solidFill>
                <a:schemeClr val="tx2">
                  <a:lumMod val="50000"/>
                </a:schemeClr>
              </a:solidFill>
              <a:latin typeface="Sakkal Majalla" pitchFamily="2" charset="-78"/>
              <a:cs typeface="Sakkal Majalla" pitchFamily="2" charset="-78"/>
            </a:endParaRPr>
          </a:p>
          <a:p>
            <a:pPr>
              <a:buNone/>
            </a:pPr>
            <a:endParaRPr lang="ar-SA" sz="3600" b="1" dirty="0">
              <a:latin typeface="Arial" pitchFamily="34" charset="0"/>
              <a:cs typeface="Arial" pitchFamily="34" charset="0"/>
            </a:endParaRP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sz="3600" b="1" dirty="0" smtClean="0">
                <a:latin typeface="Arial" pitchFamily="34" charset="0"/>
                <a:cs typeface="Arial" pitchFamily="34" charset="0"/>
              </a:rPr>
              <a:t>مفهوم التربية والتعليم:</a:t>
            </a:r>
            <a:endParaRPr lang="ar-SA" sz="3600" b="1" dirty="0">
              <a:latin typeface="Arial" pitchFamily="34" charset="0"/>
              <a:cs typeface="Arial" pitchFamily="34" charset="0"/>
            </a:endParaRPr>
          </a:p>
        </p:txBody>
      </p:sp>
      <p:sp>
        <p:nvSpPr>
          <p:cNvPr id="6" name="شكل بيضاوي 5"/>
          <p:cNvSpPr/>
          <p:nvPr/>
        </p:nvSpPr>
        <p:spPr>
          <a:xfrm>
            <a:off x="1928794" y="1571612"/>
            <a:ext cx="4643470" cy="4214842"/>
          </a:xfrm>
          <a:prstGeom prst="ellipse">
            <a:avLst/>
          </a:prstGeom>
        </p:spPr>
        <p:style>
          <a:lnRef idx="1">
            <a:schemeClr val="dk1"/>
          </a:lnRef>
          <a:fillRef idx="2">
            <a:schemeClr val="dk1"/>
          </a:fillRef>
          <a:effectRef idx="1">
            <a:schemeClr val="dk1"/>
          </a:effectRef>
          <a:fontRef idx="minor">
            <a:schemeClr val="dk1"/>
          </a:fontRef>
        </p:style>
        <p:txBody>
          <a:bodyPr rtlCol="1" anchor="ctr"/>
          <a:lstStyle/>
          <a:p>
            <a:pPr algn="ctr"/>
            <a:endParaRPr lang="ar-SA"/>
          </a:p>
        </p:txBody>
      </p:sp>
      <p:sp>
        <p:nvSpPr>
          <p:cNvPr id="7" name="شكل بيضاوي 6"/>
          <p:cNvSpPr/>
          <p:nvPr/>
        </p:nvSpPr>
        <p:spPr>
          <a:xfrm>
            <a:off x="3071802" y="2643182"/>
            <a:ext cx="2500330" cy="2143140"/>
          </a:xfrm>
          <a:prstGeom prst="ellipse">
            <a:avLst/>
          </a:prstGeom>
        </p:spPr>
        <p:style>
          <a:lnRef idx="0">
            <a:schemeClr val="accent3"/>
          </a:lnRef>
          <a:fillRef idx="3">
            <a:schemeClr val="accent3"/>
          </a:fillRef>
          <a:effectRef idx="3">
            <a:schemeClr val="accent3"/>
          </a:effectRef>
          <a:fontRef idx="minor">
            <a:schemeClr val="lt1"/>
          </a:fontRef>
        </p:style>
        <p:txBody>
          <a:bodyPr rtlCol="1" anchor="ctr"/>
          <a:lstStyle/>
          <a:p>
            <a:pPr algn="ctr"/>
            <a:r>
              <a:rPr lang="ar-SA" sz="2400" b="1" dirty="0" smtClean="0">
                <a:solidFill>
                  <a:schemeClr val="tx1"/>
                </a:solidFill>
              </a:rPr>
              <a:t>التعليم</a:t>
            </a:r>
            <a:endParaRPr lang="ar-SA" sz="2400" b="1" dirty="0">
              <a:solidFill>
                <a:schemeClr val="tx1"/>
              </a:solidFill>
            </a:endParaRPr>
          </a:p>
        </p:txBody>
      </p:sp>
      <p:sp>
        <p:nvSpPr>
          <p:cNvPr id="8" name="مربع نص 7"/>
          <p:cNvSpPr txBox="1"/>
          <p:nvPr/>
        </p:nvSpPr>
        <p:spPr>
          <a:xfrm>
            <a:off x="2928926" y="1857364"/>
            <a:ext cx="2143140" cy="523220"/>
          </a:xfrm>
          <a:prstGeom prst="rect">
            <a:avLst/>
          </a:prstGeom>
          <a:noFill/>
        </p:spPr>
        <p:txBody>
          <a:bodyPr wrap="square" rtlCol="1">
            <a:spAutoFit/>
          </a:bodyPr>
          <a:lstStyle/>
          <a:p>
            <a:r>
              <a:rPr lang="ar-SA" sz="2800" b="1" dirty="0" smtClean="0"/>
              <a:t>التربية</a:t>
            </a:r>
            <a:endParaRPr lang="ar-SA" sz="2800" b="1" dirty="0"/>
          </a:p>
        </p:txBody>
      </p:sp>
    </p:spTree>
  </p:cSld>
  <p:clrMapOvr>
    <a:masterClrMapping/>
  </p:clrMapOvr>
  <p:transition spd="slow">
    <p:zo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sz="3600" b="1" dirty="0" smtClean="0">
                <a:latin typeface="Arial" pitchFamily="34" charset="0"/>
                <a:cs typeface="Arial" pitchFamily="34" charset="0"/>
              </a:rPr>
              <a:t>تعريف التربية:</a:t>
            </a:r>
            <a:endParaRPr lang="ar-SA" sz="3600" b="1" dirty="0">
              <a:latin typeface="Arial" pitchFamily="34" charset="0"/>
              <a:cs typeface="Arial" pitchFamily="34" charset="0"/>
            </a:endParaRPr>
          </a:p>
        </p:txBody>
      </p:sp>
      <p:sp>
        <p:nvSpPr>
          <p:cNvPr id="3" name="عنصر نائب للمحتوى 2"/>
          <p:cNvSpPr>
            <a:spLocks noGrp="1"/>
          </p:cNvSpPr>
          <p:nvPr>
            <p:ph sz="quarter" idx="1"/>
          </p:nvPr>
        </p:nvSpPr>
        <p:spPr/>
        <p:txBody>
          <a:bodyPr>
            <a:normAutofit/>
          </a:bodyPr>
          <a:lstStyle/>
          <a:p>
            <a:pPr>
              <a:buFont typeface="Wingdings" pitchFamily="2" charset="2"/>
              <a:buChar char="v"/>
            </a:pPr>
            <a:r>
              <a:rPr lang="ar-SA" sz="4000" b="1" cap="all" dirty="0" smtClean="0">
                <a:solidFill>
                  <a:schemeClr val="tx2">
                    <a:lumMod val="50000"/>
                  </a:schemeClr>
                </a:solidFill>
                <a:latin typeface="Sakkal Majalla" pitchFamily="2" charset="-78"/>
                <a:cs typeface="Sakkal Majalla" pitchFamily="2" charset="-78"/>
              </a:rPr>
              <a:t>هي مجموعة العمليات التي </a:t>
            </a:r>
            <a:r>
              <a:rPr lang="ar-SA" sz="4000" b="1" cap="all" dirty="0" err="1" smtClean="0">
                <a:solidFill>
                  <a:schemeClr val="tx2">
                    <a:lumMod val="50000"/>
                  </a:schemeClr>
                </a:solidFill>
                <a:latin typeface="Sakkal Majalla" pitchFamily="2" charset="-78"/>
                <a:cs typeface="Sakkal Majalla" pitchFamily="2" charset="-78"/>
              </a:rPr>
              <a:t>بها</a:t>
            </a:r>
            <a:r>
              <a:rPr lang="ar-SA" sz="4000" b="1" cap="all" dirty="0" smtClean="0">
                <a:solidFill>
                  <a:schemeClr val="tx2">
                    <a:lumMod val="50000"/>
                  </a:schemeClr>
                </a:solidFill>
                <a:latin typeface="Sakkal Majalla" pitchFamily="2" charset="-78"/>
                <a:cs typeface="Sakkal Majalla" pitchFamily="2" charset="-78"/>
              </a:rPr>
              <a:t> يستطيع المجتمع أن ينقل معارفه وأهدافه المكتسبة ليحافظ على بقائه، وتعني في الوقت نفسه التجدد المستمر لهذا التراث وأيضا للأفراد الذين يحملونه. فهي عملية نمو وليست لها غاية إلا المزيد من النمو، </a:t>
            </a:r>
            <a:r>
              <a:rPr lang="ar-SA" sz="4000" b="1" cap="all" dirty="0" smtClean="0">
                <a:solidFill>
                  <a:srgbClr val="FF0000"/>
                </a:solidFill>
                <a:latin typeface="Sakkal Majalla" pitchFamily="2" charset="-78"/>
                <a:cs typeface="Sakkal Majalla" pitchFamily="2" charset="-78"/>
              </a:rPr>
              <a:t>إنها الحياة نفسها بنموها وتجددها</a:t>
            </a:r>
            <a:endParaRPr lang="ar-SA" sz="4000" b="1" cap="all" dirty="0">
              <a:solidFill>
                <a:srgbClr val="FF0000"/>
              </a:solidFill>
              <a:latin typeface="Sakkal Majalla" pitchFamily="2" charset="-78"/>
              <a:cs typeface="Sakkal Majalla" pitchFamily="2" charset="-78"/>
            </a:endParaRPr>
          </a:p>
        </p:txBody>
      </p:sp>
    </p:spTree>
  </p:cSld>
  <p:clrMapOvr>
    <a:masterClrMapping/>
  </p:clrMapOvr>
  <p:transition spd="slow">
    <p:zo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sz="3600" b="1" dirty="0" smtClean="0">
                <a:latin typeface="Arial" pitchFamily="34" charset="0"/>
                <a:cs typeface="Arial" pitchFamily="34" charset="0"/>
              </a:rPr>
              <a:t>تعريف التدريس</a:t>
            </a:r>
            <a:endParaRPr lang="ar-SA" sz="3600" b="1" dirty="0">
              <a:latin typeface="Arial" pitchFamily="34" charset="0"/>
              <a:cs typeface="Arial" pitchFamily="34" charset="0"/>
            </a:endParaRPr>
          </a:p>
        </p:txBody>
      </p:sp>
      <p:sp>
        <p:nvSpPr>
          <p:cNvPr id="3" name="عنصر نائب للمحتوى 2"/>
          <p:cNvSpPr>
            <a:spLocks noGrp="1"/>
          </p:cNvSpPr>
          <p:nvPr>
            <p:ph sz="quarter" idx="1"/>
          </p:nvPr>
        </p:nvSpPr>
        <p:spPr>
          <a:xfrm>
            <a:off x="304800" y="1714488"/>
            <a:ext cx="8686800" cy="4365637"/>
          </a:xfrm>
        </p:spPr>
        <p:txBody>
          <a:bodyPr>
            <a:normAutofit/>
          </a:bodyPr>
          <a:lstStyle/>
          <a:p>
            <a:pPr>
              <a:buFont typeface="Wingdings" pitchFamily="2" charset="2"/>
              <a:buChar char="v"/>
            </a:pPr>
            <a:r>
              <a:rPr lang="ar-SA" sz="4000" b="1" cap="all" dirty="0" smtClean="0">
                <a:solidFill>
                  <a:schemeClr val="tx2">
                    <a:lumMod val="50000"/>
                  </a:schemeClr>
                </a:solidFill>
                <a:latin typeface="Sakkal Majalla" pitchFamily="2" charset="-78"/>
                <a:cs typeface="Sakkal Majalla" pitchFamily="2" charset="-78"/>
              </a:rPr>
              <a:t>عرفه المنوفي ويحيى :</a:t>
            </a:r>
          </a:p>
          <a:p>
            <a:pPr>
              <a:buNone/>
            </a:pPr>
            <a:r>
              <a:rPr lang="ar-SA" sz="4000" b="1" cap="all" dirty="0" smtClean="0">
                <a:solidFill>
                  <a:schemeClr val="tx2">
                    <a:lumMod val="50000"/>
                  </a:schemeClr>
                </a:solidFill>
                <a:latin typeface="Sakkal Majalla" pitchFamily="2" charset="-78"/>
                <a:cs typeface="Sakkal Majalla" pitchFamily="2" charset="-78"/>
              </a:rPr>
              <a:t>سلسلة منظمة من الأفعال يديرها المعلم ويسهم فيها المتعلمون نظرياً وعلمياً ليتحقق لهم التعليم .</a:t>
            </a:r>
            <a:endParaRPr lang="ar-SA" sz="4000" b="1" cap="all" dirty="0">
              <a:solidFill>
                <a:schemeClr val="tx2">
                  <a:lumMod val="50000"/>
                </a:schemeClr>
              </a:solidFill>
              <a:latin typeface="Sakkal Majalla" pitchFamily="2" charset="-78"/>
              <a:cs typeface="Sakkal Majalla" pitchFamily="2" charset="-78"/>
            </a:endParaRPr>
          </a:p>
        </p:txBody>
      </p:sp>
    </p:spTree>
  </p:cSld>
  <p:clrMapOvr>
    <a:masterClrMapping/>
  </p:clrMapOvr>
  <p:transition spd="slow">
    <p:zo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sz="3600" b="1" dirty="0" smtClean="0">
                <a:latin typeface="Arial" pitchFamily="34" charset="0"/>
                <a:cs typeface="Arial" pitchFamily="34" charset="0"/>
              </a:rPr>
              <a:t>تعريف التدريس :</a:t>
            </a:r>
            <a:endParaRPr lang="ar-SA" sz="3600" b="1" dirty="0">
              <a:latin typeface="Arial" pitchFamily="34" charset="0"/>
              <a:cs typeface="Arial" pitchFamily="34" charset="0"/>
            </a:endParaRPr>
          </a:p>
        </p:txBody>
      </p:sp>
      <p:sp>
        <p:nvSpPr>
          <p:cNvPr id="3" name="عنصر نائب للمحتوى 2"/>
          <p:cNvSpPr>
            <a:spLocks noGrp="1"/>
          </p:cNvSpPr>
          <p:nvPr>
            <p:ph sz="quarter" idx="1"/>
          </p:nvPr>
        </p:nvSpPr>
        <p:spPr>
          <a:xfrm>
            <a:off x="304800" y="1714488"/>
            <a:ext cx="8686800" cy="4365637"/>
          </a:xfrm>
        </p:spPr>
        <p:txBody>
          <a:bodyPr>
            <a:normAutofit/>
          </a:bodyPr>
          <a:lstStyle/>
          <a:p>
            <a:pPr>
              <a:buFont typeface="Wingdings" pitchFamily="2" charset="2"/>
              <a:buChar char="v"/>
            </a:pPr>
            <a:r>
              <a:rPr lang="ar-SA" sz="4000" b="1" cap="all" dirty="0" smtClean="0">
                <a:solidFill>
                  <a:schemeClr val="tx2">
                    <a:lumMod val="50000"/>
                  </a:schemeClr>
                </a:solidFill>
                <a:latin typeface="Sakkal Majalla" pitchFamily="2" charset="-78"/>
                <a:cs typeface="Sakkal Majalla" pitchFamily="2" charset="-78"/>
              </a:rPr>
              <a:t>عرف غانم التدريس على أنه " هو تلك العملية التي يقوم بها المدرس بدور المرشد والمدرس والمعد للبيئة التعليمية وللمواد وللخبرات التعليمية التي يكون فيها المتعلم حيويا" ونشطا" وفاعلا" </a:t>
            </a:r>
            <a:endParaRPr lang="ar-SA" sz="4000" b="1" cap="all" dirty="0">
              <a:solidFill>
                <a:schemeClr val="tx2">
                  <a:lumMod val="50000"/>
                </a:schemeClr>
              </a:solidFill>
              <a:latin typeface="Sakkal Majalla" pitchFamily="2" charset="-78"/>
              <a:cs typeface="Sakkal Majalla" pitchFamily="2" charset="-78"/>
            </a:endParaRPr>
          </a:p>
        </p:txBody>
      </p:sp>
    </p:spTree>
  </p:cSld>
  <p:clrMapOvr>
    <a:masterClrMapping/>
  </p:clrMapOvr>
  <p:transition spd="slow">
    <p:zo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sz="3600" b="1" dirty="0" smtClean="0">
                <a:latin typeface="Arial" pitchFamily="34" charset="0"/>
                <a:cs typeface="Arial" pitchFamily="34" charset="0"/>
              </a:rPr>
              <a:t>تعريف التدريس :</a:t>
            </a:r>
            <a:endParaRPr lang="ar-SA" sz="3600" b="1" dirty="0">
              <a:latin typeface="Arial" pitchFamily="34" charset="0"/>
              <a:cs typeface="Arial" pitchFamily="34" charset="0"/>
            </a:endParaRPr>
          </a:p>
        </p:txBody>
      </p:sp>
      <p:sp>
        <p:nvSpPr>
          <p:cNvPr id="3" name="عنصر نائب للمحتوى 2"/>
          <p:cNvSpPr>
            <a:spLocks noGrp="1"/>
          </p:cNvSpPr>
          <p:nvPr>
            <p:ph sz="quarter" idx="1"/>
          </p:nvPr>
        </p:nvSpPr>
        <p:spPr>
          <a:xfrm>
            <a:off x="304800" y="1857364"/>
            <a:ext cx="8686800" cy="4222761"/>
          </a:xfrm>
        </p:spPr>
        <p:txBody>
          <a:bodyPr>
            <a:normAutofit/>
          </a:bodyPr>
          <a:lstStyle/>
          <a:p>
            <a:pPr>
              <a:buFont typeface="Wingdings" pitchFamily="2" charset="2"/>
              <a:buChar char="v"/>
            </a:pPr>
            <a:r>
              <a:rPr lang="ar-SA" sz="4000" b="1" cap="all" dirty="0" smtClean="0">
                <a:solidFill>
                  <a:schemeClr val="tx2">
                    <a:lumMod val="50000"/>
                  </a:schemeClr>
                </a:solidFill>
                <a:latin typeface="Sakkal Majalla" pitchFamily="2" charset="-78"/>
                <a:cs typeface="Sakkal Majalla" pitchFamily="2" charset="-78"/>
              </a:rPr>
              <a:t>عرفته كوجك " عملية متعمدة لتشكيل بيئة الفرد بصورة تمكنه من أن يتعلم القيام بسلوك محدد أو الإشتراك في سلوك معين , وذلك تحت شروط محددة أو كإستجابة لظروف محددة " </a:t>
            </a:r>
            <a:endParaRPr lang="ar-SA" sz="4000" b="1" cap="all" dirty="0">
              <a:solidFill>
                <a:schemeClr val="tx2">
                  <a:lumMod val="50000"/>
                </a:schemeClr>
              </a:solidFill>
              <a:latin typeface="Sakkal Majalla" pitchFamily="2" charset="-78"/>
              <a:cs typeface="Sakkal Majalla" pitchFamily="2" charset="-78"/>
            </a:endParaRPr>
          </a:p>
        </p:txBody>
      </p:sp>
    </p:spTree>
  </p:cSld>
  <p:clrMapOvr>
    <a:masterClrMapping/>
  </p:clrMapOvr>
  <p:transition spd="slow">
    <p:zo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304800" y="214290"/>
            <a:ext cx="8686800" cy="910454"/>
          </a:xfrm>
        </p:spPr>
        <p:txBody>
          <a:bodyPr/>
          <a:lstStyle/>
          <a:p>
            <a:pPr algn="r"/>
            <a:r>
              <a:rPr lang="ar-SA" sz="3600" b="1" dirty="0" smtClean="0">
                <a:latin typeface="Arial" pitchFamily="34" charset="0"/>
                <a:cs typeface="Arial" pitchFamily="34" charset="0"/>
              </a:rPr>
              <a:t>أركان عملية </a:t>
            </a:r>
            <a:r>
              <a:rPr lang="ar-JO" sz="3600" b="1" dirty="0" smtClean="0">
                <a:latin typeface="Arial" pitchFamily="34" charset="0"/>
                <a:cs typeface="Arial" pitchFamily="34" charset="0"/>
              </a:rPr>
              <a:t>التدريس:</a:t>
            </a:r>
            <a:endParaRPr lang="ar-SA" sz="3600" b="1" dirty="0">
              <a:latin typeface="Arial" pitchFamily="34" charset="0"/>
              <a:cs typeface="Arial" pitchFamily="34" charset="0"/>
            </a:endParaRPr>
          </a:p>
        </p:txBody>
      </p:sp>
      <p:sp>
        <p:nvSpPr>
          <p:cNvPr id="3" name="عنصر نائب للمحتوى 2"/>
          <p:cNvSpPr>
            <a:spLocks noGrp="1"/>
          </p:cNvSpPr>
          <p:nvPr>
            <p:ph sz="quarter" idx="1"/>
          </p:nvPr>
        </p:nvSpPr>
        <p:spPr>
          <a:xfrm>
            <a:off x="304800" y="1554163"/>
            <a:ext cx="8686800" cy="3314998"/>
          </a:xfrm>
        </p:spPr>
        <p:txBody>
          <a:bodyPr>
            <a:normAutofit/>
          </a:bodyPr>
          <a:lstStyle/>
          <a:p>
            <a:pPr>
              <a:buNone/>
            </a:pPr>
            <a:r>
              <a:rPr lang="ar-SA" sz="3600" b="1" dirty="0" smtClean="0">
                <a:latin typeface="Arial" pitchFamily="34" charset="0"/>
                <a:cs typeface="Arial" pitchFamily="34" charset="0"/>
              </a:rPr>
              <a:t>1</a:t>
            </a:r>
            <a:r>
              <a:rPr lang="ar-SA" sz="4000" b="1" cap="all" dirty="0" smtClean="0">
                <a:solidFill>
                  <a:schemeClr val="tx2">
                    <a:lumMod val="50000"/>
                  </a:schemeClr>
                </a:solidFill>
                <a:latin typeface="Sakkal Majalla" pitchFamily="2" charset="-78"/>
                <a:cs typeface="Sakkal Majalla" pitchFamily="2" charset="-78"/>
              </a:rPr>
              <a:t>)</a:t>
            </a:r>
            <a:r>
              <a:rPr lang="ar-JO" sz="4000" b="1" cap="all" dirty="0" smtClean="0">
                <a:solidFill>
                  <a:schemeClr val="tx2">
                    <a:lumMod val="50000"/>
                  </a:schemeClr>
                </a:solidFill>
                <a:latin typeface="Sakkal Majalla" pitchFamily="2" charset="-78"/>
                <a:cs typeface="Sakkal Majalla" pitchFamily="2" charset="-78"/>
              </a:rPr>
              <a:t>المعلم</a:t>
            </a:r>
            <a:r>
              <a:rPr lang="ar-SA" sz="4000" b="1" cap="all" dirty="0" smtClean="0">
                <a:solidFill>
                  <a:schemeClr val="tx2">
                    <a:lumMod val="50000"/>
                  </a:schemeClr>
                </a:solidFill>
                <a:latin typeface="Sakkal Majalla" pitchFamily="2" charset="-78"/>
                <a:cs typeface="Sakkal Majalla" pitchFamily="2" charset="-78"/>
              </a:rPr>
              <a:t>.</a:t>
            </a:r>
          </a:p>
          <a:p>
            <a:pPr>
              <a:buNone/>
            </a:pPr>
            <a:r>
              <a:rPr lang="ar-SA" sz="4000" b="1" cap="all" dirty="0" smtClean="0">
                <a:solidFill>
                  <a:schemeClr val="tx2">
                    <a:lumMod val="50000"/>
                  </a:schemeClr>
                </a:solidFill>
                <a:latin typeface="Sakkal Majalla" pitchFamily="2" charset="-78"/>
                <a:cs typeface="Sakkal Majalla" pitchFamily="2" charset="-78"/>
              </a:rPr>
              <a:t>2)</a:t>
            </a:r>
            <a:r>
              <a:rPr lang="ar-JO" sz="4000" b="1" cap="all" dirty="0" smtClean="0">
                <a:solidFill>
                  <a:schemeClr val="tx2">
                    <a:lumMod val="50000"/>
                  </a:schemeClr>
                </a:solidFill>
                <a:latin typeface="Sakkal Majalla" pitchFamily="2" charset="-78"/>
                <a:cs typeface="Sakkal Majalla" pitchFamily="2" charset="-78"/>
              </a:rPr>
              <a:t>ال</a:t>
            </a:r>
            <a:r>
              <a:rPr lang="ar-SA" sz="4000" b="1" cap="all" dirty="0" smtClean="0">
                <a:solidFill>
                  <a:schemeClr val="tx2">
                    <a:lumMod val="50000"/>
                  </a:schemeClr>
                </a:solidFill>
                <a:latin typeface="Sakkal Majalla" pitchFamily="2" charset="-78"/>
                <a:cs typeface="Sakkal Majalla" pitchFamily="2" charset="-78"/>
              </a:rPr>
              <a:t>متعلم.</a:t>
            </a:r>
          </a:p>
          <a:p>
            <a:pPr>
              <a:buNone/>
            </a:pPr>
            <a:r>
              <a:rPr lang="ar-SA" sz="4000" b="1" cap="all" dirty="0" smtClean="0">
                <a:solidFill>
                  <a:schemeClr val="tx2">
                    <a:lumMod val="50000"/>
                  </a:schemeClr>
                </a:solidFill>
                <a:latin typeface="Sakkal Majalla" pitchFamily="2" charset="-78"/>
                <a:cs typeface="Sakkal Majalla" pitchFamily="2" charset="-78"/>
              </a:rPr>
              <a:t>3) المنهج. </a:t>
            </a:r>
            <a:r>
              <a:rPr lang="ar-JO" sz="4000" b="1" cap="all" dirty="0" smtClean="0">
                <a:solidFill>
                  <a:schemeClr val="tx2">
                    <a:lumMod val="50000"/>
                  </a:schemeClr>
                </a:solidFill>
                <a:latin typeface="Sakkal Majalla" pitchFamily="2" charset="-78"/>
                <a:cs typeface="Sakkal Majalla" pitchFamily="2" charset="-78"/>
              </a:rPr>
              <a:t> </a:t>
            </a:r>
            <a:endParaRPr lang="ar-SA" sz="4000" b="1" cap="all" dirty="0" smtClean="0">
              <a:solidFill>
                <a:schemeClr val="tx2">
                  <a:lumMod val="50000"/>
                </a:schemeClr>
              </a:solidFill>
              <a:latin typeface="Sakkal Majalla" pitchFamily="2" charset="-78"/>
              <a:cs typeface="Sakkal Majalla" pitchFamily="2" charset="-78"/>
            </a:endParaRPr>
          </a:p>
          <a:p>
            <a:pPr>
              <a:buNone/>
            </a:pPr>
            <a:r>
              <a:rPr lang="ar-SA" sz="4000" b="1" cap="all" dirty="0" smtClean="0">
                <a:solidFill>
                  <a:schemeClr val="tx2">
                    <a:lumMod val="50000"/>
                  </a:schemeClr>
                </a:solidFill>
                <a:latin typeface="Sakkal Majalla" pitchFamily="2" charset="-78"/>
                <a:cs typeface="Sakkal Majalla" pitchFamily="2" charset="-78"/>
              </a:rPr>
              <a:t>4) بيئة التعلم</a:t>
            </a:r>
            <a:r>
              <a:rPr lang="ar-SA" sz="3600" b="1" dirty="0" smtClean="0">
                <a:latin typeface="Arial" pitchFamily="34" charset="0"/>
                <a:cs typeface="Arial" pitchFamily="34" charset="0"/>
              </a:rPr>
              <a:t>.</a:t>
            </a:r>
            <a:endParaRPr lang="ar-SA" sz="3600" b="1" dirty="0">
              <a:latin typeface="Arial" pitchFamily="34" charset="0"/>
              <a:cs typeface="Arial" pitchFamily="34" charset="0"/>
            </a:endParaRPr>
          </a:p>
        </p:txBody>
      </p:sp>
    </p:spTree>
  </p:cSld>
  <p:clrMapOvr>
    <a:overrideClrMapping bg1="lt1" tx1="dk1" bg2="lt2" tx2="dk2" accent1="accent1" accent2="accent2" accent3="accent3" accent4="accent4" accent5="accent5" accent6="accent6" hlink="hlink" folHlink="folHlink"/>
  </p:clrMapOvr>
  <p:transition spd="slow">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460</TotalTime>
  <Words>842</Words>
  <Application>Microsoft Office PowerPoint</Application>
  <PresentationFormat>On-screen Show (4:3)</PresentationFormat>
  <Paragraphs>195</Paragraphs>
  <Slides>24</Slides>
  <Notes>24</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Civic</vt:lpstr>
      <vt:lpstr>Slide 1</vt:lpstr>
      <vt:lpstr>سنتعرف في هذه المحاضرة على:</vt:lpstr>
      <vt:lpstr>مفهوم التربية والتعليم:</vt:lpstr>
      <vt:lpstr>مفهوم التربية والتعليم:</vt:lpstr>
      <vt:lpstr>تعريف التربية:</vt:lpstr>
      <vt:lpstr>تعريف التدريس</vt:lpstr>
      <vt:lpstr>تعريف التدريس :</vt:lpstr>
      <vt:lpstr>تعريف التدريس :</vt:lpstr>
      <vt:lpstr>أركان عملية التدريس:</vt:lpstr>
      <vt:lpstr>التدريس عملية اتصالية قد تكون ذات اتجاه واحد:</vt:lpstr>
      <vt:lpstr>التدريس عملية اتصالية قد تكون ذات اتجاهين:</vt:lpstr>
      <vt:lpstr>تعريف التعلم:</vt:lpstr>
      <vt:lpstr>الفرق بين التدريس والتعلم :</vt:lpstr>
      <vt:lpstr>تعريف التعليم:</vt:lpstr>
      <vt:lpstr>تعريف التلقين:</vt:lpstr>
      <vt:lpstr>عملية التدريس ممكن أن تأخذ ثلاثة أشكال :</vt:lpstr>
      <vt:lpstr>الفرق بين التعلم والتعليم والتلقين:</vt:lpstr>
      <vt:lpstr>من صور التلقين في مدارسنا: </vt:lpstr>
      <vt:lpstr>الفرق بين التعلم والتعليم والتلقين: </vt:lpstr>
      <vt:lpstr>الفرق بين التعلم والتعليم والتلقين:</vt:lpstr>
      <vt:lpstr>الفرق بين التعلم والتعليم والتلقين:</vt:lpstr>
      <vt:lpstr>الفرق بين التعلم والتعليم والتلقين</vt:lpstr>
      <vt:lpstr>الفرق بين التعلم والتعليم والتلقين:</vt:lpstr>
      <vt:lpstr>النشاط:</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user</dc:creator>
  <cp:lastModifiedBy>toshiba</cp:lastModifiedBy>
  <cp:revision>58</cp:revision>
  <dcterms:created xsi:type="dcterms:W3CDTF">2009-10-09T09:43:09Z</dcterms:created>
  <dcterms:modified xsi:type="dcterms:W3CDTF">2012-09-12T10:31:33Z</dcterms:modified>
</cp:coreProperties>
</file>