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8" r:id="rId15"/>
    <p:sldId id="269" r:id="rId16"/>
    <p:sldId id="271" r:id="rId17"/>
    <p:sldId id="273" r:id="rId18"/>
    <p:sldId id="270"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0535EA-B8C5-4025-A611-32726D1829EF}" type="datetimeFigureOut">
              <a:rPr lang="en-US" smtClean="0"/>
              <a:t>9/7/2013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535EA-B8C5-4025-A611-32726D1829EF}" type="datetimeFigureOut">
              <a:rPr lang="en-US" smtClean="0"/>
              <a:t>9/7/2013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535EA-B8C5-4025-A611-32726D1829EF}" type="datetimeFigureOut">
              <a:rPr lang="en-US" smtClean="0"/>
              <a:t>9/7/2013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535EA-B8C5-4025-A611-32726D1829EF}" type="datetimeFigureOut">
              <a:rPr lang="en-US" smtClean="0"/>
              <a:t>9/7/2013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535EA-B8C5-4025-A611-32726D1829EF}" type="datetimeFigureOut">
              <a:rPr lang="en-US" smtClean="0"/>
              <a:t>9/7/2013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0535EA-B8C5-4025-A611-32726D1829EF}" type="datetimeFigureOut">
              <a:rPr lang="en-US" smtClean="0"/>
              <a:t>9/7/2013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0535EA-B8C5-4025-A611-32726D1829EF}" type="datetimeFigureOut">
              <a:rPr lang="en-US" smtClean="0"/>
              <a:t>9/7/2013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0535EA-B8C5-4025-A611-32726D1829EF}" type="datetimeFigureOut">
              <a:rPr lang="en-US" smtClean="0"/>
              <a:t>9/7/2013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535EA-B8C5-4025-A611-32726D1829EF}" type="datetimeFigureOut">
              <a:rPr lang="en-US" smtClean="0"/>
              <a:t>9/7/2013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35EA-B8C5-4025-A611-32726D1829EF}" type="datetimeFigureOut">
              <a:rPr lang="en-US" smtClean="0"/>
              <a:t>9/7/2013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535EA-B8C5-4025-A611-32726D1829EF}" type="datetimeFigureOut">
              <a:rPr lang="en-US" smtClean="0"/>
              <a:t>9/7/2013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87873B-8961-4620-8D8D-1976AB8CA84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535EA-B8C5-4025-A611-32726D1829EF}" type="datetimeFigureOut">
              <a:rPr lang="en-US" smtClean="0"/>
              <a:t>9/7/2013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7873B-8961-4620-8D8D-1976AB8CA84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blog.rarenewspapers.com/?tag=16th-century-newspaper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500438"/>
            <a:ext cx="7772400" cy="1470025"/>
          </a:xfrm>
        </p:spPr>
        <p:txBody>
          <a:bodyPr/>
          <a:lstStyle/>
          <a:p>
            <a:r>
              <a:rPr lang="ar-SA" dirty="0" smtClean="0"/>
              <a:t>مدرّسة المقرر: بدرية العبيد</a:t>
            </a:r>
            <a:endParaRPr lang="en-GB" dirty="0"/>
          </a:p>
        </p:txBody>
      </p:sp>
      <p:sp>
        <p:nvSpPr>
          <p:cNvPr id="3" name="Subtitle 2"/>
          <p:cNvSpPr>
            <a:spLocks noGrp="1"/>
          </p:cNvSpPr>
          <p:nvPr>
            <p:ph type="subTitle" idx="1"/>
          </p:nvPr>
        </p:nvSpPr>
        <p:spPr>
          <a:xfrm>
            <a:off x="1142976" y="1071546"/>
            <a:ext cx="6400800" cy="1752600"/>
          </a:xfrm>
        </p:spPr>
        <p:txBody>
          <a:bodyPr>
            <a:normAutofit/>
          </a:bodyPr>
          <a:lstStyle/>
          <a:p>
            <a:r>
              <a:rPr lang="ar-SA" sz="4800" dirty="0" smtClean="0"/>
              <a:t>مقرر علم 219</a:t>
            </a:r>
          </a:p>
          <a:p>
            <a:r>
              <a:rPr lang="ar-SA" sz="4800" dirty="0" smtClean="0"/>
              <a:t>وسائل الإعلام والمجتمع</a:t>
            </a:r>
            <a:endParaRPr lang="en-GB"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الإعلام</a:t>
            </a:r>
            <a:endParaRPr lang="en-GB" dirty="0"/>
          </a:p>
        </p:txBody>
      </p:sp>
      <p:sp>
        <p:nvSpPr>
          <p:cNvPr id="3" name="Content Placeholder 2"/>
          <p:cNvSpPr>
            <a:spLocks noGrp="1"/>
          </p:cNvSpPr>
          <p:nvPr>
            <p:ph idx="1"/>
          </p:nvPr>
        </p:nvSpPr>
        <p:spPr/>
        <p:txBody>
          <a:bodyPr>
            <a:normAutofit/>
          </a:bodyPr>
          <a:lstStyle/>
          <a:p>
            <a:pPr algn="r"/>
            <a:r>
              <a:rPr lang="ar-SA" b="1" dirty="0"/>
              <a:t>عملية اتصالية مقصودة وموجهة، تمارس عبر وسيط واسع الانتشار أو ضيق الانتشار، من أجل تحقيق هدف إخباري (مثل نشرة الأخبار) أو دعائي ، أو ترفيهي، أو فكري أو سياسي.</a:t>
            </a:r>
            <a:endParaRPr lang="en-GB" dirty="0"/>
          </a:p>
          <a:p>
            <a:pPr algn="r"/>
            <a:r>
              <a:rPr lang="ar-SA" b="1" dirty="0"/>
              <a:t>يمكن لعملية الإعلام أن تتخذ شكلا مسموعا </a:t>
            </a:r>
            <a:r>
              <a:rPr lang="ar-SA" b="1" dirty="0" smtClean="0"/>
              <a:t>أو مسموعا مرئيا، مقروءا، أو مرئيا </a:t>
            </a:r>
            <a:r>
              <a:rPr lang="ar-SA" b="1" dirty="0"/>
              <a:t>مقروءا، او مرئيا فقط (متى) </a:t>
            </a:r>
            <a:r>
              <a:rPr lang="ar-SA" b="1" dirty="0" smtClean="0"/>
              <a:t>؟</a:t>
            </a:r>
          </a:p>
          <a:p>
            <a:pPr algn="r">
              <a:buNone/>
            </a:pPr>
            <a:endParaRPr lang="ar-SA" b="1" dirty="0"/>
          </a:p>
          <a:p>
            <a:pPr algn="r">
              <a:buNone/>
            </a:pPr>
            <a:r>
              <a:rPr lang="ar-SA" b="1" dirty="0" smtClean="0"/>
              <a:t>أعطي أمثلة على كل شكل..</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6" y="274638"/>
            <a:ext cx="3257544" cy="1143000"/>
          </a:xfrm>
        </p:spPr>
        <p:txBody>
          <a:bodyPr>
            <a:normAutofit fontScale="90000"/>
          </a:bodyPr>
          <a:lstStyle/>
          <a:p>
            <a:r>
              <a:rPr lang="ar-SA" dirty="0" smtClean="0"/>
              <a:t>من أقدم أشكال الإعلام وأهمها </a:t>
            </a:r>
            <a:endParaRPr lang="en-GB" dirty="0"/>
          </a:p>
        </p:txBody>
      </p:sp>
      <p:sp>
        <p:nvSpPr>
          <p:cNvPr id="3" name="Content Placeholder 2"/>
          <p:cNvSpPr>
            <a:spLocks noGrp="1"/>
          </p:cNvSpPr>
          <p:nvPr>
            <p:ph idx="1"/>
          </p:nvPr>
        </p:nvSpPr>
        <p:spPr>
          <a:xfrm>
            <a:off x="6143636" y="1600200"/>
            <a:ext cx="2543164" cy="4525963"/>
          </a:xfrm>
        </p:spPr>
        <p:txBody>
          <a:bodyPr/>
          <a:lstStyle/>
          <a:p>
            <a:pPr algn="r"/>
            <a:r>
              <a:rPr lang="ar-SA" dirty="0" smtClean="0"/>
              <a:t>الخطبة </a:t>
            </a:r>
            <a:endParaRPr lang="en-GB" dirty="0"/>
          </a:p>
        </p:txBody>
      </p:sp>
      <p:pic>
        <p:nvPicPr>
          <p:cNvPr id="4" name="Picture 3" descr="speechs.jpg"/>
          <p:cNvPicPr>
            <a:picLocks noChangeAspect="1"/>
          </p:cNvPicPr>
          <p:nvPr/>
        </p:nvPicPr>
        <p:blipFill>
          <a:blip r:embed="rId2"/>
          <a:stretch>
            <a:fillRect/>
          </a:stretch>
        </p:blipFill>
        <p:spPr>
          <a:xfrm>
            <a:off x="142844" y="142852"/>
            <a:ext cx="5363580" cy="3714776"/>
          </a:xfrm>
          <a:prstGeom prst="rect">
            <a:avLst/>
          </a:prstGeom>
        </p:spPr>
      </p:pic>
      <p:pic>
        <p:nvPicPr>
          <p:cNvPr id="6" name="Picture 5" descr="speechs 2.jpg"/>
          <p:cNvPicPr>
            <a:picLocks noChangeAspect="1"/>
          </p:cNvPicPr>
          <p:nvPr/>
        </p:nvPicPr>
        <p:blipFill>
          <a:blip r:embed="rId3"/>
          <a:stretch>
            <a:fillRect/>
          </a:stretch>
        </p:blipFill>
        <p:spPr>
          <a:xfrm>
            <a:off x="142844" y="3724270"/>
            <a:ext cx="4811820" cy="3133730"/>
          </a:xfrm>
          <a:prstGeom prst="rect">
            <a:avLst/>
          </a:prstGeom>
        </p:spPr>
      </p:pic>
      <p:pic>
        <p:nvPicPr>
          <p:cNvPr id="7" name="Picture 6" descr="martinlutherkingihavedreamlg.jpg"/>
          <p:cNvPicPr>
            <a:picLocks noChangeAspect="1"/>
          </p:cNvPicPr>
          <p:nvPr/>
        </p:nvPicPr>
        <p:blipFill>
          <a:blip r:embed="rId4"/>
          <a:stretch>
            <a:fillRect/>
          </a:stretch>
        </p:blipFill>
        <p:spPr>
          <a:xfrm>
            <a:off x="4857752" y="3143248"/>
            <a:ext cx="4286248" cy="307183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950" y="1285860"/>
            <a:ext cx="2328850" cy="4654560"/>
          </a:xfrm>
        </p:spPr>
        <p:txBody>
          <a:bodyPr/>
          <a:lstStyle/>
          <a:p>
            <a:r>
              <a:rPr lang="ar-SA" dirty="0" smtClean="0"/>
              <a:t>الإعلام المطبوع (الصحافة)</a:t>
            </a:r>
            <a:br>
              <a:rPr lang="ar-SA" dirty="0" smtClean="0"/>
            </a:br>
            <a:endParaRPr lang="en-GB" dirty="0"/>
          </a:p>
        </p:txBody>
      </p:sp>
      <p:pic>
        <p:nvPicPr>
          <p:cNvPr id="4" name="Content Placeholder 3" descr="17th.jpg"/>
          <p:cNvPicPr>
            <a:picLocks noGrp="1" noChangeAspect="1"/>
          </p:cNvPicPr>
          <p:nvPr>
            <p:ph idx="1"/>
          </p:nvPr>
        </p:nvPicPr>
        <p:blipFill>
          <a:blip r:embed="rId2"/>
          <a:stretch>
            <a:fillRect/>
          </a:stretch>
        </p:blipFill>
        <p:spPr>
          <a:xfrm>
            <a:off x="857224" y="142852"/>
            <a:ext cx="5343780" cy="671514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7th 2.jpg"/>
          <p:cNvPicPr>
            <a:picLocks noGrp="1" noChangeAspect="1"/>
          </p:cNvPicPr>
          <p:nvPr>
            <p:ph idx="1"/>
          </p:nvPr>
        </p:nvPicPr>
        <p:blipFill>
          <a:blip r:embed="rId2"/>
          <a:stretch>
            <a:fillRect/>
          </a:stretch>
        </p:blipFill>
        <p:spPr>
          <a:xfrm>
            <a:off x="4521775" y="0"/>
            <a:ext cx="4622225" cy="6643710"/>
          </a:xfrm>
        </p:spPr>
      </p:pic>
      <p:pic>
        <p:nvPicPr>
          <p:cNvPr id="5" name="Picture 4" descr="london gazzet.JPG"/>
          <p:cNvPicPr>
            <a:picLocks noChangeAspect="1"/>
          </p:cNvPicPr>
          <p:nvPr/>
        </p:nvPicPr>
        <p:blipFill>
          <a:blip r:embed="rId3"/>
          <a:stretch>
            <a:fillRect/>
          </a:stretch>
        </p:blipFill>
        <p:spPr>
          <a:xfrm>
            <a:off x="-428660" y="0"/>
            <a:ext cx="5269616"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th.jpg"/>
          <p:cNvPicPr>
            <a:picLocks noChangeAspect="1"/>
          </p:cNvPicPr>
          <p:nvPr/>
        </p:nvPicPr>
        <p:blipFill>
          <a:blip r:embed="rId2"/>
          <a:stretch>
            <a:fillRect/>
          </a:stretch>
        </p:blipFill>
        <p:spPr>
          <a:xfrm>
            <a:off x="0" y="0"/>
            <a:ext cx="9144000" cy="66077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coln.jpg"/>
          <p:cNvPicPr>
            <a:picLocks noChangeAspect="1"/>
          </p:cNvPicPr>
          <p:nvPr/>
        </p:nvPicPr>
        <p:blipFill>
          <a:blip r:embed="rId2" cstate="print"/>
          <a:stretch>
            <a:fillRect/>
          </a:stretch>
        </p:blipFill>
        <p:spPr>
          <a:xfrm>
            <a:off x="1928794" y="0"/>
            <a:ext cx="4570729"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1142984"/>
            <a:ext cx="6858048" cy="3693319"/>
          </a:xfrm>
          <a:prstGeom prst="rect">
            <a:avLst/>
          </a:prstGeom>
          <a:noFill/>
        </p:spPr>
        <p:txBody>
          <a:bodyPr wrap="square" rtlCol="0">
            <a:spAutoFit/>
          </a:bodyPr>
          <a:lstStyle/>
          <a:p>
            <a:pPr algn="r"/>
            <a:r>
              <a:rPr lang="ar-SA" dirty="0" smtClean="0"/>
              <a:t>ولمزيد من الصور والروابط حول تاريخ الصحافة المطبوعة في أوروبا زوروا هذه المدوّنة </a:t>
            </a:r>
          </a:p>
          <a:p>
            <a:pPr algn="r"/>
            <a:r>
              <a:rPr lang="ar-SA" dirty="0" smtClean="0"/>
              <a:t>المهتمة بهذا الموضوع:</a:t>
            </a:r>
          </a:p>
          <a:p>
            <a:pPr algn="r"/>
            <a:endParaRPr lang="ar-SA" dirty="0"/>
          </a:p>
          <a:p>
            <a:pPr algn="r"/>
            <a:r>
              <a:rPr lang="en-GB" dirty="0" smtClean="0">
                <a:hlinkClick r:id="rId2"/>
              </a:rPr>
              <a:t>http://blog.rarenewspapers.com/?tag=16th-century-newspapers</a:t>
            </a:r>
            <a:endParaRPr lang="ar-SA" dirty="0" smtClean="0"/>
          </a:p>
          <a:p>
            <a:pPr algn="r"/>
            <a:endParaRPr lang="ar-SA" dirty="0"/>
          </a:p>
          <a:p>
            <a:pPr algn="r"/>
            <a:endParaRPr lang="ar-SA" dirty="0" smtClean="0"/>
          </a:p>
          <a:p>
            <a:pPr algn="r"/>
            <a:endParaRPr lang="ar-SA" dirty="0" smtClean="0"/>
          </a:p>
          <a:p>
            <a:pPr algn="r"/>
            <a:endParaRPr lang="ar-SA" dirty="0" smtClean="0"/>
          </a:p>
          <a:p>
            <a:pPr algn="r"/>
            <a:endParaRPr lang="ar-SA" dirty="0" smtClean="0"/>
          </a:p>
          <a:p>
            <a:pPr algn="r"/>
            <a:endParaRPr lang="ar-SA" dirty="0" smtClean="0"/>
          </a:p>
          <a:p>
            <a:pPr algn="r"/>
            <a:endParaRPr lang="ar-SA" dirty="0" smtClean="0"/>
          </a:p>
          <a:p>
            <a:pPr algn="r"/>
            <a:endParaRPr lang="ar-SA" dirty="0" smtClean="0"/>
          </a:p>
          <a:p>
            <a:pPr algn="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8" y="274638"/>
            <a:ext cx="3286148" cy="2439982"/>
          </a:xfrm>
        </p:spPr>
        <p:txBody>
          <a:bodyPr>
            <a:normAutofit/>
          </a:bodyPr>
          <a:lstStyle/>
          <a:p>
            <a:r>
              <a:rPr lang="ar-SA" dirty="0" smtClean="0"/>
              <a:t>من أقدم أشكال الإعلام هي الرسائل (الكتب)</a:t>
            </a:r>
            <a:endParaRPr lang="en-GB" dirty="0"/>
          </a:p>
        </p:txBody>
      </p:sp>
      <p:sp>
        <p:nvSpPr>
          <p:cNvPr id="3" name="Content Placeholder 2"/>
          <p:cNvSpPr>
            <a:spLocks noGrp="1"/>
          </p:cNvSpPr>
          <p:nvPr>
            <p:ph idx="1"/>
          </p:nvPr>
        </p:nvSpPr>
        <p:spPr>
          <a:xfrm>
            <a:off x="457200" y="428604"/>
            <a:ext cx="5400684" cy="6000792"/>
          </a:xfrm>
        </p:spPr>
        <p:txBody>
          <a:bodyPr>
            <a:normAutofit/>
          </a:bodyPr>
          <a:lstStyle/>
          <a:p>
            <a:pPr algn="just" rtl="1"/>
            <a:r>
              <a:rPr lang="ar-SA" dirty="0" smtClean="0"/>
              <a:t>مثل الرسائل الأدبية التي اشتهرت في بداية ومنتصف العصر العباسي، كما انتشرت في الأندلس كفن أدبي له تقاليده (كرسائل عبد الحميد الكاتب ورسائل ابن المقفع والبرامكة، وإخوان الصفا، ولسان الدين الخطيب، وابن زيدون..الخ) فكانت علاوة على كونها لونا أدبيا، تنقل به الأخبار والمنادمات والثقافات، كانت لونا ترفيها يتداوله الناس ويقرؤونه أو يستمعونه في مجالسهم على سبيل التثقف والمعرفة.</a:t>
            </a:r>
            <a:endParaRPr lang="en-GB" dirty="0"/>
          </a:p>
        </p:txBody>
      </p:sp>
      <p:pic>
        <p:nvPicPr>
          <p:cNvPr id="4" name="Picture 3" descr="02_Ikhwan_1.jpg"/>
          <p:cNvPicPr>
            <a:picLocks noChangeAspect="1"/>
          </p:cNvPicPr>
          <p:nvPr/>
        </p:nvPicPr>
        <p:blipFill>
          <a:blip r:embed="rId2"/>
          <a:stretch>
            <a:fillRect/>
          </a:stretch>
        </p:blipFill>
        <p:spPr>
          <a:xfrm>
            <a:off x="6000760" y="2714620"/>
            <a:ext cx="2712512" cy="36347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nky.jpg"/>
          <p:cNvPicPr>
            <a:picLocks noChangeAspect="1"/>
          </p:cNvPicPr>
          <p:nvPr/>
        </p:nvPicPr>
        <p:blipFill>
          <a:blip r:embed="rId2"/>
          <a:stretch>
            <a:fillRect/>
          </a:stretch>
        </p:blipFill>
        <p:spPr>
          <a:xfrm>
            <a:off x="357158" y="0"/>
            <a:ext cx="8358246" cy="67151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011222"/>
          </a:xfrm>
        </p:spPr>
        <p:txBody>
          <a:bodyPr>
            <a:normAutofit fontScale="90000"/>
          </a:bodyPr>
          <a:lstStyle/>
          <a:p>
            <a:r>
              <a:rPr lang="ar-SA" b="1" dirty="0" smtClean="0"/>
              <a:t>الوسائط:</a:t>
            </a:r>
            <a:r>
              <a:rPr lang="en-GB" dirty="0" smtClean="0"/>
              <a:t/>
            </a:r>
            <a:br>
              <a:rPr lang="en-GB" dirty="0" smtClean="0"/>
            </a:br>
            <a:endParaRPr lang="en-GB" dirty="0"/>
          </a:p>
        </p:txBody>
      </p:sp>
      <p:sp>
        <p:nvSpPr>
          <p:cNvPr id="3" name="Content Placeholder 2"/>
          <p:cNvSpPr>
            <a:spLocks noGrp="1"/>
          </p:cNvSpPr>
          <p:nvPr>
            <p:ph idx="1"/>
          </p:nvPr>
        </p:nvSpPr>
        <p:spPr/>
        <p:txBody>
          <a:bodyPr>
            <a:normAutofit lnSpcReduction="10000"/>
          </a:bodyPr>
          <a:lstStyle/>
          <a:p>
            <a:pPr algn="r"/>
            <a:r>
              <a:rPr lang="en-GB" b="1" dirty="0" smtClean="0"/>
              <a:t>Media </a:t>
            </a:r>
            <a:endParaRPr lang="en-GB" dirty="0"/>
          </a:p>
          <a:p>
            <a:pPr algn="just" rtl="1"/>
            <a:r>
              <a:rPr lang="ar-SA" b="1" dirty="0"/>
              <a:t>هي جمع كلمة ميديم (الوسيط) وجمعها العربي هو </a:t>
            </a:r>
            <a:r>
              <a:rPr lang="ar-SA" b="1" dirty="0" smtClean="0"/>
              <a:t>وسائط </a:t>
            </a:r>
            <a:r>
              <a:rPr lang="ar-SA" b="1" dirty="0"/>
              <a:t>ويعبر عنه اصطلاحيا </a:t>
            </a:r>
            <a:r>
              <a:rPr lang="ar-SA" b="1" dirty="0" smtClean="0"/>
              <a:t>بوسائل الإعلام أو الوسائط..</a:t>
            </a:r>
            <a:endParaRPr lang="en-GB" dirty="0"/>
          </a:p>
          <a:p>
            <a:pPr algn="just" rtl="1"/>
            <a:r>
              <a:rPr lang="ar-SA" b="1" dirty="0"/>
              <a:t>وهو كل قناة اتصالية تنشر عبرها الأخبار والترفيه ، الوثائقيات، المعلومات، الرسائل الترويجية، وهي تتضمن كل وسيط إذاعي واسع الانتشار (برودكاست) أو ضيق الإنتشار (ناروكاست) ، مثل المجلات والجرائد، التلفزيون والراديو، البريد والتليفون والإنترنت، وحتى الجرائد الحائطية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المحاضرة الأولى: مدخل لعلم الاتصال ووظائفه</a:t>
            </a:r>
            <a:endParaRPr lang="en-GB" dirty="0"/>
          </a:p>
        </p:txBody>
      </p:sp>
      <p:sp>
        <p:nvSpPr>
          <p:cNvPr id="3" name="Content Placeholder 2"/>
          <p:cNvSpPr>
            <a:spLocks noGrp="1"/>
          </p:cNvSpPr>
          <p:nvPr>
            <p:ph idx="1"/>
          </p:nvPr>
        </p:nvSpPr>
        <p:spPr>
          <a:xfrm>
            <a:off x="500034" y="1357298"/>
            <a:ext cx="8186766" cy="4768865"/>
          </a:xfrm>
        </p:spPr>
        <p:txBody>
          <a:bodyPr>
            <a:normAutofit fontScale="92500" lnSpcReduction="10000"/>
          </a:bodyPr>
          <a:lstStyle/>
          <a:p>
            <a:pPr algn="r"/>
            <a:r>
              <a:rPr lang="ar-SA" b="1" dirty="0"/>
              <a:t> </a:t>
            </a:r>
            <a:r>
              <a:rPr lang="ar-SA" b="1" dirty="0" smtClean="0"/>
              <a:t>يشتق </a:t>
            </a:r>
            <a:r>
              <a:rPr lang="ar-SA" b="1" dirty="0"/>
              <a:t>الاتصال لغة من الجذر (وصل)، ومنه جاء </a:t>
            </a:r>
            <a:r>
              <a:rPr lang="ar-SA" b="1" dirty="0" smtClean="0"/>
              <a:t>وصله، يصله، </a:t>
            </a:r>
            <a:r>
              <a:rPr lang="ar-SA" b="1" dirty="0"/>
              <a:t>وصلاً أي بره وتودد اليه ولم </a:t>
            </a:r>
            <a:r>
              <a:rPr lang="ar-SA" b="1" dirty="0" smtClean="0"/>
              <a:t>يجفه.</a:t>
            </a:r>
            <a:endParaRPr lang="en-GB" dirty="0"/>
          </a:p>
          <a:p>
            <a:pPr algn="r"/>
            <a:r>
              <a:rPr lang="ar-SA" b="1" dirty="0"/>
              <a:t>من أقدم استخدامات الجذر (اتصل) هو استخدامه كمصطلح في علم الحديث، حيث يقصد باتصال السند في علم الحديث امتداد سلسلة الرواية دون انقطاع إلى مصدر الحديث المروي أو الأثر، واستخدم نفس هذا المصطلح </a:t>
            </a:r>
            <a:r>
              <a:rPr lang="ar-SA" b="1" dirty="0" smtClean="0"/>
              <a:t>بنفس </a:t>
            </a:r>
            <a:r>
              <a:rPr lang="ar-SA" b="1" dirty="0" smtClean="0"/>
              <a:t>المعنى، في علوم أخرى كعلم الأنساب وعلم رواية الشعر.</a:t>
            </a:r>
            <a:endParaRPr lang="en-GB" dirty="0" smtClean="0"/>
          </a:p>
          <a:p>
            <a:pPr algn="r"/>
            <a:r>
              <a:rPr lang="ar-SA" b="1" dirty="0" smtClean="0"/>
              <a:t>ويأتي </a:t>
            </a:r>
            <a:r>
              <a:rPr lang="ar-SA" b="1" dirty="0"/>
              <a:t>استخدام مفردة الاتصال حديثا كترجمة حرفية للمصطلح الإنجليزي:</a:t>
            </a:r>
            <a:endParaRPr lang="en-GB" dirty="0"/>
          </a:p>
          <a:p>
            <a:pPr algn="ctr"/>
            <a:r>
              <a:rPr lang="en-GB" b="1" dirty="0" smtClean="0"/>
              <a:t>Communication</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medium.gif"/>
          <p:cNvPicPr>
            <a:picLocks noGrp="1" noChangeAspect="1"/>
          </p:cNvPicPr>
          <p:nvPr>
            <p:ph idx="1"/>
          </p:nvPr>
        </p:nvPicPr>
        <p:blipFill>
          <a:blip r:embed="rId2"/>
          <a:stretch>
            <a:fillRect/>
          </a:stretch>
        </p:blipFill>
        <p:spPr>
          <a:xfrm>
            <a:off x="571472" y="1142984"/>
            <a:ext cx="7855546" cy="514351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 Media Mediums.jpg"/>
          <p:cNvPicPr>
            <a:picLocks noChangeAspect="1"/>
          </p:cNvPicPr>
          <p:nvPr/>
        </p:nvPicPr>
        <p:blipFill>
          <a:blip r:embed="rId2"/>
          <a:stretch>
            <a:fillRect/>
          </a:stretch>
        </p:blipFill>
        <p:spPr>
          <a:xfrm>
            <a:off x="5000628" y="857232"/>
            <a:ext cx="3516330" cy="3516330"/>
          </a:xfrm>
          <a:prstGeom prst="rect">
            <a:avLst/>
          </a:prstGeom>
        </p:spPr>
      </p:pic>
      <p:pic>
        <p:nvPicPr>
          <p:cNvPr id="3" name="Picture 2" descr="whichMedium.jpg"/>
          <p:cNvPicPr>
            <a:picLocks noChangeAspect="1"/>
          </p:cNvPicPr>
          <p:nvPr/>
        </p:nvPicPr>
        <p:blipFill>
          <a:blip r:embed="rId3"/>
          <a:srcRect l="33333" b="22070"/>
          <a:stretch>
            <a:fillRect/>
          </a:stretch>
        </p:blipFill>
        <p:spPr>
          <a:xfrm>
            <a:off x="1071538" y="571480"/>
            <a:ext cx="3714776" cy="46434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الاتصال اصطلاحا</a:t>
            </a:r>
            <a:endParaRPr lang="en-GB" dirty="0"/>
          </a:p>
        </p:txBody>
      </p:sp>
      <p:sp>
        <p:nvSpPr>
          <p:cNvPr id="3" name="Content Placeholder 2"/>
          <p:cNvSpPr>
            <a:spLocks noGrp="1"/>
          </p:cNvSpPr>
          <p:nvPr>
            <p:ph idx="1"/>
          </p:nvPr>
        </p:nvSpPr>
        <p:spPr>
          <a:xfrm>
            <a:off x="457200" y="1285860"/>
            <a:ext cx="8229600" cy="4840303"/>
          </a:xfrm>
        </p:spPr>
        <p:txBody>
          <a:bodyPr>
            <a:normAutofit fontScale="85000" lnSpcReduction="20000"/>
          </a:bodyPr>
          <a:lstStyle/>
          <a:p>
            <a:pPr algn="r"/>
            <a:r>
              <a:rPr lang="ar-SA" b="1" u="sng" dirty="0"/>
              <a:t>الاتصال اصطلاحا:</a:t>
            </a:r>
            <a:endParaRPr lang="en-GB" dirty="0"/>
          </a:p>
          <a:p>
            <a:pPr algn="r"/>
            <a:r>
              <a:rPr lang="ar-SA" b="1" dirty="0"/>
              <a:t>عرف عالم الاتصال ولبر شرام عام 1977 الاتصال: </a:t>
            </a:r>
            <a:endParaRPr lang="ar-SA" b="1" dirty="0" smtClean="0"/>
          </a:p>
          <a:p>
            <a:pPr algn="r"/>
            <a:r>
              <a:rPr lang="ar-SA" b="1" dirty="0" smtClean="0"/>
              <a:t>بأنه </a:t>
            </a:r>
            <a:r>
              <a:rPr lang="ar-SA" b="1" dirty="0"/>
              <a:t>المشاركة في المعرفة عن طريق استخدام رموز تحمل دلالات.</a:t>
            </a:r>
            <a:endParaRPr lang="en-GB" dirty="0"/>
          </a:p>
          <a:p>
            <a:pPr algn="r"/>
            <a:r>
              <a:rPr lang="ar-SA" b="1" dirty="0"/>
              <a:t>وعرفته جيهان رشتي أستاذ الاتصال والإعلام في كلية الإعلام في جامعة القاهرة عام 1975 بأنها العملية التي يتفاعل بمقتضاها متلقي ومرسل الرسالة_ كائنات حية أو بشرا أو آلات_ في مضامين اجتماعية معينة، حيث يتم خلال هذا التفاعل نقل أفكار ومعلومات ومنبهات عن قضية معينة أو معنى مجرد أو دافع معين.</a:t>
            </a:r>
            <a:endParaRPr lang="en-GB" dirty="0"/>
          </a:p>
          <a:p>
            <a:pPr algn="r"/>
            <a:r>
              <a:rPr lang="ar-SA" b="1" dirty="0"/>
              <a:t>إلا أن هو المفهوم العام للاتصال فلسفيا، ولكنه عندما يرتبط بحقول معرفية محددة تتغير دلالته:</a:t>
            </a:r>
            <a:endParaRPr lang="en-GB" dirty="0"/>
          </a:p>
          <a:p>
            <a:pPr algn="r"/>
            <a:r>
              <a:rPr lang="ar-SA" b="1" dirty="0"/>
              <a:t>فعندما يستخدم الاتصال في حقل علوم الحاسب يختلف معناه عن استخدامه في علم السياسة، وبالتأكيد يختلف عن استخدامه في </a:t>
            </a:r>
            <a:r>
              <a:rPr lang="ar-SA" b="1" dirty="0" smtClean="0"/>
              <a:t>سياق العلوم </a:t>
            </a:r>
            <a:r>
              <a:rPr lang="ar-SA" b="1" dirty="0"/>
              <a:t>الطبية ..</a:t>
            </a:r>
            <a:endParaRPr lang="en-GB" dirty="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511156"/>
          </a:xfrm>
        </p:spPr>
        <p:txBody>
          <a:bodyPr>
            <a:normAutofit fontScale="90000"/>
          </a:bodyPr>
          <a:lstStyle/>
          <a:p>
            <a:r>
              <a:rPr lang="ar-SA" b="1" dirty="0" smtClean="0"/>
              <a:t>عناصر العملية الاتصالية:</a:t>
            </a:r>
            <a:r>
              <a:rPr lang="en-GB" dirty="0" smtClean="0"/>
              <a:t/>
            </a:r>
            <a:br>
              <a:rPr lang="en-GB" dirty="0" smtClean="0"/>
            </a:br>
            <a:endParaRPr lang="en-GB" dirty="0"/>
          </a:p>
        </p:txBody>
      </p:sp>
      <p:sp>
        <p:nvSpPr>
          <p:cNvPr id="3" name="Content Placeholder 2"/>
          <p:cNvSpPr>
            <a:spLocks noGrp="1"/>
          </p:cNvSpPr>
          <p:nvPr>
            <p:ph idx="1"/>
          </p:nvPr>
        </p:nvSpPr>
        <p:spPr/>
        <p:txBody>
          <a:bodyPr>
            <a:normAutofit lnSpcReduction="10000"/>
          </a:bodyPr>
          <a:lstStyle/>
          <a:p>
            <a:pPr algn="r"/>
            <a:r>
              <a:rPr lang="ar-SA" b="1" dirty="0" smtClean="0"/>
              <a:t>عبر </a:t>
            </a:r>
            <a:r>
              <a:rPr lang="ar-SA" b="1" dirty="0"/>
              <a:t>عقود من </a:t>
            </a:r>
            <a:r>
              <a:rPr lang="ar-SA" b="1" dirty="0" smtClean="0"/>
              <a:t>البحث في علم </a:t>
            </a:r>
            <a:r>
              <a:rPr lang="ar-SA" b="1" dirty="0"/>
              <a:t>الاتصال تعددت النظريات حول أركان وعناصر العملية الاتصالية، ومتى يقال أن هذا الموقف هو اتصال أم لا..</a:t>
            </a:r>
            <a:endParaRPr lang="en-GB" dirty="0"/>
          </a:p>
          <a:p>
            <a:pPr algn="r"/>
            <a:r>
              <a:rPr lang="ar-SA" b="1" dirty="0"/>
              <a:t>والحقيقة أن كل موقف حيوي يتضمن شكلا من أشكال الاتصال بطريقة أو بأخرى..</a:t>
            </a:r>
            <a:endParaRPr lang="en-GB" dirty="0"/>
          </a:p>
          <a:p>
            <a:pPr algn="r"/>
            <a:r>
              <a:rPr lang="ar-SA" b="1" dirty="0"/>
              <a:t>ولو حصرنا سؤالنا في الاتصال في المحيط البشري لوجدنا أن غالبية العمليات الاتصالية تتكون من هذه العناصر:</a:t>
            </a:r>
            <a:endParaRPr lang="en-GB" dirty="0"/>
          </a:p>
          <a:p>
            <a:pPr algn="ctr" rtl="1"/>
            <a:r>
              <a:rPr lang="ar-SA" b="1" dirty="0"/>
              <a:t>المرسل - الرسالة - القناة الاتصالية (الوسيلة) - المرسل - الرسالة - رجع الصدى (التأثير).</a:t>
            </a:r>
            <a:endParaRPr lang="en-GB"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نموذج_الاتصال_التعليمي_الحديث.jpg"/>
          <p:cNvPicPr>
            <a:picLocks noGrp="1" noChangeAspect="1"/>
          </p:cNvPicPr>
          <p:nvPr>
            <p:ph idx="1"/>
          </p:nvPr>
        </p:nvPicPr>
        <p:blipFill>
          <a:blip r:embed="rId2"/>
          <a:stretch>
            <a:fillRect/>
          </a:stretch>
        </p:blipFill>
        <p:spPr>
          <a:xfrm>
            <a:off x="642910" y="357166"/>
            <a:ext cx="8215370" cy="571504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fontScale="92500" lnSpcReduction="20000"/>
          </a:bodyPr>
          <a:lstStyle/>
          <a:p>
            <a:pPr>
              <a:buNone/>
            </a:pPr>
            <a:endParaRPr lang="en-GB" dirty="0"/>
          </a:p>
          <a:p>
            <a:pPr algn="r"/>
            <a:r>
              <a:rPr lang="ar-SA" b="1" dirty="0"/>
              <a:t>1_مرسل: تصدر عنه بداية العملية الاتصالية.</a:t>
            </a:r>
            <a:endParaRPr lang="en-GB" dirty="0"/>
          </a:p>
          <a:p>
            <a:pPr algn="r"/>
            <a:r>
              <a:rPr lang="ar-SA" b="1" dirty="0"/>
              <a:t>2_رسالة (محتوى): حيث يفترض أن </a:t>
            </a:r>
            <a:r>
              <a:rPr lang="ar-SA" b="1" dirty="0" smtClean="0"/>
              <a:t>يكوّن </a:t>
            </a:r>
            <a:r>
              <a:rPr lang="ar-SA" b="1" dirty="0"/>
              <a:t>المرسل </a:t>
            </a:r>
            <a:r>
              <a:rPr lang="ar-SA" b="1" dirty="0" smtClean="0"/>
              <a:t>المحتوى، أو </a:t>
            </a:r>
            <a:r>
              <a:rPr lang="ar-SA" b="1" dirty="0"/>
              <a:t>ينقله (واعيا) ويعيد تشكيله .</a:t>
            </a:r>
            <a:endParaRPr lang="en-GB" dirty="0"/>
          </a:p>
          <a:p>
            <a:pPr algn="r"/>
            <a:r>
              <a:rPr lang="ar-SA" b="1" dirty="0"/>
              <a:t>3_مستقبل: يكون هو المستهدف في العملية الاتصالية، قد يكون فردا أو جماعة، </a:t>
            </a:r>
            <a:endParaRPr lang="en-GB" dirty="0"/>
          </a:p>
          <a:p>
            <a:pPr algn="r"/>
            <a:r>
              <a:rPr lang="ar-SA" b="1" dirty="0"/>
              <a:t>4_ وسيلة الاتصال (صوتية_كتابية_ حسية)</a:t>
            </a:r>
            <a:endParaRPr lang="en-GB" dirty="0"/>
          </a:p>
          <a:p>
            <a:pPr algn="r"/>
            <a:r>
              <a:rPr lang="ar-SA" b="1" dirty="0"/>
              <a:t>5_ معنى (أو هدف) : هو ماتنتهي إليه العملية الاتصالية (غالبا) ، حيث يمكن للعملية الاتصالية أن لاتنتهي بنفس الهدف الذي أنشئ الاتصال لأجله.</a:t>
            </a:r>
            <a:endParaRPr lang="en-GB" dirty="0"/>
          </a:p>
          <a:p>
            <a:pPr algn="r"/>
            <a:r>
              <a:rPr lang="ar-SA" b="1" dirty="0"/>
              <a:t>6_ رجع الصدى (أو التغذية الراجعة): وهو غالبا مايتكون خلال أو بعد العملية الاتصالية..</a:t>
            </a:r>
            <a:endParaRPr lang="en-GB" dirty="0"/>
          </a:p>
          <a:p>
            <a:pPr algn="r"/>
            <a:r>
              <a:rPr lang="ar-SA" b="1" dirty="0"/>
              <a:t> </a:t>
            </a:r>
            <a:endParaRPr lang="en-GB"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smtClean="0"/>
              <a:t>أشكال الاتصال البشري:</a:t>
            </a:r>
            <a:r>
              <a:rPr lang="en-GB" dirty="0" smtClean="0"/>
              <a:t/>
            </a:r>
            <a:br>
              <a:rPr lang="en-GB" dirty="0" smtClean="0"/>
            </a:br>
            <a:endParaRPr lang="en-GB" dirty="0"/>
          </a:p>
        </p:txBody>
      </p:sp>
      <p:sp>
        <p:nvSpPr>
          <p:cNvPr id="3" name="Content Placeholder 2"/>
          <p:cNvSpPr>
            <a:spLocks noGrp="1"/>
          </p:cNvSpPr>
          <p:nvPr>
            <p:ph idx="1"/>
          </p:nvPr>
        </p:nvSpPr>
        <p:spPr/>
        <p:txBody>
          <a:bodyPr>
            <a:normAutofit lnSpcReduction="10000"/>
          </a:bodyPr>
          <a:lstStyle/>
          <a:p>
            <a:pPr algn="r"/>
            <a:r>
              <a:rPr lang="ar-SA" b="1" dirty="0" smtClean="0"/>
              <a:t>اتصال </a:t>
            </a:r>
            <a:r>
              <a:rPr lang="ar-SA" b="1" dirty="0"/>
              <a:t>صوتي (عبر اللغة _ الموسيقى)</a:t>
            </a:r>
            <a:endParaRPr lang="en-GB" dirty="0"/>
          </a:p>
          <a:p>
            <a:pPr algn="r"/>
            <a:r>
              <a:rPr lang="ar-SA" b="1" dirty="0"/>
              <a:t>اتصال جسدي (المصافحة_ الرقص عند بعض الشعوب)</a:t>
            </a:r>
            <a:endParaRPr lang="en-GB" dirty="0"/>
          </a:p>
          <a:p>
            <a:pPr algn="r"/>
            <a:r>
              <a:rPr lang="ar-SA" b="1" dirty="0"/>
              <a:t>اتصال ترميزي (الكتابة_لغة الإشارة)</a:t>
            </a:r>
            <a:endParaRPr lang="en-GB" dirty="0"/>
          </a:p>
          <a:p>
            <a:pPr algn="r"/>
            <a:r>
              <a:rPr lang="ar-SA" b="1" dirty="0"/>
              <a:t>لاتخلو عملية اتصالية من تداخل هذه الأنماط.</a:t>
            </a:r>
            <a:endParaRPr lang="en-GB" dirty="0"/>
          </a:p>
          <a:p>
            <a:pPr algn="r"/>
            <a:r>
              <a:rPr lang="ar-SA" b="1" dirty="0"/>
              <a:t>قد تتضافر الرموز والدلالات وتتكتل لتشكل  مايسمى بالخطاب.</a:t>
            </a:r>
            <a:endParaRPr lang="en-GB" dirty="0"/>
          </a:p>
          <a:p>
            <a:pPr algn="r"/>
            <a:r>
              <a:rPr lang="en-GB" b="1" dirty="0"/>
              <a:t>Discourse </a:t>
            </a:r>
            <a:endParaRPr lang="en-GB" dirty="0"/>
          </a:p>
          <a:p>
            <a:pPr algn="r"/>
            <a:r>
              <a:rPr lang="ar-SA" b="1" dirty="0"/>
              <a:t>وهو مفهوم فلسفي معاصر..</a:t>
            </a:r>
            <a:endParaRPr lang="en-GB" dirty="0"/>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الخطاب</a:t>
            </a:r>
            <a:endParaRPr lang="en-GB" dirty="0"/>
          </a:p>
        </p:txBody>
      </p:sp>
      <p:sp>
        <p:nvSpPr>
          <p:cNvPr id="3" name="Content Placeholder 2"/>
          <p:cNvSpPr>
            <a:spLocks noGrp="1"/>
          </p:cNvSpPr>
          <p:nvPr>
            <p:ph idx="1"/>
          </p:nvPr>
        </p:nvSpPr>
        <p:spPr/>
        <p:txBody>
          <a:bodyPr/>
          <a:lstStyle/>
          <a:p>
            <a:pPr algn="r"/>
            <a:r>
              <a:rPr lang="ar-SA" b="1" dirty="0" smtClean="0"/>
              <a:t>قد تتضافر الرموز والدلالات وتتكتل لتشكل  مايسمى بالخطاب.</a:t>
            </a:r>
            <a:endParaRPr lang="en-GB" dirty="0" smtClean="0"/>
          </a:p>
          <a:p>
            <a:pPr algn="ctr"/>
            <a:r>
              <a:rPr lang="en-GB" b="1" dirty="0" smtClean="0"/>
              <a:t>Discourse </a:t>
            </a:r>
            <a:endParaRPr lang="en-GB" dirty="0" smtClean="0"/>
          </a:p>
          <a:p>
            <a:pPr algn="r"/>
            <a:r>
              <a:rPr lang="ar-SA" b="1" dirty="0" smtClean="0"/>
              <a:t>وهو مفهوم فلسفي معاصر، يقصد به شبكة العلامات التي تدل على حقل دلالي ذي موضوعات مترابطة، سواء تكن هذه العلامات منطوقة أو مرئية أو مسموعة أو محسوسة.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وظائف الاتصال</a:t>
            </a:r>
            <a:endParaRPr lang="en-GB" dirty="0"/>
          </a:p>
        </p:txBody>
      </p:sp>
      <p:sp>
        <p:nvSpPr>
          <p:cNvPr id="3" name="Content Placeholder 2"/>
          <p:cNvSpPr>
            <a:spLocks noGrp="1"/>
          </p:cNvSpPr>
          <p:nvPr>
            <p:ph idx="1"/>
          </p:nvPr>
        </p:nvSpPr>
        <p:spPr/>
        <p:txBody>
          <a:bodyPr/>
          <a:lstStyle/>
          <a:p>
            <a:pPr algn="r"/>
            <a:r>
              <a:rPr lang="ar-SA" b="1" dirty="0"/>
              <a:t> </a:t>
            </a:r>
            <a:r>
              <a:rPr lang="ar-SA" b="1" dirty="0" smtClean="0"/>
              <a:t>1_الإخبار </a:t>
            </a:r>
            <a:r>
              <a:rPr lang="ar-SA" b="1" dirty="0"/>
              <a:t>والإعلام. </a:t>
            </a:r>
            <a:endParaRPr lang="en-GB" dirty="0"/>
          </a:p>
          <a:p>
            <a:pPr algn="r"/>
            <a:r>
              <a:rPr lang="ar-SA" b="1" dirty="0"/>
              <a:t>2_الترفيه والتسلية.</a:t>
            </a:r>
            <a:endParaRPr lang="en-GB" dirty="0"/>
          </a:p>
          <a:p>
            <a:pPr algn="r"/>
            <a:r>
              <a:rPr lang="ar-SA" b="1" dirty="0"/>
              <a:t>3_إشباع الاحتياجات النفسية والجسدية.</a:t>
            </a:r>
            <a:endParaRPr lang="en-GB" dirty="0"/>
          </a:p>
          <a:p>
            <a:pPr algn="r"/>
            <a:r>
              <a:rPr lang="ar-SA" b="1" dirty="0"/>
              <a:t>4_وظائف فكرية-تعليمية.</a:t>
            </a:r>
            <a:endParaRPr lang="en-GB" dirty="0"/>
          </a:p>
          <a:p>
            <a:pPr algn="r"/>
            <a:r>
              <a:rPr lang="ar-SA" b="1" dirty="0"/>
              <a:t>5_وظائف سياسية أيديولوجية (التوعية بأشكالها_تكريس الصور (الستيريوتايب)_ الدعاية السياسية (البروباغندا)..الخ.</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658</Words>
  <Application>Microsoft Office PowerPoint</Application>
  <PresentationFormat>On-screen Show (4:3)</PresentationFormat>
  <Paragraphs>71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مدرّسة المقرر: بدرية العبيد</vt:lpstr>
      <vt:lpstr>المحاضرة الأولى: مدخل لعلم الاتصال ووظائفه</vt:lpstr>
      <vt:lpstr>الاتصال اصطلاحا</vt:lpstr>
      <vt:lpstr>عناصر العملية الاتصالية: </vt:lpstr>
      <vt:lpstr>Slide 5</vt:lpstr>
      <vt:lpstr>Slide 6</vt:lpstr>
      <vt:lpstr>أشكال الاتصال البشري: </vt:lpstr>
      <vt:lpstr>الخطاب</vt:lpstr>
      <vt:lpstr>وظائف الاتصال</vt:lpstr>
      <vt:lpstr>الإعلام</vt:lpstr>
      <vt:lpstr>من أقدم أشكال الإعلام وأهمها </vt:lpstr>
      <vt:lpstr>الإعلام المطبوع (الصحافة) </vt:lpstr>
      <vt:lpstr>Slide 13</vt:lpstr>
      <vt:lpstr>Slide 14</vt:lpstr>
      <vt:lpstr>Slide 15</vt:lpstr>
      <vt:lpstr>Slide 16</vt:lpstr>
      <vt:lpstr>من أقدم أشكال الإعلام هي الرسائل (الكتب)</vt:lpstr>
      <vt:lpstr>Slide 18</vt:lpstr>
      <vt:lpstr>الوسائط: </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مدرّسة المقرر: بدرية العبيد</dc:title>
  <dc:creator>ba</dc:creator>
  <cp:lastModifiedBy>ba</cp:lastModifiedBy>
  <cp:revision>13</cp:revision>
  <dcterms:created xsi:type="dcterms:W3CDTF">2013-09-07T14:49:43Z</dcterms:created>
  <dcterms:modified xsi:type="dcterms:W3CDTF">2013-09-07T19:07:51Z</dcterms:modified>
</cp:coreProperties>
</file>