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3"/>
  </p:notesMasterIdLst>
  <p:sldIdLst>
    <p:sldId id="348" r:id="rId2"/>
    <p:sldId id="287" r:id="rId3"/>
    <p:sldId id="321" r:id="rId4"/>
    <p:sldId id="350" r:id="rId5"/>
    <p:sldId id="349" r:id="rId6"/>
    <p:sldId id="322" r:id="rId7"/>
    <p:sldId id="351" r:id="rId8"/>
    <p:sldId id="323" r:id="rId9"/>
    <p:sldId id="324" r:id="rId10"/>
    <p:sldId id="328" r:id="rId11"/>
    <p:sldId id="329" r:id="rId12"/>
    <p:sldId id="330" r:id="rId13"/>
    <p:sldId id="352" r:id="rId14"/>
    <p:sldId id="353" r:id="rId15"/>
    <p:sldId id="331" r:id="rId16"/>
    <p:sldId id="332" r:id="rId17"/>
    <p:sldId id="333" r:id="rId18"/>
    <p:sldId id="357" r:id="rId19"/>
    <p:sldId id="334" r:id="rId20"/>
    <p:sldId id="335" r:id="rId21"/>
    <p:sldId id="354" r:id="rId2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99"/>
    <a:srgbClr val="99FF66"/>
    <a:srgbClr val="CCFF66"/>
    <a:srgbClr val="66FF66"/>
    <a:srgbClr val="CCFFCC"/>
    <a:srgbClr val="FF99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4420" autoAdjust="0"/>
  </p:normalViewPr>
  <p:slideViewPr>
    <p:cSldViewPr>
      <p:cViewPr varScale="1">
        <p:scale>
          <a:sx n="69" d="100"/>
          <a:sy n="69"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545882EC-FFEE-4F4D-AAEE-637C428DCFD3}" type="datetimeFigureOut">
              <a:rPr lang="ar-SA"/>
              <a:pPr>
                <a:defRPr/>
              </a:pPr>
              <a:t>23/11/33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16756927-B1F2-4458-AAEE-85C539302F18}"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ar-SA"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92A4AD-C910-436D-87E1-F28E526B64A4}" type="slidenum">
              <a:rPr lang="ar-SA" smtClean="0"/>
              <a:pPr/>
              <a:t>13</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51" name="عنصر نائب للملاحظات 2"/>
          <p:cNvSpPr>
            <a:spLocks noGrp="1"/>
          </p:cNvSpPr>
          <p:nvPr>
            <p:ph type="body" idx="1"/>
          </p:nvPr>
        </p:nvSpPr>
        <p:spPr bwMode="auto">
          <a:noFill/>
        </p:spPr>
        <p:txBody>
          <a:bodyPr/>
          <a:lstStyle/>
          <a:p>
            <a:endParaRPr lang="ar-SA" smtClean="0"/>
          </a:p>
        </p:txBody>
      </p:sp>
      <p:sp>
        <p:nvSpPr>
          <p:cNvPr id="2765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3927F-555B-4788-8076-4C33FA3E3DBD}" type="slidenum">
              <a:rPr lang="ar-SA"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D38D2F-4639-4398-9BD8-39C03D5EDA14}"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882673-15CB-4FA6-B631-E15D92AE5B64}"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C6CA0C-1176-48B2-A822-0A17C35BF97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62AEC8-9FD0-4FE6-9388-89E78EF8343D}"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35903F-0915-42F0-A25D-5F388D824CD8}"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7D2194-2D42-4B3E-9F01-33E88AE1FCA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40DDAF0-32BB-49CB-AF64-47E8ACE49EDA}"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B2B661-D8A0-410D-9B28-D95D2EE3ACC5}"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75B5D4-3CFC-43E0-B75B-0721FD950935}"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7ED25B-9AE6-40E2-ADE9-9C3220E1464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1B1BE0-4829-48FC-815F-7AD973659CBB}"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BE69F483-9A8C-466C-BC1E-5A0F088CF39A}"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395288" y="914400"/>
            <a:ext cx="8229600" cy="685800"/>
          </a:xfrm>
        </p:spPr>
        <p:txBody>
          <a:bodyPr>
            <a:normAutofit fontScale="90000"/>
          </a:bodyPr>
          <a:lstStyle/>
          <a:p>
            <a:pPr eaLnBrk="1" hangingPunct="1"/>
            <a:r>
              <a:rPr lang="en-US" sz="3200" dirty="0" smtClean="0">
                <a:solidFill>
                  <a:srgbClr val="800000"/>
                </a:solidFill>
              </a:rPr>
              <a:t/>
            </a:r>
            <a:br>
              <a:rPr lang="en-US" sz="3200" dirty="0" smtClean="0">
                <a:solidFill>
                  <a:srgbClr val="800000"/>
                </a:solidFill>
              </a:rPr>
            </a:br>
            <a:r>
              <a:rPr lang="ar-SA" sz="3200" dirty="0" smtClean="0">
                <a:solidFill>
                  <a:srgbClr val="800000"/>
                </a:solidFill>
              </a:rPr>
              <a:t/>
            </a:r>
            <a:br>
              <a:rPr lang="ar-SA" sz="3200" dirty="0" smtClean="0">
                <a:solidFill>
                  <a:srgbClr val="800000"/>
                </a:solidFill>
              </a:rPr>
            </a:br>
            <a:r>
              <a:rPr lang="ar-SA" dirty="0" smtClean="0">
                <a:solidFill>
                  <a:srgbClr val="800000"/>
                </a:solidFill>
                <a:latin typeface="Arabic Typesetting" pitchFamily="66" charset="-78"/>
                <a:cs typeface="Arabic Typesetting" pitchFamily="66" charset="-78"/>
              </a:rPr>
              <a:t>وســل : وسائل الاتصال السمعية</a:t>
            </a:r>
            <a:r>
              <a:rPr lang="ar-SA" sz="3200" dirty="0" smtClean="0">
                <a:solidFill>
                  <a:srgbClr val="800000"/>
                </a:solidFill>
              </a:rPr>
              <a:t/>
            </a:r>
            <a:br>
              <a:rPr lang="ar-SA" sz="3200" dirty="0" smtClean="0">
                <a:solidFill>
                  <a:srgbClr val="800000"/>
                </a:solidFill>
              </a:rPr>
            </a:br>
            <a:r>
              <a:rPr lang="en-US" sz="3200" dirty="0" smtClean="0"/>
              <a:t/>
            </a:r>
            <a:br>
              <a:rPr lang="en-US" sz="3200" dirty="0" smtClean="0"/>
            </a:br>
            <a:r>
              <a:rPr lang="en-US" sz="3200" dirty="0" smtClean="0"/>
              <a:t/>
            </a:r>
            <a:br>
              <a:rPr lang="en-US" sz="3200" dirty="0" smtClean="0"/>
            </a:br>
            <a:endParaRPr lang="en-US" sz="3200" dirty="0" smtClean="0">
              <a:solidFill>
                <a:srgbClr val="800000"/>
              </a:solidFill>
            </a:endParaRPr>
          </a:p>
        </p:txBody>
      </p:sp>
      <p:pic>
        <p:nvPicPr>
          <p:cNvPr id="4099" name="Picture 12" descr="شعار الجامعة"/>
          <p:cNvPicPr>
            <a:picLocks noChangeAspect="1" noChangeArrowheads="1"/>
          </p:cNvPicPr>
          <p:nvPr/>
        </p:nvPicPr>
        <p:blipFill>
          <a:blip r:embed="rId2" cstate="print"/>
          <a:srcRect/>
          <a:stretch>
            <a:fillRect/>
          </a:stretch>
        </p:blipFill>
        <p:spPr bwMode="auto">
          <a:xfrm>
            <a:off x="684213" y="692150"/>
            <a:ext cx="841375" cy="1009650"/>
          </a:xfrm>
          <a:prstGeom prst="rect">
            <a:avLst/>
          </a:prstGeom>
          <a:noFill/>
          <a:ln w="9525">
            <a:noFill/>
            <a:miter lim="800000"/>
            <a:headEnd/>
            <a:tailEnd/>
          </a:ln>
        </p:spPr>
      </p:pic>
      <p:sp>
        <p:nvSpPr>
          <p:cNvPr id="4101" name="Rectangle 6"/>
          <p:cNvSpPr>
            <a:spLocks noChangeArrowheads="1"/>
          </p:cNvSpPr>
          <p:nvPr/>
        </p:nvSpPr>
        <p:spPr bwMode="auto">
          <a:xfrm>
            <a:off x="1143000" y="1928813"/>
            <a:ext cx="1857375" cy="1500187"/>
          </a:xfrm>
          <a:prstGeom prst="rect">
            <a:avLst/>
          </a:prstGeom>
          <a:noFill/>
          <a:ln w="9525" algn="ctr">
            <a:noFill/>
            <a:round/>
            <a:headEnd/>
            <a:tailEnd/>
          </a:ln>
        </p:spPr>
        <p:txBody>
          <a:bodyPr/>
          <a:lstStyle/>
          <a:p>
            <a:endParaRPr lang="ar-SA"/>
          </a:p>
        </p:txBody>
      </p:sp>
      <p:pic>
        <p:nvPicPr>
          <p:cNvPr id="4105" name="Picture 11" descr="imagesCA2UDCUU.jpg"/>
          <p:cNvPicPr>
            <a:picLocks noChangeAspect="1"/>
          </p:cNvPicPr>
          <p:nvPr/>
        </p:nvPicPr>
        <p:blipFill>
          <a:blip r:embed="rId3" cstate="print"/>
          <a:srcRect/>
          <a:stretch>
            <a:fillRect/>
          </a:stretch>
        </p:blipFill>
        <p:spPr bwMode="auto">
          <a:xfrm>
            <a:off x="2987824" y="2348880"/>
            <a:ext cx="3090714" cy="3077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900113" y="1844675"/>
            <a:ext cx="8029575" cy="3500438"/>
          </a:xfrm>
        </p:spPr>
        <p:txBody>
          <a:bodyPr/>
          <a:lstStyle/>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هو الاتصال الذي يكون بين الإنسان وخالقه وبين الله وعبده عن طريق الملائكة والرسل والكتب السماوية , وأيضا الاتصال المتبادل بين أبناء الدين الواحد.</a:t>
            </a:r>
            <a:endParaRPr lang="en-US" sz="4000" b="1" dirty="0">
              <a:solidFill>
                <a:schemeClr val="tx1">
                  <a:lumMod val="95000"/>
                  <a:lumOff val="5000"/>
                </a:schemeClr>
              </a:solidFill>
              <a:latin typeface="Arabic Typesetting" pitchFamily="66" charset="-78"/>
              <a:ea typeface="+mj-ea"/>
              <a:cs typeface="Arabic Typesetting" pitchFamily="66" charset="-78"/>
            </a:endParaRPr>
          </a:p>
        </p:txBody>
      </p:sp>
      <p:sp>
        <p:nvSpPr>
          <p:cNvPr id="4" name="Title 1"/>
          <p:cNvSpPr txBox="1">
            <a:spLocks/>
          </p:cNvSpPr>
          <p:nvPr/>
        </p:nvSpPr>
        <p:spPr bwMode="gray">
          <a:xfrm>
            <a:off x="-108520" y="1124744"/>
            <a:ext cx="9144000" cy="688975"/>
          </a:xfrm>
          <a:prstGeom prst="rect">
            <a:avLst/>
          </a:prstGeom>
          <a:noFill/>
          <a:ln w="9525">
            <a:noFill/>
            <a:miter lim="800000"/>
            <a:headEnd/>
            <a:tailEnd/>
          </a:ln>
        </p:spPr>
        <p:txBody>
          <a:bodyPr anchor="ctr"/>
          <a:lstStyle/>
          <a:p>
            <a:pPr algn="r">
              <a:defRPr/>
            </a:pP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r>
              <a:rPr lang="ar-SA" sz="4000" b="1" kern="0" dirty="0">
                <a:solidFill>
                  <a:schemeClr val="bg1">
                    <a:lumMod val="50000"/>
                  </a:schemeClr>
                </a:solidFill>
                <a:latin typeface="Arabic Typesetting" pitchFamily="66" charset="-78"/>
                <a:ea typeface="+mj-ea"/>
                <a:cs typeface="DecoType Naskh Extensions" pitchFamily="2" charset="-78"/>
              </a:rPr>
              <a:t>الاتصال في المجال الديني: </a:t>
            </a:r>
            <a:endParaRPr lang="en-US" sz="4000" b="1" kern="0" dirty="0">
              <a:solidFill>
                <a:schemeClr val="bg1">
                  <a:lumMod val="50000"/>
                </a:schemeClr>
              </a:solidFill>
              <a:latin typeface="Arabic Typesetting" pitchFamily="66" charset="-78"/>
              <a:ea typeface="+mj-ea"/>
              <a:cs typeface="DecoType Naskh Extensions" pitchFamily="2" charset="-78"/>
            </a:endParaRPr>
          </a:p>
          <a:p>
            <a:pPr algn="r">
              <a:defRPr/>
            </a:pPr>
            <a:endParaRPr lang="en-US" sz="4000" b="1" kern="0" dirty="0">
              <a:solidFill>
                <a:schemeClr val="bg1">
                  <a:lumMod val="50000"/>
                </a:schemeClr>
              </a:solidFill>
              <a:latin typeface="Arabic Typesetting" pitchFamily="66" charset="-78"/>
              <a:ea typeface="+mj-ea"/>
              <a:cs typeface="DecoType Naskh Extensions" pitchFamily="2" charset="-78"/>
            </a:endParaRPr>
          </a:p>
        </p:txBody>
      </p:sp>
      <p:sp>
        <p:nvSpPr>
          <p:cNvPr id="5" name="Rectangle 4"/>
          <p:cNvSpPr/>
          <p:nvPr/>
        </p:nvSpPr>
        <p:spPr>
          <a:xfrm>
            <a:off x="6732588" y="0"/>
            <a:ext cx="2163762"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مفهـــوم الاتصــال</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checkerboard(across)">
                                      <p:cBhvr>
                                        <p:cTn id="7"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765175"/>
            <a:ext cx="7939087" cy="1066800"/>
          </a:xfrm>
        </p:spPr>
        <p:txBody>
          <a:bodyPr/>
          <a:lstStyle/>
          <a:p>
            <a:pPr algn="r">
              <a:defRPr/>
            </a:pPr>
            <a:r>
              <a:rPr lang="en-US" sz="4000" dirty="0" smtClean="0">
                <a:solidFill>
                  <a:schemeClr val="bg1">
                    <a:lumMod val="50000"/>
                  </a:schemeClr>
                </a:solidFill>
                <a:latin typeface="Arabic Typesetting" pitchFamily="66" charset="-78"/>
                <a:cs typeface="DecoType Naskh Extensions" pitchFamily="2" charset="-78"/>
              </a:rPr>
              <a:t>:</a:t>
            </a:r>
            <a:r>
              <a:rPr lang="ar-SA" sz="4000" dirty="0" smtClean="0">
                <a:solidFill>
                  <a:schemeClr val="bg1">
                    <a:lumMod val="50000"/>
                  </a:schemeClr>
                </a:solidFill>
                <a:latin typeface="Arabic Typesetting" pitchFamily="66" charset="-78"/>
                <a:cs typeface="DecoType Naskh Extensions" pitchFamily="2" charset="-78"/>
              </a:rPr>
              <a:t>الاتصال في علم الاجتماع</a:t>
            </a:r>
            <a:endParaRPr lang="en-US" sz="4000" dirty="0">
              <a:solidFill>
                <a:schemeClr val="bg1">
                  <a:lumMod val="50000"/>
                </a:schemeClr>
              </a:solidFill>
              <a:latin typeface="Arabic Typesetting" pitchFamily="66" charset="-78"/>
              <a:cs typeface="DecoType Naskh Extensions" pitchFamily="2" charset="-78"/>
            </a:endParaRPr>
          </a:p>
        </p:txBody>
      </p:sp>
      <p:sp>
        <p:nvSpPr>
          <p:cNvPr id="3" name="عنصر نائب للمحتوى 2"/>
          <p:cNvSpPr>
            <a:spLocks noGrp="1"/>
          </p:cNvSpPr>
          <p:nvPr>
            <p:ph idx="1"/>
          </p:nvPr>
        </p:nvSpPr>
        <p:spPr>
          <a:xfrm>
            <a:off x="5364163" y="1484313"/>
            <a:ext cx="3552825" cy="4090987"/>
          </a:xfrm>
        </p:spPr>
        <p:txBody>
          <a:bodyPr/>
          <a:lstStyle/>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عملية تفاعل بين طرفين إلى أن تصبح الرسالة مجالا مشتركا بينهما.</a:t>
            </a:r>
          </a:p>
          <a:p>
            <a:pPr>
              <a:defRPr/>
            </a:pPr>
            <a:endParaRPr lang="en-US" dirty="0"/>
          </a:p>
        </p:txBody>
      </p:sp>
      <p:pic>
        <p:nvPicPr>
          <p:cNvPr id="13316" name="Picture 2" descr="C:\Users\NIO\Pictures\d8aad988d8a7d8b5d984.jpg"/>
          <p:cNvPicPr>
            <a:picLocks noChangeAspect="1" noChangeArrowheads="1"/>
          </p:cNvPicPr>
          <p:nvPr/>
        </p:nvPicPr>
        <p:blipFill>
          <a:blip r:embed="rId2" cstate="print"/>
          <a:srcRect/>
          <a:stretch>
            <a:fillRect/>
          </a:stretch>
        </p:blipFill>
        <p:spPr bwMode="auto">
          <a:xfrm>
            <a:off x="900113" y="2205038"/>
            <a:ext cx="4535487" cy="4013200"/>
          </a:xfrm>
          <a:prstGeom prst="rect">
            <a:avLst/>
          </a:prstGeom>
          <a:noFill/>
          <a:ln w="9525">
            <a:noFill/>
            <a:miter lim="800000"/>
            <a:headEnd/>
            <a:tailEnd/>
          </a:ln>
        </p:spPr>
      </p:pic>
      <p:sp>
        <p:nvSpPr>
          <p:cNvPr id="5" name="Rectangle 4"/>
          <p:cNvSpPr/>
          <p:nvPr/>
        </p:nvSpPr>
        <p:spPr>
          <a:xfrm>
            <a:off x="6732588" y="0"/>
            <a:ext cx="2163762"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مفهـــوم الاتصــال</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500" y="1928813"/>
            <a:ext cx="8072438" cy="4267200"/>
          </a:xfrm>
        </p:spPr>
        <p:txBody>
          <a:bodyPr/>
          <a:lstStyle/>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هو نقل انطباع أو تأثير من منطقة لأخرى دون النقل الفعلي للمادة نفسها.</a:t>
            </a:r>
            <a:endParaRPr lang="en-US" sz="4000" b="1" dirty="0">
              <a:solidFill>
                <a:schemeClr val="tx1">
                  <a:lumMod val="95000"/>
                  <a:lumOff val="5000"/>
                </a:schemeClr>
              </a:solidFill>
              <a:latin typeface="Arabic Typesetting" pitchFamily="66" charset="-78"/>
              <a:ea typeface="+mj-ea"/>
              <a:cs typeface="Arabic Typesetting" pitchFamily="66" charset="-78"/>
            </a:endParaRPr>
          </a:p>
        </p:txBody>
      </p:sp>
      <p:sp>
        <p:nvSpPr>
          <p:cNvPr id="5" name="Rectangle 4"/>
          <p:cNvSpPr/>
          <p:nvPr/>
        </p:nvSpPr>
        <p:spPr>
          <a:xfrm>
            <a:off x="7050088" y="0"/>
            <a:ext cx="1985962"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مفهوم الاتصــال</a:t>
            </a:r>
            <a:endParaRPr lang="ar-SA" dirty="0"/>
          </a:p>
        </p:txBody>
      </p:sp>
      <p:sp>
        <p:nvSpPr>
          <p:cNvPr id="7" name="Title 1"/>
          <p:cNvSpPr txBox="1">
            <a:spLocks/>
          </p:cNvSpPr>
          <p:nvPr/>
        </p:nvSpPr>
        <p:spPr bwMode="gray">
          <a:xfrm>
            <a:off x="-108520" y="1124744"/>
            <a:ext cx="9144000" cy="688975"/>
          </a:xfrm>
          <a:prstGeom prst="rect">
            <a:avLst/>
          </a:prstGeom>
          <a:noFill/>
          <a:ln w="9525">
            <a:noFill/>
            <a:miter lim="800000"/>
            <a:headEnd/>
            <a:tailEnd/>
          </a:ln>
        </p:spPr>
        <p:txBody>
          <a:bodyPr anchor="ctr"/>
          <a:lstStyle/>
          <a:p>
            <a:pPr algn="r">
              <a:defRPr/>
            </a:pP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r>
              <a:rPr lang="ar-SA" sz="4000" b="1" kern="0" dirty="0">
                <a:solidFill>
                  <a:schemeClr val="bg1">
                    <a:lumMod val="50000"/>
                  </a:schemeClr>
                </a:solidFill>
                <a:latin typeface="Arabic Typesetting" pitchFamily="66" charset="-78"/>
                <a:ea typeface="+mj-ea"/>
                <a:cs typeface="DecoType Naskh Extensions" pitchFamily="2" charset="-78"/>
              </a:rPr>
              <a:t>الاتصال في علم النفس: </a:t>
            </a:r>
            <a:endParaRPr lang="en-US" sz="4000" b="1" kern="0" dirty="0">
              <a:solidFill>
                <a:schemeClr val="bg1">
                  <a:lumMod val="50000"/>
                </a:schemeClr>
              </a:solidFill>
              <a:latin typeface="Arabic Typesetting" pitchFamily="66" charset="-78"/>
              <a:ea typeface="+mj-ea"/>
              <a:cs typeface="DecoType Naskh Extensions" pitchFamily="2" charset="-78"/>
            </a:endParaRPr>
          </a:p>
          <a:p>
            <a:pPr algn="r">
              <a:defRPr/>
            </a:pPr>
            <a:endParaRPr lang="en-US" sz="4000" b="1" kern="0" dirty="0">
              <a:solidFill>
                <a:schemeClr val="bg1">
                  <a:lumMod val="50000"/>
                </a:schemeClr>
              </a:solidFill>
              <a:latin typeface="Arabic Typesetting" pitchFamily="66" charset="-78"/>
              <a:ea typeface="+mj-ea"/>
              <a:cs typeface="DecoType Naskh Extension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357188" y="2071688"/>
            <a:ext cx="8501062" cy="3643312"/>
          </a:xfrm>
        </p:spPr>
        <p:txBody>
          <a:bodyPr/>
          <a:lstStyle/>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هو بث رسائــل إلى أعداد هائلة من النـاس أو الجمهور ســـــواء كانت هذه الرسائل واقعية أو خيالية مع الاختلاف فيما بينهم من حيث النواحي الاقتصادية أو الثقافية أو السياسية.</a:t>
            </a:r>
            <a:endParaRPr lang="ar-EG" sz="4000" b="1" dirty="0">
              <a:solidFill>
                <a:schemeClr val="tx1">
                  <a:lumMod val="95000"/>
                  <a:lumOff val="5000"/>
                </a:schemeClr>
              </a:solidFill>
              <a:latin typeface="Arabic Typesetting" pitchFamily="66" charset="-78"/>
              <a:ea typeface="+mj-ea"/>
              <a:cs typeface="Arabic Typesetting" pitchFamily="66" charset="-78"/>
            </a:endParaRPr>
          </a:p>
        </p:txBody>
      </p:sp>
      <p:pic>
        <p:nvPicPr>
          <p:cNvPr id="2050" name="Picture 2" descr="C:\Users\NIO\Pictures\414p.jpg"/>
          <p:cNvPicPr>
            <a:picLocks noChangeAspect="1" noChangeArrowheads="1"/>
          </p:cNvPicPr>
          <p:nvPr/>
        </p:nvPicPr>
        <p:blipFill>
          <a:blip r:embed="rId3" cstate="print"/>
          <a:srcRect/>
          <a:stretch>
            <a:fillRect/>
          </a:stretch>
        </p:blipFill>
        <p:spPr bwMode="auto">
          <a:xfrm>
            <a:off x="857250" y="3857625"/>
            <a:ext cx="3333750" cy="2533650"/>
          </a:xfrm>
          <a:prstGeom prst="rect">
            <a:avLst/>
          </a:prstGeom>
          <a:noFill/>
          <a:ln w="9525">
            <a:noFill/>
            <a:miter lim="800000"/>
            <a:headEnd/>
            <a:tailEnd/>
          </a:ln>
        </p:spPr>
      </p:pic>
      <p:pic>
        <p:nvPicPr>
          <p:cNvPr id="2051" name="Picture 3" descr="C:\Users\NIO\Pictures\jvc-kw-xc405-p1106b.jpg"/>
          <p:cNvPicPr>
            <a:picLocks noChangeAspect="1" noChangeArrowheads="1"/>
          </p:cNvPicPr>
          <p:nvPr/>
        </p:nvPicPr>
        <p:blipFill>
          <a:blip r:embed="rId4" cstate="print"/>
          <a:srcRect/>
          <a:stretch>
            <a:fillRect/>
          </a:stretch>
        </p:blipFill>
        <p:spPr bwMode="auto">
          <a:xfrm>
            <a:off x="4643438" y="4143375"/>
            <a:ext cx="3738562" cy="2043113"/>
          </a:xfrm>
          <a:prstGeom prst="rect">
            <a:avLst/>
          </a:prstGeom>
          <a:noFill/>
          <a:ln w="9525">
            <a:noFill/>
            <a:miter lim="800000"/>
            <a:headEnd/>
            <a:tailEnd/>
          </a:ln>
        </p:spPr>
      </p:pic>
      <p:sp>
        <p:nvSpPr>
          <p:cNvPr id="6" name="Title 1"/>
          <p:cNvSpPr txBox="1">
            <a:spLocks/>
          </p:cNvSpPr>
          <p:nvPr/>
        </p:nvSpPr>
        <p:spPr bwMode="gray">
          <a:xfrm>
            <a:off x="0" y="1341438"/>
            <a:ext cx="9144000" cy="688975"/>
          </a:xfrm>
          <a:prstGeom prst="rect">
            <a:avLst/>
          </a:prstGeom>
          <a:noFill/>
          <a:ln w="9525">
            <a:noFill/>
            <a:miter lim="800000"/>
            <a:headEnd/>
            <a:tailEnd/>
          </a:ln>
        </p:spPr>
        <p:txBody>
          <a:bodyPr anchor="ctr"/>
          <a:lstStyle/>
          <a:p>
            <a:pPr algn="r">
              <a:defRPr/>
            </a:pPr>
            <a:r>
              <a:rPr lang="ar-SA" sz="4000" b="1" kern="0" dirty="0">
                <a:solidFill>
                  <a:schemeClr val="bg1">
                    <a:lumMod val="50000"/>
                  </a:schemeClr>
                </a:solidFill>
                <a:latin typeface="Arabic Typesetting" pitchFamily="66" charset="-78"/>
                <a:ea typeface="+mj-ea"/>
                <a:cs typeface="DecoType Naskh Extensions" pitchFamily="2" charset="-78"/>
              </a:rPr>
              <a:t> الاتصــال في مجال الإعلام: </a:t>
            </a:r>
            <a:r>
              <a:rPr lang="ar-SA" sz="4400" b="1" kern="10" dirty="0">
                <a:ln w="9525">
                  <a:noFill/>
                  <a:round/>
                  <a:headEnd/>
                  <a:tailEnd/>
                </a:ln>
                <a:solidFill>
                  <a:schemeClr val="bg1">
                    <a:lumMod val="50000"/>
                  </a:schemeClr>
                </a:soli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solidFill>
                  <a:schemeClr val="bg1">
                    <a:lumMod val="50000"/>
                  </a:schemeClr>
                </a:solidFill>
                <a:effectLst>
                  <a:outerShdw dist="45791" dir="2021404" algn="ctr" rotWithShape="0">
                    <a:srgbClr val="B2B2B2">
                      <a:alpha val="79999"/>
                    </a:srgbClr>
                  </a:outerShdw>
                </a:effectLst>
                <a:latin typeface="Times New Roman"/>
                <a:ea typeface="+mj-ea"/>
                <a:cs typeface="Times New Roman"/>
              </a:rPr>
            </a:br>
            <a:endParaRPr lang="en-US" sz="4400" b="1" kern="0" dirty="0">
              <a:solidFill>
                <a:schemeClr val="bg1">
                  <a:lumMod val="50000"/>
                </a:schemeClr>
              </a:solidFill>
              <a:latin typeface="Arabic Typesetting" pitchFamily="66" charset="-78"/>
              <a:ea typeface="+mj-ea"/>
              <a:cs typeface="Arabic Typesetting" pitchFamily="66" charset="-78"/>
            </a:endParaRPr>
          </a:p>
        </p:txBody>
      </p:sp>
      <p:sp>
        <p:nvSpPr>
          <p:cNvPr id="7" name="Title 1"/>
          <p:cNvSpPr txBox="1">
            <a:spLocks/>
          </p:cNvSpPr>
          <p:nvPr/>
        </p:nvSpPr>
        <p:spPr bwMode="gray">
          <a:xfrm>
            <a:off x="0" y="332656"/>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مفهـــوم الاتصــال</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 y="1571625"/>
            <a:ext cx="8001000" cy="1066800"/>
          </a:xfrm>
        </p:spPr>
        <p:txBody>
          <a:bodyPr/>
          <a:lstStyle/>
          <a:p>
            <a:pPr>
              <a:defRPr/>
            </a:pPr>
            <a:r>
              <a:rPr lang="ar-SA" sz="4000" dirty="0" smtClean="0">
                <a:solidFill>
                  <a:schemeClr val="bg1">
                    <a:lumMod val="50000"/>
                  </a:schemeClr>
                </a:solidFill>
                <a:latin typeface="Arabic Typesetting" pitchFamily="66" charset="-78"/>
                <a:cs typeface="DecoType Naskh Extensions" pitchFamily="2" charset="-78"/>
              </a:rPr>
              <a:t>ما الفرق بين تلفاز عام 1990 وتلفاز 2008؟</a:t>
            </a:r>
            <a:endParaRPr lang="en-US" sz="4000" dirty="0">
              <a:solidFill>
                <a:schemeClr val="bg1">
                  <a:lumMod val="50000"/>
                </a:schemeClr>
              </a:solidFill>
              <a:latin typeface="Arabic Typesetting" pitchFamily="66" charset="-78"/>
              <a:cs typeface="DecoType Naskh Extensions" pitchFamily="2" charset="-78"/>
            </a:endParaRPr>
          </a:p>
        </p:txBody>
      </p:sp>
      <p:pic>
        <p:nvPicPr>
          <p:cNvPr id="8" name="عنصر نائب للمحتوى 7" descr="865ec2ea3d6cfce278dba27f80f300a6_lm.jpg"/>
          <p:cNvPicPr>
            <a:picLocks noGrp="1" noChangeAspect="1"/>
          </p:cNvPicPr>
          <p:nvPr>
            <p:ph idx="1"/>
          </p:nvPr>
        </p:nvPicPr>
        <p:blipFill>
          <a:blip r:embed="rId2" cstate="print"/>
          <a:stretch>
            <a:fillRect/>
          </a:stretch>
        </p:blipFill>
        <p:spPr>
          <a:xfrm>
            <a:off x="5436096" y="2924944"/>
            <a:ext cx="2880320" cy="2958745"/>
          </a:xfrm>
        </p:spPr>
      </p:pic>
      <p:pic>
        <p:nvPicPr>
          <p:cNvPr id="1026" name="Picture 2" descr="C:\Users\NIO\Pictures\7f4cfa9df8b7447ca6c835cd03157d93_lm.jpg"/>
          <p:cNvPicPr>
            <a:picLocks noChangeAspect="1" noChangeArrowheads="1"/>
          </p:cNvPicPr>
          <p:nvPr/>
        </p:nvPicPr>
        <p:blipFill>
          <a:blip r:embed="rId3" cstate="print"/>
          <a:srcRect/>
          <a:stretch>
            <a:fillRect/>
          </a:stretch>
        </p:blipFill>
        <p:spPr bwMode="auto">
          <a:xfrm>
            <a:off x="1900509" y="2924944"/>
            <a:ext cx="2959523" cy="2875184"/>
          </a:xfrm>
          <a:prstGeom prst="rect">
            <a:avLst/>
          </a:prstGeom>
          <a:noFill/>
          <a:ln w="9525">
            <a:noFill/>
            <a:miter lim="800000"/>
            <a:headEnd/>
            <a:tailEnd/>
          </a:ln>
        </p:spPr>
      </p:pic>
      <p:sp>
        <p:nvSpPr>
          <p:cNvPr id="5" name="Title 1"/>
          <p:cNvSpPr txBox="1">
            <a:spLocks/>
          </p:cNvSpPr>
          <p:nvPr/>
        </p:nvSpPr>
        <p:spPr bwMode="gray">
          <a:xfrm>
            <a:off x="0" y="332656"/>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مفهـــوم الاتصــال</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195513" y="1125538"/>
            <a:ext cx="6477000" cy="4535487"/>
          </a:xfrm>
        </p:spPr>
        <p:txBody>
          <a:bodyPr/>
          <a:lstStyle/>
          <a:p>
            <a:pPr marL="450850" indent="-450850" algn="r" rtl="1">
              <a:buClr>
                <a:schemeClr val="tx1"/>
              </a:buClr>
              <a:buFontTx/>
              <a:buAutoNum type="arabicPeriod"/>
            </a:pPr>
            <a:r>
              <a:rPr lang="ar-SA" sz="4000" b="1" smtClean="0">
                <a:latin typeface="Arabic Typesetting" pitchFamily="66" charset="-78"/>
                <a:cs typeface="Arabic Typesetting" pitchFamily="66" charset="-78"/>
              </a:rPr>
              <a:t>الاتصال تلقائي المنشأ</a:t>
            </a:r>
          </a:p>
          <a:p>
            <a:pPr marL="450850" indent="-450850" algn="r" rtl="1">
              <a:buClr>
                <a:schemeClr val="tx1"/>
              </a:buClr>
              <a:buFontTx/>
              <a:buAutoNum type="arabicPeriod"/>
            </a:pPr>
            <a:r>
              <a:rPr lang="ar-SA" sz="4000" b="1" smtClean="0">
                <a:latin typeface="Arabic Typesetting" pitchFamily="66" charset="-78"/>
                <a:cs typeface="Arabic Typesetting" pitchFamily="66" charset="-78"/>
              </a:rPr>
              <a:t>الاتصال ظاهرة إنسانية</a:t>
            </a:r>
          </a:p>
          <a:p>
            <a:pPr marL="450850" indent="-450850" algn="r" rtl="1">
              <a:buClr>
                <a:schemeClr val="tx1"/>
              </a:buClr>
              <a:buFontTx/>
              <a:buAutoNum type="arabicPeriod"/>
            </a:pPr>
            <a:r>
              <a:rPr lang="ar-SA" sz="4000" b="1" smtClean="0">
                <a:latin typeface="Arabic Typesetting" pitchFamily="66" charset="-78"/>
                <a:cs typeface="Arabic Typesetting" pitchFamily="66" charset="-78"/>
              </a:rPr>
              <a:t>لاتصال ظاهرة عامة ومنتشرة</a:t>
            </a:r>
          </a:p>
          <a:p>
            <a:pPr marL="450850" indent="-450850" algn="r" rtl="1">
              <a:buClr>
                <a:schemeClr val="tx1"/>
              </a:buClr>
              <a:buFontTx/>
              <a:buAutoNum type="arabicPeriod"/>
            </a:pPr>
            <a:r>
              <a:rPr lang="ar-SA" sz="4000" b="1" smtClean="0">
                <a:latin typeface="Arabic Typesetting" pitchFamily="66" charset="-78"/>
                <a:cs typeface="Arabic Typesetting" pitchFamily="66" charset="-78"/>
              </a:rPr>
              <a:t>الاتصال يمتاز بموضوعيته</a:t>
            </a:r>
          </a:p>
          <a:p>
            <a:pPr marL="450850" indent="-450850" algn="r" rtl="1">
              <a:buClr>
                <a:schemeClr val="tx1"/>
              </a:buClr>
              <a:buFontTx/>
              <a:buAutoNum type="arabicPeriod"/>
            </a:pPr>
            <a:r>
              <a:rPr lang="ar-SA" sz="4000" b="1" smtClean="0">
                <a:latin typeface="Arabic Typesetting" pitchFamily="66" charset="-78"/>
                <a:cs typeface="Arabic Typesetting" pitchFamily="66" charset="-78"/>
              </a:rPr>
              <a:t>الاتصال له طبيعة تاريخية</a:t>
            </a:r>
          </a:p>
          <a:p>
            <a:pPr marL="450850" indent="-450850" algn="r" rtl="1">
              <a:buClr>
                <a:schemeClr val="tx1"/>
              </a:buClr>
              <a:buFontTx/>
              <a:buAutoNum type="arabicPeriod"/>
            </a:pPr>
            <a:r>
              <a:rPr lang="ar-SA" sz="4000" b="1" smtClean="0">
                <a:latin typeface="Arabic Typesetting" pitchFamily="66" charset="-78"/>
                <a:cs typeface="Arabic Typesetting" pitchFamily="66" charset="-78"/>
              </a:rPr>
              <a:t>الاتصال يمتاز بالترابط وصفة الإلزام</a:t>
            </a:r>
          </a:p>
          <a:p>
            <a:pPr marL="450850" indent="-450850" algn="r" rtl="1">
              <a:buClr>
                <a:srgbClr val="3D475C"/>
              </a:buClr>
              <a:buFontTx/>
              <a:buAutoNum type="arabicParenR"/>
            </a:pPr>
            <a:endParaRPr lang="ar-SA" smtClean="0">
              <a:solidFill>
                <a:srgbClr val="7F7F7F"/>
              </a:solidFill>
            </a:endParaRPr>
          </a:p>
        </p:txBody>
      </p:sp>
      <p:sp>
        <p:nvSpPr>
          <p:cNvPr id="4" name="Rectangle 3"/>
          <p:cNvSpPr/>
          <p:nvPr/>
        </p:nvSpPr>
        <p:spPr>
          <a:xfrm>
            <a:off x="6443663" y="0"/>
            <a:ext cx="2605087"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خصــائص الاتصــال</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809750" y="1052513"/>
            <a:ext cx="7010400" cy="4032250"/>
          </a:xfrm>
        </p:spPr>
        <p:txBody>
          <a:bodyPr/>
          <a:lstStyle/>
          <a:p>
            <a:pPr marL="114300" lvl="1" indent="0" algn="r">
              <a:buFont typeface="Wingdings" pitchFamily="2" charset="2"/>
              <a:buNone/>
              <a:defRPr/>
            </a:pPr>
            <a:r>
              <a:rPr lang="ar-SA" sz="4000" b="1" dirty="0" smtClean="0">
                <a:solidFill>
                  <a:schemeClr val="bg1">
                    <a:lumMod val="50000"/>
                  </a:schemeClr>
                </a:solidFill>
                <a:latin typeface="Arabic Typesetting" pitchFamily="66" charset="-78"/>
                <a:ea typeface="+mn-ea"/>
                <a:cs typeface="DecoType Naskh Extensions" pitchFamily="2" charset="-78"/>
              </a:rPr>
              <a:t>عناصر الاتصال :</a:t>
            </a:r>
          </a:p>
          <a:p>
            <a:pPr marL="628650" lvl="1" indent="-514350" algn="r" rtl="1">
              <a:buClr>
                <a:schemeClr val="tx2">
                  <a:lumMod val="50000"/>
                </a:schemeClr>
              </a:buClr>
              <a:buFont typeface="+mj-lt"/>
              <a:buAutoNum type="arabicParenR"/>
              <a:defRPr/>
            </a:pPr>
            <a:r>
              <a:rPr lang="ar-SA" sz="3300" b="1" dirty="0" smtClean="0">
                <a:solidFill>
                  <a:schemeClr val="bg1">
                    <a:lumMod val="50000"/>
                  </a:schemeClr>
                </a:solidFill>
                <a:latin typeface="Arabic Typesetting" pitchFamily="66" charset="-78"/>
                <a:ea typeface="+mn-ea"/>
                <a:cs typeface="DecoType Naskh Extensions" pitchFamily="2" charset="-78"/>
              </a:rPr>
              <a:t>المرسل</a:t>
            </a:r>
          </a:p>
          <a:p>
            <a:pPr marL="628650" lvl="1" indent="-514350" algn="r" rtl="1">
              <a:buClr>
                <a:schemeClr val="tx2">
                  <a:lumMod val="50000"/>
                </a:schemeClr>
              </a:buClr>
              <a:buFont typeface="+mj-lt"/>
              <a:buAutoNum type="arabicParenR"/>
              <a:defRPr/>
            </a:pPr>
            <a:r>
              <a:rPr lang="ar-SA" sz="3300" b="1" dirty="0" smtClean="0">
                <a:solidFill>
                  <a:schemeClr val="bg1">
                    <a:lumMod val="50000"/>
                  </a:schemeClr>
                </a:solidFill>
                <a:latin typeface="Arabic Typesetting" pitchFamily="66" charset="-78"/>
                <a:ea typeface="+mn-ea"/>
                <a:cs typeface="DecoType Naskh Extensions" pitchFamily="2" charset="-78"/>
              </a:rPr>
              <a:t>الرسالة</a:t>
            </a:r>
          </a:p>
          <a:p>
            <a:pPr marL="628650" lvl="1" indent="-514350" algn="r" rtl="1">
              <a:buClr>
                <a:schemeClr val="tx2">
                  <a:lumMod val="50000"/>
                </a:schemeClr>
              </a:buClr>
              <a:buFont typeface="+mj-lt"/>
              <a:buAutoNum type="arabicParenR"/>
              <a:defRPr/>
            </a:pPr>
            <a:r>
              <a:rPr lang="ar-SA" sz="3300" b="1" dirty="0" smtClean="0">
                <a:solidFill>
                  <a:schemeClr val="bg1">
                    <a:lumMod val="50000"/>
                  </a:schemeClr>
                </a:solidFill>
                <a:latin typeface="Arabic Typesetting" pitchFamily="66" charset="-78"/>
                <a:ea typeface="+mn-ea"/>
                <a:cs typeface="DecoType Naskh Extensions" pitchFamily="2" charset="-78"/>
              </a:rPr>
              <a:t>الوسيلة</a:t>
            </a:r>
          </a:p>
          <a:p>
            <a:pPr marL="628650" lvl="1" indent="-514350" algn="r" rtl="1">
              <a:buClr>
                <a:schemeClr val="tx2">
                  <a:lumMod val="50000"/>
                </a:schemeClr>
              </a:buClr>
              <a:buFont typeface="+mj-lt"/>
              <a:buAutoNum type="arabicParenR"/>
              <a:defRPr/>
            </a:pPr>
            <a:r>
              <a:rPr lang="ar-SA" sz="3300" b="1" dirty="0" smtClean="0">
                <a:solidFill>
                  <a:schemeClr val="bg1">
                    <a:lumMod val="50000"/>
                  </a:schemeClr>
                </a:solidFill>
                <a:latin typeface="Arabic Typesetting" pitchFamily="66" charset="-78"/>
                <a:ea typeface="+mn-ea"/>
                <a:cs typeface="DecoType Naskh Extensions" pitchFamily="2" charset="-78"/>
              </a:rPr>
              <a:t>المستقبل</a:t>
            </a:r>
          </a:p>
        </p:txBody>
      </p:sp>
      <p:sp>
        <p:nvSpPr>
          <p:cNvPr id="4" name="Rectangle 3"/>
          <p:cNvSpPr/>
          <p:nvPr/>
        </p:nvSpPr>
        <p:spPr>
          <a:xfrm>
            <a:off x="3635375" y="0"/>
            <a:ext cx="5521325"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الاتصــال وعناصره في المواقف التعليمية</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53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 calcmode="lin" valueType="num">
                                      <p:cBhvr additive="base">
                                        <p:cTn id="23"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شكل بيضاوي 7"/>
          <p:cNvSpPr/>
          <p:nvPr/>
        </p:nvSpPr>
        <p:spPr bwMode="auto">
          <a:xfrm>
            <a:off x="7186706" y="1652170"/>
            <a:ext cx="1285884" cy="928694"/>
          </a:xfrm>
          <a:prstGeom prst="ellipse">
            <a:avLst/>
          </a:prstGeom>
          <a:solidFill>
            <a:schemeClr val="accent1"/>
          </a:solidFill>
          <a:ln w="12700" cap="flat" cmpd="sng" algn="ctr">
            <a:solidFill>
              <a:schemeClr val="tx1"/>
            </a:solidFill>
            <a:prstDash val="solid"/>
            <a:round/>
            <a:headEnd type="none" w="sm" len="sm"/>
            <a:tailEnd type="none" w="sm" len="sm"/>
          </a:ln>
          <a:effectLst>
            <a:innerShdw blurRad="114300">
              <a:prstClr val="black"/>
            </a:innerShdw>
          </a:effectLst>
          <a:scene3d>
            <a:camera prst="orthographicFront"/>
            <a:lightRig rig="threePt" dir="t"/>
          </a:scene3d>
          <a:sp3d>
            <a:bevelT w="88900"/>
          </a:sp3d>
        </p:spPr>
        <p:txBody>
          <a:bodyPr/>
          <a:lstStyle/>
          <a:p>
            <a:pPr algn="l" eaLnBrk="0" hangingPunct="0">
              <a:defRPr/>
            </a:pPr>
            <a:r>
              <a:rPr lang="ar-SA" sz="2000" b="1" dirty="0">
                <a:solidFill>
                  <a:schemeClr val="tx2"/>
                </a:solidFill>
                <a:cs typeface="Times New Roman" pitchFamily="18" charset="0"/>
              </a:rPr>
              <a:t>المرسل</a:t>
            </a:r>
            <a:endParaRPr lang="en-US" b="1" dirty="0">
              <a:solidFill>
                <a:schemeClr val="tx2"/>
              </a:solidFill>
              <a:cs typeface="Times New Roman" pitchFamily="18" charset="0"/>
            </a:endParaRPr>
          </a:p>
        </p:txBody>
      </p:sp>
      <p:sp>
        <p:nvSpPr>
          <p:cNvPr id="9" name="شكل بيضاوي 8"/>
          <p:cNvSpPr/>
          <p:nvPr/>
        </p:nvSpPr>
        <p:spPr bwMode="auto">
          <a:xfrm>
            <a:off x="2971864" y="1652170"/>
            <a:ext cx="1285884" cy="928694"/>
          </a:xfrm>
          <a:prstGeom prst="ellipse">
            <a:avLst/>
          </a:prstGeom>
          <a:solidFill>
            <a:schemeClr val="accent1"/>
          </a:solidFill>
          <a:ln w="12700" cap="flat" cmpd="sng" algn="ctr">
            <a:solidFill>
              <a:schemeClr val="tx1"/>
            </a:solidFill>
            <a:prstDash val="solid"/>
            <a:round/>
            <a:headEnd type="none" w="sm" len="sm"/>
            <a:tailEnd type="none" w="sm" len="sm"/>
          </a:ln>
          <a:effectLst>
            <a:innerShdw blurRad="114300">
              <a:prstClr val="black"/>
            </a:innerShdw>
          </a:effectLst>
          <a:scene3d>
            <a:camera prst="orthographicFront"/>
            <a:lightRig rig="threePt" dir="t"/>
          </a:scene3d>
          <a:sp3d>
            <a:bevelT w="88900"/>
          </a:sp3d>
        </p:spPr>
        <p:txBody>
          <a:bodyPr anchor="ctr"/>
          <a:lstStyle/>
          <a:p>
            <a:pPr algn="l" eaLnBrk="0" hangingPunct="0">
              <a:defRPr/>
            </a:pPr>
            <a:r>
              <a:rPr lang="ar-SA" sz="2000" b="1" dirty="0">
                <a:solidFill>
                  <a:schemeClr val="tx2"/>
                </a:solidFill>
                <a:cs typeface="Times New Roman" pitchFamily="18" charset="0"/>
              </a:rPr>
              <a:t>الوسيلة</a:t>
            </a:r>
            <a:endParaRPr lang="en-US" b="1" dirty="0">
              <a:solidFill>
                <a:schemeClr val="tx2"/>
              </a:solidFill>
              <a:cs typeface="Times New Roman" pitchFamily="18" charset="0"/>
            </a:endParaRPr>
          </a:p>
        </p:txBody>
      </p:sp>
      <p:sp>
        <p:nvSpPr>
          <p:cNvPr id="10" name="شكل بيضاوي 9"/>
          <p:cNvSpPr/>
          <p:nvPr/>
        </p:nvSpPr>
        <p:spPr bwMode="auto">
          <a:xfrm>
            <a:off x="5115004" y="1652170"/>
            <a:ext cx="1285884" cy="928694"/>
          </a:xfrm>
          <a:prstGeom prst="ellipse">
            <a:avLst/>
          </a:prstGeom>
          <a:solidFill>
            <a:schemeClr val="accent1"/>
          </a:solidFill>
          <a:ln w="12700" cap="flat" cmpd="sng" algn="ctr">
            <a:solidFill>
              <a:schemeClr val="tx1"/>
            </a:solidFill>
            <a:prstDash val="solid"/>
            <a:round/>
            <a:headEnd type="none" w="sm" len="sm"/>
            <a:tailEnd type="none" w="sm" len="sm"/>
          </a:ln>
          <a:effectLst>
            <a:innerShdw blurRad="114300">
              <a:prstClr val="black"/>
            </a:innerShdw>
          </a:effectLst>
          <a:scene3d>
            <a:camera prst="orthographicFront"/>
            <a:lightRig rig="threePt" dir="t"/>
          </a:scene3d>
          <a:sp3d>
            <a:bevelT w="88900"/>
          </a:sp3d>
        </p:spPr>
        <p:txBody>
          <a:bodyPr anchor="ctr"/>
          <a:lstStyle/>
          <a:p>
            <a:pPr eaLnBrk="0" hangingPunct="0">
              <a:defRPr/>
            </a:pPr>
            <a:r>
              <a:rPr lang="ar-SA" sz="2000" b="1" dirty="0">
                <a:solidFill>
                  <a:schemeClr val="tx2"/>
                </a:solidFill>
                <a:cs typeface="Times New Roman" pitchFamily="18" charset="0"/>
              </a:rPr>
              <a:t>الرسالة</a:t>
            </a:r>
            <a:endParaRPr lang="en-US" sz="2000" b="1" dirty="0">
              <a:solidFill>
                <a:schemeClr val="tx2"/>
              </a:solidFill>
              <a:cs typeface="Times New Roman" pitchFamily="18" charset="0"/>
            </a:endParaRPr>
          </a:p>
        </p:txBody>
      </p:sp>
      <p:sp>
        <p:nvSpPr>
          <p:cNvPr id="11" name="شكل بيضاوي 10"/>
          <p:cNvSpPr/>
          <p:nvPr/>
        </p:nvSpPr>
        <p:spPr bwMode="auto">
          <a:xfrm>
            <a:off x="971600" y="1652170"/>
            <a:ext cx="1285884" cy="928694"/>
          </a:xfrm>
          <a:prstGeom prst="ellipse">
            <a:avLst/>
          </a:prstGeom>
          <a:solidFill>
            <a:schemeClr val="accent1"/>
          </a:solidFill>
          <a:ln w="12700" cap="flat" cmpd="sng" algn="ctr">
            <a:solidFill>
              <a:schemeClr val="tx1"/>
            </a:solidFill>
            <a:prstDash val="solid"/>
            <a:round/>
            <a:headEnd type="none" w="sm" len="sm"/>
            <a:tailEnd type="none" w="sm" len="sm"/>
          </a:ln>
          <a:effectLst>
            <a:innerShdw blurRad="114300">
              <a:prstClr val="black"/>
            </a:innerShdw>
          </a:effectLst>
          <a:scene3d>
            <a:camera prst="orthographicFront"/>
            <a:lightRig rig="threePt" dir="t"/>
          </a:scene3d>
          <a:sp3d>
            <a:bevelT w="88900"/>
          </a:sp3d>
        </p:spPr>
        <p:txBody>
          <a:bodyPr anchor="ctr"/>
          <a:lstStyle/>
          <a:p>
            <a:pPr algn="l" eaLnBrk="0" hangingPunct="0">
              <a:defRPr/>
            </a:pPr>
            <a:r>
              <a:rPr lang="ar-SA" sz="2000" b="1" dirty="0">
                <a:solidFill>
                  <a:schemeClr val="tx2"/>
                </a:solidFill>
                <a:cs typeface="Times New Roman" pitchFamily="18" charset="0"/>
              </a:rPr>
              <a:t>المستقبل</a:t>
            </a:r>
            <a:endParaRPr lang="en-US" b="1" dirty="0">
              <a:solidFill>
                <a:schemeClr val="tx2"/>
              </a:solidFill>
              <a:cs typeface="Times New Roman" pitchFamily="18" charset="0"/>
            </a:endParaRPr>
          </a:p>
        </p:txBody>
      </p:sp>
      <p:sp>
        <p:nvSpPr>
          <p:cNvPr id="12" name="شكل بيضاوي 11"/>
          <p:cNvSpPr/>
          <p:nvPr/>
        </p:nvSpPr>
        <p:spPr bwMode="auto">
          <a:xfrm>
            <a:off x="3686244" y="3652434"/>
            <a:ext cx="2286016" cy="928694"/>
          </a:xfrm>
          <a:prstGeom prst="ellipse">
            <a:avLst/>
          </a:prstGeom>
          <a:solidFill>
            <a:schemeClr val="accent1"/>
          </a:solidFill>
          <a:ln w="12700" cap="flat" cmpd="sng" algn="ctr">
            <a:solidFill>
              <a:schemeClr val="tx1"/>
            </a:solidFill>
            <a:prstDash val="solid"/>
            <a:round/>
            <a:headEnd type="none" w="sm" len="sm"/>
            <a:tailEnd type="none" w="sm" len="sm"/>
          </a:ln>
          <a:effectLst>
            <a:innerShdw blurRad="114300">
              <a:prstClr val="black"/>
            </a:innerShdw>
          </a:effectLst>
          <a:scene3d>
            <a:camera prst="orthographicFront"/>
            <a:lightRig rig="threePt" dir="t"/>
          </a:scene3d>
          <a:sp3d>
            <a:bevelT w="88900"/>
          </a:sp3d>
        </p:spPr>
        <p:txBody>
          <a:bodyPr anchor="ctr"/>
          <a:lstStyle/>
          <a:p>
            <a:pPr eaLnBrk="0" hangingPunct="0">
              <a:defRPr/>
            </a:pPr>
            <a:r>
              <a:rPr lang="ar-SA" sz="2000" b="1" dirty="0">
                <a:solidFill>
                  <a:schemeClr val="tx2"/>
                </a:solidFill>
                <a:cs typeface="Times New Roman" pitchFamily="18" charset="0"/>
              </a:rPr>
              <a:t>تغذية راجعة</a:t>
            </a:r>
            <a:endParaRPr lang="en-US" sz="2000" b="1" dirty="0">
              <a:solidFill>
                <a:schemeClr val="tx2"/>
              </a:solidFill>
              <a:cs typeface="Times New Roman" pitchFamily="18" charset="0"/>
            </a:endParaRPr>
          </a:p>
        </p:txBody>
      </p:sp>
      <p:sp>
        <p:nvSpPr>
          <p:cNvPr id="21" name="سهم منحني 20"/>
          <p:cNvSpPr/>
          <p:nvPr/>
        </p:nvSpPr>
        <p:spPr bwMode="auto">
          <a:xfrm rot="16200000" flipV="1">
            <a:off x="6365169" y="2330831"/>
            <a:ext cx="1500198" cy="2143140"/>
          </a:xfrm>
          <a:prstGeom prst="bentArrow">
            <a:avLst>
              <a:gd name="adj1" fmla="val 11013"/>
              <a:gd name="adj2" fmla="val 22037"/>
              <a:gd name="adj3" fmla="val 25000"/>
              <a:gd name="adj4" fmla="val 17434"/>
            </a:avLst>
          </a:prstGeom>
          <a:solidFill>
            <a:schemeClr val="accent1"/>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lstStyle/>
          <a:p>
            <a:pPr algn="l" eaLnBrk="0" hangingPunct="0">
              <a:defRPr/>
            </a:pPr>
            <a:endParaRPr lang="en-US">
              <a:cs typeface="Times New Roman" pitchFamily="18" charset="0"/>
            </a:endParaRPr>
          </a:p>
        </p:txBody>
      </p:sp>
      <p:sp>
        <p:nvSpPr>
          <p:cNvPr id="23" name="سهم منحني 22"/>
          <p:cNvSpPr/>
          <p:nvPr/>
        </p:nvSpPr>
        <p:spPr bwMode="auto">
          <a:xfrm flipV="1">
            <a:off x="1471666" y="2652302"/>
            <a:ext cx="2143140" cy="1714512"/>
          </a:xfrm>
          <a:prstGeom prst="bentArrow">
            <a:avLst>
              <a:gd name="adj1" fmla="val 11860"/>
              <a:gd name="adj2" fmla="val 17593"/>
              <a:gd name="adj3" fmla="val 25741"/>
              <a:gd name="adj4" fmla="val 15000"/>
            </a:avLst>
          </a:prstGeom>
          <a:solidFill>
            <a:schemeClr val="accent1"/>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lstStyle/>
          <a:p>
            <a:pPr algn="l" eaLnBrk="0" hangingPunct="0">
              <a:defRPr/>
            </a:pPr>
            <a:endParaRPr lang="en-US">
              <a:cs typeface="Times New Roman" pitchFamily="18" charset="0"/>
            </a:endParaRPr>
          </a:p>
        </p:txBody>
      </p:sp>
      <p:sp>
        <p:nvSpPr>
          <p:cNvPr id="24" name="سهم إلى اليسار 23"/>
          <p:cNvSpPr/>
          <p:nvPr/>
        </p:nvSpPr>
        <p:spPr bwMode="auto">
          <a:xfrm>
            <a:off x="6472326" y="1937922"/>
            <a:ext cx="642942" cy="285752"/>
          </a:xfrm>
          <a:prstGeom prst="leftArrow">
            <a:avLst/>
          </a:prstGeom>
          <a:solidFill>
            <a:schemeClr val="accent1"/>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lstStyle/>
          <a:p>
            <a:pPr algn="l" eaLnBrk="0" hangingPunct="0">
              <a:defRPr/>
            </a:pPr>
            <a:endParaRPr lang="en-US">
              <a:cs typeface="Times New Roman" pitchFamily="18" charset="0"/>
            </a:endParaRPr>
          </a:p>
        </p:txBody>
      </p:sp>
      <p:sp>
        <p:nvSpPr>
          <p:cNvPr id="25" name="سهم إلى اليسار 24"/>
          <p:cNvSpPr/>
          <p:nvPr/>
        </p:nvSpPr>
        <p:spPr bwMode="auto">
          <a:xfrm>
            <a:off x="4329186" y="1937922"/>
            <a:ext cx="714380" cy="285752"/>
          </a:xfrm>
          <a:prstGeom prst="leftArrow">
            <a:avLst/>
          </a:prstGeom>
          <a:solidFill>
            <a:schemeClr val="accent1"/>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lstStyle/>
          <a:p>
            <a:pPr algn="l" eaLnBrk="0" hangingPunct="0">
              <a:defRPr/>
            </a:pPr>
            <a:endParaRPr lang="en-US">
              <a:cs typeface="Times New Roman" pitchFamily="18" charset="0"/>
            </a:endParaRPr>
          </a:p>
        </p:txBody>
      </p:sp>
      <p:sp>
        <p:nvSpPr>
          <p:cNvPr id="26" name="سهم إلى اليسار 25"/>
          <p:cNvSpPr/>
          <p:nvPr/>
        </p:nvSpPr>
        <p:spPr bwMode="auto">
          <a:xfrm>
            <a:off x="2328922" y="1937922"/>
            <a:ext cx="571504" cy="285752"/>
          </a:xfrm>
          <a:prstGeom prst="leftArrow">
            <a:avLst/>
          </a:prstGeom>
          <a:solidFill>
            <a:schemeClr val="accent1"/>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lstStyle/>
          <a:p>
            <a:pPr algn="l" eaLnBrk="0" hangingPunct="0">
              <a:defRPr/>
            </a:pPr>
            <a:endParaRPr lang="en-US">
              <a:cs typeface="Times New Roman" pitchFamily="18" charset="0"/>
            </a:endParaRPr>
          </a:p>
        </p:txBody>
      </p:sp>
      <p:sp>
        <p:nvSpPr>
          <p:cNvPr id="14" name="Rectangle 13"/>
          <p:cNvSpPr/>
          <p:nvPr/>
        </p:nvSpPr>
        <p:spPr>
          <a:xfrm>
            <a:off x="6878638" y="0"/>
            <a:ext cx="2301875"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نمـــــوذج </a:t>
            </a:r>
            <a:r>
              <a:rPr lang="ar-SA" sz="4000" b="1" kern="0" dirty="0" err="1">
                <a:solidFill>
                  <a:srgbClr val="003399"/>
                </a:solidFill>
                <a:latin typeface="Arabic Typesetting" pitchFamily="66" charset="-78"/>
                <a:cs typeface="DecoType Naskh Extensions" pitchFamily="2" charset="-78"/>
              </a:rPr>
              <a:t>لاســــويل</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idx="1"/>
          </p:nvPr>
        </p:nvSpPr>
        <p:spPr>
          <a:xfrm>
            <a:off x="827088" y="1196975"/>
            <a:ext cx="7994650" cy="3455988"/>
          </a:xfrm>
        </p:spPr>
        <p:txBody>
          <a:bodyPr/>
          <a:lstStyle/>
          <a:p>
            <a:pPr marL="628650" lvl="1" indent="-514350" algn="r" rtl="1">
              <a:buClr>
                <a:schemeClr val="tx2">
                  <a:lumMod val="50000"/>
                </a:schemeClr>
              </a:buClr>
              <a:buFont typeface="Arial" pitchFamily="34" charset="0"/>
              <a:buNone/>
              <a:defRPr/>
            </a:pPr>
            <a:r>
              <a:rPr lang="ar-SA" sz="3300" b="1" dirty="0" smtClean="0">
                <a:latin typeface="Arabic Typesetting" pitchFamily="66" charset="-78"/>
                <a:ea typeface="+mn-ea"/>
                <a:cs typeface="DecoType Naskh Extensions" pitchFamily="2" charset="-78"/>
              </a:rPr>
              <a:t>هي وسيلة قياس مستمرة للعملية التعليمية داخل الصف الدراسي , ومدى استجابتهم لعناصر موضوع الدرس .</a:t>
            </a:r>
          </a:p>
          <a:p>
            <a:pPr marL="628650" lvl="1" indent="-514350" algn="r" rtl="1">
              <a:buClr>
                <a:schemeClr val="tx2">
                  <a:lumMod val="50000"/>
                </a:schemeClr>
              </a:buClr>
              <a:buFont typeface="Arial" pitchFamily="34" charset="0"/>
              <a:buNone/>
              <a:defRPr/>
            </a:pPr>
            <a:r>
              <a:rPr lang="ar-SA" sz="3300" b="1" dirty="0" smtClean="0">
                <a:solidFill>
                  <a:srgbClr val="C00000"/>
                </a:solidFill>
                <a:latin typeface="Arabic Typesetting" pitchFamily="66" charset="-78"/>
                <a:ea typeface="+mn-ea"/>
                <a:cs typeface="DecoType Naskh Extensions" pitchFamily="2" charset="-78"/>
              </a:rPr>
              <a:t>وتنقسم  إلى :</a:t>
            </a:r>
          </a:p>
          <a:p>
            <a:pPr marL="628650" lvl="1" indent="-514350" algn="r" rtl="1">
              <a:buClr>
                <a:schemeClr val="tx2">
                  <a:lumMod val="50000"/>
                </a:schemeClr>
              </a:buClr>
              <a:buFont typeface="+mj-lt"/>
              <a:buAutoNum type="arabicPeriod"/>
              <a:defRPr/>
            </a:pPr>
            <a:r>
              <a:rPr lang="ar-SA" sz="3300" b="1" dirty="0" smtClean="0">
                <a:latin typeface="Arabic Typesetting" pitchFamily="66" charset="-78"/>
                <a:ea typeface="+mn-ea"/>
                <a:cs typeface="DecoType Naskh Extensions" pitchFamily="2" charset="-78"/>
              </a:rPr>
              <a:t>تغذية راجعة فورية .</a:t>
            </a:r>
          </a:p>
          <a:p>
            <a:pPr marL="628650" lvl="1" indent="-514350" algn="r" rtl="1">
              <a:buClr>
                <a:schemeClr val="tx2">
                  <a:lumMod val="50000"/>
                </a:schemeClr>
              </a:buClr>
              <a:buFont typeface="+mj-lt"/>
              <a:buAutoNum type="arabicPeriod"/>
              <a:defRPr/>
            </a:pPr>
            <a:r>
              <a:rPr lang="ar-SA" sz="3300" b="1" dirty="0" smtClean="0">
                <a:latin typeface="Arabic Typesetting" pitchFamily="66" charset="-78"/>
                <a:ea typeface="+mn-ea"/>
                <a:cs typeface="DecoType Naskh Extensions" pitchFamily="2" charset="-78"/>
              </a:rPr>
              <a:t>تغذية راجعة مؤجلة.</a:t>
            </a:r>
          </a:p>
          <a:p>
            <a:pPr marL="628650" lvl="1" indent="-514350" algn="r" rtl="1">
              <a:buClr>
                <a:schemeClr val="tx2">
                  <a:lumMod val="50000"/>
                </a:schemeClr>
              </a:buClr>
              <a:buFont typeface="Arial" pitchFamily="34" charset="0"/>
              <a:buNone/>
              <a:defRPr/>
            </a:pPr>
            <a:endParaRPr lang="en-US" sz="3300" b="1" dirty="0">
              <a:latin typeface="Arabic Typesetting" pitchFamily="66" charset="-78"/>
              <a:ea typeface="+mn-ea"/>
              <a:cs typeface="DecoType Naskh Extensions" pitchFamily="2" charset="-78"/>
            </a:endParaRPr>
          </a:p>
        </p:txBody>
      </p:sp>
      <p:sp>
        <p:nvSpPr>
          <p:cNvPr id="4" name="Rectangle 3"/>
          <p:cNvSpPr/>
          <p:nvPr/>
        </p:nvSpPr>
        <p:spPr>
          <a:xfrm>
            <a:off x="4787900" y="260350"/>
            <a:ext cx="3373438" cy="708025"/>
          </a:xfrm>
          <a:prstGeom prst="rect">
            <a:avLst/>
          </a:prstGeom>
        </p:spPr>
        <p:txBody>
          <a:bodyPr>
            <a:spAutoFit/>
          </a:bodyPr>
          <a:lstStyle/>
          <a:p>
            <a:pPr>
              <a:defRPr/>
            </a:pPr>
            <a:r>
              <a:rPr lang="ar-SA" sz="4000" b="1" kern="0" dirty="0">
                <a:solidFill>
                  <a:srgbClr val="003399"/>
                </a:solidFill>
                <a:latin typeface="Arabic Typesetting" pitchFamily="66" charset="-78"/>
                <a:cs typeface="DecoType Naskh Extensions" pitchFamily="2" charset="-78"/>
              </a:rPr>
              <a:t>التغـــذية الراجــــعة </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slide(fromBottom)">
                                      <p:cBhvr>
                                        <p:cTn id="7" dur="500"/>
                                        <p:tgtEl>
                                          <p:spTgt spid="1229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295">
                                            <p:txEl>
                                              <p:pRg st="1" end="1"/>
                                            </p:txEl>
                                          </p:spTgt>
                                        </p:tgtEl>
                                        <p:attrNameLst>
                                          <p:attrName>style.visibility</p:attrName>
                                        </p:attrNameLst>
                                      </p:cBhvr>
                                      <p:to>
                                        <p:strVal val="visible"/>
                                      </p:to>
                                    </p:set>
                                    <p:animEffect transition="in" filter="slide(fromBottom)">
                                      <p:cBhvr>
                                        <p:cTn id="10" dur="500"/>
                                        <p:tgtEl>
                                          <p:spTgt spid="1229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295">
                                            <p:txEl>
                                              <p:pRg st="2" end="2"/>
                                            </p:txEl>
                                          </p:spTgt>
                                        </p:tgtEl>
                                        <p:attrNameLst>
                                          <p:attrName>style.visibility</p:attrName>
                                        </p:attrNameLst>
                                      </p:cBhvr>
                                      <p:to>
                                        <p:strVal val="visible"/>
                                      </p:to>
                                    </p:set>
                                    <p:animEffect transition="in" filter="slide(fromBottom)">
                                      <p:cBhvr>
                                        <p:cTn id="13" dur="500"/>
                                        <p:tgtEl>
                                          <p:spTgt spid="12295">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295">
                                            <p:txEl>
                                              <p:pRg st="3" end="3"/>
                                            </p:txEl>
                                          </p:spTgt>
                                        </p:tgtEl>
                                        <p:attrNameLst>
                                          <p:attrName>style.visibility</p:attrName>
                                        </p:attrNameLst>
                                      </p:cBhvr>
                                      <p:to>
                                        <p:strVal val="visible"/>
                                      </p:to>
                                    </p:set>
                                    <p:animEffect transition="in" filter="slide(fromBottom)">
                                      <p:cBhvr>
                                        <p:cTn id="16"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16013" y="1268413"/>
          <a:ext cx="7704856" cy="4018390"/>
        </p:xfrm>
        <a:graphic>
          <a:graphicData uri="http://schemas.openxmlformats.org/drawingml/2006/table">
            <a:tbl>
              <a:tblPr firstRow="1" bandRow="1">
                <a:tableStyleId>{5C22544A-7EE6-4342-B048-85BDC9FD1C3A}</a:tableStyleId>
              </a:tblPr>
              <a:tblGrid>
                <a:gridCol w="3750692"/>
                <a:gridCol w="3954164"/>
              </a:tblGrid>
              <a:tr h="803678">
                <a:tc>
                  <a:txBody>
                    <a:bodyPr/>
                    <a:lstStyle/>
                    <a:p>
                      <a:pPr algn="ctr"/>
                      <a:r>
                        <a:rPr lang="ar-SA" sz="4000" b="1" dirty="0" smtClean="0">
                          <a:solidFill>
                            <a:schemeClr val="bg1">
                              <a:lumMod val="50000"/>
                            </a:schemeClr>
                          </a:solidFill>
                          <a:latin typeface="Arabic Typesetting" pitchFamily="66" charset="-78"/>
                          <a:ea typeface="+mn-ea"/>
                          <a:cs typeface="DecoType Naskh Extensions" pitchFamily="2" charset="-78"/>
                        </a:rPr>
                        <a:t>الاتصال التربوي</a:t>
                      </a:r>
                      <a:endParaRPr lang="en-US" sz="4000" b="1" dirty="0">
                        <a:solidFill>
                          <a:schemeClr val="bg1">
                            <a:lumMod val="50000"/>
                          </a:schemeClr>
                        </a:solidFill>
                        <a:latin typeface="Arabic Typesetting" pitchFamily="66" charset="-78"/>
                        <a:ea typeface="+mn-ea"/>
                        <a:cs typeface="DecoType Naskh Extensions" pitchFamily="2" charset="-78"/>
                      </a:endParaRPr>
                    </a:p>
                  </a:txBody>
                  <a:tcPr/>
                </a:tc>
                <a:tc>
                  <a:txBody>
                    <a:bodyPr/>
                    <a:lstStyle/>
                    <a:p>
                      <a:pPr algn="ctr"/>
                      <a:r>
                        <a:rPr lang="ar-SA" sz="4000" b="1" dirty="0" smtClean="0">
                          <a:solidFill>
                            <a:schemeClr val="bg1">
                              <a:lumMod val="50000"/>
                            </a:schemeClr>
                          </a:solidFill>
                          <a:latin typeface="Arabic Typesetting" pitchFamily="66" charset="-78"/>
                          <a:ea typeface="+mn-ea"/>
                          <a:cs typeface="DecoType Naskh Extensions" pitchFamily="2" charset="-78"/>
                        </a:rPr>
                        <a:t>الاتصال العام</a:t>
                      </a:r>
                      <a:endParaRPr lang="en-US" sz="4000" b="1" dirty="0">
                        <a:solidFill>
                          <a:schemeClr val="bg1">
                            <a:lumMod val="50000"/>
                          </a:schemeClr>
                        </a:solidFill>
                        <a:latin typeface="Arabic Typesetting" pitchFamily="66" charset="-78"/>
                        <a:ea typeface="+mn-ea"/>
                        <a:cs typeface="DecoType Naskh Extensions" pitchFamily="2" charset="-78"/>
                      </a:endParaRPr>
                    </a:p>
                  </a:txBody>
                  <a:tcPr/>
                </a:tc>
              </a:tr>
              <a:tr h="803678">
                <a:tc>
                  <a:txBody>
                    <a:bodyPr/>
                    <a:lstStyle/>
                    <a:p>
                      <a:pPr marL="0" algn="ctr" defTabSz="914400" rtl="0" eaLnBrk="1" latinLnBrk="0" hangingPunct="1"/>
                      <a:r>
                        <a:rPr lang="ar-SA" sz="2800" b="1" kern="1200" dirty="0" smtClean="0">
                          <a:solidFill>
                            <a:schemeClr val="tx1"/>
                          </a:solidFill>
                          <a:latin typeface="Arabic Typesetting" pitchFamily="66" charset="-78"/>
                          <a:ea typeface="+mn-ea"/>
                          <a:cs typeface="DecoType Naskh Extensions" pitchFamily="2" charset="-78"/>
                        </a:rPr>
                        <a:t>يحدث داخل قاعة الدراسة</a:t>
                      </a:r>
                      <a:endParaRPr lang="en-US" sz="2800" b="1" kern="1200" dirty="0">
                        <a:solidFill>
                          <a:schemeClr val="tx1"/>
                        </a:solidFill>
                        <a:latin typeface="Arabic Typesetting" pitchFamily="66" charset="-78"/>
                        <a:ea typeface="+mn-ea"/>
                        <a:cs typeface="DecoType Naskh Extensions" pitchFamily="2" charset="-78"/>
                      </a:endParaRPr>
                    </a:p>
                  </a:txBody>
                  <a:tcPr/>
                </a:tc>
                <a:tc>
                  <a:txBody>
                    <a:bodyPr/>
                    <a:lstStyle/>
                    <a:p>
                      <a:pPr algn="ctr"/>
                      <a:r>
                        <a:rPr lang="ar-SA" sz="2800" b="1" dirty="0" smtClean="0">
                          <a:solidFill>
                            <a:schemeClr val="tx1"/>
                          </a:solidFill>
                          <a:latin typeface="Arabic Typesetting" pitchFamily="66" charset="-78"/>
                          <a:ea typeface="+mn-ea"/>
                          <a:cs typeface="DecoType Naskh Extensions" pitchFamily="2" charset="-78"/>
                        </a:rPr>
                        <a:t>غير محدد من حيث الموقع</a:t>
                      </a:r>
                      <a:endParaRPr lang="en-US" sz="2800" b="1" dirty="0">
                        <a:solidFill>
                          <a:schemeClr val="tx1"/>
                        </a:solidFill>
                        <a:latin typeface="Arabic Typesetting" pitchFamily="66" charset="-78"/>
                        <a:ea typeface="+mn-ea"/>
                        <a:cs typeface="DecoType Naskh Extensions" pitchFamily="2" charset="-78"/>
                      </a:endParaRPr>
                    </a:p>
                  </a:txBody>
                  <a:tcPr/>
                </a:tc>
              </a:tr>
              <a:tr h="803678">
                <a:tc>
                  <a:txBody>
                    <a:bodyPr/>
                    <a:lstStyle/>
                    <a:p>
                      <a:pPr marL="0" algn="ctr" defTabSz="914400" rtl="0" eaLnBrk="1" latinLnBrk="0" hangingPunct="1"/>
                      <a:r>
                        <a:rPr lang="ar-SA" sz="2800" b="1" kern="1200" dirty="0" smtClean="0">
                          <a:solidFill>
                            <a:schemeClr val="tx1"/>
                          </a:solidFill>
                          <a:latin typeface="Arabic Typesetting" pitchFamily="66" charset="-78"/>
                          <a:ea typeface="+mn-ea"/>
                          <a:cs typeface="DecoType Naskh Extensions" pitchFamily="2" charset="-78"/>
                        </a:rPr>
                        <a:t>مقنن ليتلاءم</a:t>
                      </a:r>
                      <a:r>
                        <a:rPr lang="ar-SA" sz="2800" b="1" kern="1200" baseline="0" dirty="0" smtClean="0">
                          <a:solidFill>
                            <a:schemeClr val="tx1"/>
                          </a:solidFill>
                          <a:latin typeface="Arabic Typesetting" pitchFamily="66" charset="-78"/>
                          <a:ea typeface="+mn-ea"/>
                          <a:cs typeface="DecoType Naskh Extensions" pitchFamily="2" charset="-78"/>
                        </a:rPr>
                        <a:t> مع</a:t>
                      </a:r>
                      <a:r>
                        <a:rPr lang="ar-SA" sz="2800" b="1" kern="1200" dirty="0" smtClean="0">
                          <a:solidFill>
                            <a:schemeClr val="tx1"/>
                          </a:solidFill>
                          <a:latin typeface="Arabic Typesetting" pitchFamily="66" charset="-78"/>
                          <a:ea typeface="+mn-ea"/>
                          <a:cs typeface="DecoType Naskh Extensions" pitchFamily="2" charset="-78"/>
                        </a:rPr>
                        <a:t> المرحلة الدراسية</a:t>
                      </a:r>
                      <a:endParaRPr lang="en-US" sz="2800" b="1" kern="1200" dirty="0">
                        <a:solidFill>
                          <a:schemeClr val="tx1"/>
                        </a:solidFill>
                        <a:latin typeface="Arabic Typesetting" pitchFamily="66" charset="-78"/>
                        <a:ea typeface="+mn-ea"/>
                        <a:cs typeface="DecoType Naskh Extensions" pitchFamily="2" charset="-78"/>
                      </a:endParaRPr>
                    </a:p>
                  </a:txBody>
                  <a:tcPr/>
                </a:tc>
                <a:tc>
                  <a:txBody>
                    <a:bodyPr/>
                    <a:lstStyle/>
                    <a:p>
                      <a:pPr algn="ctr"/>
                      <a:r>
                        <a:rPr lang="ar-SA" sz="2800" b="1" dirty="0" smtClean="0">
                          <a:solidFill>
                            <a:schemeClr val="tx1"/>
                          </a:solidFill>
                          <a:latin typeface="Arabic Typesetting" pitchFamily="66" charset="-78"/>
                          <a:ea typeface="+mn-ea"/>
                          <a:cs typeface="DecoType Naskh Extensions" pitchFamily="2" charset="-78"/>
                        </a:rPr>
                        <a:t>غير مقنن</a:t>
                      </a:r>
                      <a:endParaRPr lang="en-US" sz="2800" b="1" dirty="0">
                        <a:solidFill>
                          <a:schemeClr val="tx1"/>
                        </a:solidFill>
                        <a:latin typeface="Arabic Typesetting" pitchFamily="66" charset="-78"/>
                        <a:ea typeface="+mn-ea"/>
                        <a:cs typeface="DecoType Naskh Extensions" pitchFamily="2" charset="-78"/>
                      </a:endParaRPr>
                    </a:p>
                  </a:txBody>
                  <a:tcPr/>
                </a:tc>
              </a:tr>
              <a:tr h="803678">
                <a:tc>
                  <a:txBody>
                    <a:bodyPr/>
                    <a:lstStyle/>
                    <a:p>
                      <a:pPr marL="0" algn="ctr" defTabSz="914400" rtl="0" eaLnBrk="1" latinLnBrk="0" hangingPunct="1"/>
                      <a:r>
                        <a:rPr lang="ar-SA" sz="2800" b="1" kern="1200" dirty="0" smtClean="0">
                          <a:solidFill>
                            <a:schemeClr val="tx1"/>
                          </a:solidFill>
                          <a:latin typeface="Arabic Typesetting" pitchFamily="66" charset="-78"/>
                          <a:ea typeface="+mn-ea"/>
                          <a:cs typeface="DecoType Naskh Extensions" pitchFamily="2" charset="-78"/>
                        </a:rPr>
                        <a:t>مطالب ومحاسب على النتائج</a:t>
                      </a:r>
                      <a:endParaRPr lang="en-US" sz="2800" b="1" kern="1200" dirty="0">
                        <a:solidFill>
                          <a:schemeClr val="tx1"/>
                        </a:solidFill>
                        <a:latin typeface="Arabic Typesetting" pitchFamily="66" charset="-78"/>
                        <a:ea typeface="+mn-ea"/>
                        <a:cs typeface="DecoType Naskh Extensions" pitchFamily="2" charset="-78"/>
                      </a:endParaRPr>
                    </a:p>
                  </a:txBody>
                  <a:tcPr/>
                </a:tc>
                <a:tc>
                  <a:txBody>
                    <a:bodyPr/>
                    <a:lstStyle/>
                    <a:p>
                      <a:pPr algn="ctr"/>
                      <a:r>
                        <a:rPr lang="ar-SA" sz="2800" b="1" dirty="0" smtClean="0">
                          <a:solidFill>
                            <a:schemeClr val="tx1"/>
                          </a:solidFill>
                          <a:latin typeface="Arabic Typesetting" pitchFamily="66" charset="-78"/>
                          <a:ea typeface="+mn-ea"/>
                          <a:cs typeface="DecoType Naskh Extensions" pitchFamily="2" charset="-78"/>
                        </a:rPr>
                        <a:t>غير مطالب بالنتائج</a:t>
                      </a:r>
                      <a:endParaRPr lang="en-US" sz="2800" b="1" dirty="0">
                        <a:solidFill>
                          <a:schemeClr val="tx1"/>
                        </a:solidFill>
                        <a:latin typeface="Arabic Typesetting" pitchFamily="66" charset="-78"/>
                        <a:ea typeface="+mn-ea"/>
                        <a:cs typeface="DecoType Naskh Extensions" pitchFamily="2" charset="-78"/>
                      </a:endParaRPr>
                    </a:p>
                  </a:txBody>
                  <a:tcPr/>
                </a:tc>
              </a:tr>
              <a:tr h="803678">
                <a:tc>
                  <a:txBody>
                    <a:bodyPr/>
                    <a:lstStyle/>
                    <a:p>
                      <a:pPr marL="0" algn="ctr" defTabSz="914400" rtl="0" eaLnBrk="1" latinLnBrk="0" hangingPunct="1"/>
                      <a:r>
                        <a:rPr lang="ar-SA" sz="2800" b="1" kern="1200" dirty="0" smtClean="0">
                          <a:solidFill>
                            <a:schemeClr val="tx1"/>
                          </a:solidFill>
                          <a:latin typeface="Arabic Typesetting" pitchFamily="66" charset="-78"/>
                          <a:ea typeface="+mn-ea"/>
                          <a:cs typeface="DecoType Naskh Extensions" pitchFamily="2" charset="-78"/>
                        </a:rPr>
                        <a:t>متجانس من ناحية مواضيع المادة</a:t>
                      </a:r>
                      <a:endParaRPr lang="en-US" sz="2800" b="1" kern="1200" dirty="0">
                        <a:solidFill>
                          <a:schemeClr val="tx1"/>
                        </a:solidFill>
                        <a:latin typeface="Arabic Typesetting" pitchFamily="66" charset="-78"/>
                        <a:ea typeface="+mn-ea"/>
                        <a:cs typeface="DecoType Naskh Extensions" pitchFamily="2" charset="-78"/>
                      </a:endParaRPr>
                    </a:p>
                  </a:txBody>
                  <a:tcPr/>
                </a:tc>
                <a:tc>
                  <a:txBody>
                    <a:bodyPr/>
                    <a:lstStyle/>
                    <a:p>
                      <a:pPr algn="ctr"/>
                      <a:r>
                        <a:rPr lang="ar-SA" sz="2800" b="1" dirty="0" smtClean="0">
                          <a:solidFill>
                            <a:schemeClr val="tx1"/>
                          </a:solidFill>
                          <a:latin typeface="Arabic Typesetting" pitchFamily="66" charset="-78"/>
                          <a:ea typeface="+mn-ea"/>
                          <a:cs typeface="DecoType Naskh Extensions" pitchFamily="2" charset="-78"/>
                        </a:rPr>
                        <a:t>غير متجانس</a:t>
                      </a:r>
                      <a:endParaRPr lang="en-US" sz="2800" b="1" dirty="0">
                        <a:solidFill>
                          <a:schemeClr val="tx1"/>
                        </a:solidFill>
                        <a:latin typeface="Arabic Typesetting" pitchFamily="66" charset="-78"/>
                        <a:ea typeface="+mn-ea"/>
                        <a:cs typeface="DecoType Naskh Extensions" pitchFamily="2" charset="-78"/>
                      </a:endParaRPr>
                    </a:p>
                  </a:txBody>
                  <a:tcPr/>
                </a:tc>
              </a:tr>
            </a:tbl>
          </a:graphicData>
        </a:graphic>
      </p:graphicFrame>
      <p:sp>
        <p:nvSpPr>
          <p:cNvPr id="6" name="Rectangle 5"/>
          <p:cNvSpPr/>
          <p:nvPr/>
        </p:nvSpPr>
        <p:spPr>
          <a:xfrm>
            <a:off x="7618413" y="0"/>
            <a:ext cx="1274762"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الاتصــال</a:t>
            </a:r>
            <a:endParaRPr lang="ar-SA"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403350" y="1839913"/>
          <a:ext cx="7158038" cy="2884487"/>
        </p:xfrm>
        <a:graphic>
          <a:graphicData uri="http://schemas.openxmlformats.org/presentationml/2006/ole">
            <p:oleObj spid="_x0000_s1026" name="Image" r:id="rId3" imgW="5172028" imgH="2084836" progId="">
              <p:embed/>
            </p:oleObj>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idx="1"/>
          </p:nvPr>
        </p:nvSpPr>
        <p:spPr>
          <a:xfrm>
            <a:off x="1882775" y="1341438"/>
            <a:ext cx="7010400" cy="3816350"/>
          </a:xfrm>
        </p:spPr>
        <p:txBody>
          <a:bodyPr/>
          <a:lstStyle/>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اعتماد المعلم على الطريقة اللفظية.</a:t>
            </a:r>
          </a:p>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اختلاف الخبرة الفردية عند التلاميذ.</a:t>
            </a:r>
          </a:p>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العوامل النفسية داخل الحجرة الدراسية.</a:t>
            </a:r>
          </a:p>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انعدام الدافع للعملية التعليمية.</a:t>
            </a:r>
          </a:p>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الشرود الذهني لدى التلاميذ.</a:t>
            </a:r>
          </a:p>
          <a:p>
            <a:pPr marL="628650" lvl="1" indent="-514350" algn="r" rtl="1">
              <a:buClr>
                <a:schemeClr val="tx2">
                  <a:lumMod val="50000"/>
                </a:schemeClr>
              </a:buClr>
              <a:buFont typeface="+mj-lt"/>
              <a:buAutoNum type="arabicParenR"/>
              <a:defRPr/>
            </a:pPr>
            <a:r>
              <a:rPr lang="ar-SA" sz="3300" b="1" dirty="0" smtClean="0">
                <a:latin typeface="Arabic Typesetting" pitchFamily="66" charset="-78"/>
                <a:ea typeface="+mn-ea"/>
                <a:cs typeface="DecoType Naskh Extensions" pitchFamily="2" charset="-78"/>
              </a:rPr>
              <a:t>الوسيلة والإدراك الحسي.</a:t>
            </a:r>
            <a:endParaRPr lang="en-US" sz="3300" b="1" dirty="0">
              <a:latin typeface="Arabic Typesetting" pitchFamily="66" charset="-78"/>
              <a:ea typeface="+mn-ea"/>
              <a:cs typeface="DecoType Naskh Extensions" pitchFamily="2" charset="-78"/>
            </a:endParaRPr>
          </a:p>
        </p:txBody>
      </p:sp>
      <p:sp>
        <p:nvSpPr>
          <p:cNvPr id="4" name="Rectangle 3"/>
          <p:cNvSpPr/>
          <p:nvPr/>
        </p:nvSpPr>
        <p:spPr>
          <a:xfrm>
            <a:off x="4491038" y="0"/>
            <a:ext cx="4545012" cy="708025"/>
          </a:xfrm>
          <a:prstGeom prst="rect">
            <a:avLst/>
          </a:prstGeom>
        </p:spPr>
        <p:txBody>
          <a:bodyPr wrap="none">
            <a:spAutoFit/>
          </a:bodyPr>
          <a:lstStyle/>
          <a:p>
            <a:pPr>
              <a:defRPr/>
            </a:pPr>
            <a:r>
              <a:rPr lang="ar-SA" sz="4000" b="1" kern="0" dirty="0">
                <a:solidFill>
                  <a:srgbClr val="003399"/>
                </a:solidFill>
                <a:latin typeface="Arabic Typesetting" pitchFamily="66" charset="-78"/>
                <a:cs typeface="DecoType Naskh Extensions" pitchFamily="2" charset="-78"/>
              </a:rPr>
              <a:t>معوقــات الاتصــال المواقف التعليمية</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slide(fromBottom)">
                                      <p:cBhvr>
                                        <p:cTn id="7" dur="500"/>
                                        <p:tgtEl>
                                          <p:spTgt spid="1229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295">
                                            <p:txEl>
                                              <p:pRg st="1" end="1"/>
                                            </p:txEl>
                                          </p:spTgt>
                                        </p:tgtEl>
                                        <p:attrNameLst>
                                          <p:attrName>style.visibility</p:attrName>
                                        </p:attrNameLst>
                                      </p:cBhvr>
                                      <p:to>
                                        <p:strVal val="visible"/>
                                      </p:to>
                                    </p:set>
                                    <p:animEffect transition="in" filter="slide(fromBottom)">
                                      <p:cBhvr>
                                        <p:cTn id="10" dur="500"/>
                                        <p:tgtEl>
                                          <p:spTgt spid="1229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295">
                                            <p:txEl>
                                              <p:pRg st="2" end="2"/>
                                            </p:txEl>
                                          </p:spTgt>
                                        </p:tgtEl>
                                        <p:attrNameLst>
                                          <p:attrName>style.visibility</p:attrName>
                                        </p:attrNameLst>
                                      </p:cBhvr>
                                      <p:to>
                                        <p:strVal val="visible"/>
                                      </p:to>
                                    </p:set>
                                    <p:animEffect transition="in" filter="slide(fromBottom)">
                                      <p:cBhvr>
                                        <p:cTn id="13" dur="500"/>
                                        <p:tgtEl>
                                          <p:spTgt spid="12295">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295">
                                            <p:txEl>
                                              <p:pRg st="3" end="3"/>
                                            </p:txEl>
                                          </p:spTgt>
                                        </p:tgtEl>
                                        <p:attrNameLst>
                                          <p:attrName>style.visibility</p:attrName>
                                        </p:attrNameLst>
                                      </p:cBhvr>
                                      <p:to>
                                        <p:strVal val="visible"/>
                                      </p:to>
                                    </p:set>
                                    <p:animEffect transition="in" filter="slide(fromBottom)">
                                      <p:cBhvr>
                                        <p:cTn id="16" dur="500"/>
                                        <p:tgtEl>
                                          <p:spTgt spid="12295">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2295">
                                            <p:txEl>
                                              <p:pRg st="4" end="4"/>
                                            </p:txEl>
                                          </p:spTgt>
                                        </p:tgtEl>
                                        <p:attrNameLst>
                                          <p:attrName>style.visibility</p:attrName>
                                        </p:attrNameLst>
                                      </p:cBhvr>
                                      <p:to>
                                        <p:strVal val="visible"/>
                                      </p:to>
                                    </p:set>
                                    <p:animEffect transition="in" filter="slide(fromBottom)">
                                      <p:cBhvr>
                                        <p:cTn id="19" dur="500"/>
                                        <p:tgtEl>
                                          <p:spTgt spid="12295">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2295">
                                            <p:txEl>
                                              <p:pRg st="5" end="5"/>
                                            </p:txEl>
                                          </p:spTgt>
                                        </p:tgtEl>
                                        <p:attrNameLst>
                                          <p:attrName>style.visibility</p:attrName>
                                        </p:attrNameLst>
                                      </p:cBhvr>
                                      <p:to>
                                        <p:strVal val="visible"/>
                                      </p:to>
                                    </p:set>
                                    <p:animEffect transition="in" filter="slide(fromBottom)">
                                      <p:cBhvr>
                                        <p:cTn id="22" dur="500"/>
                                        <p:tgtEl>
                                          <p:spTgt spid="122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5"/>
          <p:cNvSpPr>
            <a:spLocks noChangeArrowheads="1" noChangeShapeType="1" noTextEdit="1"/>
          </p:cNvSpPr>
          <p:nvPr/>
        </p:nvSpPr>
        <p:spPr bwMode="auto">
          <a:xfrm>
            <a:off x="2916238" y="908050"/>
            <a:ext cx="3986212" cy="709613"/>
          </a:xfrm>
          <a:prstGeom prst="rect">
            <a:avLst/>
          </a:prstGeom>
        </p:spPr>
        <p:txBody>
          <a:bodyPr wrap="none" fromWordArt="1">
            <a:prstTxWarp prst="textPlain">
              <a:avLst>
                <a:gd name="adj" fmla="val 50000"/>
              </a:avLst>
            </a:prstTxWarp>
          </a:bodyPr>
          <a:lstStyle/>
          <a:p>
            <a:pPr rtl="1"/>
            <a:r>
              <a:rPr lang="ar-SA" sz="3600" b="1" i="1" kern="10">
                <a:ln w="28575">
                  <a:solidFill>
                    <a:schemeClr val="accent1"/>
                  </a:solidFill>
                  <a:round/>
                  <a:headEnd/>
                  <a:tailEnd/>
                </a:ln>
                <a:solidFill>
                  <a:srgbClr val="FFFFFF"/>
                </a:solidFill>
                <a:effectLst>
                  <a:outerShdw dist="35921" dir="2700000" algn="ctr" rotWithShape="0">
                    <a:srgbClr val="808080">
                      <a:alpha val="79999"/>
                    </a:srgbClr>
                  </a:outerShdw>
                </a:effectLst>
                <a:latin typeface="Arial"/>
                <a:cs typeface="Arial"/>
              </a:rPr>
              <a:t>تعلمتُ اليوم</a:t>
            </a:r>
          </a:p>
        </p:txBody>
      </p:sp>
      <p:sp>
        <p:nvSpPr>
          <p:cNvPr id="23555" name="عنصر نائب للمحتوى 8"/>
          <p:cNvSpPr txBox="1">
            <a:spLocks/>
          </p:cNvSpPr>
          <p:nvPr/>
        </p:nvSpPr>
        <p:spPr bwMode="auto">
          <a:xfrm>
            <a:off x="971550" y="1773238"/>
            <a:ext cx="7467600" cy="4103687"/>
          </a:xfrm>
          <a:prstGeom prst="rect">
            <a:avLst/>
          </a:prstGeom>
          <a:noFill/>
          <a:ln w="9525">
            <a:noFill/>
            <a:miter lim="800000"/>
            <a:headEnd/>
            <a:tailEnd/>
          </a:ln>
        </p:spPr>
        <p:txBody>
          <a:bodyPr/>
          <a:lstStyle/>
          <a:p>
            <a:pPr algn="r" rtl="1">
              <a:buClr>
                <a:schemeClr val="tx1"/>
              </a:buClr>
            </a:pPr>
            <a:r>
              <a:rPr lang="ar-SA" sz="3600" b="1" dirty="0">
                <a:solidFill>
                  <a:schemeClr val="tx2"/>
                </a:solidFill>
              </a:rPr>
              <a:t> </a:t>
            </a:r>
            <a:r>
              <a:rPr lang="ar-SA" sz="4800" b="1" dirty="0">
                <a:solidFill>
                  <a:srgbClr val="C00000"/>
                </a:solidFill>
                <a:latin typeface="Arabic Typesetting" pitchFamily="66" charset="-78"/>
                <a:cs typeface="Arabic Typesetting" pitchFamily="66" charset="-78"/>
              </a:rPr>
              <a:t>مفهوم العام للاتصال</a:t>
            </a:r>
          </a:p>
          <a:p>
            <a:pPr algn="r" rtl="1">
              <a:buClr>
                <a:schemeClr val="tx1"/>
              </a:buClr>
            </a:pPr>
            <a:r>
              <a:rPr lang="ar-SA" sz="4800" b="1" dirty="0">
                <a:solidFill>
                  <a:srgbClr val="C00000"/>
                </a:solidFill>
                <a:latin typeface="Arabic Typesetting" pitchFamily="66" charset="-78"/>
                <a:cs typeface="Arabic Typesetting" pitchFamily="66" charset="-78"/>
              </a:rPr>
              <a:t>تعريف الاتصال في عدة مجالات</a:t>
            </a:r>
          </a:p>
          <a:p>
            <a:pPr algn="r" rtl="1">
              <a:buClr>
                <a:schemeClr val="tx1"/>
              </a:buClr>
            </a:pPr>
            <a:r>
              <a:rPr lang="ar-SA" sz="4800" b="1" dirty="0">
                <a:solidFill>
                  <a:srgbClr val="C00000"/>
                </a:solidFill>
                <a:latin typeface="Arabic Typesetting" pitchFamily="66" charset="-78"/>
                <a:cs typeface="Arabic Typesetting" pitchFamily="66" charset="-78"/>
              </a:rPr>
              <a:t>صور </a:t>
            </a:r>
            <a:r>
              <a:rPr lang="ar-SA" sz="4800" b="1" dirty="0" smtClean="0">
                <a:solidFill>
                  <a:srgbClr val="C00000"/>
                </a:solidFill>
                <a:latin typeface="Arabic Typesetting" pitchFamily="66" charset="-78"/>
                <a:cs typeface="Arabic Typesetting" pitchFamily="66" charset="-78"/>
              </a:rPr>
              <a:t>الاتصال</a:t>
            </a:r>
            <a:endParaRPr lang="ar-SA" sz="4800" b="1" dirty="0">
              <a:solidFill>
                <a:srgbClr val="C00000"/>
              </a:solidFill>
              <a:latin typeface="Arabic Typesetting" pitchFamily="66" charset="-78"/>
              <a:cs typeface="Arabic Typesetting" pitchFamily="66" charset="-78"/>
            </a:endParaRPr>
          </a:p>
          <a:p>
            <a:pPr algn="r" rtl="1">
              <a:buClr>
                <a:schemeClr val="tx1"/>
              </a:buClr>
            </a:pPr>
            <a:r>
              <a:rPr lang="ar-SA" sz="4800" b="1" dirty="0">
                <a:solidFill>
                  <a:srgbClr val="C00000"/>
                </a:solidFill>
                <a:latin typeface="Arabic Typesetting" pitchFamily="66" charset="-78"/>
                <a:cs typeface="Arabic Typesetting" pitchFamily="66" charset="-78"/>
              </a:rPr>
              <a:t>خصائص الاتصال</a:t>
            </a:r>
          </a:p>
          <a:p>
            <a:pPr algn="r" rtl="1">
              <a:buClr>
                <a:schemeClr val="tx1"/>
              </a:buClr>
            </a:pPr>
            <a:r>
              <a:rPr lang="ar-SA" sz="4800" b="1" dirty="0">
                <a:solidFill>
                  <a:srgbClr val="C00000"/>
                </a:solidFill>
                <a:latin typeface="Arabic Typesetting" pitchFamily="66" charset="-78"/>
                <a:cs typeface="Arabic Typesetting" pitchFamily="66" charset="-78"/>
              </a:rPr>
              <a:t>عناصر الاتصال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idx="1"/>
          </p:nvPr>
        </p:nvSpPr>
        <p:spPr>
          <a:xfrm>
            <a:off x="1103313" y="1052513"/>
            <a:ext cx="7572375" cy="4537075"/>
          </a:xfrm>
        </p:spPr>
        <p:txBody>
          <a:bodyPr/>
          <a:lstStyle/>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مفهوم العام للاتصال</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تعريف الاتصال في عدة مجالات</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صور الاتصال</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خصائص الاتصال</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عناصر الاتصال</a:t>
            </a:r>
          </a:p>
          <a:p>
            <a:pPr rtl="1">
              <a:buFont typeface="Wingdings" pitchFamily="2" charset="2"/>
              <a:buNone/>
              <a:defRPr/>
            </a:pPr>
            <a:endParaRPr lang="ar-SA" dirty="0" smtClean="0"/>
          </a:p>
        </p:txBody>
      </p:sp>
      <p:sp>
        <p:nvSpPr>
          <p:cNvPr id="4" name="Title 1"/>
          <p:cNvSpPr txBox="1">
            <a:spLocks/>
          </p:cNvSpPr>
          <p:nvPr/>
        </p:nvSpPr>
        <p:spPr bwMode="gray">
          <a:xfrm>
            <a:off x="0" y="435769"/>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الاتـــصال</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dissolve">
                                      <p:cBhvr>
                                        <p:cTn id="7" dur="500"/>
                                        <p:tgtEl>
                                          <p:spTgt spid="5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dissolve">
                                      <p:cBhvr>
                                        <p:cTn id="12" dur="500"/>
                                        <p:tgtEl>
                                          <p:spTgt spid="5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dissolve">
                                      <p:cBhvr>
                                        <p:cTn id="17" dur="500"/>
                                        <p:tgtEl>
                                          <p:spTgt spid="5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Effect transition="in" filter="dissolve">
                                      <p:cBhvr>
                                        <p:cTn id="22" dur="500"/>
                                        <p:tgtEl>
                                          <p:spTgt spid="5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dissolve">
                                      <p:cBhvr>
                                        <p:cTn id="27" dur="500"/>
                                        <p:tgtEl>
                                          <p:spTgt spid="5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8313" y="260350"/>
            <a:ext cx="8274050" cy="460375"/>
          </a:xfrm>
        </p:spPr>
        <p:txBody>
          <a:bodyPr>
            <a:normAutofit fontScale="90000"/>
          </a:bodyPr>
          <a:lstStyle/>
          <a:p>
            <a:pPr algn="r"/>
            <a:r>
              <a:rPr lang="ar-SA" sz="4000" smtClean="0">
                <a:solidFill>
                  <a:srgbClr val="003399"/>
                </a:solidFill>
                <a:latin typeface="Arabic Typesetting" pitchFamily="66" charset="-78"/>
                <a:cs typeface="DecoType Naskh Extensions" pitchFamily="2" charset="-78"/>
              </a:rPr>
              <a:t>نشوء عملية الاتصال</a:t>
            </a:r>
          </a:p>
        </p:txBody>
      </p:sp>
      <p:sp>
        <p:nvSpPr>
          <p:cNvPr id="6147" name="Slide Number Placeholder 5"/>
          <p:cNvSpPr txBox="1">
            <a:spLocks noGrp="1"/>
          </p:cNvSpPr>
          <p:nvPr/>
        </p:nvSpPr>
        <p:spPr bwMode="auto">
          <a:xfrm>
            <a:off x="8129588" y="5734050"/>
            <a:ext cx="609600" cy="520700"/>
          </a:xfrm>
          <a:prstGeom prst="rect">
            <a:avLst/>
          </a:prstGeom>
          <a:noFill/>
          <a:ln w="9525">
            <a:noFill/>
            <a:miter lim="800000"/>
            <a:headEnd/>
            <a:tailEnd/>
          </a:ln>
        </p:spPr>
        <p:txBody>
          <a:bodyPr anchor="ctr"/>
          <a:lstStyle/>
          <a:p>
            <a:r>
              <a:rPr lang="ar-SA" sz="1400" b="1">
                <a:solidFill>
                  <a:srgbClr val="FFFFFF"/>
                </a:solidFill>
                <a:latin typeface="Century Schoolbook" pitchFamily="18" charset="0"/>
                <a:cs typeface="Times New Roman" pitchFamily="18" charset="0"/>
              </a:rPr>
              <a:t>2</a:t>
            </a:r>
          </a:p>
        </p:txBody>
      </p:sp>
      <p:pic>
        <p:nvPicPr>
          <p:cNvPr id="6148" name="Picture 11" descr="كتابة"/>
          <p:cNvPicPr>
            <a:picLocks noChangeAspect="1" noChangeArrowheads="1"/>
          </p:cNvPicPr>
          <p:nvPr/>
        </p:nvPicPr>
        <p:blipFill>
          <a:blip r:embed="rId2" cstate="print"/>
          <a:srcRect/>
          <a:stretch>
            <a:fillRect/>
          </a:stretch>
        </p:blipFill>
        <p:spPr bwMode="auto">
          <a:xfrm>
            <a:off x="3714750" y="1714500"/>
            <a:ext cx="1571625" cy="1643063"/>
          </a:xfrm>
          <a:prstGeom prst="rect">
            <a:avLst/>
          </a:prstGeom>
          <a:noFill/>
          <a:ln w="9525">
            <a:noFill/>
            <a:miter lim="800000"/>
            <a:headEnd/>
            <a:tailEnd/>
          </a:ln>
        </p:spPr>
      </p:pic>
      <p:pic>
        <p:nvPicPr>
          <p:cNvPr id="6149" name="Picture 6" descr="تلفون"/>
          <p:cNvPicPr>
            <a:picLocks noChangeAspect="1" noChangeArrowheads="1"/>
          </p:cNvPicPr>
          <p:nvPr/>
        </p:nvPicPr>
        <p:blipFill>
          <a:blip r:embed="rId3" cstate="print"/>
          <a:srcRect/>
          <a:stretch>
            <a:fillRect/>
          </a:stretch>
        </p:blipFill>
        <p:spPr bwMode="auto">
          <a:xfrm>
            <a:off x="5072063" y="4143375"/>
            <a:ext cx="2001837" cy="1300163"/>
          </a:xfrm>
          <a:prstGeom prst="rect">
            <a:avLst/>
          </a:prstGeom>
          <a:noFill/>
          <a:ln w="9525">
            <a:noFill/>
            <a:miter lim="800000"/>
            <a:headEnd/>
            <a:tailEnd/>
          </a:ln>
        </p:spPr>
      </p:pic>
      <p:pic>
        <p:nvPicPr>
          <p:cNvPr id="6150" name="Picture 7" descr="نقاش غير مفهوم"/>
          <p:cNvPicPr>
            <a:picLocks noChangeAspect="1" noChangeArrowheads="1"/>
          </p:cNvPicPr>
          <p:nvPr/>
        </p:nvPicPr>
        <p:blipFill>
          <a:blip r:embed="rId4" cstate="print"/>
          <a:srcRect/>
          <a:stretch>
            <a:fillRect/>
          </a:stretch>
        </p:blipFill>
        <p:spPr bwMode="auto">
          <a:xfrm>
            <a:off x="6072188" y="1714500"/>
            <a:ext cx="1544637" cy="1571625"/>
          </a:xfrm>
          <a:prstGeom prst="rect">
            <a:avLst/>
          </a:prstGeom>
          <a:noFill/>
          <a:ln w="9525">
            <a:noFill/>
            <a:miter lim="800000"/>
            <a:headEnd/>
            <a:tailEnd/>
          </a:ln>
        </p:spPr>
      </p:pic>
      <p:pic>
        <p:nvPicPr>
          <p:cNvPr id="6151" name="Picture 8" descr="نحت"/>
          <p:cNvPicPr>
            <a:picLocks noChangeAspect="1" noChangeArrowheads="1"/>
          </p:cNvPicPr>
          <p:nvPr/>
        </p:nvPicPr>
        <p:blipFill>
          <a:blip r:embed="rId5" cstate="print"/>
          <a:srcRect/>
          <a:stretch>
            <a:fillRect/>
          </a:stretch>
        </p:blipFill>
        <p:spPr bwMode="auto">
          <a:xfrm>
            <a:off x="928688" y="1785938"/>
            <a:ext cx="1943100" cy="1530350"/>
          </a:xfrm>
          <a:prstGeom prst="rect">
            <a:avLst/>
          </a:prstGeom>
          <a:noFill/>
          <a:ln w="9525">
            <a:noFill/>
            <a:miter lim="800000"/>
            <a:headEnd/>
            <a:tailEnd/>
          </a:ln>
        </p:spPr>
      </p:pic>
      <p:pic>
        <p:nvPicPr>
          <p:cNvPr id="6152" name="Picture 9" descr="كمبيوتر1"/>
          <p:cNvPicPr>
            <a:picLocks noChangeAspect="1" noChangeArrowheads="1"/>
          </p:cNvPicPr>
          <p:nvPr/>
        </p:nvPicPr>
        <p:blipFill>
          <a:blip r:embed="rId6" cstate="print"/>
          <a:srcRect/>
          <a:stretch>
            <a:fillRect/>
          </a:stretch>
        </p:blipFill>
        <p:spPr bwMode="auto">
          <a:xfrm>
            <a:off x="2428875" y="4214813"/>
            <a:ext cx="1785938" cy="1339850"/>
          </a:xfrm>
          <a:prstGeom prst="rect">
            <a:avLst/>
          </a:prstGeom>
          <a:noFill/>
          <a:ln w="9525">
            <a:noFill/>
            <a:miter lim="800000"/>
            <a:headEnd/>
            <a:tailEnd/>
          </a:ln>
        </p:spPr>
      </p:pic>
      <p:sp>
        <p:nvSpPr>
          <p:cNvPr id="10" name="سهم إلى اليمين 9"/>
          <p:cNvSpPr/>
          <p:nvPr/>
        </p:nvSpPr>
        <p:spPr>
          <a:xfrm>
            <a:off x="3000375" y="2357438"/>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
        <p:nvSpPr>
          <p:cNvPr id="11" name="سهم إلى اليمين 10"/>
          <p:cNvSpPr/>
          <p:nvPr/>
        </p:nvSpPr>
        <p:spPr>
          <a:xfrm>
            <a:off x="5357813" y="2357438"/>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
        <p:nvSpPr>
          <p:cNvPr id="12" name="سهم إلى اليمين 11"/>
          <p:cNvSpPr/>
          <p:nvPr/>
        </p:nvSpPr>
        <p:spPr>
          <a:xfrm rot="6819002">
            <a:off x="6389688" y="3605213"/>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
        <p:nvSpPr>
          <p:cNvPr id="13" name="سهم إلى اليمين 12"/>
          <p:cNvSpPr/>
          <p:nvPr/>
        </p:nvSpPr>
        <p:spPr>
          <a:xfrm rot="10800000">
            <a:off x="4429125" y="4714875"/>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
        <p:nvSpPr>
          <p:cNvPr id="15" name="سهم إلى اليمين 14"/>
          <p:cNvSpPr/>
          <p:nvPr/>
        </p:nvSpPr>
        <p:spPr>
          <a:xfrm rot="10800000">
            <a:off x="1714500" y="4714875"/>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
        <p:nvSpPr>
          <p:cNvPr id="6158" name="مربع نص 15"/>
          <p:cNvSpPr txBox="1">
            <a:spLocks noChangeArrowheads="1"/>
          </p:cNvSpPr>
          <p:nvPr/>
        </p:nvSpPr>
        <p:spPr bwMode="auto">
          <a:xfrm>
            <a:off x="357188" y="4429125"/>
            <a:ext cx="1260475" cy="830263"/>
          </a:xfrm>
          <a:prstGeom prst="rect">
            <a:avLst/>
          </a:prstGeom>
          <a:noFill/>
          <a:ln w="9525">
            <a:noFill/>
            <a:miter lim="800000"/>
            <a:headEnd/>
            <a:tailEnd/>
          </a:ln>
        </p:spPr>
        <p:txBody>
          <a:bodyPr wrap="none">
            <a:spAutoFit/>
          </a:bodyPr>
          <a:lstStyle/>
          <a:p>
            <a:r>
              <a:rPr lang="ar-SA" sz="2400" b="1">
                <a:solidFill>
                  <a:srgbClr val="CC3300"/>
                </a:solidFill>
              </a:rPr>
              <a:t>تطور </a:t>
            </a:r>
          </a:p>
          <a:p>
            <a:r>
              <a:rPr lang="ar-SA" sz="2400" b="1">
                <a:solidFill>
                  <a:srgbClr val="CC3300"/>
                </a:solidFill>
              </a:rPr>
              <a:t>ما لا نهائي</a:t>
            </a:r>
          </a:p>
        </p:txBody>
      </p:sp>
      <p:sp>
        <p:nvSpPr>
          <p:cNvPr id="17" name="مستطيل 16"/>
          <p:cNvSpPr/>
          <p:nvPr/>
        </p:nvSpPr>
        <p:spPr>
          <a:xfrm>
            <a:off x="8143875" y="5643563"/>
            <a:ext cx="5715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51793"/>
            <a:ext cx="9144000" cy="688975"/>
          </a:xfrm>
        </p:spPr>
        <p:txBody>
          <a:bodyPr>
            <a:normAutofit fontScale="90000"/>
          </a:bodyPr>
          <a:lstStyle/>
          <a:p>
            <a:pPr algn="r" eaLnBrk="1" hangingPunct="1">
              <a:defRPr/>
            </a:pPr>
            <a:r>
              <a:rPr lang="ar-SA" sz="4000" dirty="0" smtClean="0">
                <a:solidFill>
                  <a:srgbClr val="003399"/>
                </a:solidFill>
                <a:latin typeface="Arabic Typesetting" pitchFamily="66" charset="-78"/>
                <a:cs typeface="Arabic Typesetting" pitchFamily="66" charset="-78"/>
              </a:rPr>
              <a:t>مـــفهوم المنظور الإسلامي للاتصال </a:t>
            </a:r>
            <a:r>
              <a:rPr lang="ar-SA" sz="4000" u="sng" dirty="0" smtClean="0"/>
              <a:t/>
            </a:r>
            <a:br>
              <a:rPr lang="ar-SA" sz="4000" u="sng" dirty="0" smtClean="0"/>
            </a:br>
            <a:r>
              <a:rPr lang="ar-SA" sz="4400" kern="10" dirty="0" smtClean="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cs typeface="Times New Roman"/>
              </a:rPr>
              <a:t/>
            </a:r>
            <a:br>
              <a:rPr lang="ar-SA" sz="4400" kern="10" dirty="0" smtClean="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cs typeface="Times New Roman"/>
              </a:rPr>
            </a:br>
            <a:endParaRPr lang="en-US" sz="4400" dirty="0" smtClean="0">
              <a:solidFill>
                <a:srgbClr val="003399"/>
              </a:solidFill>
              <a:latin typeface="Arabic Typesetting" pitchFamily="66" charset="-78"/>
              <a:cs typeface="Arabic Typesetting" pitchFamily="66" charset="-78"/>
            </a:endParaRPr>
          </a:p>
        </p:txBody>
      </p:sp>
      <p:sp>
        <p:nvSpPr>
          <p:cNvPr id="4099" name="Content Placeholder 2"/>
          <p:cNvSpPr>
            <a:spLocks noGrp="1"/>
          </p:cNvSpPr>
          <p:nvPr>
            <p:ph idx="1"/>
          </p:nvPr>
        </p:nvSpPr>
        <p:spPr>
          <a:xfrm>
            <a:off x="900113" y="836613"/>
            <a:ext cx="8053387" cy="5257800"/>
          </a:xfrm>
        </p:spPr>
        <p:txBody>
          <a:bodyPr/>
          <a:lstStyle/>
          <a:p>
            <a:pPr marL="324000" indent="-324000" algn="r" rtl="1" eaLnBrk="1" hangingPunct="1">
              <a:spcBef>
                <a:spcPts val="600"/>
              </a:spcBef>
              <a:buClr>
                <a:srgbClr val="C00000"/>
              </a:buClr>
              <a:defRPr/>
            </a:pPr>
            <a:r>
              <a:rPr lang="ar-SA" sz="4000" b="1" dirty="0" smtClean="0">
                <a:solidFill>
                  <a:srgbClr val="C00000"/>
                </a:solidFill>
                <a:latin typeface="Arabic Typesetting" pitchFamily="66" charset="-78"/>
                <a:ea typeface="+mj-ea"/>
                <a:cs typeface="Arabic Typesetting" pitchFamily="66" charset="-78"/>
              </a:rPr>
              <a:t>الاتصال الروحي الإلهي:</a:t>
            </a:r>
          </a:p>
          <a:p>
            <a:pPr algn="justLow" rtl="1">
              <a:buFontTx/>
              <a:buNone/>
              <a:defRPr/>
            </a:pPr>
            <a:r>
              <a:rPr lang="ar-SA" sz="3500" dirty="0" smtClean="0">
                <a:cs typeface="AL-Mohanad Bold" pitchFamily="2" charset="-78"/>
              </a:rPr>
              <a:t>قال تعالى (واذا سألك عبادي عني فإني قريب أجيب دعوة الداعي أذا دعان فليستجيبوا لي وليؤمنوا بي لعلهم يرشدون ).</a:t>
            </a:r>
          </a:p>
          <a:p>
            <a:pPr marL="324000" indent="-324000" algn="r" rtl="1" eaLnBrk="1" hangingPunct="1">
              <a:spcBef>
                <a:spcPts val="600"/>
              </a:spcBef>
              <a:buClr>
                <a:srgbClr val="C00000"/>
              </a:buClr>
              <a:defRPr/>
            </a:pPr>
            <a:r>
              <a:rPr lang="ar-SA" sz="4000" b="1" dirty="0" smtClean="0">
                <a:solidFill>
                  <a:srgbClr val="C00000"/>
                </a:solidFill>
                <a:latin typeface="Arabic Typesetting" pitchFamily="66" charset="-78"/>
                <a:ea typeface="+mj-ea"/>
                <a:cs typeface="Arabic Typesetting" pitchFamily="66" charset="-78"/>
              </a:rPr>
              <a:t>الاتصال الروحي العضوي: </a:t>
            </a:r>
          </a:p>
          <a:p>
            <a:pPr algn="r" eaLnBrk="1" hangingPunct="1">
              <a:buFontTx/>
              <a:buNone/>
              <a:defRPr/>
            </a:pPr>
            <a:r>
              <a:rPr lang="ar-SA" sz="3500" dirty="0" smtClean="0">
                <a:cs typeface="AL-Mohanad Bold" pitchFamily="2" charset="-78"/>
              </a:rPr>
              <a:t>قال تعالى (أفلم يسيروا في الأرض فتكون لهم قلوب يعقلون بها او ءأذان يسمعون بها فإنها لاتعمى الأبصار ولاكن تعمى القلوب التي في الصدور ).</a:t>
            </a:r>
          </a:p>
          <a:p>
            <a:pPr marL="324000" indent="-324000" algn="r" rtl="1" eaLnBrk="1" hangingPunct="1">
              <a:spcBef>
                <a:spcPts val="600"/>
              </a:spcBef>
              <a:buClr>
                <a:srgbClr val="C00000"/>
              </a:buClr>
              <a:defRPr/>
            </a:pPr>
            <a:r>
              <a:rPr lang="ar-SA" sz="4000" b="1" dirty="0" smtClean="0">
                <a:solidFill>
                  <a:srgbClr val="C00000"/>
                </a:solidFill>
                <a:latin typeface="Arabic Typesetting" pitchFamily="66" charset="-78"/>
                <a:ea typeface="+mj-ea"/>
                <a:cs typeface="Arabic Typesetting" pitchFamily="66" charset="-78"/>
              </a:rPr>
              <a:t>الاتصال الروحي الإنساني (الجماهيري ):</a:t>
            </a:r>
          </a:p>
          <a:p>
            <a:pPr algn="r" eaLnBrk="1" hangingPunct="1">
              <a:buFontTx/>
              <a:buNone/>
              <a:defRPr/>
            </a:pPr>
            <a:r>
              <a:rPr lang="en-US" sz="3500" dirty="0" smtClean="0">
                <a:cs typeface="AL-Mohanad Bold" pitchFamily="2" charset="-78"/>
              </a:rPr>
              <a:t> </a:t>
            </a:r>
            <a:r>
              <a:rPr lang="ar-SA" sz="3500" dirty="0" smtClean="0">
                <a:cs typeface="AL-Mohanad Bold" pitchFamily="2" charset="-78"/>
              </a:rPr>
              <a:t>قال تعالى (أبلغكم رسالات ربي وانصح لكم وأعلم من الله ما لا تعلمون )</a:t>
            </a:r>
            <a:endParaRPr lang="en-US" sz="3500" dirty="0" smtClean="0">
              <a:cs typeface="AL-Mohanad Bold"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idx="1"/>
          </p:nvPr>
        </p:nvSpPr>
        <p:spPr>
          <a:xfrm>
            <a:off x="571500" y="1052513"/>
            <a:ext cx="8358188" cy="3857625"/>
          </a:xfrm>
        </p:spPr>
        <p:txBody>
          <a:bodyPr/>
          <a:lstStyle/>
          <a:p>
            <a:pPr algn="r">
              <a:buFont typeface="Wingdings" pitchFamily="2" charset="2"/>
              <a:buNone/>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هو عملية يتم بواسطتها نقل المعلومات أو المهارات أو الميول أو القيم من فرد لآخر أو من فرد إلى مجموعة أو من مجوعة  إلى مجموعة أخرى أو من فرد إلى كائن حيواني أو من فرد إلى آلة أو من آلة إلى اله أخرى.</a:t>
            </a:r>
            <a:endParaRPr lang="en-US" sz="4000" b="1" dirty="0" smtClean="0">
              <a:solidFill>
                <a:schemeClr val="tx1">
                  <a:lumMod val="95000"/>
                  <a:lumOff val="5000"/>
                </a:schemeClr>
              </a:solidFill>
              <a:latin typeface="Arabic Typesetting" pitchFamily="66" charset="-78"/>
              <a:ea typeface="+mj-ea"/>
              <a:cs typeface="Arabic Typesetting" pitchFamily="66" charset="-78"/>
            </a:endParaRPr>
          </a:p>
        </p:txBody>
      </p:sp>
      <p:sp>
        <p:nvSpPr>
          <p:cNvPr id="6" name="Title 1"/>
          <p:cNvSpPr txBox="1">
            <a:spLocks/>
          </p:cNvSpPr>
          <p:nvPr/>
        </p:nvSpPr>
        <p:spPr bwMode="gray">
          <a:xfrm>
            <a:off x="0" y="332656"/>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المفهوم العام للاتصــال </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pic>
        <p:nvPicPr>
          <p:cNvPr id="8198" name="Picture 9" descr="كمبيوتر1"/>
          <p:cNvPicPr>
            <a:picLocks noChangeAspect="1" noChangeArrowheads="1"/>
          </p:cNvPicPr>
          <p:nvPr/>
        </p:nvPicPr>
        <p:blipFill>
          <a:blip r:embed="rId2" cstate="print"/>
          <a:srcRect/>
          <a:stretch>
            <a:fillRect/>
          </a:stretch>
        </p:blipFill>
        <p:spPr bwMode="auto">
          <a:xfrm>
            <a:off x="3851275" y="3789363"/>
            <a:ext cx="2016125" cy="1512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4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14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0" y="1916832"/>
            <a:ext cx="9144000" cy="688975"/>
          </a:xfrm>
          <a:prstGeom prst="rect">
            <a:avLst/>
          </a:prstGeom>
          <a:noFill/>
          <a:ln w="9525">
            <a:noFill/>
            <a:miter lim="800000"/>
            <a:headEnd/>
            <a:tailEnd/>
          </a:ln>
        </p:spPr>
        <p:txBody>
          <a:bodyPr anchor="ctr"/>
          <a:lstStyle/>
          <a:p>
            <a:pPr algn="r">
              <a:defRPr/>
            </a:pPr>
            <a:endParaRPr lang="en-US" sz="4000" b="1" kern="0" dirty="0">
              <a:solidFill>
                <a:srgbClr val="C00000"/>
              </a:solidFill>
              <a:latin typeface="Arabic Typesetting" pitchFamily="66" charset="-78"/>
              <a:ea typeface="+mj-ea"/>
              <a:cs typeface="DecoType Naskh Extensions" pitchFamily="2" charset="-78"/>
            </a:endParaRPr>
          </a:p>
          <a:p>
            <a:pPr algn="r">
              <a:defRPr/>
            </a:pPr>
            <a:r>
              <a:rPr lang="ar-SA" sz="4000" b="1" kern="0" dirty="0">
                <a:solidFill>
                  <a:srgbClr val="C00000"/>
                </a:solidFill>
                <a:latin typeface="Arabic Typesetting" pitchFamily="66" charset="-78"/>
                <a:ea typeface="+mj-ea"/>
                <a:cs typeface="DecoType Naskh Extensions" pitchFamily="2" charset="-78"/>
              </a:rPr>
              <a:t>نشاط جمـــــاعي :</a:t>
            </a:r>
          </a:p>
          <a:p>
            <a:pPr algn="r">
              <a:defRPr/>
            </a:pPr>
            <a:endParaRPr lang="ar-SA" sz="4000" b="1" kern="0" dirty="0">
              <a:solidFill>
                <a:srgbClr val="C00000"/>
              </a:solidFill>
              <a:latin typeface="Arabic Typesetting" pitchFamily="66" charset="-78"/>
              <a:ea typeface="+mj-ea"/>
              <a:cs typeface="DecoType Naskh Extensions" pitchFamily="2" charset="-78"/>
            </a:endParaRPr>
          </a:p>
          <a:p>
            <a:pPr algn="r">
              <a:defRPr/>
            </a:pPr>
            <a:r>
              <a:rPr lang="ar-SA" sz="4000" b="1" kern="0" dirty="0">
                <a:ln w="9525">
                  <a:noFill/>
                  <a:round/>
                  <a:headEnd/>
                  <a:tailEnd/>
                </a:ln>
                <a:solidFill>
                  <a:srgbClr val="003399"/>
                </a:solidFill>
                <a:effectLst>
                  <a:outerShdw dist="45791" dir="2021404" algn="ctr" rotWithShape="0">
                    <a:srgbClr val="B2B2B2">
                      <a:alpha val="79999"/>
                    </a:srgbClr>
                  </a:outerShdw>
                </a:effectLst>
                <a:latin typeface="Arabic Typesetting" pitchFamily="66" charset="-78"/>
                <a:ea typeface="+mj-ea"/>
                <a:cs typeface="DecoType Naskh Extensions" pitchFamily="2" charset="-78"/>
              </a:rPr>
              <a:t>من خلال تعريف الاتصال  استخرجي صور الاتصال ؟؟</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pic>
        <p:nvPicPr>
          <p:cNvPr id="9219" name="Picture 10" descr="5555555.jpg"/>
          <p:cNvPicPr>
            <a:picLocks noChangeAspect="1"/>
          </p:cNvPicPr>
          <p:nvPr/>
        </p:nvPicPr>
        <p:blipFill>
          <a:blip r:embed="rId2" cstate="print"/>
          <a:srcRect/>
          <a:stretch>
            <a:fillRect/>
          </a:stretch>
        </p:blipFill>
        <p:spPr bwMode="auto">
          <a:xfrm>
            <a:off x="2339975" y="3429000"/>
            <a:ext cx="4464050" cy="2160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14"/>
          <p:cNvSpPr>
            <a:spLocks noGrp="1" noChangeArrowheads="1"/>
          </p:cNvSpPr>
          <p:nvPr>
            <p:ph idx="1"/>
          </p:nvPr>
        </p:nvSpPr>
        <p:spPr>
          <a:xfrm>
            <a:off x="1738313" y="1125538"/>
            <a:ext cx="7010400" cy="4267200"/>
          </a:xfrm>
        </p:spPr>
        <p:txBody>
          <a:bodyPr>
            <a:normAutofit lnSpcReduction="10000"/>
          </a:bodyPr>
          <a:lstStyle/>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التربية</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الإدارة</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مجال الإعلام</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المجال الديني</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علم الاجتماع</a:t>
            </a:r>
          </a:p>
          <a:p>
            <a:pPr algn="r" rtl="1">
              <a:buClr>
                <a:schemeClr val="tx1"/>
              </a:buClr>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الاتصال في علم النفس</a:t>
            </a:r>
          </a:p>
          <a:p>
            <a:pPr rtl="1">
              <a:buFont typeface="Wingdings" pitchFamily="2" charset="2"/>
              <a:buNone/>
              <a:defRPr/>
            </a:pPr>
            <a:endParaRPr lang="en-US" sz="2000" dirty="0"/>
          </a:p>
        </p:txBody>
      </p:sp>
      <p:sp>
        <p:nvSpPr>
          <p:cNvPr id="4" name="Title 1"/>
          <p:cNvSpPr txBox="1">
            <a:spLocks/>
          </p:cNvSpPr>
          <p:nvPr/>
        </p:nvSpPr>
        <p:spPr bwMode="gray">
          <a:xfrm>
            <a:off x="0" y="435769"/>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مفهـــوم الاتصــال</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2">
                                            <p:txEl>
                                              <p:pRg st="0" end="0"/>
                                            </p:txEl>
                                          </p:spTgt>
                                        </p:tgtEl>
                                        <p:attrNameLst>
                                          <p:attrName>style.visibility</p:attrName>
                                        </p:attrNameLst>
                                      </p:cBhvr>
                                      <p:to>
                                        <p:strVal val="visible"/>
                                      </p:to>
                                    </p:set>
                                    <p:animEffect transition="in" filter="blinds(horizontal)">
                                      <p:cBhvr>
                                        <p:cTn id="7" dur="500"/>
                                        <p:tgtEl>
                                          <p:spTgt spid="7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2">
                                            <p:txEl>
                                              <p:pRg st="1" end="1"/>
                                            </p:txEl>
                                          </p:spTgt>
                                        </p:tgtEl>
                                        <p:attrNameLst>
                                          <p:attrName>style.visibility</p:attrName>
                                        </p:attrNameLst>
                                      </p:cBhvr>
                                      <p:to>
                                        <p:strVal val="visible"/>
                                      </p:to>
                                    </p:set>
                                    <p:animEffect transition="in" filter="blinds(horizontal)">
                                      <p:cBhvr>
                                        <p:cTn id="12" dur="500"/>
                                        <p:tgtEl>
                                          <p:spTgt spid="7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82">
                                            <p:txEl>
                                              <p:pRg st="2" end="2"/>
                                            </p:txEl>
                                          </p:spTgt>
                                        </p:tgtEl>
                                        <p:attrNameLst>
                                          <p:attrName>style.visibility</p:attrName>
                                        </p:attrNameLst>
                                      </p:cBhvr>
                                      <p:to>
                                        <p:strVal val="visible"/>
                                      </p:to>
                                    </p:set>
                                    <p:animEffect transition="in" filter="blinds(horizontal)">
                                      <p:cBhvr>
                                        <p:cTn id="17" dur="500"/>
                                        <p:tgtEl>
                                          <p:spTgt spid="71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82">
                                            <p:txEl>
                                              <p:pRg st="3" end="3"/>
                                            </p:txEl>
                                          </p:spTgt>
                                        </p:tgtEl>
                                        <p:attrNameLst>
                                          <p:attrName>style.visibility</p:attrName>
                                        </p:attrNameLst>
                                      </p:cBhvr>
                                      <p:to>
                                        <p:strVal val="visible"/>
                                      </p:to>
                                    </p:set>
                                    <p:animEffect transition="in" filter="blinds(horizontal)">
                                      <p:cBhvr>
                                        <p:cTn id="22" dur="500"/>
                                        <p:tgtEl>
                                          <p:spTgt spid="71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82">
                                            <p:txEl>
                                              <p:pRg st="4" end="4"/>
                                            </p:txEl>
                                          </p:spTgt>
                                        </p:tgtEl>
                                        <p:attrNameLst>
                                          <p:attrName>style.visibility</p:attrName>
                                        </p:attrNameLst>
                                      </p:cBhvr>
                                      <p:to>
                                        <p:strVal val="visible"/>
                                      </p:to>
                                    </p:set>
                                    <p:animEffect transition="in" filter="blinds(horizontal)">
                                      <p:cBhvr>
                                        <p:cTn id="27" dur="500"/>
                                        <p:tgtEl>
                                          <p:spTgt spid="71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82">
                                            <p:txEl>
                                              <p:pRg st="5" end="5"/>
                                            </p:txEl>
                                          </p:spTgt>
                                        </p:tgtEl>
                                        <p:attrNameLst>
                                          <p:attrName>style.visibility</p:attrName>
                                        </p:attrNameLst>
                                      </p:cBhvr>
                                      <p:to>
                                        <p:strVal val="visible"/>
                                      </p:to>
                                    </p:set>
                                    <p:animEffect transition="in" filter="blinds(horizontal)">
                                      <p:cBhvr>
                                        <p:cTn id="32" dur="500"/>
                                        <p:tgtEl>
                                          <p:spTgt spid="71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idx="1"/>
          </p:nvPr>
        </p:nvSpPr>
        <p:spPr>
          <a:xfrm>
            <a:off x="820738" y="1641475"/>
            <a:ext cx="8215312" cy="1500188"/>
          </a:xfrm>
        </p:spPr>
        <p:txBody>
          <a:bodyPr>
            <a:normAutofit fontScale="62500" lnSpcReduction="20000"/>
          </a:bodyPr>
          <a:lstStyle/>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هو العملية التي يمكن بواسطتها نقل التغير السلوكي من منطقة إلى منطقة أخرى في إحدى مناطق المجال السلوكي.</a:t>
            </a:r>
          </a:p>
          <a:p>
            <a:pPr algn="r" rtl="1">
              <a:buFontTx/>
              <a:buNone/>
              <a:defRPr/>
            </a:pPr>
            <a:r>
              <a:rPr lang="ar-SA" sz="4000" b="1" dirty="0" smtClean="0">
                <a:solidFill>
                  <a:schemeClr val="bg1">
                    <a:lumMod val="50000"/>
                  </a:schemeClr>
                </a:solidFill>
                <a:latin typeface="Arabic Typesetting" pitchFamily="66" charset="-78"/>
                <a:cs typeface="DecoType Naskh Extensions" pitchFamily="2" charset="-78"/>
              </a:rPr>
              <a:t>الاتصــال في الإدارة: </a:t>
            </a:r>
          </a:p>
          <a:p>
            <a:pPr algn="r" rtl="1">
              <a:defRPr/>
            </a:pPr>
            <a:r>
              <a:rPr lang="ar-SA" sz="4000" b="1" dirty="0" smtClean="0">
                <a:solidFill>
                  <a:schemeClr val="tx1">
                    <a:lumMod val="95000"/>
                    <a:lumOff val="5000"/>
                  </a:schemeClr>
                </a:solidFill>
                <a:latin typeface="Arabic Typesetting" pitchFamily="66" charset="-78"/>
                <a:ea typeface="+mj-ea"/>
                <a:cs typeface="Arabic Typesetting" pitchFamily="66" charset="-78"/>
              </a:rPr>
              <a:t>عملية نقل فكرة أو معنى معين في ذهن شخص إلى غيره بالحالة التي هي عليها هذه الفكرة أو هذا المعنى.</a:t>
            </a:r>
            <a:endParaRPr lang="en-US" sz="4000" b="1" dirty="0" smtClean="0">
              <a:solidFill>
                <a:schemeClr val="tx1">
                  <a:lumMod val="95000"/>
                  <a:lumOff val="5000"/>
                </a:schemeClr>
              </a:solidFill>
              <a:latin typeface="Arabic Typesetting" pitchFamily="66" charset="-78"/>
              <a:ea typeface="+mj-ea"/>
              <a:cs typeface="Arabic Typesetting" pitchFamily="66" charset="-78"/>
            </a:endParaRPr>
          </a:p>
          <a:p>
            <a:pPr algn="r" rtl="1">
              <a:defRPr/>
            </a:pPr>
            <a:endParaRPr lang="en-US" sz="4000" b="1" dirty="0">
              <a:solidFill>
                <a:schemeClr val="tx1">
                  <a:lumMod val="95000"/>
                  <a:lumOff val="5000"/>
                </a:schemeClr>
              </a:solidFill>
              <a:latin typeface="Arabic Typesetting" pitchFamily="66" charset="-78"/>
              <a:ea typeface="+mj-ea"/>
              <a:cs typeface="Arabic Typesetting" pitchFamily="66" charset="-78"/>
            </a:endParaRPr>
          </a:p>
        </p:txBody>
      </p:sp>
      <p:sp>
        <p:nvSpPr>
          <p:cNvPr id="4" name="Title 1"/>
          <p:cNvSpPr txBox="1">
            <a:spLocks/>
          </p:cNvSpPr>
          <p:nvPr/>
        </p:nvSpPr>
        <p:spPr bwMode="gray">
          <a:xfrm>
            <a:off x="0" y="1227138"/>
            <a:ext cx="9144000" cy="688975"/>
          </a:xfrm>
          <a:prstGeom prst="rect">
            <a:avLst/>
          </a:prstGeom>
          <a:noFill/>
          <a:ln w="9525">
            <a:noFill/>
            <a:miter lim="800000"/>
            <a:headEnd/>
            <a:tailEnd/>
          </a:ln>
        </p:spPr>
        <p:txBody>
          <a:bodyPr anchor="ctr"/>
          <a:lstStyle/>
          <a:p>
            <a:pPr algn="r">
              <a:defRPr/>
            </a:pPr>
            <a:r>
              <a:rPr lang="ar-SA" sz="4000" b="1" kern="0" dirty="0">
                <a:solidFill>
                  <a:schemeClr val="bg1">
                    <a:lumMod val="50000"/>
                  </a:schemeClr>
                </a:solidFill>
                <a:latin typeface="Arabic Typesetting" pitchFamily="66" charset="-78"/>
                <a:ea typeface="+mj-ea"/>
                <a:cs typeface="DecoType Naskh Extensions" pitchFamily="2" charset="-78"/>
              </a:rPr>
              <a:t> الاتصــال في التربية: </a:t>
            </a:r>
            <a:r>
              <a:rPr lang="ar-SA" sz="4400" b="1" kern="10" dirty="0">
                <a:ln w="9525">
                  <a:noFill/>
                  <a:round/>
                  <a:headEnd/>
                  <a:tailEnd/>
                </a:ln>
                <a:solidFill>
                  <a:schemeClr val="bg1">
                    <a:lumMod val="50000"/>
                  </a:schemeClr>
                </a:soli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solidFill>
                  <a:schemeClr val="bg1">
                    <a:lumMod val="50000"/>
                  </a:schemeClr>
                </a:solidFill>
                <a:effectLst>
                  <a:outerShdw dist="45791" dir="2021404" algn="ctr" rotWithShape="0">
                    <a:srgbClr val="B2B2B2">
                      <a:alpha val="79999"/>
                    </a:srgbClr>
                  </a:outerShdw>
                </a:effectLst>
                <a:latin typeface="Times New Roman"/>
                <a:ea typeface="+mj-ea"/>
                <a:cs typeface="Times New Roman"/>
              </a:rPr>
            </a:br>
            <a:endParaRPr lang="en-US" sz="4400" b="1" kern="0" dirty="0">
              <a:solidFill>
                <a:schemeClr val="bg1">
                  <a:lumMod val="50000"/>
                </a:schemeClr>
              </a:solidFill>
              <a:latin typeface="Arabic Typesetting" pitchFamily="66" charset="-78"/>
              <a:ea typeface="+mj-ea"/>
              <a:cs typeface="Arabic Typesetting" pitchFamily="66" charset="-78"/>
            </a:endParaRPr>
          </a:p>
        </p:txBody>
      </p:sp>
      <p:sp>
        <p:nvSpPr>
          <p:cNvPr id="7" name="Title 1"/>
          <p:cNvSpPr txBox="1">
            <a:spLocks/>
          </p:cNvSpPr>
          <p:nvPr/>
        </p:nvSpPr>
        <p:spPr bwMode="gray">
          <a:xfrm>
            <a:off x="0" y="404664"/>
            <a:ext cx="9144000" cy="688975"/>
          </a:xfrm>
          <a:prstGeom prst="rect">
            <a:avLst/>
          </a:prstGeom>
          <a:noFill/>
          <a:ln w="9525">
            <a:noFill/>
            <a:miter lim="800000"/>
            <a:headEnd/>
            <a:tailEnd/>
          </a:ln>
        </p:spPr>
        <p:txBody>
          <a:bodyPr anchor="ctr"/>
          <a:lstStyle/>
          <a:p>
            <a:pPr algn="r">
              <a:defRPr/>
            </a:pPr>
            <a:r>
              <a:rPr lang="ar-SA" sz="4000" b="1" kern="0" dirty="0">
                <a:solidFill>
                  <a:srgbClr val="003399"/>
                </a:solidFill>
                <a:latin typeface="Arabic Typesetting" pitchFamily="66" charset="-78"/>
                <a:ea typeface="+mj-ea"/>
                <a:cs typeface="DecoType Naskh Extensions" pitchFamily="2" charset="-78"/>
              </a:rPr>
              <a:t>مفهـــوم الاتصــال</a:t>
            </a:r>
            <a: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t/>
            </a:r>
            <a:br>
              <a:rPr lang="ar-SA" sz="4400" b="1" kern="10" dirty="0">
                <a:ln w="9525">
                  <a:noFill/>
                  <a:round/>
                  <a:headEnd/>
                  <a:tailEnd/>
                </a:ln>
                <a:gradFill rotWithShape="1">
                  <a:gsLst>
                    <a:gs pos="0">
                      <a:schemeClr val="bg2">
                        <a:alpha val="46001"/>
                      </a:schemeClr>
                    </a:gs>
                    <a:gs pos="100000">
                      <a:srgbClr val="FF0000">
                        <a:alpha val="75998"/>
                      </a:srgbClr>
                    </a:gs>
                  </a:gsLst>
                  <a:path path="rect">
                    <a:fillToRect l="50000" t="50000" r="50000" b="50000"/>
                  </a:path>
                </a:gradFill>
                <a:effectLst>
                  <a:outerShdw dist="45791" dir="2021404" algn="ctr" rotWithShape="0">
                    <a:srgbClr val="B2B2B2">
                      <a:alpha val="79999"/>
                    </a:srgbClr>
                  </a:outerShdw>
                </a:effectLst>
                <a:latin typeface="Times New Roman"/>
                <a:ea typeface="+mj-ea"/>
                <a:cs typeface="Times New Roman"/>
              </a:rPr>
            </a:br>
            <a:endParaRPr lang="en-US" sz="4400" b="1" kern="0" dirty="0">
              <a:solidFill>
                <a:srgbClr val="003399"/>
              </a:solidFill>
              <a:latin typeface="Arabic Typesetting" pitchFamily="66" charset="-78"/>
              <a:ea typeface="+mj-ea"/>
              <a:cs typeface="Arabic Typesetting" pitchFamily="66"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checkerboard(across)">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checkerboard(across)">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checkerboard(across)">
                                      <p:cBhvr>
                                        <p:cTn id="17"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2868</TotalTime>
  <Words>511</Words>
  <Application>Microsoft Office PowerPoint</Application>
  <PresentationFormat>On-screen Show (4:3)</PresentationFormat>
  <Paragraphs>100</Paragraphs>
  <Slides>21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Image</vt:lpstr>
      <vt:lpstr>  وســل : وسائل الاتصال السمعية   </vt:lpstr>
      <vt:lpstr>Slide 2</vt:lpstr>
      <vt:lpstr>Slide 3</vt:lpstr>
      <vt:lpstr>نشوء عملية الاتصال</vt:lpstr>
      <vt:lpstr>مـــفهوم المنظور الإسلامي للاتصال   </vt:lpstr>
      <vt:lpstr>Slide 6</vt:lpstr>
      <vt:lpstr>Slide 7</vt:lpstr>
      <vt:lpstr>Slide 8</vt:lpstr>
      <vt:lpstr>Slide 9</vt:lpstr>
      <vt:lpstr>Slide 10</vt:lpstr>
      <vt:lpstr>:الاتصال في علم الاجتماع</vt:lpstr>
      <vt:lpstr>Slide 12</vt:lpstr>
      <vt:lpstr>Slide 13</vt:lpstr>
      <vt:lpstr>ما الفرق بين تلفاز عام 1990 وتلفاز 2008؟</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ss</dc:creator>
  <cp:lastModifiedBy>admin</cp:lastModifiedBy>
  <cp:revision>100</cp:revision>
  <dcterms:created xsi:type="dcterms:W3CDTF">2008-03-15T20:29:39Z</dcterms:created>
  <dcterms:modified xsi:type="dcterms:W3CDTF">2012-10-08T08:13:23Z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TC011368001033</vt:lpwstr>
  </property>
</Properties>
</file>