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C1992F-C5B9-47F6-88E4-AC412D795A80}" type="datetimeFigureOut">
              <a:rPr lang="ar-SA" smtClean="0"/>
              <a:pPr/>
              <a:t>13/01/34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958DA8-B63D-434B-BBFD-58E5421ECA7A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C1992F-C5B9-47F6-88E4-AC412D795A80}" type="datetimeFigureOut">
              <a:rPr lang="ar-SA" smtClean="0"/>
              <a:pPr/>
              <a:t>13/01/34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958DA8-B63D-434B-BBFD-58E5421ECA7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C1992F-C5B9-47F6-88E4-AC412D795A80}" type="datetimeFigureOut">
              <a:rPr lang="ar-SA" smtClean="0"/>
              <a:pPr/>
              <a:t>13/01/34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958DA8-B63D-434B-BBFD-58E5421ECA7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C1992F-C5B9-47F6-88E4-AC412D795A80}" type="datetimeFigureOut">
              <a:rPr lang="ar-SA" smtClean="0"/>
              <a:pPr/>
              <a:t>13/01/34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958DA8-B63D-434B-BBFD-58E5421ECA7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C1992F-C5B9-47F6-88E4-AC412D795A80}" type="datetimeFigureOut">
              <a:rPr lang="ar-SA" smtClean="0"/>
              <a:pPr/>
              <a:t>13/01/34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958DA8-B63D-434B-BBFD-58E5421ECA7A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C1992F-C5B9-47F6-88E4-AC412D795A80}" type="datetimeFigureOut">
              <a:rPr lang="ar-SA" smtClean="0"/>
              <a:pPr/>
              <a:t>13/01/34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958DA8-B63D-434B-BBFD-58E5421ECA7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C1992F-C5B9-47F6-88E4-AC412D795A80}" type="datetimeFigureOut">
              <a:rPr lang="ar-SA" smtClean="0"/>
              <a:pPr/>
              <a:t>13/01/34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958DA8-B63D-434B-BBFD-58E5421ECA7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C1992F-C5B9-47F6-88E4-AC412D795A80}" type="datetimeFigureOut">
              <a:rPr lang="ar-SA" smtClean="0"/>
              <a:pPr/>
              <a:t>13/01/34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958DA8-B63D-434B-BBFD-58E5421ECA7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C1992F-C5B9-47F6-88E4-AC412D795A80}" type="datetimeFigureOut">
              <a:rPr lang="ar-SA" smtClean="0"/>
              <a:pPr/>
              <a:t>13/01/34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958DA8-B63D-434B-BBFD-58E5421ECA7A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C1992F-C5B9-47F6-88E4-AC412D795A80}" type="datetimeFigureOut">
              <a:rPr lang="ar-SA" smtClean="0"/>
              <a:pPr/>
              <a:t>13/01/34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958DA8-B63D-434B-BBFD-58E5421ECA7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C1992F-C5B9-47F6-88E4-AC412D795A80}" type="datetimeFigureOut">
              <a:rPr lang="ar-SA" smtClean="0"/>
              <a:pPr/>
              <a:t>13/01/34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958DA8-B63D-434B-BBFD-58E5421ECA7A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AC1992F-C5B9-47F6-88E4-AC412D795A80}" type="datetimeFigureOut">
              <a:rPr lang="ar-SA" smtClean="0"/>
              <a:pPr/>
              <a:t>13/01/34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7958DA8-B63D-434B-BBFD-58E5421ECA7A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ar-SA" sz="5400" b="1" dirty="0" smtClean="0"/>
              <a:t>المحاضرة التاسعة</a:t>
            </a:r>
            <a:endParaRPr lang="ar-SA" sz="5400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2293316"/>
          </a:xfrm>
        </p:spPr>
        <p:txBody>
          <a:bodyPr>
            <a:normAutofit lnSpcReduction="10000"/>
          </a:bodyPr>
          <a:lstStyle/>
          <a:p>
            <a:pPr algn="ctr"/>
            <a:endParaRPr lang="ar-SA" sz="7200" b="1" dirty="0" smtClean="0"/>
          </a:p>
          <a:p>
            <a:pPr algn="ctr"/>
            <a:r>
              <a:rPr lang="ar-SA" sz="7200" b="1" dirty="0" smtClean="0"/>
              <a:t>مرحلة الطفولة 1</a:t>
            </a:r>
            <a:endParaRPr lang="ar-SA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dirty="0" smtClean="0"/>
              <a:t>الجانب العقلي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b="1" dirty="0" smtClean="0">
                <a:solidFill>
                  <a:srgbClr val="FF0000"/>
                </a:solidFill>
              </a:rPr>
              <a:t>الذاكرة:</a:t>
            </a:r>
          </a:p>
          <a:p>
            <a:r>
              <a:rPr lang="ar-SA" b="1" dirty="0" smtClean="0"/>
              <a:t>أهم الخصائص والفروق في الذاكرة لدى الأطفال:</a:t>
            </a:r>
          </a:p>
          <a:p>
            <a:r>
              <a:rPr lang="ar-SA" b="1" dirty="0" smtClean="0"/>
              <a:t>1- من الناحية الكمية ذاكرة الكبار أكبر من ذاكرة الصغار.</a:t>
            </a:r>
          </a:p>
          <a:p>
            <a:r>
              <a:rPr lang="ar-SA" b="1" dirty="0" smtClean="0"/>
              <a:t>2- ضعف الوعي بالذاكرة عند الأطفال.</a:t>
            </a:r>
          </a:p>
          <a:p>
            <a:r>
              <a:rPr lang="ar-SA" b="1" dirty="0" smtClean="0"/>
              <a:t>3- حفظ الأطفال آلي.</a:t>
            </a:r>
          </a:p>
          <a:p>
            <a:r>
              <a:rPr lang="ar-SA" b="1" dirty="0" smtClean="0"/>
              <a:t>4- ذاكرة الأطفال غير انتقائية.</a:t>
            </a:r>
          </a:p>
          <a:p>
            <a:r>
              <a:rPr lang="ar-SA" b="1" dirty="0" smtClean="0"/>
              <a:t>5- الطفل يعيش انفعالياً الموقف الذي يتذكره.</a:t>
            </a:r>
            <a:endParaRPr lang="ar-SA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dirty="0" smtClean="0"/>
              <a:t>الجانب العقلي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b="1" dirty="0" smtClean="0">
                <a:solidFill>
                  <a:srgbClr val="FF0000"/>
                </a:solidFill>
              </a:rPr>
              <a:t>الذاكرة:</a:t>
            </a:r>
          </a:p>
          <a:p>
            <a:r>
              <a:rPr lang="ar-SA" b="1" dirty="0" smtClean="0"/>
              <a:t>6- عدم استخدام فنيات التذكر.</a:t>
            </a:r>
          </a:p>
          <a:p>
            <a:r>
              <a:rPr lang="ar-SA" b="1" dirty="0" smtClean="0"/>
              <a:t>7- عدم الاستفادة من مفاتيح التذكر.</a:t>
            </a:r>
          </a:p>
          <a:p>
            <a:r>
              <a:rPr lang="ar-SA" b="1" dirty="0" smtClean="0"/>
              <a:t>8- عدم التفريق بين ما يدركونه وما تم حفظه.</a:t>
            </a:r>
          </a:p>
          <a:p>
            <a:r>
              <a:rPr lang="ar-SA" b="1" dirty="0" smtClean="0"/>
              <a:t>9- التداخل بين ما سمعوه وما عاشوه.</a:t>
            </a:r>
          </a:p>
          <a:p>
            <a:r>
              <a:rPr lang="ar-SA" b="1" dirty="0" smtClean="0"/>
              <a:t>10- الذاكرة الصورية.</a:t>
            </a:r>
          </a:p>
          <a:p>
            <a:r>
              <a:rPr lang="ar-SA" b="1" dirty="0" smtClean="0"/>
              <a:t>11- تأثير الكف الرجعي.</a:t>
            </a:r>
            <a:endParaRPr lang="ar-SA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SA" sz="4400" b="1" dirty="0" smtClean="0"/>
              <a:t>الجانب الجسمي</a:t>
            </a:r>
            <a:endParaRPr lang="ar-SA" sz="4400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ar-SA" b="1" dirty="0" smtClean="0">
                <a:solidFill>
                  <a:srgbClr val="FF0000"/>
                </a:solidFill>
              </a:rPr>
              <a:t>الطول والوزن:</a:t>
            </a:r>
          </a:p>
          <a:p>
            <a:r>
              <a:rPr lang="ar-SA" b="1" dirty="0" smtClean="0"/>
              <a:t>الزيادة في الطول والوزن تقل تدريجياً كلما كبر الطفل, كما هو الحال في مرحلة المهد.</a:t>
            </a:r>
          </a:p>
          <a:p>
            <a:r>
              <a:rPr lang="ar-SA" b="1" dirty="0" smtClean="0">
                <a:solidFill>
                  <a:srgbClr val="FF0000"/>
                </a:solidFill>
              </a:rPr>
              <a:t>اختلاف أبعاد الجسم:</a:t>
            </a:r>
          </a:p>
          <a:p>
            <a:r>
              <a:rPr lang="ar-SA" b="1" dirty="0" smtClean="0"/>
              <a:t>تكون الزيادة في الرجلين والذراعين كبيرة, والزيادة في الرأس والجذع قليلة نسبياً.</a:t>
            </a:r>
          </a:p>
          <a:p>
            <a:r>
              <a:rPr lang="ar-SA" b="1" dirty="0" smtClean="0">
                <a:solidFill>
                  <a:srgbClr val="FF0000"/>
                </a:solidFill>
              </a:rPr>
              <a:t>تمايز نصفي الدماغ:</a:t>
            </a:r>
          </a:p>
          <a:p>
            <a:r>
              <a:rPr lang="ar-SA" b="1" dirty="0" smtClean="0"/>
              <a:t>أي أن بعض الوظائف يقوم </a:t>
            </a:r>
            <a:r>
              <a:rPr lang="ar-SA" b="1" dirty="0" err="1" smtClean="0"/>
              <a:t>بها</a:t>
            </a:r>
            <a:r>
              <a:rPr lang="ar-SA" b="1" dirty="0" smtClean="0"/>
              <a:t> نصف دون الآخر مثل اللغة تتركز في وظائفها في الجانب الأيسر, بينما وظائف الإدراك الشكلي الصوري في الجانب الأيمن.</a:t>
            </a:r>
            <a:endParaRPr lang="ar-SA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SA" sz="4400" b="1" dirty="0" smtClean="0"/>
              <a:t>الجانب الجسمي</a:t>
            </a:r>
            <a:endParaRPr lang="ar-SA" sz="44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b="1" dirty="0" smtClean="0">
                <a:solidFill>
                  <a:srgbClr val="FF0000"/>
                </a:solidFill>
              </a:rPr>
              <a:t>ساعات النوم:</a:t>
            </a:r>
          </a:p>
          <a:p>
            <a:r>
              <a:rPr lang="ar-SA" b="1" dirty="0" smtClean="0"/>
              <a:t>- يتناقص عدد ساعات نوم الطفل في هذه المرحلة مقارنة بمرحلة المهد.</a:t>
            </a:r>
          </a:p>
          <a:p>
            <a:r>
              <a:rPr lang="ar-SA" b="1" dirty="0" smtClean="0"/>
              <a:t>- النوم السليم ضروري لنمو الطفل بما في ذلك نمو الدماغ وتفاعل الطفل أثناء النوم.</a:t>
            </a:r>
          </a:p>
          <a:p>
            <a:r>
              <a:rPr lang="ar-SA" b="1" dirty="0" smtClean="0"/>
              <a:t>- يكون النوم صحياً عندما يكون في أوقات منتظمة.</a:t>
            </a:r>
          </a:p>
          <a:p>
            <a:r>
              <a:rPr lang="ar-SA" b="1" dirty="0" smtClean="0"/>
              <a:t>- يفضل عدم نوم الطفل في النهار فذلك يؤثر سلباً على نومه ليلاً.</a:t>
            </a:r>
            <a:endParaRPr lang="ar-SA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sz="4000" b="1" dirty="0" smtClean="0"/>
              <a:t>الجانب الجسمي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b="1" dirty="0" smtClean="0">
                <a:solidFill>
                  <a:srgbClr val="FF0000"/>
                </a:solidFill>
              </a:rPr>
              <a:t>الحواس:</a:t>
            </a:r>
          </a:p>
          <a:p>
            <a:r>
              <a:rPr lang="ar-SA" b="1" dirty="0" smtClean="0"/>
              <a:t>ليست هناك تغيرات واضحة في الحواس خلال هذه المرحلة باستثناء حاسة البصر.</a:t>
            </a:r>
          </a:p>
          <a:p>
            <a:r>
              <a:rPr lang="ar-SA" b="1" dirty="0" smtClean="0">
                <a:solidFill>
                  <a:srgbClr val="FF0000"/>
                </a:solidFill>
              </a:rPr>
              <a:t>الصحة العامة:</a:t>
            </a:r>
          </a:p>
          <a:p>
            <a:r>
              <a:rPr lang="ar-SA" b="1" dirty="0" smtClean="0"/>
              <a:t>- تقل معاناة الطفل من كثير من الالتهابات كالتهاب الجهاز التنفسي واللوزتين والنزلات المعوية.</a:t>
            </a:r>
          </a:p>
          <a:p>
            <a:r>
              <a:rPr lang="ar-SA" b="1" dirty="0" smtClean="0"/>
              <a:t>- تكثر الأمراض المعدية نتيجة اختلاط الطفل بغيره من الأطفال في المدرسة.</a:t>
            </a:r>
            <a:endParaRPr lang="ar-SA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dirty="0" smtClean="0"/>
              <a:t>الجانب الحركي</a:t>
            </a:r>
            <a:endParaRPr lang="ar-SA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b="1" dirty="0" smtClean="0">
                <a:solidFill>
                  <a:srgbClr val="FF0000"/>
                </a:solidFill>
              </a:rPr>
              <a:t>ظهور الاستعداد لتعلم المهارات الدقيقة:</a:t>
            </a:r>
          </a:p>
          <a:p>
            <a:r>
              <a:rPr lang="ar-SA" b="1" dirty="0" smtClean="0"/>
              <a:t>من الناحية الفسيولوجية فإن الأطفال بوصولهم لسن الخامسة يتوافر لديهم الاستعداد لتعلم المهارات الحركية الدقيقة؛ ولكن هذا لا يعني استعدادهم لتعلم الكتابة.</a:t>
            </a:r>
          </a:p>
          <a:p>
            <a:r>
              <a:rPr lang="ar-SA" b="1" dirty="0" smtClean="0">
                <a:solidFill>
                  <a:srgbClr val="FF0000"/>
                </a:solidFill>
              </a:rPr>
              <a:t>الفروق بين الأولاد والبنات في نموهم الحركي:</a:t>
            </a:r>
          </a:p>
          <a:p>
            <a:r>
              <a:rPr lang="ar-SA" b="1" dirty="0" smtClean="0"/>
              <a:t>- يتفوق الذكور في الحركات الكبرى, بينما تتفوق الإناث في الحركات الدقيقة.</a:t>
            </a:r>
            <a:endParaRPr lang="ar-SA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dirty="0" smtClean="0"/>
              <a:t>الجانب الحركي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SA" b="1" dirty="0" smtClean="0">
                <a:solidFill>
                  <a:srgbClr val="FF0000"/>
                </a:solidFill>
              </a:rPr>
              <a:t>تفضيل إحدى اليدين:</a:t>
            </a:r>
          </a:p>
          <a:p>
            <a:r>
              <a:rPr lang="ar-SA" b="1" dirty="0" smtClean="0"/>
              <a:t>- يفضل الغالبية العظمى استخدام اليد اليمنى في نشاطهم الحركي, بينما تفضل نسبة قليلة منهم اليد </a:t>
            </a:r>
            <a:r>
              <a:rPr lang="ar-SA" b="1" dirty="0" err="1" smtClean="0"/>
              <a:t>اليسرى</a:t>
            </a:r>
            <a:r>
              <a:rPr lang="ar-SA" b="1" dirty="0" smtClean="0"/>
              <a:t> وأقل منهما من تتساوى لديه اليدان.</a:t>
            </a:r>
          </a:p>
          <a:p>
            <a:r>
              <a:rPr lang="ar-SA" b="1" dirty="0" smtClean="0"/>
              <a:t>- يعاني الأفراد الذين يفضلون اليد </a:t>
            </a:r>
            <a:r>
              <a:rPr lang="ar-SA" b="1" dirty="0" err="1" smtClean="0"/>
              <a:t>اليسرى</a:t>
            </a:r>
            <a:r>
              <a:rPr lang="ar-SA" b="1" dirty="0" smtClean="0"/>
              <a:t> مشاكل كثيرة.</a:t>
            </a:r>
          </a:p>
          <a:p>
            <a:r>
              <a:rPr lang="ar-SA" b="1" dirty="0" smtClean="0"/>
              <a:t>- يرجع هذا التفضيل إلى أسباب فسيولوجية تتعلق بالدماغ.</a:t>
            </a:r>
          </a:p>
          <a:p>
            <a:r>
              <a:rPr lang="ar-SA" b="1" dirty="0" smtClean="0"/>
              <a:t>- يتضح أن الطفل أيمن أو أعسر في نهاية العام الثاني.</a:t>
            </a:r>
            <a:endParaRPr lang="ar-SA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dirty="0" smtClean="0"/>
              <a:t>الجانب الحركي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b="1" dirty="0" smtClean="0">
                <a:solidFill>
                  <a:srgbClr val="FF0000"/>
                </a:solidFill>
              </a:rPr>
              <a:t>للتعامل الصحيح مع الطفل الأعسر ينبغي مراعاة ما يلي:</a:t>
            </a:r>
          </a:p>
          <a:p>
            <a:r>
              <a:rPr lang="ar-SA" b="1" dirty="0" smtClean="0"/>
              <a:t>- عدم إشعاره بأن لديه مشكلة أو عيب.</a:t>
            </a:r>
          </a:p>
          <a:p>
            <a:r>
              <a:rPr lang="ar-SA" b="1" dirty="0" smtClean="0"/>
              <a:t>- الاقتناع والتسليم بأن هذا الأمر فسيولوجي لا يلام عليه الطفل.</a:t>
            </a:r>
          </a:p>
          <a:p>
            <a:r>
              <a:rPr lang="ar-SA" b="1" dirty="0" smtClean="0"/>
              <a:t>- عدم إجباره على استخدام اليد اليمنى.</a:t>
            </a:r>
          </a:p>
          <a:p>
            <a:r>
              <a:rPr lang="ar-SA" b="1" dirty="0" smtClean="0">
                <a:solidFill>
                  <a:srgbClr val="FF0000"/>
                </a:solidFill>
              </a:rPr>
              <a:t>النشاط الحركي العام:</a:t>
            </a:r>
          </a:p>
          <a:p>
            <a:r>
              <a:rPr lang="ar-SA" b="1" dirty="0" smtClean="0"/>
              <a:t>- تعد مرحلة الطفولة مرحلة الطاقة الزائدة.</a:t>
            </a:r>
            <a:endParaRPr lang="ar-SA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dirty="0" smtClean="0"/>
              <a:t>الجانب العقلي</a:t>
            </a:r>
            <a:endParaRPr lang="ar-SA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SA" b="1" dirty="0" smtClean="0">
                <a:solidFill>
                  <a:srgbClr val="FF0000"/>
                </a:solidFill>
              </a:rPr>
              <a:t>من الخصائص العقلية التي تتميز </a:t>
            </a:r>
            <a:r>
              <a:rPr lang="ar-SA" b="1" dirty="0" err="1" smtClean="0">
                <a:solidFill>
                  <a:srgbClr val="FF0000"/>
                </a:solidFill>
              </a:rPr>
              <a:t>بها</a:t>
            </a:r>
            <a:r>
              <a:rPr lang="ar-SA" b="1" dirty="0" smtClean="0">
                <a:solidFill>
                  <a:srgbClr val="FF0000"/>
                </a:solidFill>
              </a:rPr>
              <a:t> مرحلة الطفولة بشكل عام هي:</a:t>
            </a:r>
          </a:p>
          <a:p>
            <a:r>
              <a:rPr lang="ar-SA" b="1" dirty="0" smtClean="0"/>
              <a:t>1- التفكير لديهم محدود بالمحسوس.</a:t>
            </a:r>
          </a:p>
          <a:p>
            <a:r>
              <a:rPr lang="ar-SA" b="1" dirty="0" smtClean="0"/>
              <a:t>2- كثرة الأسئلة.</a:t>
            </a:r>
          </a:p>
          <a:p>
            <a:r>
              <a:rPr lang="ar-SA" b="1" dirty="0" smtClean="0">
                <a:solidFill>
                  <a:srgbClr val="FF0000"/>
                </a:solidFill>
              </a:rPr>
              <a:t>خصائص خاصة بسنوات معينة:</a:t>
            </a:r>
          </a:p>
          <a:p>
            <a:r>
              <a:rPr lang="ar-SA" b="1" dirty="0" smtClean="0"/>
              <a:t>1- التفكير غير المنطقي.</a:t>
            </a:r>
          </a:p>
          <a:p>
            <a:r>
              <a:rPr lang="ar-SA" b="1" dirty="0" smtClean="0"/>
              <a:t>2- استمرار التمركز حول الذات.</a:t>
            </a:r>
          </a:p>
          <a:p>
            <a:r>
              <a:rPr lang="ar-SA" b="1" dirty="0" smtClean="0"/>
              <a:t>3- إدراك الزمن.</a:t>
            </a:r>
          </a:p>
          <a:p>
            <a:r>
              <a:rPr lang="ar-SA" b="1" dirty="0" smtClean="0"/>
              <a:t>4- معرفة اليمين واليسار بالنسبة لليدين.</a:t>
            </a:r>
          </a:p>
          <a:p>
            <a:r>
              <a:rPr lang="ar-SA" b="1" dirty="0" smtClean="0"/>
              <a:t>5- إدراك ثبات المادة.</a:t>
            </a:r>
            <a:endParaRPr lang="ar-SA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dirty="0" smtClean="0"/>
              <a:t>الجانب العقلي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sz="3600" b="1" dirty="0" smtClean="0">
                <a:solidFill>
                  <a:srgbClr val="FF0000"/>
                </a:solidFill>
              </a:rPr>
              <a:t>الذاكرة:</a:t>
            </a:r>
          </a:p>
          <a:p>
            <a:r>
              <a:rPr lang="ar-SA" b="1" dirty="0" smtClean="0"/>
              <a:t>- الطفل ذا السنتين من العمر لا يستطيع أن يسجل في ذاكرته قصيرة المدى أكثر من وحدة واحدة.</a:t>
            </a:r>
          </a:p>
          <a:p>
            <a:r>
              <a:rPr lang="ar-SA" b="1" dirty="0" smtClean="0"/>
              <a:t>- يزداد مدى الذاكرة بشكل كبير في السنوات بين الثانية والخامسة.</a:t>
            </a:r>
          </a:p>
          <a:p>
            <a:endParaRPr lang="ar-SA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53</TotalTime>
  <Words>536</Words>
  <Application>Microsoft Office PowerPoint</Application>
  <PresentationFormat>عرض على الشاشة (3:4)‏</PresentationFormat>
  <Paragraphs>70</Paragraphs>
  <Slides>11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انقلاب</vt:lpstr>
      <vt:lpstr>المحاضرة التاسعة</vt:lpstr>
      <vt:lpstr>الجانب الجسمي</vt:lpstr>
      <vt:lpstr>الجانب الجسمي</vt:lpstr>
      <vt:lpstr>الجانب الجسمي</vt:lpstr>
      <vt:lpstr>الجانب الحركي</vt:lpstr>
      <vt:lpstr>الجانب الحركي</vt:lpstr>
      <vt:lpstr>الجانب الحركي</vt:lpstr>
      <vt:lpstr>الجانب العقلي</vt:lpstr>
      <vt:lpstr>الجانب العقلي</vt:lpstr>
      <vt:lpstr>الجانب العقلي</vt:lpstr>
      <vt:lpstr>الجانب العقلي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المحاضرة التاسعة</dc:title>
  <dc:creator>HASEB</dc:creator>
  <cp:lastModifiedBy>HASEB</cp:lastModifiedBy>
  <cp:revision>13</cp:revision>
  <dcterms:created xsi:type="dcterms:W3CDTF">2012-11-25T20:20:16Z</dcterms:created>
  <dcterms:modified xsi:type="dcterms:W3CDTF">2012-11-26T08:24:29Z</dcterms:modified>
</cp:coreProperties>
</file>