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71255-3CA4-48BB-BD76-49CE31B7636A}" type="datetimeFigureOut">
              <a:rPr lang="ar-SA" smtClean="0"/>
              <a:pPr/>
              <a:t>15/11/33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DD70-1772-4630-BD8A-EAC8AF0E09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1.ppt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الاتصال التعليمي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وسل 241</a:t>
            </a:r>
          </a:p>
          <a:p>
            <a:r>
              <a:rPr lang="ar-SA" dirty="0" smtClean="0"/>
              <a:t>د. داليا اليحيى</a:t>
            </a:r>
            <a:endParaRPr lang="ar-SA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41912" y="1340768"/>
          <a:ext cx="6362213" cy="4771107"/>
        </p:xfrm>
        <a:graphic>
          <a:graphicData uri="http://schemas.openxmlformats.org/presentationml/2006/ole">
            <p:oleObj spid="_x0000_s1026" name="Presentation" r:id="rId3" imgW="4570378" imgH="3427533" progId="PowerPoint.Show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خصائص عملية الاتصال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الاتصال عملية هادفة</a:t>
            </a:r>
          </a:p>
          <a:p>
            <a:r>
              <a:rPr lang="ar-SA" dirty="0" smtClean="0"/>
              <a:t>الاتصال عملية ديناميكية</a:t>
            </a:r>
          </a:p>
          <a:p>
            <a:r>
              <a:rPr lang="ar-SA" dirty="0" smtClean="0"/>
              <a:t>الاتصال عملية منظمة</a:t>
            </a:r>
          </a:p>
          <a:p>
            <a:r>
              <a:rPr lang="ar-SA" dirty="0" smtClean="0"/>
              <a:t>الاتصال عملية دائرية</a:t>
            </a:r>
          </a:p>
          <a:p>
            <a:r>
              <a:rPr lang="ar-SA" dirty="0" smtClean="0"/>
              <a:t>الاتصال عملية متنوعة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الاتصال اللفظي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4" descr="معلم"/>
          <p:cNvPicPr>
            <a:picLocks noChangeAspect="1" noChangeArrowheads="1"/>
          </p:cNvPicPr>
          <p:nvPr/>
        </p:nvPicPr>
        <p:blipFill>
          <a:blip r:embed="rId2" cstate="print"/>
          <a:srcRect l="9441" t="3571" r="8734" b="7143"/>
          <a:stretch>
            <a:fillRect/>
          </a:stretch>
        </p:blipFill>
        <p:spPr bwMode="auto">
          <a:xfrm>
            <a:off x="1331640" y="1844824"/>
            <a:ext cx="18573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CAIZINY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284984"/>
            <a:ext cx="1884363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نقاش غير مفهو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21088"/>
            <a:ext cx="157162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7" descr="CAHR3CK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1844824"/>
            <a:ext cx="20970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CAA9U9W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4149080"/>
            <a:ext cx="20542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الاتصال الغير لفظي</a:t>
            </a:r>
            <a:endParaRPr lang="ar-SA" dirty="0"/>
          </a:p>
        </p:txBody>
      </p:sp>
      <p:pic>
        <p:nvPicPr>
          <p:cNvPr id="5" name="Picture 3" descr="C:\Users\ندوووش\Pictures\2311549280_807141c4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1355274" cy="203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Users\ندوووش\Pictures\2090288056_fe04c656f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221088"/>
            <a:ext cx="1360544" cy="186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7" descr="CAQLWZOH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916832"/>
            <a:ext cx="1296144" cy="195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k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058374" y="1844824"/>
            <a:ext cx="2898002" cy="3645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SA" sz="5400" b="1" cap="none" smtClean="0">
                <a:solidFill>
                  <a:srgbClr val="CC3300"/>
                </a:solidFill>
              </a:rPr>
              <a:t>لغات الاتصال التعليمي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9467850" y="6597650"/>
            <a:ext cx="609600" cy="520700"/>
          </a:xfrm>
        </p:spPr>
        <p:txBody>
          <a:bodyPr rtlCol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b="1" dirty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2" name="مجموعة 4"/>
          <p:cNvGrpSpPr>
            <a:grpSpLocks/>
          </p:cNvGrpSpPr>
          <p:nvPr/>
        </p:nvGrpSpPr>
        <p:grpSpPr bwMode="auto">
          <a:xfrm>
            <a:off x="714375" y="1928813"/>
            <a:ext cx="7215188" cy="4071937"/>
            <a:chOff x="928662" y="642918"/>
            <a:chExt cx="7215238" cy="4071966"/>
          </a:xfrm>
        </p:grpSpPr>
        <p:sp>
          <p:nvSpPr>
            <p:cNvPr id="6" name="مستطيل مستدير الزوايا 5"/>
            <p:cNvSpPr/>
            <p:nvPr/>
          </p:nvSpPr>
          <p:spPr>
            <a:xfrm>
              <a:off x="1714480" y="642918"/>
              <a:ext cx="5286412" cy="857256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sz="4800" dirty="0">
                  <a:solidFill>
                    <a:srgbClr val="C00000"/>
                  </a:solidFill>
                </a:rPr>
                <a:t>لغات الاتصال </a:t>
              </a:r>
            </a:p>
          </p:txBody>
        </p:sp>
        <p:sp>
          <p:nvSpPr>
            <p:cNvPr id="7" name="مستطيل مستدير الزوايا 6"/>
            <p:cNvSpPr/>
            <p:nvPr/>
          </p:nvSpPr>
          <p:spPr>
            <a:xfrm>
              <a:off x="5429256" y="2214554"/>
              <a:ext cx="2214577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sz="3200" dirty="0">
                  <a:solidFill>
                    <a:srgbClr val="0066FF"/>
                  </a:solidFill>
                </a:rPr>
                <a:t>اللغة</a:t>
              </a:r>
            </a:p>
            <a:p>
              <a:pPr algn="ctr">
                <a:defRPr/>
              </a:pPr>
              <a:r>
                <a:rPr lang="ar-SA" sz="3200" dirty="0">
                  <a:solidFill>
                    <a:srgbClr val="0066FF"/>
                  </a:solidFill>
                </a:rPr>
                <a:t>اللفظية </a:t>
              </a:r>
            </a:p>
          </p:txBody>
        </p:sp>
        <p:sp>
          <p:nvSpPr>
            <p:cNvPr id="8" name="مستطيل مستدير الزوايا 7"/>
            <p:cNvSpPr/>
            <p:nvPr/>
          </p:nvSpPr>
          <p:spPr>
            <a:xfrm>
              <a:off x="1500166" y="2214554"/>
              <a:ext cx="2214578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sz="3200" dirty="0">
                  <a:solidFill>
                    <a:srgbClr val="0066FF"/>
                  </a:solidFill>
                </a:rPr>
                <a:t>اللغة غير اللفظية</a:t>
              </a:r>
            </a:p>
          </p:txBody>
        </p:sp>
        <p:sp>
          <p:nvSpPr>
            <p:cNvPr id="9" name="مستطيل مستدير الزوايا 8"/>
            <p:cNvSpPr/>
            <p:nvPr/>
          </p:nvSpPr>
          <p:spPr>
            <a:xfrm>
              <a:off x="7143768" y="3786190"/>
              <a:ext cx="1000132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dirty="0">
                  <a:solidFill>
                    <a:srgbClr val="333300"/>
                  </a:solidFill>
                </a:rPr>
                <a:t>شفهية</a:t>
              </a:r>
            </a:p>
          </p:txBody>
        </p:sp>
        <p:sp>
          <p:nvSpPr>
            <p:cNvPr id="10" name="مستطيل مستدير الزوايا 9"/>
            <p:cNvSpPr/>
            <p:nvPr/>
          </p:nvSpPr>
          <p:spPr>
            <a:xfrm>
              <a:off x="5715008" y="3786190"/>
              <a:ext cx="1000132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dirty="0">
                  <a:solidFill>
                    <a:srgbClr val="333300"/>
                  </a:solidFill>
                </a:rPr>
                <a:t>تحريرية</a:t>
              </a:r>
            </a:p>
          </p:txBody>
        </p:sp>
        <p:sp>
          <p:nvSpPr>
            <p:cNvPr id="11" name="مستطيل مستدير الزوايا 10"/>
            <p:cNvSpPr/>
            <p:nvPr/>
          </p:nvSpPr>
          <p:spPr>
            <a:xfrm>
              <a:off x="3643306" y="3786190"/>
              <a:ext cx="1000132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sz="2000" dirty="0">
                  <a:solidFill>
                    <a:srgbClr val="333300"/>
                  </a:solidFill>
                </a:rPr>
                <a:t>إيماءات الوجه</a:t>
              </a:r>
            </a:p>
          </p:txBody>
        </p:sp>
        <p:sp>
          <p:nvSpPr>
            <p:cNvPr id="12" name="مستطيل مستدير الزوايا 11"/>
            <p:cNvSpPr/>
            <p:nvPr/>
          </p:nvSpPr>
          <p:spPr>
            <a:xfrm>
              <a:off x="2285984" y="3786190"/>
              <a:ext cx="1000132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sz="2000" dirty="0">
                  <a:solidFill>
                    <a:srgbClr val="333300"/>
                  </a:solidFill>
                </a:rPr>
                <a:t>التواصل البصري</a:t>
              </a:r>
            </a:p>
          </p:txBody>
        </p:sp>
        <p:sp>
          <p:nvSpPr>
            <p:cNvPr id="13" name="مستطيل مستدير الزوايا 12"/>
            <p:cNvSpPr/>
            <p:nvPr/>
          </p:nvSpPr>
          <p:spPr>
            <a:xfrm>
              <a:off x="928662" y="3786190"/>
              <a:ext cx="1000132" cy="928694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dirty="0">
                  <a:solidFill>
                    <a:srgbClr val="333300"/>
                  </a:solidFill>
                </a:rPr>
                <a:t>حركة اليدين</a:t>
              </a:r>
            </a:p>
          </p:txBody>
        </p:sp>
        <p:grpSp>
          <p:nvGrpSpPr>
            <p:cNvPr id="3" name="مجموعة 49"/>
            <p:cNvGrpSpPr>
              <a:grpSpLocks/>
            </p:cNvGrpSpPr>
            <p:nvPr/>
          </p:nvGrpSpPr>
          <p:grpSpPr bwMode="auto">
            <a:xfrm>
              <a:off x="1570810" y="1500174"/>
              <a:ext cx="5931736" cy="2286810"/>
              <a:chOff x="1570810" y="1500174"/>
              <a:chExt cx="5931736" cy="2286810"/>
            </a:xfrm>
          </p:grpSpPr>
          <p:cxnSp>
            <p:nvCxnSpPr>
              <p:cNvPr id="15" name="رابط كسهم مستقيم 14"/>
              <p:cNvCxnSpPr/>
              <p:nvPr/>
            </p:nvCxnSpPr>
            <p:spPr>
              <a:xfrm rot="5400000">
                <a:off x="2359803" y="1986745"/>
                <a:ext cx="412753" cy="11113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رابط كسهم مستقيم 15"/>
              <p:cNvCxnSpPr/>
              <p:nvPr/>
            </p:nvCxnSpPr>
            <p:spPr>
              <a:xfrm rot="5400000">
                <a:off x="5999966" y="2001034"/>
                <a:ext cx="428628" cy="1587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رابط مستقيم 16"/>
              <p:cNvCxnSpPr/>
              <p:nvPr/>
            </p:nvCxnSpPr>
            <p:spPr>
              <a:xfrm>
                <a:off x="2571736" y="1785926"/>
                <a:ext cx="3643337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رابط كسهم مستقيم 17"/>
              <p:cNvCxnSpPr/>
              <p:nvPr/>
            </p:nvCxnSpPr>
            <p:spPr>
              <a:xfrm rot="5400000">
                <a:off x="1352527" y="3573463"/>
                <a:ext cx="431803" cy="3175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رابط كسهم مستقيم 18"/>
              <p:cNvCxnSpPr>
                <a:endCxn id="12" idx="0"/>
              </p:cNvCxnSpPr>
              <p:nvPr/>
            </p:nvCxnSpPr>
            <p:spPr>
              <a:xfrm rot="5400000">
                <a:off x="2569355" y="3574257"/>
                <a:ext cx="431803" cy="1587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رابط كسهم مستقيم 19"/>
              <p:cNvCxnSpPr>
                <a:endCxn id="11" idx="0"/>
              </p:cNvCxnSpPr>
              <p:nvPr/>
            </p:nvCxnSpPr>
            <p:spPr>
              <a:xfrm rot="5400000">
                <a:off x="3926676" y="3574257"/>
                <a:ext cx="431803" cy="1588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رابط كسهم مستقيم 20"/>
              <p:cNvCxnSpPr/>
              <p:nvPr/>
            </p:nvCxnSpPr>
            <p:spPr>
              <a:xfrm rot="5400000">
                <a:off x="5930115" y="3571082"/>
                <a:ext cx="428628" cy="1587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رابط كسهم مستقيم 21"/>
              <p:cNvCxnSpPr/>
              <p:nvPr/>
            </p:nvCxnSpPr>
            <p:spPr>
              <a:xfrm rot="5400000">
                <a:off x="7287436" y="3571082"/>
                <a:ext cx="428628" cy="1588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رابط مستقيم 22"/>
              <p:cNvCxnSpPr/>
              <p:nvPr/>
            </p:nvCxnSpPr>
            <p:spPr>
              <a:xfrm>
                <a:off x="1571604" y="3357562"/>
                <a:ext cx="2571768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رابط مستقيم 23"/>
              <p:cNvCxnSpPr/>
              <p:nvPr/>
            </p:nvCxnSpPr>
            <p:spPr>
              <a:xfrm>
                <a:off x="6143636" y="3357562"/>
                <a:ext cx="1357321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رابط مستقيم 24"/>
              <p:cNvCxnSpPr/>
              <p:nvPr/>
            </p:nvCxnSpPr>
            <p:spPr>
              <a:xfrm rot="5400000">
                <a:off x="2678892" y="3250405"/>
                <a:ext cx="214314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رابط مستقيم 25"/>
              <p:cNvCxnSpPr/>
              <p:nvPr/>
            </p:nvCxnSpPr>
            <p:spPr>
              <a:xfrm rot="5400000">
                <a:off x="6607982" y="3250405"/>
                <a:ext cx="214314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رابط مستقيم 26"/>
              <p:cNvCxnSpPr>
                <a:stCxn id="6" idx="2"/>
              </p:cNvCxnSpPr>
              <p:nvPr/>
            </p:nvCxnSpPr>
            <p:spPr>
              <a:xfrm rot="5400000">
                <a:off x="4214809" y="1643050"/>
                <a:ext cx="285752" cy="0"/>
              </a:xfrm>
              <a:prstGeom prst="line">
                <a:avLst/>
              </a:prstGeom>
              <a:ln w="1905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600200"/>
            <a:ext cx="8501063" cy="4873625"/>
          </a:xfrm>
        </p:spPr>
        <p:txBody>
          <a:bodyPr/>
          <a:lstStyle/>
          <a:p>
            <a:pPr marL="342900" indent="-342900" eaLnBrk="1" hangingPunct="1">
              <a:buSzTx/>
              <a:buFont typeface="Wingdings" pitchFamily="2" charset="2"/>
              <a:buAutoNum type="arabicPeriod"/>
            </a:pPr>
            <a:r>
              <a:rPr lang="ar-SA" b="1" u="sng" smtClean="0">
                <a:solidFill>
                  <a:schemeClr val="accent1"/>
                </a:solidFill>
              </a:rPr>
              <a:t>المرسل: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 قادراً على التعامل بود ولطف مع طلابه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قادراً على الاستخدام الجيد للغة اللفظية و غير اللفظية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قادراً على إيصال رسالته بطرق وأساليب متنوعة ومناسبة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ملماً بمهارات الاتصال المختلفة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قادراً على إثارة دافعية الطلاب للتعلم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قادراً على إدارة الموقف التعليمي الاتصالي إدارة فاعلة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قادراً على التعديل في رسالته أو في عملية الاتصال بناءً على التغذية           ا  الراجع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mtClean="0"/>
          </a:p>
        </p:txBody>
      </p:sp>
      <p:sp>
        <p:nvSpPr>
          <p:cNvPr id="28675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A" sz="1400" b="1">
                <a:solidFill>
                  <a:srgbClr val="FFFFFF"/>
                </a:solidFill>
                <a:latin typeface="Century Schoolbook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8676" name="Title 3"/>
          <p:cNvSpPr>
            <a:spLocks/>
          </p:cNvSpPr>
          <p:nvPr/>
        </p:nvSpPr>
        <p:spPr bwMode="auto">
          <a:xfrm>
            <a:off x="714375" y="357188"/>
            <a:ext cx="746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ar-SA" sz="4400" b="1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الصفات التي يجب توافرها في المرسل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8143875" y="5643563"/>
            <a:ext cx="5715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571625"/>
            <a:ext cx="8253412" cy="4873625"/>
          </a:xfrm>
        </p:spPr>
        <p:txBody>
          <a:bodyPr/>
          <a:lstStyle/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b="1" smtClean="0">
                <a:solidFill>
                  <a:schemeClr val="accent1"/>
                </a:solidFill>
              </a:rPr>
              <a:t>2.</a:t>
            </a:r>
            <a:r>
              <a:rPr lang="ar-SA" b="1" u="sng" smtClean="0">
                <a:solidFill>
                  <a:schemeClr val="accent1"/>
                </a:solidFill>
              </a:rPr>
              <a:t> الرسالة: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 أن يكون محتواها مناسباً لميول وحاجات وقدرات الطلاب ومستواهم الثقافي والمعرفي والعمري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أن يكون محتواها صحيحاً علمياً وخالياً من التكرار والتعقيد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أن تكون لغة الرسالة واضحة وبسيطة وتصاغ بشكل يسهل فهمها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أن تتضمن مثيرات تساعد في جذب الانتباه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أن تعرض بطريقة شيقة وغير تقليدية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اختيار المكان والزمان الملائم لعرضها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smtClean="0"/>
              <a:t>أن تسمح للطلاب بالمشاركة الفعالة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mtClean="0"/>
          </a:p>
        </p:txBody>
      </p:sp>
      <p:sp>
        <p:nvSpPr>
          <p:cNvPr id="29699" name="Title 3"/>
          <p:cNvSpPr>
            <a:spLocks/>
          </p:cNvSpPr>
          <p:nvPr/>
        </p:nvSpPr>
        <p:spPr bwMode="auto">
          <a:xfrm>
            <a:off x="714375" y="357188"/>
            <a:ext cx="746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ar-SA" sz="4400" b="1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الصفات التي يجب توافرها في الرسالة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8143875" y="5643563"/>
            <a:ext cx="5715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052762"/>
          </a:xfrm>
        </p:spPr>
        <p:txBody>
          <a:bodyPr>
            <a:noAutofit/>
          </a:bodyPr>
          <a:lstStyle/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b="1" dirty="0" smtClean="0">
                <a:solidFill>
                  <a:schemeClr val="accent1"/>
                </a:solidFill>
              </a:rPr>
              <a:t>3.</a:t>
            </a:r>
            <a:r>
              <a:rPr lang="ar-SA" sz="2400" b="1" u="sng" dirty="0" smtClean="0">
                <a:solidFill>
                  <a:schemeClr val="accent1"/>
                </a:solidFill>
              </a:rPr>
              <a:t> الوسيلة (قناة الاتصال):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 أن تكون نابعة من المنهج الدراسي وتؤدي إلى تحقيق الأهداف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تشوق المتعلم وترغبه في البحث والإطلاع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تربط الخبرات السابقة بالخبرات الجديدة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تجمع بين الدقة العلمية والجمال الفني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تكون رخيصة التكاليف ومتينة  الصنع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تكون مناسبة ليستفاد منها في أكثر من مستوى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تتناسب مع عدد المتعلمين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أن تتناسب والتطور التكنولوجي والعلمي للمجتمع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 أن تكون واقعية أو قريبة من الواقع</a:t>
            </a:r>
          </a:p>
        </p:txBody>
      </p:sp>
      <p:sp>
        <p:nvSpPr>
          <p:cNvPr id="30723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A" sz="1400" b="1">
                <a:solidFill>
                  <a:srgbClr val="FFFFFF"/>
                </a:solidFill>
                <a:latin typeface="Century Schoolbook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30724" name="Title 3"/>
          <p:cNvSpPr>
            <a:spLocks/>
          </p:cNvSpPr>
          <p:nvPr/>
        </p:nvSpPr>
        <p:spPr bwMode="auto">
          <a:xfrm>
            <a:off x="714375" y="357188"/>
            <a:ext cx="746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ar-SA" sz="4400" b="1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الصفات التي يجب توافرها في الوسيلة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8101013" y="5661025"/>
            <a:ext cx="5715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500188"/>
            <a:ext cx="8253412" cy="3052762"/>
          </a:xfrm>
        </p:spPr>
        <p:txBody>
          <a:bodyPr>
            <a:noAutofit/>
          </a:bodyPr>
          <a:lstStyle/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b="1" dirty="0" smtClean="0">
                <a:solidFill>
                  <a:schemeClr val="accent1"/>
                </a:solidFill>
              </a:rPr>
              <a:t>4. </a:t>
            </a:r>
            <a:r>
              <a:rPr lang="ar-SA" sz="2400" b="1" u="sng" dirty="0" smtClean="0">
                <a:solidFill>
                  <a:schemeClr val="accent1"/>
                </a:solidFill>
              </a:rPr>
              <a:t>المستقبل: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 تأهب المستقبل واستعداده لاستقبال الرسالة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امتلاكه الخبرة اللازمة لاستقبال الرسالة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القدرة على الإنصات الجيد للآخرين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القدرة على تبادل الأدوار مع مرسل الرسالة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القدرة على التفكير الناقد الابتكاري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شعوره بأهمية الرسالة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تمكنه من اللغات اللفظية وغير اللفظية بالقدر الملائم 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400" dirty="0" smtClean="0"/>
              <a:t>     لاستقبال الرسالة</a:t>
            </a:r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A" sz="1400" b="1">
                <a:solidFill>
                  <a:srgbClr val="FFFFFF"/>
                </a:solidFill>
                <a:latin typeface="Century Schoolbook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31748" name="Title 3"/>
          <p:cNvSpPr>
            <a:spLocks/>
          </p:cNvSpPr>
          <p:nvPr/>
        </p:nvSpPr>
        <p:spPr bwMode="auto">
          <a:xfrm>
            <a:off x="714375" y="357188"/>
            <a:ext cx="746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ar-SA" sz="4400" b="1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الصفات التي يجب توافرها في المستقبل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8143875" y="5643563"/>
            <a:ext cx="5715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643062"/>
            <a:ext cx="7824788" cy="4594250"/>
          </a:xfrm>
        </p:spPr>
        <p:txBody>
          <a:bodyPr>
            <a:normAutofit fontScale="85000" lnSpcReduction="20000"/>
          </a:bodyPr>
          <a:lstStyle/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b="1" dirty="0" smtClean="0">
                <a:solidFill>
                  <a:schemeClr val="accent1"/>
                </a:solidFill>
              </a:rPr>
              <a:t>5. </a:t>
            </a:r>
            <a:r>
              <a:rPr lang="ar-SA" b="1" u="sng" dirty="0" smtClean="0">
                <a:solidFill>
                  <a:schemeClr val="accent1"/>
                </a:solidFill>
              </a:rPr>
              <a:t>التغذية الراجعة: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 تمكن المرسل من معرفة تأثير رسالته على الطالب من خلال استجاباته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z="2800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لها </a:t>
            </a:r>
            <a:r>
              <a:rPr lang="ar-SA" sz="2800" dirty="0" smtClean="0"/>
              <a:t>دور في عملية تحسين عملية الاتصال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z="2800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تكون </a:t>
            </a:r>
            <a:r>
              <a:rPr lang="ar-SA" sz="2800" dirty="0" smtClean="0"/>
              <a:t>على </a:t>
            </a:r>
            <a:r>
              <a:rPr lang="ar-SA" sz="2800" dirty="0" smtClean="0"/>
              <a:t>فترات متعددة خلال عملية الاتصال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z="2800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تربط </a:t>
            </a:r>
            <a:r>
              <a:rPr lang="ar-SA" sz="2800" dirty="0" smtClean="0"/>
              <a:t>بين ما يدخل وما يخرج من العملية التعليمية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z="2800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متنوعة </a:t>
            </a:r>
            <a:r>
              <a:rPr lang="ar-SA" sz="2800" dirty="0" smtClean="0"/>
              <a:t>وتلاءم الأداء المُنفذ</a:t>
            </a:r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sz="2800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r>
              <a:rPr lang="ar-SA" sz="2800" dirty="0" smtClean="0"/>
              <a:t>أن </a:t>
            </a:r>
            <a:r>
              <a:rPr lang="ar-SA" sz="2800" dirty="0" smtClean="0"/>
              <a:t>تكون متلازمة مع أداء الطالب</a:t>
            </a:r>
          </a:p>
          <a:p>
            <a:pPr marL="342900" indent="-342900" eaLnBrk="1" hangingPunct="1">
              <a:buSzTx/>
              <a:buFont typeface="Wingdings" pitchFamily="2" charset="2"/>
              <a:buChar char="¢"/>
            </a:pPr>
            <a:endParaRPr lang="ar-SA" dirty="0" smtClean="0"/>
          </a:p>
          <a:p>
            <a:pPr marL="342900" indent="-342900" eaLnBrk="1" hangingPunct="1">
              <a:buSzTx/>
              <a:buFont typeface="Wingdings" pitchFamily="2" charset="2"/>
              <a:buNone/>
            </a:pPr>
            <a:endParaRPr lang="ar-SA" dirty="0" smtClean="0"/>
          </a:p>
        </p:txBody>
      </p:sp>
      <p:sp>
        <p:nvSpPr>
          <p:cNvPr id="32771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A" sz="1400" b="1">
                <a:solidFill>
                  <a:srgbClr val="FFFFFF"/>
                </a:solidFill>
                <a:latin typeface="Century Schoolbook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32772" name="Title 3"/>
          <p:cNvSpPr>
            <a:spLocks/>
          </p:cNvSpPr>
          <p:nvPr/>
        </p:nvSpPr>
        <p:spPr bwMode="auto">
          <a:xfrm>
            <a:off x="214313" y="357188"/>
            <a:ext cx="842962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ar-SA" sz="4400" b="1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الصفات التي يجب توافرها في التغذية الراجعة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أشكال الاتصال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ar-SA" dirty="0" smtClean="0"/>
              <a:t>1- الاتصال الذاتي</a:t>
            </a:r>
            <a:r>
              <a:rPr lang="ar-SA" sz="2000" dirty="0" smtClean="0"/>
              <a:t>(بين الفرد وذاته)</a:t>
            </a:r>
            <a:endParaRPr lang="ar-SA" dirty="0" smtClean="0"/>
          </a:p>
          <a:p>
            <a:pPr algn="just">
              <a:lnSpc>
                <a:spcPct val="90000"/>
              </a:lnSpc>
              <a:buNone/>
            </a:pPr>
            <a:r>
              <a:rPr lang="ar-SA" dirty="0" smtClean="0"/>
              <a:t>2- الاتصال الشخصي</a:t>
            </a:r>
            <a:r>
              <a:rPr lang="ar-SA" sz="2000" dirty="0" smtClean="0"/>
              <a:t>(بين شخصين)</a:t>
            </a:r>
            <a:endParaRPr lang="ar-SA" dirty="0" smtClean="0"/>
          </a:p>
          <a:p>
            <a:pPr algn="just">
              <a:lnSpc>
                <a:spcPct val="90000"/>
              </a:lnSpc>
              <a:buNone/>
            </a:pPr>
            <a:r>
              <a:rPr lang="ar-SA" dirty="0" smtClean="0"/>
              <a:t>3- الاتصال الجماعي</a:t>
            </a:r>
            <a:r>
              <a:rPr lang="ar-SA" sz="1800" dirty="0" smtClean="0"/>
              <a:t>(بين شخص وعدد اشخاص)</a:t>
            </a:r>
            <a:endParaRPr lang="ar-SA" dirty="0" smtClean="0"/>
          </a:p>
          <a:p>
            <a:pPr algn="just">
              <a:lnSpc>
                <a:spcPct val="90000"/>
              </a:lnSpc>
              <a:buNone/>
            </a:pPr>
            <a:r>
              <a:rPr lang="ar-SA" dirty="0" smtClean="0"/>
              <a:t>4- الاتصال الجماهيري</a:t>
            </a:r>
            <a:r>
              <a:rPr lang="ar-SA" sz="1800" dirty="0" smtClean="0"/>
              <a:t>(بين شخص وعدة مئات وملايين من البشر)</a:t>
            </a:r>
            <a:endParaRPr lang="ar-SA" dirty="0" smtClean="0"/>
          </a:p>
          <a:p>
            <a:pPr algn="just">
              <a:lnSpc>
                <a:spcPct val="90000"/>
              </a:lnSpc>
              <a:buNone/>
            </a:pPr>
            <a:r>
              <a:rPr lang="ar-SA" dirty="0" smtClean="0"/>
              <a:t>5- الاتصال الأعلى</a:t>
            </a:r>
            <a:r>
              <a:rPr lang="ar-SA" sz="1800" dirty="0" smtClean="0"/>
              <a:t>(بين المخلوق والخالق)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تطور الاتصال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11" descr="كتاب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0" y="1714500"/>
            <a:ext cx="15716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تلفون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4143375"/>
            <a:ext cx="2001837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نقاش غير مفهو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88" y="1714500"/>
            <a:ext cx="15446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نحت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88" y="1785938"/>
            <a:ext cx="19431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كمبيوتر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75" y="4214813"/>
            <a:ext cx="178593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سهم إلى اليمين 9"/>
          <p:cNvSpPr/>
          <p:nvPr/>
        </p:nvSpPr>
        <p:spPr>
          <a:xfrm>
            <a:off x="3000375" y="2357438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  <p:sp>
        <p:nvSpPr>
          <p:cNvPr id="10" name="سهم إلى اليمين 10"/>
          <p:cNvSpPr/>
          <p:nvPr/>
        </p:nvSpPr>
        <p:spPr>
          <a:xfrm>
            <a:off x="5357813" y="2357438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  <p:sp>
        <p:nvSpPr>
          <p:cNvPr id="11" name="سهم إلى اليمين 11"/>
          <p:cNvSpPr/>
          <p:nvPr/>
        </p:nvSpPr>
        <p:spPr>
          <a:xfrm rot="6819002">
            <a:off x="6389688" y="3605213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  <p:sp>
        <p:nvSpPr>
          <p:cNvPr id="12" name="سهم إلى اليمين 12"/>
          <p:cNvSpPr/>
          <p:nvPr/>
        </p:nvSpPr>
        <p:spPr>
          <a:xfrm rot="10800000">
            <a:off x="4429125" y="4714875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  <p:sp>
        <p:nvSpPr>
          <p:cNvPr id="13" name="سهم إلى اليمين 14"/>
          <p:cNvSpPr/>
          <p:nvPr/>
        </p:nvSpPr>
        <p:spPr>
          <a:xfrm rot="10800000">
            <a:off x="1714500" y="4714875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العوامل المؤثرة في عملية الاتصال</a:t>
            </a:r>
            <a:br>
              <a:rPr lang="ar-SA" b="1" dirty="0" smtClean="0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ar-SA" sz="2800" dirty="0" smtClean="0"/>
              <a:t>1- التشويش (داخلي وخارجي)</a:t>
            </a:r>
          </a:p>
          <a:p>
            <a:pPr algn="just">
              <a:lnSpc>
                <a:spcPct val="90000"/>
              </a:lnSpc>
              <a:buNone/>
            </a:pPr>
            <a:r>
              <a:rPr lang="ar-SA" sz="2800" dirty="0" smtClean="0"/>
              <a:t>2- الدقة في نقل الرسالة(مصادر موثوقة)</a:t>
            </a:r>
          </a:p>
          <a:p>
            <a:pPr algn="just">
              <a:lnSpc>
                <a:spcPct val="90000"/>
              </a:lnSpc>
              <a:buNone/>
            </a:pPr>
            <a:r>
              <a:rPr lang="ar-SA" sz="2800" dirty="0" smtClean="0"/>
              <a:t>3- مهارات الاتصال(متحدث, خطيب, التشويق, الانتباه ...الخ)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  <a:t>معوقات نجاح عملية الاتصال التعليمي</a:t>
            </a:r>
            <a:br>
              <a:rPr lang="ar-SA" b="1" dirty="0" smtClean="0">
                <a:solidFill>
                  <a:srgbClr val="CC3300"/>
                </a:solidFill>
                <a:latin typeface="Century Schoolbook" pitchFamily="18" charset="0"/>
                <a:cs typeface="Times New Roman" pitchFamily="18" charset="0"/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ar-SA" dirty="0"/>
              <a:t> استخدام المعلم الطريقة التقليدية في الشرح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ar-SA" dirty="0"/>
              <a:t>عدم كفاية المعلم الأكاديمية أو المهنية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ar-SA" dirty="0"/>
              <a:t>عدم مراعاة الفروق الفردية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ar-SA" dirty="0"/>
              <a:t>شرود ذهن الطلاب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ar-SA" dirty="0"/>
              <a:t>وجود بعض الإعاقات لدى الطلاب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ar-SA" dirty="0"/>
              <a:t>الظروف الفيزيقية (المادية) للفصل الدراسي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مفهوم الاتصال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Char char="-"/>
            </a:pPr>
            <a:r>
              <a:rPr lang="ar-SA" dirty="0" smtClean="0"/>
              <a:t>هو تبادل المعلومات</a:t>
            </a:r>
          </a:p>
          <a:p>
            <a:pPr algn="just">
              <a:lnSpc>
                <a:spcPct val="90000"/>
              </a:lnSpc>
              <a:buFontTx/>
              <a:buChar char="-"/>
            </a:pPr>
            <a:endParaRPr lang="ar-SA" sz="1200" dirty="0" smtClean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ar-SA" dirty="0" smtClean="0"/>
              <a:t>هو تفاعل بين طرفين حول رسالة معينة حتى تصبح الرسالة مشتركة بينهما</a:t>
            </a:r>
          </a:p>
          <a:p>
            <a:pPr algn="just">
              <a:lnSpc>
                <a:spcPct val="90000"/>
              </a:lnSpc>
              <a:buFontTx/>
              <a:buChar char="-"/>
            </a:pPr>
            <a:endParaRPr lang="ar-SA" sz="1200" dirty="0" smtClean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ar-SA" dirty="0" smtClean="0"/>
              <a:t> </a:t>
            </a:r>
            <a:r>
              <a:rPr lang="ar-SA" b="1" u="sng" dirty="0" smtClean="0"/>
              <a:t>تعريف الاتصال</a:t>
            </a:r>
            <a:r>
              <a:rPr lang="ar-SA" dirty="0" smtClean="0"/>
              <a:t>: هو عملية ديناميكية تتم باللغة اللفظية وغير اللفظية بين المرسل والمستقبل لنقل محتوى رسالة معينة من خلال القنوات المناسبة بغرض تحقيق أهداف معينة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u="sng" dirty="0" smtClean="0"/>
              <a:t>تعريف الاتصال التعليمي: </a:t>
            </a:r>
            <a:r>
              <a:rPr lang="ar-SA" dirty="0" smtClean="0"/>
              <a:t>هو عملية تفاعل مشتركة تتم باللغة اللفظية وغير اللفظية بين المعلم والمتعلم, حيث يقدم المعلم خبرات تعليمية</a:t>
            </a:r>
            <a:r>
              <a:rPr lang="ar-SA" sz="2400" dirty="0" smtClean="0"/>
              <a:t>(معرفية ومهارية ووجدانية) </a:t>
            </a:r>
            <a:r>
              <a:rPr lang="ar-SA" dirty="0" smtClean="0"/>
              <a:t>من خلال قنوات مناسبة بغرض تحقيق نتائج تعليمية مرضية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المنظور الإسلامي للاتصال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24000" indent="-324000">
              <a:spcBef>
                <a:spcPts val="600"/>
              </a:spcBef>
              <a:buClr>
                <a:srgbClr val="C00000"/>
              </a:buClr>
              <a:defRPr/>
            </a:pPr>
            <a:r>
              <a:rPr lang="ar-SA" sz="36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الاتصال الروحي </a:t>
            </a:r>
            <a:r>
              <a:rPr lang="ar-SA" sz="36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الإلهامي</a:t>
            </a:r>
            <a:r>
              <a:rPr lang="ar-SA" sz="36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justLow">
              <a:buNone/>
              <a:defRPr/>
            </a:pPr>
            <a:r>
              <a:rPr lang="ar-SA" dirty="0">
                <a:cs typeface="AL-Mohanad Bold" pitchFamily="2" charset="-78"/>
              </a:rPr>
              <a:t>قال تعالى (واذا سألك عبادي عني فإني قريب أجيب دعوة الداعي أذا دعان فليستجيبوا لي وليؤمنوا بي لعلهم يرشدون ).</a:t>
            </a:r>
          </a:p>
          <a:p>
            <a:pPr marL="324000" indent="-324000">
              <a:spcBef>
                <a:spcPts val="600"/>
              </a:spcBef>
              <a:buClr>
                <a:srgbClr val="C00000"/>
              </a:buClr>
              <a:defRPr/>
            </a:pPr>
            <a:r>
              <a:rPr lang="ar-SA" sz="36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الاتصال الروحي العضوي: </a:t>
            </a:r>
          </a:p>
          <a:p>
            <a:pPr>
              <a:buNone/>
              <a:defRPr/>
            </a:pPr>
            <a:r>
              <a:rPr lang="ar-SA" dirty="0">
                <a:cs typeface="AL-Mohanad Bold" pitchFamily="2" charset="-78"/>
              </a:rPr>
              <a:t>قال تعالى (أفلم يسيروا في الأرض فتكون لهم قلوب يعقلون بها او ءأذان يسمعون بها فإنها لاتعمى الأبصار ولاكن تعمى القلوب التي في الصدور ).</a:t>
            </a:r>
          </a:p>
          <a:p>
            <a:pPr marL="324000" indent="-324000">
              <a:spcBef>
                <a:spcPts val="600"/>
              </a:spcBef>
              <a:buClr>
                <a:srgbClr val="C00000"/>
              </a:buClr>
              <a:defRPr/>
            </a:pPr>
            <a:r>
              <a:rPr lang="ar-SA" sz="36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الاتصال الروحي الإنساني (الجماهيري ):</a:t>
            </a:r>
          </a:p>
          <a:p>
            <a:pPr>
              <a:buNone/>
              <a:defRPr/>
            </a:pPr>
            <a:r>
              <a:rPr lang="en-US" dirty="0">
                <a:cs typeface="AL-Mohanad Bold" pitchFamily="2" charset="-78"/>
              </a:rPr>
              <a:t> </a:t>
            </a:r>
            <a:r>
              <a:rPr lang="ar-SA" dirty="0">
                <a:cs typeface="AL-Mohanad Bold" pitchFamily="2" charset="-78"/>
              </a:rPr>
              <a:t>قال تعالى (أبلغكم رسالات ربي وانصح لكم وأعلم من الله ما لا تعلمون )</a:t>
            </a:r>
            <a:endParaRPr lang="en-US" dirty="0">
              <a:cs typeface="AL-Mohanad Bold" pitchFamily="2" charset="-78"/>
            </a:endParaRP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عناصر الاتصال التعليمي</a:t>
            </a:r>
            <a:endParaRPr lang="ar-SA" dirty="0"/>
          </a:p>
        </p:txBody>
      </p:sp>
      <p:grpSp>
        <p:nvGrpSpPr>
          <p:cNvPr id="4" name="مجموعة 43"/>
          <p:cNvGrpSpPr>
            <a:grpSpLocks noGrp="1"/>
          </p:cNvGrpSpPr>
          <p:nvPr>
            <p:ph idx="1"/>
          </p:nvPr>
        </p:nvGrpSpPr>
        <p:grpSpPr bwMode="auto">
          <a:xfrm>
            <a:off x="395536" y="836712"/>
            <a:ext cx="4474840" cy="2448273"/>
            <a:chOff x="884" y="2252"/>
            <a:chExt cx="8387466" cy="349818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6732225" y="2491876"/>
              <a:ext cx="1656125" cy="1008562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ar-SA" sz="1400" b="1" dirty="0"/>
                <a:t>المرسل</a:t>
              </a:r>
              <a:endParaRPr lang="en-US" sz="1400" b="1" dirty="0"/>
            </a:p>
          </p:txBody>
        </p:sp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4786988" y="2707404"/>
              <a:ext cx="1439288" cy="72119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ar-SA" sz="1400" b="1" dirty="0"/>
                <a:t>الرسالة</a:t>
              </a:r>
              <a:endParaRPr lang="en-US" sz="1400" b="1" dirty="0"/>
            </a:p>
          </p:txBody>
        </p:sp>
        <p:sp>
          <p:nvSpPr>
            <p:cNvPr id="7" name="AutoShape 13"/>
            <p:cNvSpPr>
              <a:spLocks noChangeArrowheads="1"/>
            </p:cNvSpPr>
            <p:nvPr/>
          </p:nvSpPr>
          <p:spPr bwMode="auto">
            <a:xfrm>
              <a:off x="2841749" y="2707404"/>
              <a:ext cx="1442431" cy="72119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ar-SA" sz="1400" b="1" dirty="0"/>
                <a:t>ا لوسيلة</a:t>
              </a:r>
              <a:endParaRPr lang="en-US" sz="1400" b="1" dirty="0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610539" y="2491876"/>
              <a:ext cx="1656125" cy="1008562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ar-SA" sz="1400" b="1" dirty="0"/>
                <a:t>المستقبل</a:t>
              </a:r>
              <a:endParaRPr lang="en-US" sz="1400" b="1" dirty="0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 flipH="1">
              <a:off x="6301697" y="2997539"/>
              <a:ext cx="358251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ar-SA" sz="1400"/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 flipH="1">
              <a:off x="4356458" y="2997539"/>
              <a:ext cx="358251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ar-SA" sz="1400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H="1">
              <a:off x="2338941" y="2997539"/>
              <a:ext cx="43053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ar-SA" sz="1400"/>
            </a:p>
          </p:txBody>
        </p:sp>
        <p:grpSp>
          <p:nvGrpSpPr>
            <p:cNvPr id="12" name="Group 23"/>
            <p:cNvGrpSpPr>
              <a:grpSpLocks/>
            </p:cNvGrpSpPr>
            <p:nvPr/>
          </p:nvGrpSpPr>
          <p:grpSpPr bwMode="auto">
            <a:xfrm>
              <a:off x="884" y="2252"/>
              <a:ext cx="3810" cy="816"/>
              <a:chOff x="884" y="2251"/>
              <a:chExt cx="3810" cy="816"/>
            </a:xfrm>
          </p:grpSpPr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 flipV="1">
                <a:off x="884" y="2251"/>
                <a:ext cx="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endParaRPr lang="ar-SA" sz="1400"/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 flipV="1">
                <a:off x="4027" y="2251"/>
                <a:ext cx="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endParaRPr lang="ar-SA" sz="1400"/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5652120" y="2708920"/>
            <a:ext cx="2661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نموذج الاتصال التعليمي </a:t>
            </a:r>
            <a:r>
              <a:rPr lang="ar-SA" sz="2000" b="1" u="sng" dirty="0" smtClean="0">
                <a:solidFill>
                  <a:srgbClr val="FF0000"/>
                </a:solidFill>
              </a:rPr>
              <a:t>التقليدي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3881621" y="4718318"/>
            <a:ext cx="883568" cy="70586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1400" b="1" dirty="0"/>
              <a:t>المرسل</a:t>
            </a:r>
            <a:endParaRPr lang="en-US" sz="1400" b="1" dirty="0"/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2843808" y="4869160"/>
            <a:ext cx="767882" cy="50473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1400" b="1" dirty="0"/>
              <a:t>الرسالة</a:t>
            </a:r>
            <a:endParaRPr lang="en-US" sz="1400" b="1" dirty="0"/>
          </a:p>
        </p:txBody>
      </p:sp>
      <p:sp>
        <p:nvSpPr>
          <p:cNvPr id="34" name="AutoShape 13"/>
          <p:cNvSpPr>
            <a:spLocks noChangeArrowheads="1"/>
          </p:cNvSpPr>
          <p:nvPr/>
        </p:nvSpPr>
        <p:spPr bwMode="auto">
          <a:xfrm>
            <a:off x="1805993" y="4869160"/>
            <a:ext cx="769559" cy="50473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1400" b="1" dirty="0"/>
              <a:t>ا لوسيلة</a:t>
            </a:r>
            <a:endParaRPr lang="en-US" sz="1400" b="1" dirty="0"/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615609" y="4718318"/>
            <a:ext cx="883568" cy="70586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1400" b="1" dirty="0"/>
              <a:t>المستقبل</a:t>
            </a:r>
            <a:endParaRPr lang="en-US" sz="1400" b="1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 flipH="1">
            <a:off x="3665598" y="5157192"/>
            <a:ext cx="19113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ar-SA" sz="1400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>
            <a:off x="2627784" y="5157192"/>
            <a:ext cx="19113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ar-SA" sz="1400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1551408" y="5157192"/>
            <a:ext cx="229694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ar-SA" sz="1400"/>
          </a:p>
        </p:txBody>
      </p:sp>
      <p:sp>
        <p:nvSpPr>
          <p:cNvPr id="39" name="Rounded Rectangle 38"/>
          <p:cNvSpPr/>
          <p:nvPr/>
        </p:nvSpPr>
        <p:spPr>
          <a:xfrm>
            <a:off x="2267744" y="5877272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التغذية الراجعه</a:t>
            </a:r>
            <a:endParaRPr lang="ar-SA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796136" y="4869160"/>
            <a:ext cx="2584425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نموذج الاتصال التعليمي </a:t>
            </a:r>
            <a:r>
              <a:rPr lang="ar-SA" sz="2000" b="1" u="sng" dirty="0" smtClean="0">
                <a:solidFill>
                  <a:srgbClr val="FF0000"/>
                </a:solidFill>
              </a:rPr>
              <a:t>الحديث</a:t>
            </a:r>
            <a:endParaRPr lang="ar-SA" b="1" u="sng" dirty="0" smtClean="0">
              <a:solidFill>
                <a:srgbClr val="FF0000"/>
              </a:solidFill>
            </a:endParaRPr>
          </a:p>
          <a:p>
            <a:endParaRPr lang="ar-SA" dirty="0"/>
          </a:p>
        </p:txBody>
      </p:sp>
      <p:sp>
        <p:nvSpPr>
          <p:cNvPr id="41" name="Rectangle 40"/>
          <p:cNvSpPr/>
          <p:nvPr/>
        </p:nvSpPr>
        <p:spPr>
          <a:xfrm>
            <a:off x="3995936" y="6021288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/>
              <a:t> </a:t>
            </a:r>
            <a:endParaRPr lang="ar-SA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043608" y="5589240"/>
            <a:ext cx="100811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851920" y="558924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نموذج شانون و ويفر </a:t>
            </a:r>
            <a:b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</a:br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(</a:t>
            </a:r>
            <a:r>
              <a:rPr lang="en-US" dirty="0" smtClean="0">
                <a:solidFill>
                  <a:srgbClr val="FB6E57"/>
                </a:solidFill>
                <a:latin typeface="Britannic Bold" pitchFamily="34" charset="0"/>
                <a:ea typeface="MCS Khaybar S_U normal."/>
                <a:cs typeface="MCS Khaybar S_U normal."/>
              </a:rPr>
              <a:t>Shannon &amp; Weaver Model</a:t>
            </a:r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):</a:t>
            </a:r>
            <a: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/>
            </a:r>
            <a:b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</a:b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7307263" y="2492375"/>
            <a:ext cx="1368425" cy="719138"/>
          </a:xfrm>
          <a:prstGeom prst="ellipse">
            <a:avLst/>
          </a:prstGeom>
          <a:solidFill>
            <a:srgbClr val="FFA2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 dirty="0">
                <a:ea typeface="PT Bold Heading"/>
                <a:cs typeface="PT Bold Heading"/>
              </a:rPr>
              <a:t>مصدر</a:t>
            </a:r>
            <a:endParaRPr lang="en-US" sz="2400" dirty="0">
              <a:ea typeface="PT Bold Heading"/>
              <a:cs typeface="PT Bold Heading"/>
            </a:endParaRP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3923928" y="2492896"/>
            <a:ext cx="1512887" cy="720725"/>
          </a:xfrm>
          <a:prstGeom prst="octagon">
            <a:avLst>
              <a:gd name="adj" fmla="val 29287"/>
            </a:avLst>
          </a:prstGeom>
          <a:solidFill>
            <a:srgbClr val="FFA26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ea typeface="PT Bold Heading"/>
                <a:cs typeface="PT Bold Heading"/>
              </a:rPr>
              <a:t>إشارة</a:t>
            </a:r>
            <a:endParaRPr lang="en-US" sz="2400">
              <a:ea typeface="PT Bold Heading"/>
              <a:cs typeface="PT Bold Heading"/>
            </a:endParaRPr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5722938" y="2492375"/>
            <a:ext cx="1368425" cy="719138"/>
          </a:xfrm>
          <a:prstGeom prst="ellipse">
            <a:avLst/>
          </a:prstGeom>
          <a:solidFill>
            <a:srgbClr val="FFA2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 dirty="0">
                <a:ea typeface="PT Bold Heading"/>
                <a:cs typeface="PT Bold Heading"/>
              </a:rPr>
              <a:t>مرسل</a:t>
            </a:r>
            <a:endParaRPr lang="en-US" sz="2400" dirty="0">
              <a:ea typeface="PT Bold Heading"/>
              <a:cs typeface="PT Bold Heading"/>
            </a:endParaRPr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2266950" y="2492375"/>
            <a:ext cx="1368425" cy="719138"/>
          </a:xfrm>
          <a:prstGeom prst="ellipse">
            <a:avLst/>
          </a:prstGeom>
          <a:solidFill>
            <a:srgbClr val="FFA2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ea typeface="PT Bold Heading"/>
                <a:cs typeface="PT Bold Heading"/>
              </a:rPr>
              <a:t>مستقبل</a:t>
            </a:r>
            <a:endParaRPr lang="en-US" sz="2400">
              <a:ea typeface="PT Bold Heading"/>
              <a:cs typeface="PT Bold Heading"/>
            </a:endParaRPr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683568" y="2492896"/>
            <a:ext cx="1368425" cy="719138"/>
          </a:xfrm>
          <a:prstGeom prst="ellipse">
            <a:avLst/>
          </a:prstGeom>
          <a:solidFill>
            <a:srgbClr val="FFA2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ea typeface="PT Bold Heading"/>
                <a:cs typeface="PT Bold Heading"/>
              </a:rPr>
              <a:t>هدف</a:t>
            </a:r>
            <a:endParaRPr lang="en-US" sz="2400">
              <a:ea typeface="PT Bold Heading"/>
              <a:cs typeface="PT Bold Heading"/>
            </a:endParaRP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3346450" y="5229225"/>
            <a:ext cx="2736850" cy="719138"/>
          </a:xfrm>
          <a:prstGeom prst="roundRect">
            <a:avLst>
              <a:gd name="adj" fmla="val 50000"/>
            </a:avLst>
          </a:prstGeom>
          <a:solidFill>
            <a:srgbClr val="FFA2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 dirty="0">
                <a:ea typeface="PT Bold Heading"/>
                <a:cs typeface="PT Bold Heading"/>
              </a:rPr>
              <a:t>تداخل أو تشويش</a:t>
            </a:r>
            <a:endParaRPr lang="en-US" sz="2400" dirty="0">
              <a:ea typeface="PT Bold Heading"/>
              <a:cs typeface="PT Bold Heading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922713" y="3714750"/>
            <a:ext cx="1511300" cy="1009650"/>
          </a:xfrm>
          <a:prstGeom prst="rect">
            <a:avLst/>
          </a:prstGeom>
          <a:solidFill>
            <a:srgbClr val="FFA26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 dirty="0">
                <a:ea typeface="PT Bold Heading"/>
                <a:cs typeface="PT Bold Heading"/>
              </a:rPr>
              <a:t>وسيلة</a:t>
            </a:r>
          </a:p>
          <a:p>
            <a:pPr algn="ctr"/>
            <a:r>
              <a:rPr lang="ar-SA" sz="2400" dirty="0">
                <a:ea typeface="PT Bold Heading"/>
                <a:cs typeface="PT Bold Heading"/>
              </a:rPr>
              <a:t>اتصال</a:t>
            </a:r>
            <a:endParaRPr lang="en-US" sz="2400" dirty="0">
              <a:ea typeface="PT Bold Heading"/>
              <a:cs typeface="PT Bold Heading"/>
            </a:endParaRPr>
          </a:p>
        </p:txBody>
      </p:sp>
      <p:cxnSp>
        <p:nvCxnSpPr>
          <p:cNvPr id="37" name="Straight Connector 36"/>
          <p:cNvCxnSpPr>
            <a:stCxn id="19" idx="6"/>
            <a:endCxn id="17" idx="2"/>
          </p:cNvCxnSpPr>
          <p:nvPr/>
        </p:nvCxnSpPr>
        <p:spPr>
          <a:xfrm>
            <a:off x="7091363" y="2851944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2"/>
          </p:cNvCxnSpPr>
          <p:nvPr/>
        </p:nvCxnSpPr>
        <p:spPr>
          <a:xfrm flipH="1">
            <a:off x="5436096" y="2851944"/>
            <a:ext cx="286842" cy="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0" idx="6"/>
          </p:cNvCxnSpPr>
          <p:nvPr/>
        </p:nvCxnSpPr>
        <p:spPr>
          <a:xfrm flipH="1" flipV="1">
            <a:off x="3635375" y="2851944"/>
            <a:ext cx="288553" cy="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" idx="2"/>
            <a:endCxn id="21" idx="6"/>
          </p:cNvCxnSpPr>
          <p:nvPr/>
        </p:nvCxnSpPr>
        <p:spPr>
          <a:xfrm flipH="1">
            <a:off x="2051993" y="2851944"/>
            <a:ext cx="214957" cy="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23" idx="0"/>
          </p:cNvCxnSpPr>
          <p:nvPr/>
        </p:nvCxnSpPr>
        <p:spPr>
          <a:xfrm flipH="1">
            <a:off x="4678363" y="3212976"/>
            <a:ext cx="37653" cy="501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3" idx="2"/>
          </p:cNvCxnSpPr>
          <p:nvPr/>
        </p:nvCxnSpPr>
        <p:spPr>
          <a:xfrm>
            <a:off x="4678363" y="4724400"/>
            <a:ext cx="37653" cy="432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نموذج شرام ( </a:t>
            </a:r>
            <a:r>
              <a:rPr lang="en-US" dirty="0" smtClean="0">
                <a:solidFill>
                  <a:srgbClr val="FB6E57"/>
                </a:solidFill>
                <a:latin typeface="Britannic Bold" pitchFamily="34" charset="0"/>
                <a:ea typeface="MCS Khaybar S_U normal."/>
                <a:cs typeface="MCS Khaybar S_U normal."/>
              </a:rPr>
              <a:t>Schramm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B6E57"/>
                </a:solidFill>
                <a:latin typeface="Britannic Bold" pitchFamily="34" charset="0"/>
                <a:ea typeface="MCS Khaybar S_U normal."/>
                <a:cs typeface="MCS Khaybar S_U normal."/>
              </a:rPr>
              <a:t>Model</a:t>
            </a:r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):</a:t>
            </a:r>
            <a: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/>
            </a:r>
            <a:b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11" name="Oval 22"/>
          <p:cNvSpPr>
            <a:spLocks noChangeArrowheads="1"/>
          </p:cNvSpPr>
          <p:nvPr/>
        </p:nvSpPr>
        <p:spPr bwMode="auto">
          <a:xfrm>
            <a:off x="3565525" y="2349500"/>
            <a:ext cx="2232025" cy="936625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>
                <a:ea typeface="PT Bold Heading"/>
                <a:cs typeface="PT Bold Heading"/>
              </a:rPr>
              <a:t>الرســــالة</a:t>
            </a:r>
            <a:endParaRPr lang="en-US" sz="2800">
              <a:ea typeface="PT Bold Heading"/>
              <a:cs typeface="PT Bold Heading"/>
            </a:endParaRPr>
          </a:p>
        </p:txBody>
      </p: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6732588" y="3141663"/>
            <a:ext cx="1800225" cy="2232025"/>
            <a:chOff x="4105" y="1797"/>
            <a:chExt cx="1134" cy="1406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4105" y="1797"/>
              <a:ext cx="1134" cy="1406"/>
            </a:xfrm>
            <a:prstGeom prst="ellipse">
              <a:avLst/>
            </a:prstGeom>
            <a:solidFill>
              <a:srgbClr val="FFA26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ar-SA" sz="2400">
                  <a:ea typeface="PT Bold Heading"/>
                  <a:cs typeface="PT Bold Heading"/>
                </a:rPr>
                <a:t>المرسل</a:t>
              </a:r>
            </a:p>
            <a:p>
              <a:pPr algn="ctr"/>
              <a:endParaRPr lang="ar-SA" sz="2400">
                <a:ea typeface="PT Bold Heading"/>
                <a:cs typeface="PT Bold Heading"/>
              </a:endParaRPr>
            </a:p>
            <a:p>
              <a:pPr algn="ctr"/>
              <a:r>
                <a:rPr lang="ar-SA" sz="2400">
                  <a:ea typeface="PT Bold Heading"/>
                  <a:cs typeface="PT Bold Heading"/>
                </a:rPr>
                <a:t>تحليل الرسالة</a:t>
              </a:r>
            </a:p>
            <a:p>
              <a:pPr algn="ctr"/>
              <a:endParaRPr lang="ar-SA" sz="2400">
                <a:ea typeface="PT Bold Heading"/>
                <a:cs typeface="PT Bold Heading"/>
              </a:endParaRPr>
            </a:p>
            <a:p>
              <a:pPr algn="ctr"/>
              <a:r>
                <a:rPr lang="ar-SA" sz="2400">
                  <a:ea typeface="PT Bold Heading"/>
                  <a:cs typeface="PT Bold Heading"/>
                </a:rPr>
                <a:t>المستقبل</a:t>
              </a:r>
              <a:endParaRPr lang="en-US" sz="2400">
                <a:ea typeface="PT Bold Heading"/>
                <a:cs typeface="PT Bold Heading"/>
              </a:endParaRPr>
            </a:p>
          </p:txBody>
        </p:sp>
        <p:sp>
          <p:nvSpPr>
            <p:cNvPr id="14" name="Line 25"/>
            <p:cNvSpPr>
              <a:spLocks noChangeShapeType="1"/>
            </p:cNvSpPr>
            <p:nvPr/>
          </p:nvSpPr>
          <p:spPr bwMode="auto">
            <a:xfrm>
              <a:off x="4150" y="2251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4150" y="2750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900113" y="3141663"/>
            <a:ext cx="1800225" cy="2232025"/>
            <a:chOff x="4105" y="1797"/>
            <a:chExt cx="1134" cy="1406"/>
          </a:xfrm>
        </p:grpSpPr>
        <p:sp>
          <p:nvSpPr>
            <p:cNvPr id="17" name="Oval 28"/>
            <p:cNvSpPr>
              <a:spLocks noChangeArrowheads="1"/>
            </p:cNvSpPr>
            <p:nvPr/>
          </p:nvSpPr>
          <p:spPr bwMode="auto">
            <a:xfrm>
              <a:off x="4105" y="1797"/>
              <a:ext cx="1134" cy="1406"/>
            </a:xfrm>
            <a:prstGeom prst="ellipse">
              <a:avLst/>
            </a:prstGeom>
            <a:solidFill>
              <a:srgbClr val="FFA26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ar-SA" sz="2400">
                  <a:ea typeface="PT Bold Heading"/>
                  <a:cs typeface="PT Bold Heading"/>
                </a:rPr>
                <a:t>المستقبل</a:t>
              </a:r>
            </a:p>
            <a:p>
              <a:pPr algn="ctr"/>
              <a:endParaRPr lang="ar-SA" sz="2400">
                <a:ea typeface="PT Bold Heading"/>
                <a:cs typeface="PT Bold Heading"/>
              </a:endParaRPr>
            </a:p>
            <a:p>
              <a:pPr algn="ctr"/>
              <a:r>
                <a:rPr lang="ar-SA" sz="2400">
                  <a:ea typeface="PT Bold Heading"/>
                  <a:cs typeface="PT Bold Heading"/>
                </a:rPr>
                <a:t>تحليل الرسالة</a:t>
              </a:r>
            </a:p>
            <a:p>
              <a:pPr algn="ctr"/>
              <a:endParaRPr lang="ar-SA" sz="2400">
                <a:ea typeface="PT Bold Heading"/>
                <a:cs typeface="PT Bold Heading"/>
              </a:endParaRPr>
            </a:p>
            <a:p>
              <a:pPr algn="ctr"/>
              <a:r>
                <a:rPr lang="ar-SA" sz="2400">
                  <a:ea typeface="PT Bold Heading"/>
                  <a:cs typeface="PT Bold Heading"/>
                </a:rPr>
                <a:t>المرسل</a:t>
              </a:r>
              <a:endParaRPr lang="en-US" sz="2400">
                <a:ea typeface="PT Bold Heading"/>
                <a:cs typeface="PT Bold Heading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auto">
            <a:xfrm>
              <a:off x="4150" y="2251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auto">
            <a:xfrm>
              <a:off x="4150" y="2750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20" name="Oval 31"/>
          <p:cNvSpPr>
            <a:spLocks noChangeArrowheads="1"/>
          </p:cNvSpPr>
          <p:nvPr/>
        </p:nvSpPr>
        <p:spPr bwMode="auto">
          <a:xfrm>
            <a:off x="3565525" y="5084763"/>
            <a:ext cx="2232025" cy="936625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>
                <a:ea typeface="PT Bold Heading"/>
                <a:cs typeface="PT Bold Heading"/>
              </a:rPr>
              <a:t>الرســــالة</a:t>
            </a:r>
            <a:endParaRPr lang="en-US" sz="2800">
              <a:ea typeface="PT Bold Heading"/>
              <a:cs typeface="PT Bold Heading"/>
            </a:endParaRPr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 flipH="1">
            <a:off x="2484438" y="2781300"/>
            <a:ext cx="9382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ar-SA"/>
          </a:p>
        </p:txBody>
      </p:sp>
      <p:sp>
        <p:nvSpPr>
          <p:cNvPr id="22" name="Line 33"/>
          <p:cNvSpPr>
            <a:spLocks noChangeShapeType="1"/>
          </p:cNvSpPr>
          <p:nvPr/>
        </p:nvSpPr>
        <p:spPr bwMode="auto">
          <a:xfrm>
            <a:off x="2557463" y="5084763"/>
            <a:ext cx="86360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ar-SA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6013450" y="2781300"/>
            <a:ext cx="9366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" name="Line 35"/>
          <p:cNvSpPr>
            <a:spLocks noChangeShapeType="1"/>
          </p:cNvSpPr>
          <p:nvPr/>
        </p:nvSpPr>
        <p:spPr bwMode="auto">
          <a:xfrm flipH="1">
            <a:off x="5940425" y="5157788"/>
            <a:ext cx="936625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B6E57"/>
                </a:solidFill>
                <a:ea typeface="PT Bold Heading"/>
                <a:cs typeface="PT Bold Heading"/>
              </a:rPr>
              <a:t>نموذج لاسويل</a:t>
            </a:r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 (</a:t>
            </a:r>
            <a:r>
              <a:rPr lang="en-US" dirty="0" err="1" smtClean="0">
                <a:solidFill>
                  <a:srgbClr val="FB6E57"/>
                </a:solidFill>
                <a:latin typeface="Britannic Bold" pitchFamily="34" charset="0"/>
                <a:ea typeface="MCS Khaybar S_U normal."/>
                <a:cs typeface="MCS Khaybar S_U normal."/>
              </a:rPr>
              <a:t>Lasswell</a:t>
            </a:r>
            <a:r>
              <a:rPr lang="en-US" dirty="0" smtClean="0">
                <a:solidFill>
                  <a:srgbClr val="FB6E57"/>
                </a:solidFill>
                <a:latin typeface="Britannic Bold" pitchFamily="34" charset="0"/>
                <a:ea typeface="MCS Khaybar S_U normal."/>
                <a:cs typeface="MCS Khaybar S_U normal."/>
              </a:rPr>
              <a:t> Model</a:t>
            </a:r>
            <a:r>
              <a:rPr lang="ar-SA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>):</a:t>
            </a:r>
            <a: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  <a:t/>
            </a:r>
            <a:br>
              <a:rPr lang="en-US" dirty="0" smtClean="0">
                <a:solidFill>
                  <a:srgbClr val="FB6E57"/>
                </a:solidFill>
                <a:ea typeface="MCS Khaybar S_U normal."/>
                <a:cs typeface="MCS Khaybar S_U normal."/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Oval 20"/>
          <p:cNvSpPr>
            <a:spLocks noChangeArrowheads="1"/>
          </p:cNvSpPr>
          <p:nvPr/>
        </p:nvSpPr>
        <p:spPr bwMode="auto">
          <a:xfrm>
            <a:off x="7089775" y="2708275"/>
            <a:ext cx="1728788" cy="1079500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dirty="0">
                <a:ea typeface="PT Bold Heading"/>
                <a:cs typeface="PT Bold Heading"/>
              </a:rPr>
              <a:t>من يقول؟</a:t>
            </a:r>
            <a:endParaRPr lang="en-US" sz="2800" dirty="0">
              <a:ea typeface="PT Bold Heading"/>
              <a:cs typeface="PT Bold Heading"/>
            </a:endParaRPr>
          </a:p>
        </p:txBody>
      </p:sp>
      <p:sp>
        <p:nvSpPr>
          <p:cNvPr id="5" name="Oval 21"/>
          <p:cNvSpPr>
            <a:spLocks noChangeArrowheads="1"/>
          </p:cNvSpPr>
          <p:nvPr/>
        </p:nvSpPr>
        <p:spPr bwMode="auto">
          <a:xfrm>
            <a:off x="4930775" y="2708275"/>
            <a:ext cx="1728788" cy="1079500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dirty="0">
                <a:ea typeface="PT Bold Heading"/>
                <a:cs typeface="PT Bold Heading"/>
              </a:rPr>
              <a:t>ماذا يقول؟</a:t>
            </a:r>
            <a:endParaRPr lang="en-US" sz="2800" dirty="0">
              <a:ea typeface="PT Bold Heading"/>
              <a:cs typeface="PT Bold Heading"/>
            </a:endParaRPr>
          </a:p>
        </p:txBody>
      </p:sp>
      <p:sp>
        <p:nvSpPr>
          <p:cNvPr id="6" name="Oval 22"/>
          <p:cNvSpPr>
            <a:spLocks noChangeArrowheads="1"/>
          </p:cNvSpPr>
          <p:nvPr/>
        </p:nvSpPr>
        <p:spPr bwMode="auto">
          <a:xfrm>
            <a:off x="2770188" y="2708275"/>
            <a:ext cx="1728787" cy="1079500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dirty="0">
                <a:ea typeface="PT Bold Heading"/>
                <a:cs typeface="PT Bold Heading"/>
              </a:rPr>
              <a:t>لمن يقول؟</a:t>
            </a:r>
            <a:endParaRPr lang="en-US" sz="2800" dirty="0">
              <a:ea typeface="PT Bold Heading"/>
              <a:cs typeface="PT Bold Heading"/>
            </a:endParaRPr>
          </a:p>
        </p:txBody>
      </p:sp>
      <p:sp>
        <p:nvSpPr>
          <p:cNvPr id="7" name="Oval 23"/>
          <p:cNvSpPr>
            <a:spLocks noChangeArrowheads="1"/>
          </p:cNvSpPr>
          <p:nvPr/>
        </p:nvSpPr>
        <p:spPr bwMode="auto">
          <a:xfrm>
            <a:off x="611188" y="2708275"/>
            <a:ext cx="1728787" cy="1079500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600" dirty="0">
                <a:ea typeface="PT Bold Heading"/>
                <a:cs typeface="PT Bold Heading"/>
              </a:rPr>
              <a:t>باستخدام</a:t>
            </a:r>
          </a:p>
          <a:p>
            <a:pPr algn="ctr"/>
            <a:r>
              <a:rPr lang="ar-SA" sz="2600" dirty="0">
                <a:ea typeface="PT Bold Heading"/>
                <a:cs typeface="PT Bold Heading"/>
              </a:rPr>
              <a:t> أي قناة؟</a:t>
            </a:r>
            <a:endParaRPr lang="en-US" sz="2600" dirty="0">
              <a:ea typeface="PT Bold Heading"/>
              <a:cs typeface="PT Bold Heading"/>
            </a:endParaRPr>
          </a:p>
        </p:txBody>
      </p:sp>
      <p:sp>
        <p:nvSpPr>
          <p:cNvPr id="8" name="Oval 24"/>
          <p:cNvSpPr>
            <a:spLocks noChangeArrowheads="1"/>
          </p:cNvSpPr>
          <p:nvPr/>
        </p:nvSpPr>
        <p:spPr bwMode="auto">
          <a:xfrm>
            <a:off x="3922713" y="4508500"/>
            <a:ext cx="1728787" cy="1079500"/>
          </a:xfrm>
          <a:prstGeom prst="ellipse">
            <a:avLst/>
          </a:prstGeom>
          <a:solidFill>
            <a:srgbClr val="FFA26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>
                <a:ea typeface="PT Bold Heading"/>
                <a:cs typeface="PT Bold Heading"/>
              </a:rPr>
              <a:t>ما التأثير؟</a:t>
            </a:r>
            <a:endParaRPr lang="en-US" sz="2800">
              <a:ea typeface="PT Bold Heading"/>
              <a:cs typeface="PT Bold Heading"/>
            </a:endParaRP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 flipH="1">
            <a:off x="6732588" y="32131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ar-SA"/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 flipH="1">
            <a:off x="4572000" y="32131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ar-SA"/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 flipH="1">
            <a:off x="2411413" y="32131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ar-SA"/>
          </a:p>
        </p:txBody>
      </p:sp>
      <p:cxnSp>
        <p:nvCxnSpPr>
          <p:cNvPr id="12" name="AutoShape 28"/>
          <p:cNvCxnSpPr>
            <a:cxnSpLocks noChangeShapeType="1"/>
            <a:stCxn id="7" idx="4"/>
            <a:endCxn id="8" idx="2"/>
          </p:cNvCxnSpPr>
          <p:nvPr/>
        </p:nvCxnSpPr>
        <p:spPr bwMode="auto">
          <a:xfrm rot="16200000" flipH="1">
            <a:off x="2069306" y="3194844"/>
            <a:ext cx="1260475" cy="2446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lg"/>
          </a:ln>
        </p:spPr>
      </p:cxnSp>
      <p:cxnSp>
        <p:nvCxnSpPr>
          <p:cNvPr id="13" name="AutoShape 29"/>
          <p:cNvCxnSpPr>
            <a:cxnSpLocks noChangeShapeType="1"/>
            <a:stCxn id="8" idx="6"/>
            <a:endCxn id="4" idx="4"/>
          </p:cNvCxnSpPr>
          <p:nvPr/>
        </p:nvCxnSpPr>
        <p:spPr bwMode="auto">
          <a:xfrm flipV="1">
            <a:off x="5651500" y="3787775"/>
            <a:ext cx="2303463" cy="12604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710</Words>
  <Application>Microsoft Office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Office PowerPoint Presentation</vt:lpstr>
      <vt:lpstr>الاتصال التعليمي</vt:lpstr>
      <vt:lpstr>تطور الاتصال</vt:lpstr>
      <vt:lpstr>مفهوم الاتصال</vt:lpstr>
      <vt:lpstr>Slide 4</vt:lpstr>
      <vt:lpstr>المنظور الإسلامي للاتصال</vt:lpstr>
      <vt:lpstr>عناصر الاتصال التعليمي</vt:lpstr>
      <vt:lpstr>نموذج شانون و ويفر  (Shannon &amp; Weaver Model): </vt:lpstr>
      <vt:lpstr>نموذج شرام ( Schramm Model): </vt:lpstr>
      <vt:lpstr>نموذج لاسويل (Lasswell Model): </vt:lpstr>
      <vt:lpstr>خصائص عملية الاتصال</vt:lpstr>
      <vt:lpstr>الاتصال اللفظي</vt:lpstr>
      <vt:lpstr>الاتصال الغير لفظي</vt:lpstr>
      <vt:lpstr>لغات الاتصال التعليمي</vt:lpstr>
      <vt:lpstr>Slide 14</vt:lpstr>
      <vt:lpstr>Slide 15</vt:lpstr>
      <vt:lpstr>Slide 16</vt:lpstr>
      <vt:lpstr>Slide 17</vt:lpstr>
      <vt:lpstr>Slide 18</vt:lpstr>
      <vt:lpstr>أشكال الاتصال </vt:lpstr>
      <vt:lpstr>العوامل المؤثرة في عملية الاتصال </vt:lpstr>
      <vt:lpstr>معوقات نجاح عملية الاتصال التعليمي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التعليمي</dc:title>
  <dc:creator>admin</dc:creator>
  <cp:lastModifiedBy>admin</cp:lastModifiedBy>
  <cp:revision>22</cp:revision>
  <dcterms:created xsi:type="dcterms:W3CDTF">2012-09-15T15:09:50Z</dcterms:created>
  <dcterms:modified xsi:type="dcterms:W3CDTF">2012-09-30T04:59:38Z</dcterms:modified>
</cp:coreProperties>
</file>