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p:scale>
          <a:sx n="76" d="100"/>
          <a:sy n="76" d="100"/>
        </p:scale>
        <p:origin x="-120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46C799-612A-4F71-99FF-7009D7B23207}" type="datetimeFigureOut">
              <a:rPr lang="en-US" smtClean="0"/>
              <a:t>7/17/2012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096410-0AFB-48BB-9971-AAC020EE692D}" type="slidenum">
              <a:rPr lang="en-US" smtClean="0"/>
              <a:t>‹#›</a:t>
            </a:fld>
            <a:endParaRPr lang="en-US"/>
          </a:p>
        </p:txBody>
      </p:sp>
    </p:spTree>
    <p:extLst>
      <p:ext uri="{BB962C8B-B14F-4D97-AF65-F5344CB8AC3E}">
        <p14:creationId xmlns:p14="http://schemas.microsoft.com/office/powerpoint/2010/main" val="1702358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096410-0AFB-48BB-9971-AAC020EE692D}" type="slidenum">
              <a:rPr lang="en-US" smtClean="0"/>
              <a:t>4</a:t>
            </a:fld>
            <a:endParaRPr lang="en-US"/>
          </a:p>
        </p:txBody>
      </p:sp>
    </p:spTree>
    <p:extLst>
      <p:ext uri="{BB962C8B-B14F-4D97-AF65-F5344CB8AC3E}">
        <p14:creationId xmlns:p14="http://schemas.microsoft.com/office/powerpoint/2010/main" val="42919457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F5455D77-4CC4-4B45-9B50-82C3525B8F30}" type="datetimeFigureOut">
              <a:rPr lang="en-US" smtClean="0"/>
              <a:t>7/17/2012</a:t>
            </a:fld>
            <a:endParaRPr lang="en-US"/>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US"/>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9B6BF190-EFDD-4612-8358-47043F83F272}" type="slidenum">
              <a:rPr lang="en-US" smtClean="0"/>
              <a:t>‹#›</a:t>
            </a:fld>
            <a:endParaRPr lang="en-US"/>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455D77-4CC4-4B45-9B50-82C3525B8F30}"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BF190-EFDD-4612-8358-47043F83F2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455D77-4CC4-4B45-9B50-82C3525B8F30}"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BF190-EFDD-4612-8358-47043F83F2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455D77-4CC4-4B45-9B50-82C3525B8F30}"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BF190-EFDD-4612-8358-47043F83F2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455D77-4CC4-4B45-9B50-82C3525B8F30}" type="datetimeFigureOut">
              <a:rPr lang="en-US" smtClean="0"/>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BF190-EFDD-4612-8358-47043F83F27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5455D77-4CC4-4B45-9B50-82C3525B8F30}"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BF190-EFDD-4612-8358-47043F83F272}" type="slidenum">
              <a:rPr lang="en-US" smtClean="0"/>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5455D77-4CC4-4B45-9B50-82C3525B8F30}" type="datetimeFigureOut">
              <a:rPr lang="en-US" smtClean="0"/>
              <a:t>7/17/2012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BF190-EFDD-4612-8358-47043F83F272}" type="slidenum">
              <a:rPr lang="en-US" smtClean="0"/>
              <a:t>‹#›</a:t>
            </a:fld>
            <a:endParaRPr lang="en-US"/>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455D77-4CC4-4B45-9B50-82C3525B8F30}" type="datetimeFigureOut">
              <a:rPr lang="en-US" smtClean="0"/>
              <a:t>7/17/2012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BF190-EFDD-4612-8358-47043F83F2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455D77-4CC4-4B45-9B50-82C3525B8F30}" type="datetimeFigureOut">
              <a:rPr lang="en-US" smtClean="0"/>
              <a:t>7/17/2012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BF190-EFDD-4612-8358-47043F83F2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455D77-4CC4-4B45-9B50-82C3525B8F30}"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BF190-EFDD-4612-8358-47043F83F2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455D77-4CC4-4B45-9B50-82C3525B8F30}" type="datetimeFigureOut">
              <a:rPr lang="en-US" smtClean="0"/>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BF190-EFDD-4612-8358-47043F83F2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F5455D77-4CC4-4B45-9B50-82C3525B8F30}" type="datetimeFigureOut">
              <a:rPr lang="en-US" smtClean="0"/>
              <a:t>7/17/2012</a:t>
            </a:fld>
            <a:endParaRPr lang="en-US"/>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US"/>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9B6BF190-EFDD-4612-8358-47043F83F27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SA" sz="5400" dirty="0" smtClean="0"/>
              <a:t>الأتجاه التوزيعي</a:t>
            </a:r>
            <a:endParaRPr lang="en-US" sz="5400" dirty="0"/>
          </a:p>
        </p:txBody>
      </p:sp>
      <p:sp>
        <p:nvSpPr>
          <p:cNvPr id="3" name="Subtitle 2"/>
          <p:cNvSpPr>
            <a:spLocks noGrp="1"/>
          </p:cNvSpPr>
          <p:nvPr>
            <p:ph type="subTitle" idx="1"/>
          </p:nvPr>
        </p:nvSpPr>
        <p:spPr>
          <a:xfrm>
            <a:off x="539552" y="4509120"/>
            <a:ext cx="7057256" cy="745232"/>
          </a:xfrm>
        </p:spPr>
        <p:txBody>
          <a:bodyPr>
            <a:noAutofit/>
          </a:bodyPr>
          <a:lstStyle/>
          <a:p>
            <a:r>
              <a:rPr lang="ar-SA" sz="4000" dirty="0" smtClean="0"/>
              <a:t>غادة سعود الحربي</a:t>
            </a:r>
            <a:endParaRPr lang="en-US" sz="4000" dirty="0"/>
          </a:p>
        </p:txBody>
      </p:sp>
    </p:spTree>
    <p:extLst>
      <p:ext uri="{BB962C8B-B14F-4D97-AF65-F5344CB8AC3E}">
        <p14:creationId xmlns:p14="http://schemas.microsoft.com/office/powerpoint/2010/main" val="2520448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0"/>
            <a:ext cx="7620000" cy="1143000"/>
          </a:xfrm>
        </p:spPr>
        <p:txBody>
          <a:bodyPr/>
          <a:lstStyle/>
          <a:p>
            <a:r>
              <a:rPr lang="ar-SA" dirty="0" smtClean="0"/>
              <a:t>ب-الأتجاه التوزيعي</a:t>
            </a:r>
            <a:endParaRPr lang="en-US" dirty="0"/>
          </a:p>
        </p:txBody>
      </p:sp>
      <p:sp>
        <p:nvSpPr>
          <p:cNvPr id="3" name="Content Placeholder 2"/>
          <p:cNvSpPr>
            <a:spLocks noGrp="1"/>
          </p:cNvSpPr>
          <p:nvPr>
            <p:ph idx="4294967295"/>
          </p:nvPr>
        </p:nvSpPr>
        <p:spPr>
          <a:xfrm>
            <a:off x="0" y="981075"/>
            <a:ext cx="8375650" cy="5876925"/>
          </a:xfrm>
        </p:spPr>
        <p:txBody>
          <a:bodyPr numCol="2"/>
          <a:lstStyle/>
          <a:p>
            <a:pPr marL="114300" indent="0" algn="ctr">
              <a:buNone/>
            </a:pPr>
            <a:r>
              <a:rPr lang="ar-SA" sz="3200" dirty="0" smtClean="0"/>
              <a:t>يستند الأتجاه التوزيعي على اختلاف مدارسه الى أن اللغة مؤلفة من وحدات تمييزية يظهرها التقطيع والتقسيم , ويعتمد منهج التوزيعية على الطريقة الشكلية للوصول الى المكونات المباشرة النهائية,ويذكر أن اللساني  بلومفيلد عرض في كتابه اللغة لمبادئ تحليل العبارة على هذه الطريقة</a:t>
            </a:r>
            <a:r>
              <a:rPr lang="ar-SA" dirty="0" smtClean="0"/>
              <a:t>.</a:t>
            </a:r>
            <a:endParaRPr lang="en-US" dirty="0"/>
          </a:p>
        </p:txBody>
      </p:sp>
    </p:spTree>
    <p:extLst>
      <p:ext uri="{BB962C8B-B14F-4D97-AF65-F5344CB8AC3E}">
        <p14:creationId xmlns:p14="http://schemas.microsoft.com/office/powerpoint/2010/main" val="4292362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60350"/>
            <a:ext cx="7620000" cy="6140450"/>
          </a:xfrm>
        </p:spPr>
        <p:txBody>
          <a:bodyPr/>
          <a:lstStyle/>
          <a:p>
            <a:r>
              <a:rPr lang="ar-SA" sz="3200" dirty="0" smtClean="0"/>
              <a:t>مثال </a:t>
            </a:r>
          </a:p>
          <a:p>
            <a:r>
              <a:rPr lang="ar-SA" sz="3200" dirty="0" smtClean="0"/>
              <a:t>( الأولاد يشاهدون التلفاز) فالجملة هنا تتألف من مكونين مباشرين هما :</a:t>
            </a:r>
          </a:p>
          <a:p>
            <a:r>
              <a:rPr lang="ar-SA" sz="3200" dirty="0" smtClean="0"/>
              <a:t>1- الأولاد </a:t>
            </a:r>
          </a:p>
          <a:p>
            <a:r>
              <a:rPr lang="ar-SA" sz="3200" dirty="0" smtClean="0"/>
              <a:t>2- يشاهدون التلفاز</a:t>
            </a:r>
          </a:p>
          <a:p>
            <a:r>
              <a:rPr lang="ar-SA" sz="3200" dirty="0" smtClean="0"/>
              <a:t>ثم يعرض كل من هذين المكونين للتقسيم الى مكونات مباشرة أخرى فيتنج من ذلك:</a:t>
            </a:r>
          </a:p>
          <a:p>
            <a:r>
              <a:rPr lang="ar-SA" sz="3200" dirty="0" smtClean="0"/>
              <a:t>الأولاد =كما هي </a:t>
            </a:r>
          </a:p>
          <a:p>
            <a:r>
              <a:rPr lang="ar-SA" sz="3200" dirty="0" smtClean="0"/>
              <a:t>يشاهدون التلفاز= يشاهدون مكون مباشر</a:t>
            </a:r>
          </a:p>
          <a:p>
            <a:r>
              <a:rPr lang="ar-SA" sz="3200" dirty="0" smtClean="0"/>
              <a:t>التلفاز مكون مباشر</a:t>
            </a:r>
          </a:p>
        </p:txBody>
      </p:sp>
    </p:spTree>
    <p:extLst>
      <p:ext uri="{BB962C8B-B14F-4D97-AF65-F5344CB8AC3E}">
        <p14:creationId xmlns:p14="http://schemas.microsoft.com/office/powerpoint/2010/main" val="3983437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4294967295"/>
          </p:nvPr>
        </p:nvSpPr>
        <p:spPr>
          <a:xfrm>
            <a:off x="0" y="115888"/>
            <a:ext cx="7620000" cy="6284912"/>
          </a:xfrm>
        </p:spPr>
        <p:txBody>
          <a:bodyPr>
            <a:normAutofit/>
          </a:bodyPr>
          <a:lstStyle/>
          <a:p>
            <a:r>
              <a:rPr lang="ar-SA" sz="3200" dirty="0" smtClean="0"/>
              <a:t>و تحلل هذه المكونات المباشرة الى مكونات نهائية فتكون على هذا النحو :</a:t>
            </a:r>
          </a:p>
          <a:p>
            <a:r>
              <a:rPr lang="ar-SA" sz="3200" dirty="0" smtClean="0"/>
              <a:t>1-الأولاد =أل+أولاد </a:t>
            </a:r>
          </a:p>
          <a:p>
            <a:r>
              <a:rPr lang="ar-SA" sz="3200" dirty="0" smtClean="0"/>
              <a:t>2-يشاهدون=يشاهد+ون</a:t>
            </a:r>
          </a:p>
          <a:p>
            <a:r>
              <a:rPr lang="ar-SA" sz="3200" dirty="0" smtClean="0"/>
              <a:t>3-التلفاز=أل+تلفاز </a:t>
            </a:r>
          </a:p>
          <a:p>
            <a:r>
              <a:rPr lang="ar-SA" sz="3200" dirty="0" smtClean="0"/>
              <a:t>أن غاية هذا التحليل اظهار البناء المتدرج للعبارة وحين يتوضح ابناء المذكور يمكن اجراء التعويض في المواضع السابقة التي احتلتها مفردات المثال السابق دون مساس بالمكونات التي تشكل العبارة </a:t>
            </a:r>
            <a:endParaRPr lang="en-US" sz="3200" dirty="0"/>
          </a:p>
        </p:txBody>
      </p:sp>
    </p:spTree>
    <p:extLst>
      <p:ext uri="{BB962C8B-B14F-4D97-AF65-F5344CB8AC3E}">
        <p14:creationId xmlns:p14="http://schemas.microsoft.com/office/powerpoint/2010/main" val="787992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0013"/>
            <a:ext cx="7620000" cy="6958013"/>
          </a:xfrm>
        </p:spPr>
        <p:txBody>
          <a:bodyPr>
            <a:normAutofit/>
          </a:bodyPr>
          <a:lstStyle/>
          <a:p>
            <a:r>
              <a:rPr lang="ar-SA" sz="3200" dirty="0" smtClean="0"/>
              <a:t>وتابع مجموعة من الباحثين الذين تتلمذوا لبلومفيلد أمثال هاريس الذي طورطريقة التحليل الأولي حين وقف عند أمرين :</a:t>
            </a:r>
          </a:p>
          <a:p>
            <a:r>
              <a:rPr lang="ar-SA" sz="3200" dirty="0" smtClean="0"/>
              <a:t>1-الأنطلاق من سلسلة المكونات الى البنية المجردة للكلام ,عن طريق تحديد مخطط الذي تجري عليه الجمل في اللغات الأوربية الحديثة واجراء التحليل بناء عليه وهو: </a:t>
            </a:r>
          </a:p>
          <a:p>
            <a:r>
              <a:rPr lang="ar-SA" sz="3200" dirty="0" smtClean="0"/>
              <a:t>ع(العبارة)ركن اسمي+ركن فعلي </a:t>
            </a:r>
          </a:p>
          <a:p>
            <a:r>
              <a:rPr lang="ar-SA" sz="3200" dirty="0" smtClean="0"/>
              <a:t>2-ابتكار طريق لتمثيل التحليل التوزيعي تمثيلا دقيقا منها ثلاث طرق مشهورة </a:t>
            </a:r>
            <a:endParaRPr lang="en-US" sz="3200" dirty="0"/>
          </a:p>
        </p:txBody>
      </p:sp>
    </p:spTree>
    <p:extLst>
      <p:ext uri="{BB962C8B-B14F-4D97-AF65-F5344CB8AC3E}">
        <p14:creationId xmlns:p14="http://schemas.microsoft.com/office/powerpoint/2010/main" val="1287815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459788" cy="6742113"/>
          </a:xfrm>
        </p:spPr>
        <p:txBody>
          <a:bodyPr>
            <a:normAutofit fontScale="92500" lnSpcReduction="20000"/>
          </a:bodyPr>
          <a:lstStyle/>
          <a:p>
            <a:r>
              <a:rPr lang="ar-SA" sz="3200" dirty="0" smtClean="0"/>
              <a:t>1- التقويس  وتقوم هذه الطريقة على وضع أقواس متداخلة لتمييز المقاطع الداخلة في التركيب , وفي الجملة التالية تمثيل هذة الطريقة : </a:t>
            </a:r>
          </a:p>
          <a:p>
            <a:pPr marL="114300" indent="0">
              <a:buNone/>
            </a:pPr>
            <a:r>
              <a:rPr lang="ar-SA" sz="3200" dirty="0" smtClean="0"/>
              <a:t>(الولد يشاهد التلفاز) </a:t>
            </a:r>
          </a:p>
          <a:p>
            <a:pPr marL="114300" indent="0">
              <a:buNone/>
            </a:pPr>
            <a:r>
              <a:rPr lang="ar-SA" sz="2000" dirty="0" smtClean="0"/>
              <a:t> (1(2(3ال)4(5ولد)6)7(8(9يشاهد)10(11(12ال)13(14تلفاز)15)16)17)18)</a:t>
            </a:r>
          </a:p>
          <a:p>
            <a:pPr marL="114300" indent="0">
              <a:buNone/>
            </a:pPr>
            <a:r>
              <a:rPr lang="ar-SA" sz="3200" dirty="0" smtClean="0"/>
              <a:t>ونبين بحسب الأرقام المتسلسلة ماتشير اليه الأقواس :</a:t>
            </a:r>
          </a:p>
          <a:p>
            <a:pPr marL="114300" indent="0">
              <a:buNone/>
            </a:pPr>
            <a:r>
              <a:rPr lang="ar-SA" sz="3200" dirty="0" smtClean="0"/>
              <a:t>1-18=الجملة</a:t>
            </a:r>
          </a:p>
          <a:p>
            <a:pPr marL="114300" indent="0">
              <a:buNone/>
            </a:pPr>
            <a:r>
              <a:rPr lang="ar-SA" sz="3200" dirty="0" smtClean="0"/>
              <a:t>2-7=الولد:ركن اسمي </a:t>
            </a:r>
          </a:p>
          <a:p>
            <a:pPr marL="114300" indent="0">
              <a:buNone/>
            </a:pPr>
            <a:r>
              <a:rPr lang="ar-SA" sz="3200" dirty="0" smtClean="0"/>
              <a:t>3-4=أل:أداة تعريف</a:t>
            </a:r>
          </a:p>
          <a:p>
            <a:pPr marL="114300" indent="0">
              <a:buNone/>
            </a:pPr>
            <a:r>
              <a:rPr lang="ar-SA" sz="3200" dirty="0" smtClean="0"/>
              <a:t>5-6=ولد:عنصر اسمي </a:t>
            </a:r>
          </a:p>
          <a:p>
            <a:pPr marL="114300" indent="0">
              <a:buNone/>
            </a:pPr>
            <a:r>
              <a:rPr lang="ar-SA" sz="3200" dirty="0" smtClean="0"/>
              <a:t>8-17=يشاهد التلفاز:ركن فعلي</a:t>
            </a:r>
          </a:p>
          <a:p>
            <a:pPr marL="114300" indent="0">
              <a:buNone/>
            </a:pPr>
            <a:r>
              <a:rPr lang="ar-SA" sz="3200" dirty="0" smtClean="0"/>
              <a:t>9-10=يشاهد:عنصر فعلي </a:t>
            </a:r>
          </a:p>
          <a:p>
            <a:pPr marL="114300" indent="0">
              <a:buNone/>
            </a:pPr>
            <a:r>
              <a:rPr lang="ar-SA" sz="3200" dirty="0" smtClean="0"/>
              <a:t>11-16=التلفاز:عنصر اسمي </a:t>
            </a:r>
          </a:p>
          <a:p>
            <a:pPr marL="114300" indent="0">
              <a:buNone/>
            </a:pPr>
            <a:r>
              <a:rPr lang="ar-SA" sz="3200" dirty="0" smtClean="0"/>
              <a:t>12-13=أل:أداة تعريف </a:t>
            </a:r>
          </a:p>
          <a:p>
            <a:pPr marL="114300" indent="0">
              <a:buNone/>
            </a:pPr>
            <a:r>
              <a:rPr lang="ar-SA" sz="3200" dirty="0" smtClean="0"/>
              <a:t>14-15=تلفاز:عنصر اسمي</a:t>
            </a:r>
          </a:p>
          <a:p>
            <a:pPr marL="114300" indent="0">
              <a:buNone/>
            </a:pPr>
            <a:endParaRPr lang="ar-SA" sz="3200" dirty="0" smtClean="0"/>
          </a:p>
        </p:txBody>
      </p:sp>
    </p:spTree>
    <p:extLst>
      <p:ext uri="{BB962C8B-B14F-4D97-AF65-F5344CB8AC3E}">
        <p14:creationId xmlns:p14="http://schemas.microsoft.com/office/powerpoint/2010/main" val="3547997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459788" cy="6742113"/>
          </a:xfrm>
        </p:spPr>
        <p:txBody>
          <a:bodyPr>
            <a:normAutofit/>
          </a:bodyPr>
          <a:lstStyle/>
          <a:p>
            <a:r>
              <a:rPr lang="ar-SA" sz="3200" dirty="0" smtClean="0"/>
              <a:t>2- الطريقة الثانية:علبة هوكيت نسبة الى صاحب الطريقة ومن الممكن ترتيب الجملة تصاعديا او تنازليا </a:t>
            </a:r>
          </a:p>
          <a:p>
            <a:endParaRPr lang="ar-SA" sz="3200" dirty="0"/>
          </a:p>
          <a:p>
            <a:r>
              <a:rPr lang="ar-SA" sz="3200" smtClean="0"/>
              <a:t>3- الطريقة الثالثة :التمثيل بالشجرة وهي أكثر الطرق شيوعا وقبولا لدى الدارسين المحدثين ولا  سيما أصحاب المدرسة التوليدية  والتحويلية ,ويشير جذر الشجرة في الاعلى الى الكون الرئيسي الأعلى أي الجملة ,وتشير كل عقدة الى مكون واحد قابل للتجزئة ,على حين أن العقد النهائية تشير الى الوحدات النحوية الصغرى </a:t>
            </a:r>
            <a:endParaRPr lang="en-US" sz="3200" dirty="0"/>
          </a:p>
        </p:txBody>
      </p:sp>
    </p:spTree>
    <p:extLst>
      <p:ext uri="{BB962C8B-B14F-4D97-AF65-F5344CB8AC3E}">
        <p14:creationId xmlns:p14="http://schemas.microsoft.com/office/powerpoint/2010/main" val="9071522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TC101790492[[fn=Sketchbook]]</Template>
  <TotalTime>90</TotalTime>
  <Words>327</Words>
  <Application>Microsoft Office PowerPoint</Application>
  <PresentationFormat>عرض على الشاشة (3:4)‏</PresentationFormat>
  <Paragraphs>38</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Sketchbook</vt:lpstr>
      <vt:lpstr>الأتجاه التوزيعي</vt:lpstr>
      <vt:lpstr>ب-الأتجاه التوزيعي</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الأتجاه التوزيعي</dc:title>
  <dc:creator>Ahmed</dc:creator>
  <cp:lastModifiedBy>dr yousef</cp:lastModifiedBy>
  <cp:revision>10</cp:revision>
  <dcterms:created xsi:type="dcterms:W3CDTF">2012-07-11T23:41:51Z</dcterms:created>
  <dcterms:modified xsi:type="dcterms:W3CDTF">2012-07-16T22:55:12Z</dcterms:modified>
</cp:coreProperties>
</file>