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3" r:id="rId8"/>
    <p:sldId id="282" r:id="rId9"/>
    <p:sldId id="283" r:id="rId10"/>
    <p:sldId id="281" r:id="rId11"/>
    <p:sldId id="267" r:id="rId12"/>
    <p:sldId id="268" r:id="rId13"/>
    <p:sldId id="269" r:id="rId14"/>
    <p:sldId id="270" r:id="rId15"/>
    <p:sldId id="272" r:id="rId16"/>
    <p:sldId id="274" r:id="rId17"/>
    <p:sldId id="285" r:id="rId18"/>
    <p:sldId id="273" r:id="rId19"/>
    <p:sldId id="275" r:id="rId20"/>
    <p:sldId id="284" r:id="rId21"/>
    <p:sldId id="276" r:id="rId22"/>
    <p:sldId id="278" r:id="rId23"/>
    <p:sldId id="279" r:id="rId24"/>
    <p:sldId id="277" r:id="rId25"/>
    <p:sldId id="280" r:id="rId26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e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2677"/>
    <a:srgbClr val="746D50"/>
    <a:srgbClr val="BE469F"/>
    <a:srgbClr val="D6DB0B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48" autoAdjust="0"/>
    <p:restoredTop sz="94575" autoAdjust="0"/>
  </p:normalViewPr>
  <p:slideViewPr>
    <p:cSldViewPr>
      <p:cViewPr>
        <p:scale>
          <a:sx n="66" d="100"/>
          <a:sy n="66" d="100"/>
        </p:scale>
        <p:origin x="-1500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7-04T11:40:47.269" idx="1">
    <p:pos x="1659" y="1293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3042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343043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43044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43045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43046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43047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43048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43049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43050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</p:grpSp>
        <p:sp>
          <p:nvSpPr>
            <p:cNvPr id="343051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343052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343053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343054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343055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343056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grpSp>
          <p:nvGrpSpPr>
            <p:cNvPr id="343057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43058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43059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43060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</p:grpSp>
        <p:grpSp>
          <p:nvGrpSpPr>
            <p:cNvPr id="343061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43062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43063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43064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</p:grpSp>
        <p:grpSp>
          <p:nvGrpSpPr>
            <p:cNvPr id="343065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43066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43067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43068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</p:grpSp>
        <p:grpSp>
          <p:nvGrpSpPr>
            <p:cNvPr id="343069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343070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43071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43072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</p:grpSp>
        <p:grpSp>
          <p:nvGrpSpPr>
            <p:cNvPr id="343073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34307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4307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4307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</p:grpSp>
        <p:sp>
          <p:nvSpPr>
            <p:cNvPr id="34307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34307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34307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34308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34308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34308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34308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SA"/>
            </a:p>
          </p:txBody>
        </p:sp>
      </p:grpSp>
      <p:sp>
        <p:nvSpPr>
          <p:cNvPr id="343084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43085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4308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01B6271-1763-4975-8F3E-2801B8C22CE6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343087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ar-SA" noProof="0" smtClean="0"/>
              <a:t>انقر لتحرير نمط العنوان الرئيسي</a:t>
            </a:r>
          </a:p>
        </p:txBody>
      </p:sp>
      <p:sp>
        <p:nvSpPr>
          <p:cNvPr id="343088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ar-SA" noProof="0" smtClean="0"/>
              <a:t>انقر لتحرير نمط العنوان الثانوي الرئيسي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3B2EE-447B-4BAF-B6DE-0FBD05509FA8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89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29B932-50BC-4D6D-BA42-C479C8240856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084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0BB02-3EFF-494F-A572-0F1ED70E1AAC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53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4ABC6-9702-4AE8-A85A-C7EB2C5A6363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11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0664B-A18D-4DFE-B4F7-5C79B7E3FCC6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89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6A086-0ED4-45F9-99C0-AC36B7AA5214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36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8E3D3-D074-4DB0-A0F8-3170C4BA9170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26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891B3-4D3A-4125-933C-63127599E65F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171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15887-ED0F-452E-A7D0-07C9279BC5C9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46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38916-F218-4FA3-A98B-7EF8D0CEA0E1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16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2018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342019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SA"/>
            </a:p>
          </p:txBody>
        </p:sp>
        <p:grpSp>
          <p:nvGrpSpPr>
            <p:cNvPr id="342020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34202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4202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4202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</p:grpSp>
        <p:sp>
          <p:nvSpPr>
            <p:cNvPr id="34202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SA"/>
            </a:p>
          </p:txBody>
        </p:sp>
        <p:grpSp>
          <p:nvGrpSpPr>
            <p:cNvPr id="34202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342026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42027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42028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42029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42030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grpSp>
            <p:nvGrpSpPr>
              <p:cNvPr id="342031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342032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42033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42034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ar-SA"/>
                </a:p>
              </p:txBody>
            </p:sp>
          </p:grpSp>
        </p:grpSp>
        <p:grpSp>
          <p:nvGrpSpPr>
            <p:cNvPr id="342035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342036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42037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42038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</p:grpSp>
        <p:grpSp>
          <p:nvGrpSpPr>
            <p:cNvPr id="342039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342040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42041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42042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</p:grpSp>
        <p:grpSp>
          <p:nvGrpSpPr>
            <p:cNvPr id="342043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342044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42045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42046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</p:grpSp>
        <p:sp>
          <p:nvSpPr>
            <p:cNvPr id="342047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342048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342049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342050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342051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342052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342053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342054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342055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342056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342057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342058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342059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342060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</p:grpSp>
      <p:sp>
        <p:nvSpPr>
          <p:cNvPr id="342061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342062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342063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400"/>
            </a:lvl1pPr>
          </a:lstStyle>
          <a:p>
            <a:endParaRPr lang="en-US"/>
          </a:p>
        </p:txBody>
      </p:sp>
      <p:sp>
        <p:nvSpPr>
          <p:cNvPr id="342064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/>
            </a:lvl1pPr>
          </a:lstStyle>
          <a:p>
            <a:endParaRPr lang="en-US"/>
          </a:p>
        </p:txBody>
      </p:sp>
      <p:sp>
        <p:nvSpPr>
          <p:cNvPr id="342065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400"/>
            </a:lvl1pPr>
          </a:lstStyle>
          <a:p>
            <a:fld id="{E5F8B343-69CE-45F1-BEDA-5FC1EDEBE949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pitchFamily="34" charset="0"/>
        </a:defRPr>
      </a:lvl2pPr>
      <a:lvl3pPr algn="ct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pitchFamily="34" charset="0"/>
        </a:defRPr>
      </a:lvl3pPr>
      <a:lvl4pPr algn="ct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pitchFamily="34" charset="0"/>
        </a:defRPr>
      </a:lvl4pPr>
      <a:lvl5pPr algn="ct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pitchFamily="34" charset="0"/>
        </a:defRPr>
      </a:lvl5pPr>
      <a:lvl6pPr marL="457200" algn="ct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pitchFamily="34" charset="0"/>
        </a:defRPr>
      </a:lvl6pPr>
      <a:lvl7pPr marL="914400" algn="ct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pitchFamily="34" charset="0"/>
        </a:defRPr>
      </a:lvl7pPr>
      <a:lvl8pPr marL="1371600" algn="ct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pitchFamily="34" charset="0"/>
        </a:defRPr>
      </a:lvl8pPr>
      <a:lvl9pPr marL="1828800" algn="ct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27313" y="620713"/>
            <a:ext cx="5553075" cy="3449637"/>
          </a:xfrm>
        </p:spPr>
        <p:txBody>
          <a:bodyPr/>
          <a:lstStyle/>
          <a:p>
            <a:r>
              <a:rPr lang="ar-SA" sz="7800" b="0">
                <a:latin typeface="Arabic Typesetting" pitchFamily="66" charset="-78"/>
                <a:cs typeface="Arabic Typesetting" pitchFamily="66" charset="-78"/>
              </a:rPr>
              <a:t>الاتجاه التوليدي والتحويلي</a:t>
            </a:r>
            <a:r>
              <a:rPr lang="ar-SA"/>
              <a:t>    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ar-SA" sz="6000">
                <a:solidFill>
                  <a:schemeClr val="tx2"/>
                </a:solidFill>
                <a:latin typeface="Arabic Typesetting" pitchFamily="66" charset="-78"/>
                <a:cs typeface="Arabic Typesetting" pitchFamily="66" charset="-78"/>
              </a:rPr>
              <a:t>آلاء خلوفه</a:t>
            </a:r>
          </a:p>
          <a:p>
            <a:pPr>
              <a:lnSpc>
                <a:spcPct val="80000"/>
              </a:lnSpc>
            </a:pPr>
            <a:r>
              <a:rPr lang="ar-SA" sz="6000">
                <a:solidFill>
                  <a:schemeClr val="tx2"/>
                </a:solidFill>
                <a:latin typeface="Arabic Typesetting" pitchFamily="66" charset="-78"/>
                <a:cs typeface="Arabic Typesetting" pitchFamily="66" charset="-78"/>
              </a:rPr>
              <a:t>د. يوسف فجال</a:t>
            </a:r>
            <a:endParaRPr lang="en-US" sz="6000">
              <a:solidFill>
                <a:schemeClr val="tx2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>
                <a:solidFill>
                  <a:srgbClr val="BE469F"/>
                </a:solidFill>
              </a:rPr>
              <a:t>الرسم لتوضيح نظرية شومسكي :</a:t>
            </a:r>
            <a:endParaRPr lang="en-US">
              <a:solidFill>
                <a:srgbClr val="BE469F"/>
              </a:solidFill>
            </a:endParaRPr>
          </a:p>
        </p:txBody>
      </p:sp>
      <p:pic>
        <p:nvPicPr>
          <p:cNvPr id="357380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3350" y="1628775"/>
            <a:ext cx="6480175" cy="46085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أركان الجملة عند (</a:t>
            </a:r>
            <a:r>
              <a:rPr lang="ar-SA">
                <a:solidFill>
                  <a:srgbClr val="BE469F"/>
                </a:solidFill>
              </a:rPr>
              <a:t>شومسكي</a:t>
            </a:r>
            <a:r>
              <a:rPr lang="ar-SA"/>
              <a:t>) :</a:t>
            </a:r>
            <a:endParaRPr lang="en-US"/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ar-SA"/>
              <a:t>                      </a:t>
            </a:r>
            <a:endParaRPr lang="en-US"/>
          </a:p>
        </p:txBody>
      </p:sp>
      <p:sp>
        <p:nvSpPr>
          <p:cNvPr id="330756" name="AutoShape 4"/>
          <p:cNvSpPr>
            <a:spLocks noChangeArrowheads="1"/>
          </p:cNvSpPr>
          <p:nvPr/>
        </p:nvSpPr>
        <p:spPr bwMode="auto">
          <a:xfrm>
            <a:off x="6804025" y="1557338"/>
            <a:ext cx="2160588" cy="1223962"/>
          </a:xfrm>
          <a:prstGeom prst="plaque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2400">
                <a:latin typeface="Arial" pitchFamily="34" charset="0"/>
              </a:rPr>
              <a:t>الجملة 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330757" name="Line 5"/>
          <p:cNvSpPr>
            <a:spLocks noChangeShapeType="1"/>
          </p:cNvSpPr>
          <p:nvPr/>
        </p:nvSpPr>
        <p:spPr bwMode="auto">
          <a:xfrm flipH="1">
            <a:off x="5651500" y="2276475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330758" name="AutoShape 6"/>
          <p:cNvSpPr>
            <a:spLocks noChangeArrowheads="1"/>
          </p:cNvSpPr>
          <p:nvPr/>
        </p:nvSpPr>
        <p:spPr bwMode="auto">
          <a:xfrm>
            <a:off x="3419475" y="1700213"/>
            <a:ext cx="1943100" cy="1152525"/>
          </a:xfrm>
          <a:prstGeom prst="plaque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>
                <a:latin typeface="Arial" pitchFamily="34" charset="0"/>
              </a:rPr>
              <a:t>مركب اسمي </a:t>
            </a:r>
            <a:endParaRPr lang="en-US">
              <a:latin typeface="Arial" pitchFamily="34" charset="0"/>
            </a:endParaRPr>
          </a:p>
        </p:txBody>
      </p:sp>
      <p:sp>
        <p:nvSpPr>
          <p:cNvPr id="330759" name="Line 7"/>
          <p:cNvSpPr>
            <a:spLocks noChangeShapeType="1"/>
          </p:cNvSpPr>
          <p:nvPr/>
        </p:nvSpPr>
        <p:spPr bwMode="auto">
          <a:xfrm flipV="1">
            <a:off x="2771775" y="20605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330760" name="Line 8"/>
          <p:cNvSpPr>
            <a:spLocks noChangeShapeType="1"/>
          </p:cNvSpPr>
          <p:nvPr/>
        </p:nvSpPr>
        <p:spPr bwMode="auto">
          <a:xfrm flipH="1">
            <a:off x="2484438" y="2276475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330761" name="AutoShape 9"/>
          <p:cNvSpPr>
            <a:spLocks noChangeArrowheads="1"/>
          </p:cNvSpPr>
          <p:nvPr/>
        </p:nvSpPr>
        <p:spPr bwMode="auto">
          <a:xfrm>
            <a:off x="395288" y="1700213"/>
            <a:ext cx="1728787" cy="1223962"/>
          </a:xfrm>
          <a:prstGeom prst="plaque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>
                <a:latin typeface="Arial" pitchFamily="34" charset="0"/>
              </a:rPr>
              <a:t>مركب فعلي </a:t>
            </a:r>
            <a:endParaRPr lang="en-US">
              <a:latin typeface="Arial" pitchFamily="34" charset="0"/>
            </a:endParaRPr>
          </a:p>
        </p:txBody>
      </p:sp>
      <p:sp>
        <p:nvSpPr>
          <p:cNvPr id="330762" name="Oval 10"/>
          <p:cNvSpPr>
            <a:spLocks noChangeArrowheads="1"/>
          </p:cNvSpPr>
          <p:nvPr/>
        </p:nvSpPr>
        <p:spPr bwMode="auto">
          <a:xfrm>
            <a:off x="6877050" y="3357563"/>
            <a:ext cx="2087563" cy="1223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>
                <a:latin typeface="Arial" pitchFamily="34" charset="0"/>
              </a:rPr>
              <a:t>المركب الاسمي </a:t>
            </a:r>
            <a:endParaRPr lang="en-US">
              <a:latin typeface="Arial" pitchFamily="34" charset="0"/>
            </a:endParaRPr>
          </a:p>
        </p:txBody>
      </p:sp>
      <p:sp>
        <p:nvSpPr>
          <p:cNvPr id="330763" name="Line 11"/>
          <p:cNvSpPr>
            <a:spLocks noChangeShapeType="1"/>
          </p:cNvSpPr>
          <p:nvPr/>
        </p:nvSpPr>
        <p:spPr bwMode="auto">
          <a:xfrm flipH="1">
            <a:off x="5867400" y="40767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330764" name="Oval 12"/>
          <p:cNvSpPr>
            <a:spLocks noChangeArrowheads="1"/>
          </p:cNvSpPr>
          <p:nvPr/>
        </p:nvSpPr>
        <p:spPr bwMode="auto">
          <a:xfrm>
            <a:off x="3348038" y="3357563"/>
            <a:ext cx="2159000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>
                <a:latin typeface="Arial" pitchFamily="34" charset="0"/>
              </a:rPr>
              <a:t>أداة التعريف</a:t>
            </a:r>
            <a:endParaRPr lang="en-US">
              <a:latin typeface="Arial" pitchFamily="34" charset="0"/>
            </a:endParaRPr>
          </a:p>
        </p:txBody>
      </p:sp>
      <p:sp>
        <p:nvSpPr>
          <p:cNvPr id="330765" name="Line 13"/>
          <p:cNvSpPr>
            <a:spLocks noChangeShapeType="1"/>
          </p:cNvSpPr>
          <p:nvPr/>
        </p:nvSpPr>
        <p:spPr bwMode="auto">
          <a:xfrm flipV="1">
            <a:off x="2843213" y="37179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330766" name="Line 14"/>
          <p:cNvSpPr>
            <a:spLocks noChangeShapeType="1"/>
          </p:cNvSpPr>
          <p:nvPr/>
        </p:nvSpPr>
        <p:spPr bwMode="auto">
          <a:xfrm flipH="1">
            <a:off x="2555875" y="3933825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330767" name="Oval 15"/>
          <p:cNvSpPr>
            <a:spLocks noChangeArrowheads="1"/>
          </p:cNvSpPr>
          <p:nvPr/>
        </p:nvSpPr>
        <p:spPr bwMode="auto">
          <a:xfrm>
            <a:off x="323850" y="3429000"/>
            <a:ext cx="1871663" cy="1079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>
                <a:latin typeface="Arial" pitchFamily="34" charset="0"/>
              </a:rPr>
              <a:t>اسم </a:t>
            </a:r>
            <a:endParaRPr lang="en-US">
              <a:latin typeface="Arial" pitchFamily="34" charset="0"/>
            </a:endParaRPr>
          </a:p>
        </p:txBody>
      </p:sp>
      <p:sp>
        <p:nvSpPr>
          <p:cNvPr id="330768" name="AutoShape 16"/>
          <p:cNvSpPr>
            <a:spLocks noChangeArrowheads="1"/>
          </p:cNvSpPr>
          <p:nvPr/>
        </p:nvSpPr>
        <p:spPr bwMode="auto">
          <a:xfrm>
            <a:off x="7164388" y="5084763"/>
            <a:ext cx="1800225" cy="1296987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>
                <a:latin typeface="Arial" pitchFamily="34" charset="0"/>
              </a:rPr>
              <a:t>المركب الفعلي </a:t>
            </a:r>
            <a:endParaRPr lang="en-US">
              <a:latin typeface="Arial" pitchFamily="34" charset="0"/>
            </a:endParaRPr>
          </a:p>
        </p:txBody>
      </p:sp>
      <p:sp>
        <p:nvSpPr>
          <p:cNvPr id="330769" name="Line 17"/>
          <p:cNvSpPr>
            <a:spLocks noChangeShapeType="1"/>
          </p:cNvSpPr>
          <p:nvPr/>
        </p:nvSpPr>
        <p:spPr bwMode="auto">
          <a:xfrm flipH="1">
            <a:off x="6227763" y="5805488"/>
            <a:ext cx="649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330770" name="AutoShape 18"/>
          <p:cNvSpPr>
            <a:spLocks noChangeArrowheads="1"/>
          </p:cNvSpPr>
          <p:nvPr/>
        </p:nvSpPr>
        <p:spPr bwMode="auto">
          <a:xfrm>
            <a:off x="3851275" y="5157788"/>
            <a:ext cx="2087563" cy="1150937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>
                <a:latin typeface="Arial" pitchFamily="34" charset="0"/>
              </a:rPr>
              <a:t>المركب الاسمي </a:t>
            </a:r>
            <a:endParaRPr lang="en-US">
              <a:latin typeface="Arial" pitchFamily="34" charset="0"/>
            </a:endParaRPr>
          </a:p>
        </p:txBody>
      </p:sp>
      <p:sp>
        <p:nvSpPr>
          <p:cNvPr id="330771" name="Line 19"/>
          <p:cNvSpPr>
            <a:spLocks noChangeShapeType="1"/>
          </p:cNvSpPr>
          <p:nvPr/>
        </p:nvSpPr>
        <p:spPr bwMode="auto">
          <a:xfrm flipV="1">
            <a:off x="3059113" y="55895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330772" name="Line 20"/>
          <p:cNvSpPr>
            <a:spLocks noChangeShapeType="1"/>
          </p:cNvSpPr>
          <p:nvPr/>
        </p:nvSpPr>
        <p:spPr bwMode="auto">
          <a:xfrm flipH="1">
            <a:off x="2771775" y="5805488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330773" name="AutoShape 21"/>
          <p:cNvSpPr>
            <a:spLocks noChangeArrowheads="1"/>
          </p:cNvSpPr>
          <p:nvPr/>
        </p:nvSpPr>
        <p:spPr bwMode="auto">
          <a:xfrm>
            <a:off x="395288" y="5229225"/>
            <a:ext cx="2089150" cy="1152525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>
                <a:latin typeface="Arial" pitchFamily="34" charset="0"/>
              </a:rPr>
              <a:t>الفعل </a:t>
            </a:r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AutoShape 2"/>
          <p:cNvSpPr>
            <a:spLocks noChangeArrowheads="1"/>
          </p:cNvSpPr>
          <p:nvPr/>
        </p:nvSpPr>
        <p:spPr bwMode="auto">
          <a:xfrm>
            <a:off x="6588125" y="333375"/>
            <a:ext cx="2087563" cy="1727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>
                <a:latin typeface="Arial" pitchFamily="34" charset="0"/>
              </a:rPr>
              <a:t>اداة التعريف </a:t>
            </a:r>
            <a:endParaRPr lang="en-US">
              <a:latin typeface="Arial" pitchFamily="34" charset="0"/>
            </a:endParaRPr>
          </a:p>
        </p:txBody>
      </p:sp>
      <p:sp>
        <p:nvSpPr>
          <p:cNvPr id="332803" name="Line 3"/>
          <p:cNvSpPr>
            <a:spLocks noChangeShapeType="1"/>
          </p:cNvSpPr>
          <p:nvPr/>
        </p:nvSpPr>
        <p:spPr bwMode="auto">
          <a:xfrm flipH="1">
            <a:off x="4932363" y="1628775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332804" name="AutoShape 4"/>
          <p:cNvSpPr>
            <a:spLocks noChangeArrowheads="1"/>
          </p:cNvSpPr>
          <p:nvPr/>
        </p:nvSpPr>
        <p:spPr bwMode="auto">
          <a:xfrm>
            <a:off x="2124075" y="333375"/>
            <a:ext cx="2303463" cy="179863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>
                <a:latin typeface="Arial" pitchFamily="34" charset="0"/>
              </a:rPr>
              <a:t>أل </a:t>
            </a:r>
            <a:endParaRPr lang="en-US">
              <a:latin typeface="Arial" pitchFamily="34" charset="0"/>
            </a:endParaRPr>
          </a:p>
        </p:txBody>
      </p:sp>
      <p:sp>
        <p:nvSpPr>
          <p:cNvPr id="332805" name="AutoShape 5"/>
          <p:cNvSpPr>
            <a:spLocks noChangeArrowheads="1"/>
          </p:cNvSpPr>
          <p:nvPr/>
        </p:nvSpPr>
        <p:spPr bwMode="auto">
          <a:xfrm>
            <a:off x="6659563" y="2349500"/>
            <a:ext cx="2089150" cy="1871663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>
                <a:latin typeface="Arial" pitchFamily="34" charset="0"/>
              </a:rPr>
              <a:t>الاسم </a:t>
            </a:r>
            <a:endParaRPr lang="en-US">
              <a:latin typeface="Arial" pitchFamily="34" charset="0"/>
            </a:endParaRPr>
          </a:p>
        </p:txBody>
      </p:sp>
      <p:sp>
        <p:nvSpPr>
          <p:cNvPr id="332806" name="Line 6"/>
          <p:cNvSpPr>
            <a:spLocks noChangeShapeType="1"/>
          </p:cNvSpPr>
          <p:nvPr/>
        </p:nvSpPr>
        <p:spPr bwMode="auto">
          <a:xfrm flipH="1">
            <a:off x="6011863" y="35734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332807" name="AutoShape 7"/>
          <p:cNvSpPr>
            <a:spLocks noChangeArrowheads="1"/>
          </p:cNvSpPr>
          <p:nvPr/>
        </p:nvSpPr>
        <p:spPr bwMode="auto">
          <a:xfrm>
            <a:off x="2051050" y="2565400"/>
            <a:ext cx="3313113" cy="1728788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>
                <a:latin typeface="Arial" pitchFamily="34" charset="0"/>
              </a:rPr>
              <a:t>رجل,كرة...</a:t>
            </a:r>
            <a:endParaRPr lang="en-US">
              <a:latin typeface="Arial" pitchFamily="34" charset="0"/>
            </a:endParaRPr>
          </a:p>
        </p:txBody>
      </p:sp>
      <p:sp>
        <p:nvSpPr>
          <p:cNvPr id="332808" name="AutoShape 8"/>
          <p:cNvSpPr>
            <a:spLocks noChangeArrowheads="1"/>
          </p:cNvSpPr>
          <p:nvPr/>
        </p:nvSpPr>
        <p:spPr bwMode="auto">
          <a:xfrm>
            <a:off x="7092950" y="4868863"/>
            <a:ext cx="1439863" cy="1439862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>
                <a:latin typeface="Arial" pitchFamily="34" charset="0"/>
              </a:rPr>
              <a:t>الفعل</a:t>
            </a:r>
            <a:endParaRPr lang="en-US">
              <a:latin typeface="Arial" pitchFamily="34" charset="0"/>
            </a:endParaRPr>
          </a:p>
        </p:txBody>
      </p:sp>
      <p:sp>
        <p:nvSpPr>
          <p:cNvPr id="332809" name="Line 9"/>
          <p:cNvSpPr>
            <a:spLocks noChangeShapeType="1"/>
          </p:cNvSpPr>
          <p:nvPr/>
        </p:nvSpPr>
        <p:spPr bwMode="auto">
          <a:xfrm flipH="1">
            <a:off x="5580063" y="56610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332810" name="AutoShape 10"/>
          <p:cNvSpPr>
            <a:spLocks noChangeArrowheads="1"/>
          </p:cNvSpPr>
          <p:nvPr/>
        </p:nvSpPr>
        <p:spPr bwMode="auto">
          <a:xfrm>
            <a:off x="3419475" y="4868863"/>
            <a:ext cx="1512888" cy="15113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>
                <a:latin typeface="Arial" pitchFamily="34" charset="0"/>
              </a:rPr>
              <a:t>ضرب,أخذ...</a:t>
            </a:r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ar-SA"/>
              <a:t>3. قواعد التحويلية , وهي القواعد القادرة على وصف اللغة وتفسير معطياتها كما يقول (</a:t>
            </a:r>
            <a:r>
              <a:rPr lang="ar-SA">
                <a:solidFill>
                  <a:srgbClr val="FF6600"/>
                </a:solidFill>
              </a:rPr>
              <a:t>شومسكي</a:t>
            </a:r>
            <a:r>
              <a:rPr lang="ar-SA"/>
              <a:t>) وتعتمد على تطبيق قواعد تركيب أركان الجملة , ثم تجري عليها تحويلات إجبارية أو اختيارية . إن قواعد التحويل تبين الكيفية التي يتم الانتقال بها من المستوى المجرد للبنية العميقة إلى مستوى آخر هو الشكل النهائي للجملة في البنية السطحية .</a:t>
            </a:r>
          </a:p>
          <a:p>
            <a:pPr>
              <a:buFontTx/>
              <a:buNone/>
            </a:pPr>
            <a:r>
              <a:rPr lang="ar-SA"/>
              <a:t> 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>
                <a:solidFill>
                  <a:srgbClr val="E22677"/>
                </a:solidFill>
              </a:rPr>
              <a:t>للتحويلات نماذج عدة :</a:t>
            </a:r>
            <a:r>
              <a:rPr lang="ar-SA"/>
              <a:t> </a:t>
            </a:r>
            <a:endParaRPr lang="en-US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ar-SA"/>
              <a:t>التحويل بالقلب </a:t>
            </a:r>
          </a:p>
          <a:p>
            <a:pPr marL="609600" indent="-609600">
              <a:buFontTx/>
              <a:buAutoNum type="arabicPeriod"/>
            </a:pPr>
            <a:r>
              <a:rPr lang="ar-SA"/>
              <a:t>التحويل بالحذف </a:t>
            </a:r>
          </a:p>
          <a:p>
            <a:pPr marL="609600" indent="-609600">
              <a:buFontTx/>
              <a:buAutoNum type="arabicPeriod"/>
            </a:pPr>
            <a:r>
              <a:rPr lang="ar-SA"/>
              <a:t>التحويل بالتبديل </a:t>
            </a:r>
          </a:p>
          <a:p>
            <a:pPr marL="609600" indent="-609600">
              <a:buFontTx/>
              <a:buAutoNum type="arabicPeriod"/>
            </a:pPr>
            <a:r>
              <a:rPr lang="ar-SA"/>
              <a:t>التحويل بالجمع  </a:t>
            </a:r>
          </a:p>
          <a:p>
            <a:pPr marL="609600" indent="-609600">
              <a:buFontTx/>
              <a:buNone/>
            </a:pPr>
            <a:endParaRPr lang="ar-SA"/>
          </a:p>
          <a:p>
            <a:pPr marL="609600" indent="-609600">
              <a:buFontTx/>
              <a:buNone/>
            </a:pPr>
            <a:r>
              <a:rPr lang="ar-SA">
                <a:solidFill>
                  <a:srgbClr val="E22677"/>
                </a:solidFill>
              </a:rPr>
              <a:t>وفي مجموعها نوعان :</a:t>
            </a:r>
            <a:r>
              <a:rPr lang="ar-SA"/>
              <a:t>  قواعد تحويلية اختيارية , قواعد تحويلية إجبارية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229600" cy="4525962"/>
          </a:xfrm>
        </p:spPr>
        <p:txBody>
          <a:bodyPr/>
          <a:lstStyle/>
          <a:p>
            <a:endParaRPr lang="en-US"/>
          </a:p>
        </p:txBody>
      </p:sp>
      <p:sp>
        <p:nvSpPr>
          <p:cNvPr id="336900" name="AutoShape 4"/>
          <p:cNvSpPr>
            <a:spLocks noChangeArrowheads="1"/>
          </p:cNvSpPr>
          <p:nvPr/>
        </p:nvSpPr>
        <p:spPr bwMode="auto">
          <a:xfrm>
            <a:off x="0" y="1989138"/>
            <a:ext cx="1296988" cy="1439862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>
                <a:latin typeface="Arial" pitchFamily="34" charset="0"/>
              </a:rPr>
              <a:t>عنصر أولي وهو</a:t>
            </a:r>
          </a:p>
          <a:p>
            <a:pPr algn="ctr"/>
            <a:r>
              <a:rPr lang="ar-SA">
                <a:latin typeface="Arial" pitchFamily="34" charset="0"/>
              </a:rPr>
              <a:t>البنية العميقة </a:t>
            </a:r>
            <a:endParaRPr lang="en-US">
              <a:latin typeface="Arial" pitchFamily="34" charset="0"/>
            </a:endParaRPr>
          </a:p>
        </p:txBody>
      </p:sp>
      <p:sp>
        <p:nvSpPr>
          <p:cNvPr id="336901" name="Line 5"/>
          <p:cNvSpPr>
            <a:spLocks noChangeShapeType="1"/>
          </p:cNvSpPr>
          <p:nvPr/>
        </p:nvSpPr>
        <p:spPr bwMode="auto">
          <a:xfrm>
            <a:off x="1258888" y="270827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336902" name="Rectangle 6"/>
          <p:cNvSpPr>
            <a:spLocks noChangeArrowheads="1"/>
          </p:cNvSpPr>
          <p:nvPr/>
        </p:nvSpPr>
        <p:spPr bwMode="auto">
          <a:xfrm>
            <a:off x="1835150" y="2133600"/>
            <a:ext cx="1655763" cy="14398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>
                <a:latin typeface="Arial" pitchFamily="34" charset="0"/>
              </a:rPr>
              <a:t>مكون تركيبي </a:t>
            </a:r>
            <a:endParaRPr lang="en-US">
              <a:latin typeface="Arial" pitchFamily="34" charset="0"/>
            </a:endParaRPr>
          </a:p>
        </p:txBody>
      </p:sp>
      <p:sp>
        <p:nvSpPr>
          <p:cNvPr id="336903" name="Line 7"/>
          <p:cNvSpPr>
            <a:spLocks noChangeShapeType="1"/>
          </p:cNvSpPr>
          <p:nvPr/>
        </p:nvSpPr>
        <p:spPr bwMode="auto">
          <a:xfrm>
            <a:off x="3563938" y="2852738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336904" name="Rectangle 8"/>
          <p:cNvSpPr>
            <a:spLocks noChangeArrowheads="1"/>
          </p:cNvSpPr>
          <p:nvPr/>
        </p:nvSpPr>
        <p:spPr bwMode="auto">
          <a:xfrm>
            <a:off x="4356100" y="2205038"/>
            <a:ext cx="17272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>
                <a:latin typeface="Arial" pitchFamily="34" charset="0"/>
              </a:rPr>
              <a:t>مكون تحويلي وهو </a:t>
            </a:r>
          </a:p>
          <a:p>
            <a:pPr algn="ctr"/>
            <a:r>
              <a:rPr lang="ar-SA">
                <a:latin typeface="Arial" pitchFamily="34" charset="0"/>
              </a:rPr>
              <a:t>مجموعة من القواعد</a:t>
            </a:r>
          </a:p>
          <a:p>
            <a:pPr algn="ctr"/>
            <a:r>
              <a:rPr lang="ar-SA">
                <a:latin typeface="Arial" pitchFamily="34" charset="0"/>
              </a:rPr>
              <a:t>الاجبارية والاختيارية </a:t>
            </a:r>
            <a:endParaRPr lang="en-US">
              <a:latin typeface="Arial" pitchFamily="34" charset="0"/>
            </a:endParaRPr>
          </a:p>
        </p:txBody>
      </p:sp>
      <p:sp>
        <p:nvSpPr>
          <p:cNvPr id="336905" name="Line 9"/>
          <p:cNvSpPr>
            <a:spLocks noChangeShapeType="1"/>
          </p:cNvSpPr>
          <p:nvPr/>
        </p:nvSpPr>
        <p:spPr bwMode="auto">
          <a:xfrm>
            <a:off x="6084888" y="292417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336906" name="Rectangle 10"/>
          <p:cNvSpPr>
            <a:spLocks noChangeArrowheads="1"/>
          </p:cNvSpPr>
          <p:nvPr/>
        </p:nvSpPr>
        <p:spPr bwMode="auto">
          <a:xfrm>
            <a:off x="6877050" y="2205038"/>
            <a:ext cx="2266950" cy="14398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>
                <a:latin typeface="Arial" pitchFamily="34" charset="0"/>
              </a:rPr>
              <a:t>مكون صرفي _</a:t>
            </a:r>
          </a:p>
          <a:p>
            <a:pPr algn="ctr"/>
            <a:r>
              <a:rPr lang="ar-SA">
                <a:latin typeface="Arial" pitchFamily="34" charset="0"/>
              </a:rPr>
              <a:t>صوتي  وهي تحول جملة </a:t>
            </a:r>
          </a:p>
          <a:p>
            <a:pPr algn="ctr"/>
            <a:r>
              <a:rPr lang="ar-SA">
                <a:latin typeface="Arial" pitchFamily="34" charset="0"/>
              </a:rPr>
              <a:t>التركيبية إلى صوتية </a:t>
            </a:r>
            <a:endParaRPr lang="en-US">
              <a:latin typeface="Arial" pitchFamily="34" charset="0"/>
            </a:endParaRPr>
          </a:p>
        </p:txBody>
      </p:sp>
      <p:sp>
        <p:nvSpPr>
          <p:cNvPr id="336907" name="Line 11"/>
          <p:cNvSpPr>
            <a:spLocks noChangeShapeType="1"/>
          </p:cNvSpPr>
          <p:nvPr/>
        </p:nvSpPr>
        <p:spPr bwMode="auto">
          <a:xfrm>
            <a:off x="8101013" y="36449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336928" name="AutoShape 32"/>
          <p:cNvSpPr>
            <a:spLocks noChangeArrowheads="1"/>
          </p:cNvSpPr>
          <p:nvPr/>
        </p:nvSpPr>
        <p:spPr bwMode="auto">
          <a:xfrm>
            <a:off x="6948488" y="4365625"/>
            <a:ext cx="1944687" cy="1079500"/>
          </a:xfrm>
          <a:prstGeom prst="plaque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>
                <a:latin typeface="Arial" pitchFamily="34" charset="0"/>
              </a:rPr>
              <a:t>الجملة الصوتيه ويتم التمثيل </a:t>
            </a:r>
          </a:p>
          <a:p>
            <a:pPr algn="ctr"/>
            <a:r>
              <a:rPr lang="ar-SA">
                <a:latin typeface="Arial" pitchFamily="34" charset="0"/>
              </a:rPr>
              <a:t>السطحي للجملة </a:t>
            </a:r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الأسس التي يقوم عليها النحو التوليدي و التحويلي</a:t>
            </a:r>
            <a:endParaRPr lang="en-U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ar-SA" b="1">
                <a:solidFill>
                  <a:srgbClr val="BE469F"/>
                </a:solidFill>
              </a:rPr>
              <a:t>البنية العميقة :</a:t>
            </a:r>
          </a:p>
          <a:p>
            <a:pPr>
              <a:buFontTx/>
              <a:buNone/>
            </a:pPr>
            <a:r>
              <a:rPr lang="ar-SA" sz="2800"/>
              <a:t>لها صورتان في التحقق الذهني الاولى : أن يكون لها تحقق مادي موجود في الاستعمالات اللغوية على ألسنة أبناء اللغة كما هو الحال في اقل عدد ممكن من الكلمات مثل : ( </a:t>
            </a:r>
            <a:r>
              <a:rPr lang="ar-SA" sz="2800" b="1">
                <a:solidFill>
                  <a:srgbClr val="FF6600"/>
                </a:solidFill>
              </a:rPr>
              <a:t>الطقس معتدل</a:t>
            </a:r>
            <a:r>
              <a:rPr lang="ar-SA" sz="2800"/>
              <a:t> ) وتكون هذه الجملة :</a:t>
            </a:r>
          </a:p>
          <a:p>
            <a:r>
              <a:rPr lang="ar-SA" sz="2800"/>
              <a:t>توليدية باعتبارها أساسا لكل من يشتق منها                  </a:t>
            </a:r>
          </a:p>
          <a:p>
            <a:r>
              <a:rPr lang="ar-SA" sz="2800"/>
              <a:t>بنية عميقة </a:t>
            </a:r>
          </a:p>
          <a:p>
            <a:pPr>
              <a:buFontTx/>
              <a:buNone/>
            </a:pPr>
            <a:r>
              <a:rPr lang="ar-SA" sz="2800"/>
              <a:t> </a:t>
            </a:r>
          </a:p>
          <a:p>
            <a:pPr>
              <a:buFontTx/>
              <a:buNone/>
            </a:pPr>
            <a:r>
              <a:rPr lang="ar-SA" sz="2800"/>
              <a:t>ويجب أن تتوافر فيها صفات أربع وهي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260350"/>
            <a:ext cx="8229600" cy="6337300"/>
          </a:xfrm>
        </p:spPr>
        <p:txBody>
          <a:bodyPr/>
          <a:lstStyle/>
          <a:p>
            <a:r>
              <a:rPr lang="ar-SA"/>
              <a:t>أن تكون جملة بسيطة غير مركبة فإذا كانت مركبة مثل (</a:t>
            </a:r>
            <a:r>
              <a:rPr lang="ar-SA" b="1">
                <a:solidFill>
                  <a:srgbClr val="FF6600"/>
                </a:solidFill>
              </a:rPr>
              <a:t>الكتاب موضوعه مفيد</a:t>
            </a:r>
            <a:r>
              <a:rPr lang="ar-SA"/>
              <a:t> )لم تكن بنية عميقة </a:t>
            </a:r>
          </a:p>
          <a:p>
            <a:r>
              <a:rPr lang="ar-SA"/>
              <a:t>أن تكون مبنية للمعلوم لامبنية للمجهول </a:t>
            </a:r>
          </a:p>
          <a:p>
            <a:r>
              <a:rPr lang="ar-SA"/>
              <a:t>أن تكون مثبتة لا منفية </a:t>
            </a:r>
          </a:p>
          <a:p>
            <a:r>
              <a:rPr lang="ar-SA"/>
              <a:t>أن تكون تقريرية لا انشائية </a:t>
            </a:r>
          </a:p>
          <a:p>
            <a:pPr>
              <a:buFontTx/>
              <a:buNone/>
            </a:pPr>
            <a:endParaRPr lang="ar-SA"/>
          </a:p>
          <a:p>
            <a:pPr>
              <a:buFontTx/>
              <a:buNone/>
            </a:pPr>
            <a:r>
              <a:rPr lang="ar-SA"/>
              <a:t>الصورة الثانية : ألا يكون للبنية العميقة تحقق منطوق . مثلا: (</a:t>
            </a:r>
            <a:r>
              <a:rPr lang="ar-SA" b="1">
                <a:solidFill>
                  <a:srgbClr val="FF6600"/>
                </a:solidFill>
              </a:rPr>
              <a:t>المصنع قريب</a:t>
            </a:r>
            <a:r>
              <a:rPr lang="ar-SA"/>
              <a:t> ) تعني مايأتي :</a:t>
            </a:r>
          </a:p>
          <a:p>
            <a:pPr>
              <a:buFontTx/>
              <a:buNone/>
            </a:pPr>
            <a:r>
              <a:rPr lang="ar-SA">
                <a:solidFill>
                  <a:srgbClr val="BE469F"/>
                </a:solidFill>
              </a:rPr>
              <a:t>مصنع </a:t>
            </a:r>
            <a:r>
              <a:rPr lang="ar-SA"/>
              <a:t>+</a:t>
            </a:r>
            <a:r>
              <a:rPr lang="ar-SA">
                <a:solidFill>
                  <a:srgbClr val="BE469F"/>
                </a:solidFill>
              </a:rPr>
              <a:t>  تعريف  </a:t>
            </a:r>
            <a:r>
              <a:rPr lang="ar-SA"/>
              <a:t>+</a:t>
            </a:r>
            <a:r>
              <a:rPr lang="ar-SA">
                <a:solidFill>
                  <a:srgbClr val="BE469F"/>
                </a:solidFill>
              </a:rPr>
              <a:t> وصف أخباري“ قريب ”</a:t>
            </a:r>
            <a:endParaRPr lang="en-US">
              <a:solidFill>
                <a:srgbClr val="BE469F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87450" y="476250"/>
            <a:ext cx="7653338" cy="5651500"/>
          </a:xfrm>
        </p:spPr>
        <p:txBody>
          <a:bodyPr/>
          <a:lstStyle/>
          <a:p>
            <a:r>
              <a:rPr lang="ar-SA" sz="3600" b="1">
                <a:solidFill>
                  <a:srgbClr val="BE469F"/>
                </a:solidFill>
              </a:rPr>
              <a:t>البنية السطحية</a:t>
            </a:r>
            <a:r>
              <a:rPr lang="ar-SA" sz="3600" b="1"/>
              <a:t> :</a:t>
            </a:r>
          </a:p>
          <a:p>
            <a:pPr>
              <a:buFontTx/>
              <a:buNone/>
            </a:pPr>
            <a:r>
              <a:rPr lang="ar-SA"/>
              <a:t> </a:t>
            </a:r>
            <a:endParaRPr lang="en-US"/>
          </a:p>
          <a:p>
            <a:pPr>
              <a:buFontTx/>
              <a:buNone/>
            </a:pPr>
            <a:r>
              <a:rPr lang="ar-SA"/>
              <a:t>هي الشكل الظاهري  والمنطوق للجملة فمثلا :</a:t>
            </a:r>
          </a:p>
          <a:p>
            <a:pPr>
              <a:buFontTx/>
              <a:buNone/>
            </a:pPr>
            <a:r>
              <a:rPr lang="ar-SA"/>
              <a:t>( </a:t>
            </a:r>
            <a:r>
              <a:rPr lang="ar-SA" b="1">
                <a:solidFill>
                  <a:srgbClr val="FF6600"/>
                </a:solidFill>
              </a:rPr>
              <a:t>المصنع قريب</a:t>
            </a:r>
            <a:r>
              <a:rPr lang="ar-SA"/>
              <a:t>) تكون الجملة المنطوقه هي البنية السطحية لها </a:t>
            </a:r>
            <a:endParaRPr lang="en-US"/>
          </a:p>
          <a:p>
            <a:endParaRPr lang="en-US"/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333375"/>
            <a:ext cx="8229600" cy="4456113"/>
          </a:xfrm>
        </p:spPr>
        <p:txBody>
          <a:bodyPr/>
          <a:lstStyle/>
          <a:p>
            <a:pPr>
              <a:buFontTx/>
              <a:buNone/>
            </a:pPr>
            <a:r>
              <a:rPr lang="ar-SA" sz="3600" b="1">
                <a:solidFill>
                  <a:srgbClr val="BE469F"/>
                </a:solidFill>
              </a:rPr>
              <a:t>3 . الكفاية:</a:t>
            </a:r>
            <a:r>
              <a:rPr lang="ar-SA"/>
              <a:t> </a:t>
            </a:r>
          </a:p>
          <a:p>
            <a:pPr>
              <a:buFontTx/>
              <a:buNone/>
            </a:pPr>
            <a:endParaRPr lang="ar-SA"/>
          </a:p>
          <a:p>
            <a:pPr>
              <a:buFontTx/>
              <a:buNone/>
            </a:pPr>
            <a:r>
              <a:rPr lang="ar-SA"/>
              <a:t>وهي وجه اللغة ذهني الخالص وعرفها بأنها القدرة على بناء أنموذج لغوي ذهني مشترك بين المرسل والمستقبل . وعلى أساسه تتمثل القواعد اللغوية وتتضمن الكفاية اللغوية مهارات ذهنية متعددة اهمها : </a:t>
            </a:r>
          </a:p>
          <a:p>
            <a:pPr>
              <a:buFontTx/>
              <a:buNone/>
            </a:pPr>
            <a:r>
              <a:rPr lang="ar-SA"/>
              <a:t>1 </a:t>
            </a:r>
            <a:r>
              <a:rPr lang="ar-SA" b="1">
                <a:solidFill>
                  <a:srgbClr val="E22677"/>
                </a:solidFill>
              </a:rPr>
              <a:t>التصوير</a:t>
            </a:r>
          </a:p>
          <a:p>
            <a:pPr>
              <a:buFontTx/>
              <a:buNone/>
            </a:pPr>
            <a:r>
              <a:rPr lang="ar-SA"/>
              <a:t>2  ثم </a:t>
            </a:r>
            <a:r>
              <a:rPr lang="ar-SA" b="1">
                <a:solidFill>
                  <a:srgbClr val="E22677"/>
                </a:solidFill>
              </a:rPr>
              <a:t>التنظيم</a:t>
            </a:r>
            <a:r>
              <a:rPr lang="ar-SA"/>
              <a:t> الذي يجعل كلامنا منظما </a:t>
            </a:r>
          </a:p>
          <a:p>
            <a:pPr>
              <a:buFontTx/>
              <a:buNone/>
            </a:pPr>
            <a:endParaRPr lang="ar-SA"/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Rectangle 1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ar-SA">
                <a:solidFill>
                  <a:srgbClr val="E22677"/>
                </a:solidFill>
              </a:rPr>
              <a:t>تمهيد </a:t>
            </a:r>
            <a:r>
              <a:rPr lang="ar-SA"/>
              <a:t>:</a:t>
            </a:r>
            <a:endParaRPr lang="en-US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ar-SA" sz="3600">
                <a:solidFill>
                  <a:schemeClr val="tx2"/>
                </a:solidFill>
                <a:latin typeface="Arabic Typesetting" pitchFamily="66" charset="-78"/>
                <a:cs typeface="DecoType Naskh Special" pitchFamily="2" charset="-78"/>
              </a:rPr>
              <a:t>تابع العالم (</a:t>
            </a:r>
            <a:r>
              <a:rPr lang="ar-SA" sz="3600">
                <a:solidFill>
                  <a:srgbClr val="FF6600"/>
                </a:solidFill>
                <a:latin typeface="Arabic Typesetting" pitchFamily="66" charset="-78"/>
                <a:cs typeface="DecoType Naskh Special" pitchFamily="2" charset="-78"/>
              </a:rPr>
              <a:t>شومسكي</a:t>
            </a:r>
            <a:r>
              <a:rPr lang="ar-SA" sz="3600">
                <a:solidFill>
                  <a:schemeClr val="tx2"/>
                </a:solidFill>
                <a:latin typeface="Arabic Typesetting" pitchFamily="66" charset="-78"/>
                <a:cs typeface="DecoType Naskh Special" pitchFamily="2" charset="-78"/>
              </a:rPr>
              <a:t> ) تحليل الجملة بوساطة الإرجاع إلى المكونات المباشرة فقد تكون علمياً ضمن إطار المدرسة التوزيعية التي قادها (</a:t>
            </a:r>
            <a:r>
              <a:rPr lang="ar-SA" sz="3600">
                <a:solidFill>
                  <a:srgbClr val="FF6600"/>
                </a:solidFill>
                <a:latin typeface="Arabic Typesetting" pitchFamily="66" charset="-78"/>
                <a:cs typeface="DecoType Naskh Special" pitchFamily="2" charset="-78"/>
              </a:rPr>
              <a:t>بلومفيد</a:t>
            </a:r>
            <a:r>
              <a:rPr lang="ar-SA" sz="3600">
                <a:solidFill>
                  <a:schemeClr val="tx2"/>
                </a:solidFill>
                <a:latin typeface="Arabic Typesetting" pitchFamily="66" charset="-78"/>
                <a:cs typeface="DecoType Naskh Special" pitchFamily="2" charset="-78"/>
              </a:rPr>
              <a:t>) وتلاميذه</a:t>
            </a:r>
            <a:r>
              <a:rPr lang="ar-SA" sz="2400">
                <a:solidFill>
                  <a:schemeClr val="tx2"/>
                </a:solidFill>
                <a:latin typeface="Arabic Typesetting" pitchFamily="66" charset="-78"/>
                <a:cs typeface="Arabic Typesetting" pitchFamily="66" charset="-78"/>
              </a:rPr>
              <a:t> . </a:t>
            </a:r>
            <a:endParaRPr lang="ar-SA" sz="1600">
              <a:solidFill>
                <a:schemeClr val="tx2"/>
              </a:solidFill>
              <a:cs typeface="Arabic Typesetting" pitchFamily="66" charset="-78"/>
            </a:endParaRPr>
          </a:p>
          <a:p>
            <a:pPr>
              <a:lnSpc>
                <a:spcPct val="80000"/>
              </a:lnSpc>
            </a:pPr>
            <a:endParaRPr lang="en-US" sz="1600">
              <a:solidFill>
                <a:schemeClr val="tx2"/>
              </a:solidFill>
              <a:cs typeface="Arabic Typesetting" pitchFamily="66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2" name="Rectangle 4"/>
          <p:cNvSpPr>
            <a:spLocks noChangeArrowheads="1"/>
          </p:cNvSpPr>
          <p:nvPr/>
        </p:nvSpPr>
        <p:spPr bwMode="auto">
          <a:xfrm>
            <a:off x="1258888" y="692150"/>
            <a:ext cx="7523162" cy="642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ar-SA" sz="3200"/>
              <a:t>3. ثم </a:t>
            </a:r>
            <a:r>
              <a:rPr lang="ar-SA" sz="3200" b="1">
                <a:solidFill>
                  <a:srgbClr val="E22677"/>
                </a:solidFill>
              </a:rPr>
              <a:t>التتابع</a:t>
            </a:r>
            <a:r>
              <a:rPr lang="ar-SA" sz="3200" b="1"/>
              <a:t> </a:t>
            </a:r>
            <a:r>
              <a:rPr lang="ar-SA" sz="3200"/>
              <a:t>الذي يجعل المهارات الذهنية قادرة على البقاء والاستمرار </a:t>
            </a:r>
          </a:p>
          <a:p>
            <a:endParaRPr lang="ar-SA" sz="3200"/>
          </a:p>
          <a:p>
            <a:r>
              <a:rPr lang="ar-SA" sz="3200"/>
              <a:t>4. ثم </a:t>
            </a:r>
            <a:r>
              <a:rPr lang="ar-SA" sz="3200" b="1">
                <a:solidFill>
                  <a:srgbClr val="E22677"/>
                </a:solidFill>
              </a:rPr>
              <a:t>الاستدعاء</a:t>
            </a:r>
            <a:r>
              <a:rPr lang="ar-SA" sz="3200"/>
              <a:t> الذي يجعل اللغة مطواعا للحضور في المواقف الحياتية </a:t>
            </a:r>
          </a:p>
          <a:p>
            <a:endParaRPr lang="ar-SA" sz="3200"/>
          </a:p>
          <a:p>
            <a:r>
              <a:rPr lang="ar-SA" sz="3200"/>
              <a:t>5. ثم </a:t>
            </a:r>
            <a:r>
              <a:rPr lang="ar-SA" sz="3200" b="1">
                <a:solidFill>
                  <a:srgbClr val="E22677"/>
                </a:solidFill>
              </a:rPr>
              <a:t>الاختيار</a:t>
            </a:r>
            <a:r>
              <a:rPr lang="ar-SA" sz="3200"/>
              <a:t> الذي يجعلنا قادرين على انتقاء التعبير المناسب لكل موقف </a:t>
            </a:r>
          </a:p>
          <a:p>
            <a:endParaRPr lang="ar-SA" sz="3200"/>
          </a:p>
          <a:p>
            <a:r>
              <a:rPr lang="ar-SA" sz="3200"/>
              <a:t>6. ثم </a:t>
            </a:r>
            <a:r>
              <a:rPr lang="ar-SA" sz="3200" b="1">
                <a:solidFill>
                  <a:srgbClr val="E22677"/>
                </a:solidFill>
              </a:rPr>
              <a:t>التقويم</a:t>
            </a:r>
            <a:r>
              <a:rPr lang="ar-SA" sz="3200" b="1"/>
              <a:t> </a:t>
            </a:r>
            <a:r>
              <a:rPr lang="ar-SA" sz="3200"/>
              <a:t>الذي يجعلنا نحكم على سلامة لغتنا أو خطئها </a:t>
            </a:r>
          </a:p>
          <a:p>
            <a:r>
              <a:rPr lang="ar-SA" sz="3200"/>
              <a:t> </a:t>
            </a:r>
          </a:p>
          <a:p>
            <a:endParaRPr lang="ar-SA" sz="32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765175"/>
            <a:ext cx="8229600" cy="4456113"/>
          </a:xfrm>
        </p:spPr>
        <p:txBody>
          <a:bodyPr/>
          <a:lstStyle/>
          <a:p>
            <a:r>
              <a:rPr lang="ar-SA" sz="3600">
                <a:solidFill>
                  <a:srgbClr val="BE469F"/>
                </a:solidFill>
              </a:rPr>
              <a:t>. الأداء : </a:t>
            </a:r>
          </a:p>
          <a:p>
            <a:pPr>
              <a:buFontTx/>
              <a:buNone/>
            </a:pPr>
            <a:r>
              <a:rPr lang="ar-SA">
                <a:solidFill>
                  <a:srgbClr val="BE469F"/>
                </a:solidFill>
              </a:rPr>
              <a:t>  </a:t>
            </a:r>
          </a:p>
          <a:p>
            <a:pPr>
              <a:buFontTx/>
              <a:buNone/>
            </a:pPr>
            <a:r>
              <a:rPr lang="ar-SA">
                <a:solidFill>
                  <a:srgbClr val="BE469F"/>
                </a:solidFill>
              </a:rPr>
              <a:t>   </a:t>
            </a:r>
            <a:r>
              <a:rPr lang="ar-SA"/>
              <a:t>فإن أدق وصف</a:t>
            </a:r>
            <a:r>
              <a:rPr lang="ar-SA" sz="3600"/>
              <a:t> </a:t>
            </a:r>
            <a:r>
              <a:rPr lang="ar-SA"/>
              <a:t>له هو ذلك الذي يجعل اللغة واقعا حيا في المنطوق والمسموع , بحيث يتحد الاداء الصوتي مع المضمون الدلالي .وبذلك يكون الأداء هو الصورة الواعية التي تمثل الصورة المعقولة من اللغة </a:t>
            </a:r>
            <a:endParaRPr lang="ar-SA" sz="3600">
              <a:solidFill>
                <a:srgbClr val="BE469F"/>
              </a:solidFill>
            </a:endParaRP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43887" cy="1022350"/>
          </a:xfrm>
        </p:spPr>
        <p:txBody>
          <a:bodyPr/>
          <a:lstStyle/>
          <a:p>
            <a:r>
              <a:rPr lang="ar-SA">
                <a:solidFill>
                  <a:srgbClr val="D6DB0B"/>
                </a:solidFill>
              </a:rPr>
              <a:t>خلاصة منهج شومسكي :</a:t>
            </a:r>
            <a:endParaRPr lang="en-US">
              <a:solidFill>
                <a:srgbClr val="D6DB0B"/>
              </a:solidFill>
            </a:endParaRP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196975"/>
            <a:ext cx="8229600" cy="4456113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ar-SA"/>
              <a:t>يولد المكون التركيبي بدءاً من المستوى التوليدي أو الأساسي البنية العميقة للجملة , آخذاً في الاعتبار القواعد المعجمية </a:t>
            </a:r>
          </a:p>
          <a:p>
            <a:pPr marL="609600" indent="-609600">
              <a:buFontTx/>
              <a:buAutoNum type="arabicPeriod"/>
            </a:pPr>
            <a:endParaRPr lang="ar-SA"/>
          </a:p>
          <a:p>
            <a:pPr marL="609600" indent="-609600">
              <a:buFontTx/>
              <a:buAutoNum type="arabicPeriod"/>
            </a:pPr>
            <a:r>
              <a:rPr lang="ar-SA"/>
              <a:t>يحول هذا المكون عن طريق المستوى التحويلي هذه البنية العميقة إلى بنية سطحية من خلال قواعد الإضافه والحذف والنقل والقلب </a:t>
            </a:r>
          </a:p>
          <a:p>
            <a:pPr marL="609600" indent="-609600"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 </a:t>
            </a:r>
            <a:endParaRPr lang="en-US"/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549275"/>
            <a:ext cx="8229600" cy="5688013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ar-SA"/>
          </a:p>
          <a:p>
            <a:pPr marL="609600" indent="-609600">
              <a:buFontTx/>
              <a:buNone/>
            </a:pPr>
            <a:r>
              <a:rPr lang="ar-SA"/>
              <a:t>3. يعطي المكون الدلالي التفسيرات الدلالية للبنى العميقة من خلال جمع معاني الأركان اللغوية بالبنية التركيبية عبر قواعد الإسقاط الجامعة بين التمثيل الركني للتركيب والتمثيل الدلالي للمفردات </a:t>
            </a:r>
          </a:p>
          <a:p>
            <a:pPr marL="609600" indent="-609600">
              <a:buFontTx/>
              <a:buNone/>
            </a:pPr>
            <a:endParaRPr lang="ar-SA"/>
          </a:p>
          <a:p>
            <a:pPr marL="609600" indent="-609600">
              <a:buFontTx/>
              <a:buNone/>
            </a:pPr>
            <a:r>
              <a:rPr lang="ar-SA"/>
              <a:t>4. يقدم المكون الصوتي تمثيل الجملة في بنيتها السطحية من خلال القواعد الصوتية المتعارف عليها 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5" name="Rectangle 5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949325"/>
          </a:xfrm>
        </p:spPr>
        <p:txBody>
          <a:bodyPr/>
          <a:lstStyle/>
          <a:p>
            <a:r>
              <a:rPr lang="ar-SA">
                <a:solidFill>
                  <a:srgbClr val="D6DB0B"/>
                </a:solidFill>
              </a:rPr>
              <a:t>مثال توضيحي لمنهج شومسكي</a:t>
            </a:r>
            <a:r>
              <a:rPr lang="ar-SA"/>
              <a:t>: </a:t>
            </a:r>
            <a:endParaRPr lang="en-US"/>
          </a:p>
        </p:txBody>
      </p:sp>
      <p:pic>
        <p:nvPicPr>
          <p:cNvPr id="348164" name="Picture 4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888" y="1196975"/>
            <a:ext cx="6624637" cy="56610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/>
              <a:t>فمثلا لو قلنا : </a:t>
            </a:r>
            <a:endParaRPr lang="en-US"/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ar-SA"/>
              <a:t>1) خالد ضرب سعيدا ممكن</a:t>
            </a:r>
            <a:endParaRPr lang="en-US"/>
          </a:p>
          <a:p>
            <a:r>
              <a:rPr lang="ar-SA"/>
              <a:t>(2) *خالد سعيدا ضرب غير ممكن</a:t>
            </a:r>
            <a:endParaRPr lang="en-US"/>
          </a:p>
          <a:p>
            <a:r>
              <a:rPr lang="ar-SA"/>
              <a:t>(3) ضرب خالد سعيدا ممكن</a:t>
            </a:r>
            <a:endParaRPr lang="en-US"/>
          </a:p>
          <a:p>
            <a:r>
              <a:rPr lang="ar-SA"/>
              <a:t>(4) ضرب سعيدا خالد ممكن</a:t>
            </a:r>
            <a:endParaRPr lang="en-US"/>
          </a:p>
          <a:p>
            <a:r>
              <a:rPr lang="ar-SA"/>
              <a:t>(5) سعيدا ضرب خالد ممكن</a:t>
            </a:r>
            <a:endParaRPr lang="en-US"/>
          </a:p>
          <a:p>
            <a:r>
              <a:rPr lang="ar-SA"/>
              <a:t>(6) سعيدا خالد ضرب ممكن</a:t>
            </a:r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627313" y="2060575"/>
            <a:ext cx="6151562" cy="3508375"/>
          </a:xfrm>
        </p:spPr>
        <p:txBody>
          <a:bodyPr/>
          <a:lstStyle/>
          <a:p>
            <a:r>
              <a:rPr lang="ar-SA" sz="4500">
                <a:latin typeface="Arabic Typesetting" pitchFamily="66" charset="-78"/>
                <a:cs typeface="Arabic Typesetting" pitchFamily="66" charset="-78"/>
              </a:rPr>
              <a:t>وقد تأثر (</a:t>
            </a:r>
            <a:r>
              <a:rPr lang="ar-SA" sz="4500">
                <a:solidFill>
                  <a:srgbClr val="FF6600"/>
                </a:solidFill>
                <a:latin typeface="Arabic Typesetting" pitchFamily="66" charset="-78"/>
                <a:cs typeface="Arabic Typesetting" pitchFamily="66" charset="-78"/>
              </a:rPr>
              <a:t>شومسكي</a:t>
            </a:r>
            <a:r>
              <a:rPr lang="ar-SA" sz="4500">
                <a:latin typeface="Arabic Typesetting" pitchFamily="66" charset="-78"/>
                <a:cs typeface="Arabic Typesetting" pitchFamily="66" charset="-78"/>
              </a:rPr>
              <a:t> ) (</a:t>
            </a:r>
            <a:r>
              <a:rPr lang="ar-SA" sz="4500">
                <a:solidFill>
                  <a:srgbClr val="FF6600"/>
                </a:solidFill>
                <a:latin typeface="Arabic Typesetting" pitchFamily="66" charset="-78"/>
                <a:cs typeface="Arabic Typesetting" pitchFamily="66" charset="-78"/>
              </a:rPr>
              <a:t>ببلومفيد</a:t>
            </a:r>
            <a:r>
              <a:rPr lang="ar-SA" sz="4500">
                <a:latin typeface="Arabic Typesetting" pitchFamily="66" charset="-78"/>
                <a:cs typeface="Arabic Typesetting" pitchFamily="66" charset="-78"/>
              </a:rPr>
              <a:t> ) حين رأى ان من الممكن وصف النحو دون اللجوء إلى المعنى ومن هنا يظهر سعي (</a:t>
            </a:r>
            <a:r>
              <a:rPr lang="ar-SA" sz="4500">
                <a:solidFill>
                  <a:srgbClr val="FF6600"/>
                </a:solidFill>
                <a:latin typeface="Arabic Typesetting" pitchFamily="66" charset="-78"/>
                <a:cs typeface="Arabic Typesetting" pitchFamily="66" charset="-78"/>
              </a:rPr>
              <a:t>شومسكي </a:t>
            </a:r>
            <a:r>
              <a:rPr lang="ar-SA" sz="4500">
                <a:latin typeface="Arabic Typesetting" pitchFamily="66" charset="-78"/>
                <a:cs typeface="Arabic Typesetting" pitchFamily="66" charset="-78"/>
              </a:rPr>
              <a:t>) للوصول إلى قواعد شامله تنظم تركيب الجملة في جميع اللغات على أساس عوامل مشتركه بين البشر وتدعى (</a:t>
            </a:r>
            <a:r>
              <a:rPr lang="ar-SA" sz="450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الشموليات الشكليه</a:t>
            </a:r>
            <a:r>
              <a:rPr lang="ar-SA" sz="4500">
                <a:latin typeface="Arabic Typesetting" pitchFamily="66" charset="-78"/>
                <a:cs typeface="Arabic Typesetting" pitchFamily="66" charset="-78"/>
              </a:rPr>
              <a:t>) </a:t>
            </a:r>
            <a:r>
              <a:rPr lang="en-US" sz="4500">
                <a:solidFill>
                  <a:srgbClr val="BE469F"/>
                </a:solidFill>
                <a:latin typeface="Arabic Typesetting" pitchFamily="66" charset="-78"/>
                <a:cs typeface="Arabic Typesetting" pitchFamily="66" charset="-78"/>
              </a:rPr>
              <a:t>les universaux fornls</a:t>
            </a:r>
            <a:r>
              <a:rPr lang="en-US" sz="6700">
                <a:latin typeface="Arabic Typesetting" pitchFamily="66" charset="-78"/>
                <a:cs typeface="Arabic Typesetting" pitchFamily="66" charset="-78"/>
              </a:rPr>
              <a:t>  </a:t>
            </a:r>
            <a:endParaRPr lang="en-US" sz="670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9" name="Rectangle 9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43888" cy="1314450"/>
          </a:xfrm>
        </p:spPr>
        <p:txBody>
          <a:bodyPr/>
          <a:lstStyle/>
          <a:p>
            <a:r>
              <a:rPr lang="ar-SA" sz="4000"/>
              <a:t/>
            </a:r>
            <a:br>
              <a:rPr lang="ar-SA" sz="4000"/>
            </a:br>
            <a:r>
              <a:rPr lang="ar-SA" sz="4000"/>
              <a:t/>
            </a:r>
            <a:br>
              <a:rPr lang="ar-SA" sz="4000"/>
            </a:br>
            <a:r>
              <a:rPr lang="ar-SA" sz="4000"/>
              <a:t/>
            </a:r>
            <a:br>
              <a:rPr lang="ar-SA" sz="4000"/>
            </a:br>
            <a:r>
              <a:rPr lang="ar-SA" sz="4000"/>
              <a:t/>
            </a:r>
            <a:br>
              <a:rPr lang="ar-SA" sz="4000"/>
            </a:br>
            <a:r>
              <a:rPr lang="ar-SA" sz="4000">
                <a:solidFill>
                  <a:srgbClr val="E22677"/>
                </a:solidFill>
              </a:rPr>
              <a:t>ويذكر</a:t>
            </a:r>
            <a:r>
              <a:rPr lang="ar-SA" sz="4000"/>
              <a:t> (</a:t>
            </a:r>
            <a:r>
              <a:rPr lang="ar-SA" sz="4000">
                <a:solidFill>
                  <a:srgbClr val="FF6600"/>
                </a:solidFill>
              </a:rPr>
              <a:t>إيلوار</a:t>
            </a:r>
            <a:r>
              <a:rPr lang="ar-SA" sz="4000"/>
              <a:t>) </a:t>
            </a:r>
            <a:r>
              <a:rPr lang="ar-SA" sz="4000">
                <a:solidFill>
                  <a:srgbClr val="E22677"/>
                </a:solidFill>
              </a:rPr>
              <a:t>أن من المسلمات الأولى للنحو التوليدي:</a:t>
            </a:r>
            <a:endParaRPr lang="en-US" sz="4000">
              <a:solidFill>
                <a:srgbClr val="E22677"/>
              </a:solidFill>
            </a:endParaRPr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827088" y="1628775"/>
            <a:ext cx="7386637" cy="4497388"/>
          </a:xfrm>
        </p:spPr>
        <p:txBody>
          <a:bodyPr/>
          <a:lstStyle/>
          <a:p>
            <a:r>
              <a:rPr lang="ar-SA">
                <a:solidFill>
                  <a:schemeClr val="tx2"/>
                </a:solidFill>
              </a:rPr>
              <a:t>وضع قواعد شاملة </a:t>
            </a:r>
          </a:p>
          <a:p>
            <a:r>
              <a:rPr lang="ar-SA">
                <a:solidFill>
                  <a:schemeClr val="tx2"/>
                </a:solidFill>
              </a:rPr>
              <a:t>أو إنشاء نظرية نحويه تستطيع شرح القواعد في سائر اللغات </a:t>
            </a:r>
          </a:p>
          <a:p>
            <a:endParaRPr lang="ar-SA">
              <a:solidFill>
                <a:schemeClr val="tx2"/>
              </a:solidFill>
            </a:endParaRPr>
          </a:p>
          <a:p>
            <a:r>
              <a:rPr lang="ar-SA">
                <a:solidFill>
                  <a:schemeClr val="tx2"/>
                </a:solidFill>
              </a:rPr>
              <a:t>ولابد من الإشارة إلى ماينضوي تحت (</a:t>
            </a:r>
            <a:r>
              <a:rPr lang="ar-SA">
                <a:solidFill>
                  <a:srgbClr val="BE469F"/>
                </a:solidFill>
              </a:rPr>
              <a:t>القواعد التوليدية والتحويلية</a:t>
            </a:r>
            <a:r>
              <a:rPr lang="ar-SA">
                <a:solidFill>
                  <a:schemeClr val="tx2"/>
                </a:solidFill>
              </a:rPr>
              <a:t>)في تتطور مستمر حين ظهرت عدة كتب فيها </a:t>
            </a:r>
            <a:endParaRPr lang="en-US">
              <a:solidFill>
                <a:srgbClr val="BE469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652963"/>
            <a:ext cx="8137525" cy="350837"/>
          </a:xfrm>
        </p:spPr>
        <p:txBody>
          <a:bodyPr/>
          <a:lstStyle/>
          <a:p>
            <a:pPr algn="r"/>
            <a:r>
              <a:rPr lang="ar-SA" sz="4000">
                <a:solidFill>
                  <a:srgbClr val="E22677"/>
                </a:solidFill>
              </a:rPr>
              <a:t>وأن النحاة التقليديين درسوا عدداً من اللغات ووصفوها بأنها ذات نظام حر في ترتيب الكلمات وعلى هذا الأساس بني تعريف : </a:t>
            </a:r>
            <a:br>
              <a:rPr lang="ar-SA" sz="4000">
                <a:solidFill>
                  <a:srgbClr val="E22677"/>
                </a:solidFill>
              </a:rPr>
            </a:br>
            <a:r>
              <a:rPr lang="ar-SA" sz="4000"/>
              <a:t/>
            </a:r>
            <a:br>
              <a:rPr lang="ar-SA" sz="4000"/>
            </a:br>
            <a:r>
              <a:rPr lang="ar-SA" sz="4000"/>
              <a:t>(إن كل سلسلة مكونة من مجموعة من الكلمات المتعاقبة هي جملة مختلفة عن أي سلسلة شريطة أن تكون صحيحة البناء) </a:t>
            </a:r>
            <a:endParaRPr lang="en-US" sz="4000"/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endParaRPr lang="ar-SA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sz="3600">
                <a:solidFill>
                  <a:srgbClr val="E22677"/>
                </a:solidFill>
              </a:rPr>
              <a:t>المراحل الرئيسية عند المدرسة التوليدية والتحويلية في إنتاج الجملة وتحويلها:</a:t>
            </a:r>
            <a:r>
              <a:rPr lang="ar-SA" sz="3600"/>
              <a:t> </a:t>
            </a:r>
            <a:endParaRPr lang="en-US" sz="3600"/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ar-SA">
                <a:solidFill>
                  <a:schemeClr val="tx2"/>
                </a:solidFill>
              </a:rPr>
              <a:t>إن أبسط النماذج النحويه التي طرحها (</a:t>
            </a:r>
            <a:r>
              <a:rPr lang="ar-SA">
                <a:solidFill>
                  <a:srgbClr val="FF6600"/>
                </a:solidFill>
              </a:rPr>
              <a:t>شومسكي</a:t>
            </a:r>
            <a:r>
              <a:rPr lang="ar-SA">
                <a:solidFill>
                  <a:schemeClr val="tx2"/>
                </a:solidFill>
              </a:rPr>
              <a:t>) هي القواعد القادره على توليد عدد غير محدود من الجمل بوساطة عدد محدود من القواعد المتكررة تعمل من خلال عدد محدود من القواعد النحوية المحدودة  تتمثل بمستويين:</a:t>
            </a:r>
          </a:p>
          <a:p>
            <a:pPr marL="609600" indent="-609600"/>
            <a:r>
              <a:rPr lang="ar-SA">
                <a:solidFill>
                  <a:schemeClr val="tx2"/>
                </a:solidFill>
              </a:rPr>
              <a:t>أ. المستوى التركيبي :وهو تعاقب مجموعه من الكلمات </a:t>
            </a:r>
          </a:p>
          <a:p>
            <a:pPr marL="609600" indent="-609600"/>
            <a:endParaRPr lang="ar-SA">
              <a:solidFill>
                <a:schemeClr val="tx2"/>
              </a:solidFill>
            </a:endParaRPr>
          </a:p>
          <a:p>
            <a:pPr marL="609600" indent="-609600"/>
            <a:r>
              <a:rPr lang="ar-SA">
                <a:solidFill>
                  <a:schemeClr val="tx2"/>
                </a:solidFill>
              </a:rPr>
              <a:t>ب. المستوى الفونولوجي : وهو تتابع مجموعة من الفونيمات </a:t>
            </a: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8" name="Text Box 4"/>
          <p:cNvSpPr txBox="1">
            <a:spLocks noChangeArrowheads="1"/>
          </p:cNvSpPr>
          <p:nvPr/>
        </p:nvSpPr>
        <p:spPr bwMode="auto">
          <a:xfrm>
            <a:off x="1835150" y="476250"/>
            <a:ext cx="698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292882" name="Text Box 18"/>
          <p:cNvSpPr txBox="1">
            <a:spLocks noChangeArrowheads="1"/>
          </p:cNvSpPr>
          <p:nvPr/>
        </p:nvSpPr>
        <p:spPr bwMode="auto">
          <a:xfrm>
            <a:off x="1547813" y="1412875"/>
            <a:ext cx="6553200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ar-SA" sz="4400"/>
              <a:t>2. قواعد تركيب أركان الجملة وهي النموذج الثاني من النماذج التي قدمها (شومسكي ) لتحليل التركيب النحوي  </a:t>
            </a:r>
            <a:endParaRPr lang="en-US"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>
                <a:solidFill>
                  <a:srgbClr val="FF6600"/>
                </a:solidFill>
              </a:rPr>
              <a:t>نظرية شومسكي للجملة :</a:t>
            </a:r>
            <a:endParaRPr lang="en-US">
              <a:solidFill>
                <a:srgbClr val="FF6600"/>
              </a:solidFill>
            </a:endParaRP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ar-SA"/>
              <a:t>قسم شومسكي الجملة إلى أقسام وهي : </a:t>
            </a:r>
          </a:p>
          <a:p>
            <a:pPr marL="609600" indent="-609600"/>
            <a:r>
              <a:rPr lang="ar-SA" b="1">
                <a:solidFill>
                  <a:srgbClr val="BE469F"/>
                </a:solidFill>
              </a:rPr>
              <a:t>الجملة النحوية :</a:t>
            </a:r>
            <a:r>
              <a:rPr lang="ar-SA"/>
              <a:t> وهي المعروفه لدى النحاة المكونة من فعل وفاعل وأداة أو مبتدأ وخبر و أداة أي تكون على قواعد نحوية </a:t>
            </a:r>
          </a:p>
          <a:p>
            <a:pPr marL="609600" indent="-609600"/>
            <a:endParaRPr lang="ar-SA"/>
          </a:p>
          <a:p>
            <a:pPr marL="609600" indent="-609600"/>
            <a:r>
              <a:rPr lang="ar-SA" b="1">
                <a:solidFill>
                  <a:srgbClr val="BE469F"/>
                </a:solidFill>
              </a:rPr>
              <a:t>الجملة غير النحوية :</a:t>
            </a:r>
            <a:r>
              <a:rPr lang="ar-SA"/>
              <a:t> وهي مما لانجد له مسوغا في النظام اللغوي  وتكون غير مقبولة نحويا </a:t>
            </a:r>
          </a:p>
          <a:p>
            <a:pPr marL="609600" indent="-609600"/>
            <a:endParaRPr lang="ar-SA"/>
          </a:p>
          <a:p>
            <a:pPr marL="609600" indent="-609600"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404813"/>
            <a:ext cx="8229600" cy="5545137"/>
          </a:xfrm>
        </p:spPr>
        <p:txBody>
          <a:bodyPr/>
          <a:lstStyle/>
          <a:p>
            <a:r>
              <a:rPr lang="ar-SA" b="1">
                <a:solidFill>
                  <a:srgbClr val="BE469F"/>
                </a:solidFill>
              </a:rPr>
              <a:t>الجملة المسوغة :</a:t>
            </a:r>
            <a:r>
              <a:rPr lang="ar-SA"/>
              <a:t> فثمة جملة فيها ضرورة شعرية  فهي مسوغه بمقتضى منطق الشعر و حساباته . وثمة جملة أخرى مسوغة أفضى بها إلى العربية , تراث هائل من التنوع اللهجي الفصيح , وذلك مثل جملة  ( </a:t>
            </a:r>
            <a:r>
              <a:rPr lang="ar-SA">
                <a:solidFill>
                  <a:srgbClr val="D6DB0B"/>
                </a:solidFill>
              </a:rPr>
              <a:t>أكلوني البراغيث </a:t>
            </a:r>
            <a:r>
              <a:rPr lang="ar-SA"/>
              <a:t>)التي تشير إلى ألسنة النحاة , إلى استعمالات فصيحة كثيرة في القرآن والحديث وكلام العرب . مثل إلزام المثنى الألف رفعا وجرا ونصبا . </a:t>
            </a:r>
          </a:p>
          <a:p>
            <a:pPr>
              <a:buFontTx/>
              <a:buNone/>
            </a:pPr>
            <a:endParaRPr lang="ar-SA"/>
          </a:p>
          <a:p>
            <a:pPr>
              <a:buFontTx/>
              <a:buNone/>
            </a:pPr>
            <a:r>
              <a:rPr lang="ar-SA"/>
              <a:t>* لتميز بين تلك الجمل يكون بمقتضى ملكة موجودة لدى الناطقين بلغتهم .  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lloons">
  <a:themeElements>
    <a:clrScheme name="Balloons 9">
      <a:dk1>
        <a:srgbClr val="000000"/>
      </a:dk1>
      <a:lt1>
        <a:srgbClr val="FFFFFF"/>
      </a:lt1>
      <a:dk2>
        <a:srgbClr val="000000"/>
      </a:dk2>
      <a:lt2>
        <a:srgbClr val="FFCC99"/>
      </a:lt2>
      <a:accent1>
        <a:srgbClr val="FF9900"/>
      </a:accent1>
      <a:accent2>
        <a:srgbClr val="FF99CC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8AB9"/>
      </a:accent6>
      <a:hlink>
        <a:srgbClr val="FF9999"/>
      </a:hlink>
      <a:folHlink>
        <a:srgbClr val="FFFF99"/>
      </a:folHlink>
    </a:clrScheme>
    <a:fontScheme name="Balloons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465</TotalTime>
  <Words>927</Words>
  <Application>Microsoft Office PowerPoint</Application>
  <PresentationFormat>عرض على الشاشة (3:4)‏</PresentationFormat>
  <Paragraphs>115</Paragraphs>
  <Slides>25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25</vt:i4>
      </vt:variant>
    </vt:vector>
  </HeadingPairs>
  <TitlesOfParts>
    <vt:vector size="30" baseType="lpstr">
      <vt:lpstr>Arial</vt:lpstr>
      <vt:lpstr>Verdana</vt:lpstr>
      <vt:lpstr>Arabic Typesetting</vt:lpstr>
      <vt:lpstr>DecoType Naskh Special</vt:lpstr>
      <vt:lpstr>Balloons</vt:lpstr>
      <vt:lpstr>الاتجاه التوليدي والتحويلي    </vt:lpstr>
      <vt:lpstr>تمهيد :</vt:lpstr>
      <vt:lpstr>وقد تأثر (شومسكي ) (ببلومفيد ) حين رأى ان من الممكن وصف النحو دون اللجوء إلى المعنى ومن هنا يظهر سعي (شومسكي ) للوصول إلى قواعد شامله تنظم تركيب الجملة في جميع اللغات على أساس عوامل مشتركه بين البشر وتدعى (الشموليات الشكليه) les universaux fornls  </vt:lpstr>
      <vt:lpstr>    ويذكر (إيلوار) أن من المسلمات الأولى للنحو التوليدي:</vt:lpstr>
      <vt:lpstr>وأن النحاة التقليديين درسوا عدداً من اللغات ووصفوها بأنها ذات نظام حر في ترتيب الكلمات وعلى هذا الأساس بني تعريف :   (إن كل سلسلة مكونة من مجموعة من الكلمات المتعاقبة هي جملة مختلفة عن أي سلسلة شريطة أن تكون صحيحة البناء) </vt:lpstr>
      <vt:lpstr>المراحل الرئيسية عند المدرسة التوليدية والتحويلية في إنتاج الجملة وتحويلها: </vt:lpstr>
      <vt:lpstr>عرض تقديمي في PowerPoint</vt:lpstr>
      <vt:lpstr>نظرية شومسكي للجملة :</vt:lpstr>
      <vt:lpstr>عرض تقديمي في PowerPoint</vt:lpstr>
      <vt:lpstr>الرسم لتوضيح نظرية شومسكي :</vt:lpstr>
      <vt:lpstr>أركان الجملة عند (شومسكي) :</vt:lpstr>
      <vt:lpstr>عرض تقديمي في PowerPoint</vt:lpstr>
      <vt:lpstr>عرض تقديمي في PowerPoint</vt:lpstr>
      <vt:lpstr>للتحويلات نماذج عدة : </vt:lpstr>
      <vt:lpstr>عرض تقديمي في PowerPoint</vt:lpstr>
      <vt:lpstr>الأسس التي يقوم عليها النحو التوليدي و التحويلي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خلاصة منهج شومسكي :</vt:lpstr>
      <vt:lpstr> </vt:lpstr>
      <vt:lpstr>مثال توضيحي لمنهج شومسكي: </vt:lpstr>
      <vt:lpstr>فمثلا لو قلنا 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Useeer</dc:creator>
  <cp:lastModifiedBy>dr yousef</cp:lastModifiedBy>
  <cp:revision>13</cp:revision>
  <dcterms:created xsi:type="dcterms:W3CDTF">2012-07-04T08:35:14Z</dcterms:created>
  <dcterms:modified xsi:type="dcterms:W3CDTF">2012-08-20T04:05:09Z</dcterms:modified>
</cp:coreProperties>
</file>