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59" r:id="rId5"/>
    <p:sldId id="260" r:id="rId6"/>
    <p:sldId id="277" r:id="rId7"/>
    <p:sldId id="276" r:id="rId8"/>
    <p:sldId id="278" r:id="rId9"/>
    <p:sldId id="261" r:id="rId10"/>
    <p:sldId id="262" r:id="rId11"/>
    <p:sldId id="279" r:id="rId12"/>
    <p:sldId id="264" r:id="rId13"/>
    <p:sldId id="263" r:id="rId14"/>
    <p:sldId id="265" r:id="rId15"/>
    <p:sldId id="266" r:id="rId16"/>
    <p:sldId id="267" r:id="rId17"/>
    <p:sldId id="280" r:id="rId18"/>
    <p:sldId id="268"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466CE3FC-78B8-4A74-BF36-4292F74166D2}" type="datetimeFigureOut">
              <a:rPr lang="en-US" smtClean="0"/>
              <a:pPr/>
              <a:t>9/16/2013</a:t>
            </a:fld>
            <a:endParaRPr lang="en-GB"/>
          </a:p>
        </p:txBody>
      </p:sp>
      <p:sp>
        <p:nvSpPr>
          <p:cNvPr id="20" name="Footer Placeholder 19"/>
          <p:cNvSpPr>
            <a:spLocks noGrp="1"/>
          </p:cNvSpPr>
          <p:nvPr>
            <p:ph type="ftr" sz="quarter" idx="11"/>
          </p:nvPr>
        </p:nvSpPr>
        <p:spPr/>
        <p:txBody>
          <a:bodyPr/>
          <a:lstStyle>
            <a:extLst/>
          </a:lstStyle>
          <a:p>
            <a:endParaRPr lang="en-GB"/>
          </a:p>
        </p:txBody>
      </p:sp>
      <p:sp>
        <p:nvSpPr>
          <p:cNvPr id="10" name="Slide Number Placeholder 9"/>
          <p:cNvSpPr>
            <a:spLocks noGrp="1"/>
          </p:cNvSpPr>
          <p:nvPr>
            <p:ph type="sldNum" sz="quarter" idx="12"/>
          </p:nvPr>
        </p:nvSpPr>
        <p:spPr/>
        <p:txBody>
          <a:bodyPr/>
          <a:lstStyle>
            <a:extLst/>
          </a:lstStyle>
          <a:p>
            <a:fld id="{17D25912-3E9E-441B-8B85-E47368163F71}" type="slidenum">
              <a:rPr lang="en-GB" smtClean="0"/>
              <a:pPr/>
              <a:t>‹#›</a:t>
            </a:fld>
            <a:endParaRPr lang="en-GB"/>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66CE3FC-78B8-4A74-BF36-4292F74166D2}" type="datetimeFigureOut">
              <a:rPr lang="en-US" smtClean="0"/>
              <a:pPr/>
              <a:t>9/16/2013</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17D25912-3E9E-441B-8B85-E47368163F71}"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66CE3FC-78B8-4A74-BF36-4292F74166D2}" type="datetimeFigureOut">
              <a:rPr lang="en-US" smtClean="0"/>
              <a:pPr/>
              <a:t>9/16/2013</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17D25912-3E9E-441B-8B85-E47368163F71}"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66CE3FC-78B8-4A74-BF36-4292F74166D2}" type="datetimeFigureOut">
              <a:rPr lang="en-US" smtClean="0"/>
              <a:pPr/>
              <a:t>9/16/2013</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17D25912-3E9E-441B-8B85-E47368163F71}"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466CE3FC-78B8-4A74-BF36-4292F74166D2}" type="datetimeFigureOut">
              <a:rPr lang="en-US" smtClean="0"/>
              <a:pPr/>
              <a:t>9/16/2013</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17D25912-3E9E-441B-8B85-E47368163F71}" type="slidenum">
              <a:rPr lang="en-GB" smtClean="0"/>
              <a:pPr/>
              <a:t>‹#›</a:t>
            </a:fld>
            <a:endParaRPr lang="en-GB"/>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66CE3FC-78B8-4A74-BF36-4292F74166D2}" type="datetimeFigureOut">
              <a:rPr lang="en-US" smtClean="0"/>
              <a:pPr/>
              <a:t>9/16/2013</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17D25912-3E9E-441B-8B85-E47368163F71}"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466CE3FC-78B8-4A74-BF36-4292F74166D2}" type="datetimeFigureOut">
              <a:rPr lang="en-US" smtClean="0"/>
              <a:pPr/>
              <a:t>9/16/2013</a:t>
            </a:fld>
            <a:endParaRPr lang="en-GB"/>
          </a:p>
        </p:txBody>
      </p:sp>
      <p:sp>
        <p:nvSpPr>
          <p:cNvPr id="8" name="Footer Placeholder 7"/>
          <p:cNvSpPr>
            <a:spLocks noGrp="1"/>
          </p:cNvSpPr>
          <p:nvPr>
            <p:ph type="ftr" sz="quarter" idx="11"/>
          </p:nvPr>
        </p:nvSpPr>
        <p:spPr/>
        <p:txBody>
          <a:bodyPr/>
          <a:lstStyle>
            <a:extLst/>
          </a:lstStyle>
          <a:p>
            <a:endParaRPr lang="en-GB"/>
          </a:p>
        </p:txBody>
      </p:sp>
      <p:sp>
        <p:nvSpPr>
          <p:cNvPr id="9" name="Slide Number Placeholder 8"/>
          <p:cNvSpPr>
            <a:spLocks noGrp="1"/>
          </p:cNvSpPr>
          <p:nvPr>
            <p:ph type="sldNum" sz="quarter" idx="12"/>
          </p:nvPr>
        </p:nvSpPr>
        <p:spPr/>
        <p:txBody>
          <a:bodyPr/>
          <a:lstStyle>
            <a:extLst/>
          </a:lstStyle>
          <a:p>
            <a:fld id="{17D25912-3E9E-441B-8B85-E47368163F71}"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466CE3FC-78B8-4A74-BF36-4292F74166D2}" type="datetimeFigureOut">
              <a:rPr lang="en-US" smtClean="0"/>
              <a:pPr/>
              <a:t>9/16/2013</a:t>
            </a:fld>
            <a:endParaRPr lang="en-GB"/>
          </a:p>
        </p:txBody>
      </p:sp>
      <p:sp>
        <p:nvSpPr>
          <p:cNvPr id="4" name="Footer Placeholder 3"/>
          <p:cNvSpPr>
            <a:spLocks noGrp="1"/>
          </p:cNvSpPr>
          <p:nvPr>
            <p:ph type="ftr" sz="quarter" idx="11"/>
          </p:nvPr>
        </p:nvSpPr>
        <p:spPr/>
        <p:txBody>
          <a:bodyPr/>
          <a:lstStyle>
            <a:extLst/>
          </a:lstStyle>
          <a:p>
            <a:endParaRPr lang="en-GB"/>
          </a:p>
        </p:txBody>
      </p:sp>
      <p:sp>
        <p:nvSpPr>
          <p:cNvPr id="5" name="Slide Number Placeholder 4"/>
          <p:cNvSpPr>
            <a:spLocks noGrp="1"/>
          </p:cNvSpPr>
          <p:nvPr>
            <p:ph type="sldNum" sz="quarter" idx="12"/>
          </p:nvPr>
        </p:nvSpPr>
        <p:spPr/>
        <p:txBody>
          <a:bodyPr/>
          <a:lstStyle>
            <a:extLst/>
          </a:lstStyle>
          <a:p>
            <a:fld id="{17D25912-3E9E-441B-8B85-E47368163F71}"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466CE3FC-78B8-4A74-BF36-4292F74166D2}" type="datetimeFigureOut">
              <a:rPr lang="en-US" smtClean="0"/>
              <a:pPr/>
              <a:t>9/16/2013</a:t>
            </a:fld>
            <a:endParaRPr lang="en-GB"/>
          </a:p>
        </p:txBody>
      </p:sp>
      <p:sp>
        <p:nvSpPr>
          <p:cNvPr id="3" name="Footer Placeholder 2"/>
          <p:cNvSpPr>
            <a:spLocks noGrp="1"/>
          </p:cNvSpPr>
          <p:nvPr>
            <p:ph type="ftr" sz="quarter" idx="11"/>
          </p:nvPr>
        </p:nvSpPr>
        <p:spPr/>
        <p:txBody>
          <a:bodyPr/>
          <a:lstStyle>
            <a:extLst/>
          </a:lstStyle>
          <a:p>
            <a:endParaRPr lang="en-GB"/>
          </a:p>
        </p:txBody>
      </p:sp>
      <p:sp>
        <p:nvSpPr>
          <p:cNvPr id="4" name="Slide Number Placeholder 3"/>
          <p:cNvSpPr>
            <a:spLocks noGrp="1"/>
          </p:cNvSpPr>
          <p:nvPr>
            <p:ph type="sldNum" sz="quarter" idx="12"/>
          </p:nvPr>
        </p:nvSpPr>
        <p:spPr/>
        <p:txBody>
          <a:bodyPr/>
          <a:lstStyle>
            <a:extLst/>
          </a:lstStyle>
          <a:p>
            <a:fld id="{17D25912-3E9E-441B-8B85-E47368163F71}" type="slidenum">
              <a:rPr lang="en-GB" smtClean="0"/>
              <a:pPr/>
              <a:t>‹#›</a:t>
            </a:fld>
            <a:endParaRPr lang="en-GB"/>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66CE3FC-78B8-4A74-BF36-4292F74166D2}" type="datetimeFigureOut">
              <a:rPr lang="en-US" smtClean="0"/>
              <a:pPr/>
              <a:t>9/16/2013</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17D25912-3E9E-441B-8B85-E47368163F71}"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466CE3FC-78B8-4A74-BF36-4292F74166D2}" type="datetimeFigureOut">
              <a:rPr lang="en-US" smtClean="0"/>
              <a:pPr/>
              <a:t>9/16/2013</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17D25912-3E9E-441B-8B85-E47368163F71}" type="slidenum">
              <a:rPr lang="en-GB" smtClean="0"/>
              <a:pPr/>
              <a:t>‹#›</a:t>
            </a:fld>
            <a:endParaRPr lang="en-GB"/>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466CE3FC-78B8-4A74-BF36-4292F74166D2}" type="datetimeFigureOut">
              <a:rPr lang="en-US" smtClean="0"/>
              <a:pPr/>
              <a:t>9/16/2013</a:t>
            </a:fld>
            <a:endParaRPr lang="en-GB"/>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GB"/>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17D25912-3E9E-441B-8B85-E47368163F71}" type="slidenum">
              <a:rPr lang="en-GB" smtClean="0"/>
              <a:pPr/>
              <a:t>‹#›</a:t>
            </a:fld>
            <a:endParaRPr lang="en-GB"/>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hyperlink" Target="%A7/"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1.xml"/><Relationship Id="rId5" Type="http://schemas.openxmlformats.org/officeDocument/2006/relationships/image" Target="../media/image9.jpeg"/><Relationship Id="rId4" Type="http://schemas.openxmlformats.org/officeDocument/2006/relationships/image" Target="../media/image8.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ar-SA" sz="9600" dirty="0" smtClean="0"/>
              <a:t>المحاضرة الثانية</a:t>
            </a:r>
            <a:endParaRPr lang="en-GB" sz="9600" dirty="0"/>
          </a:p>
        </p:txBody>
      </p:sp>
      <p:sp>
        <p:nvSpPr>
          <p:cNvPr id="3" name="Subtitle 2"/>
          <p:cNvSpPr>
            <a:spLocks noGrp="1"/>
          </p:cNvSpPr>
          <p:nvPr>
            <p:ph type="subTitle" idx="1"/>
          </p:nvPr>
        </p:nvSpPr>
        <p:spPr>
          <a:xfrm>
            <a:off x="1285852" y="2571744"/>
            <a:ext cx="7406640" cy="2650506"/>
          </a:xfrm>
        </p:spPr>
        <p:txBody>
          <a:bodyPr>
            <a:noAutofit/>
          </a:bodyPr>
          <a:lstStyle/>
          <a:p>
            <a:pPr algn="ctr"/>
            <a:r>
              <a:rPr lang="ar-SA" sz="8000" dirty="0" smtClean="0"/>
              <a:t>الفضاء العام_مفهوم وإشارات عامة </a:t>
            </a:r>
            <a:endParaRPr lang="en-GB" sz="8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7498080" cy="1143000"/>
          </a:xfrm>
        </p:spPr>
        <p:txBody>
          <a:bodyPr/>
          <a:lstStyle/>
          <a:p>
            <a:r>
              <a:rPr lang="ar-SA" dirty="0" smtClean="0"/>
              <a:t>العناصر التي تكوّن الفضاء العام</a:t>
            </a:r>
            <a:endParaRPr lang="en-GB" dirty="0"/>
          </a:p>
        </p:txBody>
      </p:sp>
      <p:sp>
        <p:nvSpPr>
          <p:cNvPr id="5" name="TextBox 4"/>
          <p:cNvSpPr txBox="1"/>
          <p:nvPr/>
        </p:nvSpPr>
        <p:spPr>
          <a:xfrm>
            <a:off x="6357950" y="1214422"/>
            <a:ext cx="2428892" cy="4801314"/>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r"/>
            <a:r>
              <a:rPr lang="ar-SA" sz="3200" dirty="0" smtClean="0"/>
              <a:t>المنظمات التطوعية: المؤسسات غير الربحية/مؤسسات المجتمع المدني/الأحزاب السياسية (في المجتمعات الديمقراطية).</a:t>
            </a:r>
          </a:p>
          <a:p>
            <a:endParaRPr lang="en-GB" dirty="0"/>
          </a:p>
        </p:txBody>
      </p:sp>
      <p:sp>
        <p:nvSpPr>
          <p:cNvPr id="6" name="TextBox 5"/>
          <p:cNvSpPr txBox="1"/>
          <p:nvPr/>
        </p:nvSpPr>
        <p:spPr>
          <a:xfrm>
            <a:off x="4429124" y="1285860"/>
            <a:ext cx="2000264" cy="3959305"/>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r"/>
            <a:r>
              <a:rPr lang="ar-SA" sz="3200" dirty="0" smtClean="0"/>
              <a:t>الأماكن العامة/ الاجتماعية:</a:t>
            </a:r>
          </a:p>
          <a:p>
            <a:pPr algn="r"/>
            <a:r>
              <a:rPr lang="ar-SA" sz="3200" dirty="0" smtClean="0"/>
              <a:t>المقاهي/أماكن التجمعات/ الحدائق/</a:t>
            </a:r>
          </a:p>
          <a:p>
            <a:pPr algn="r"/>
            <a:r>
              <a:rPr lang="ar-SA" sz="3200" dirty="0" smtClean="0"/>
              <a:t>الديوانيات.</a:t>
            </a:r>
          </a:p>
          <a:p>
            <a:endParaRPr lang="en-GB" dirty="0"/>
          </a:p>
        </p:txBody>
      </p:sp>
      <p:sp>
        <p:nvSpPr>
          <p:cNvPr id="7" name="TextBox 6"/>
          <p:cNvSpPr txBox="1"/>
          <p:nvPr/>
        </p:nvSpPr>
        <p:spPr>
          <a:xfrm>
            <a:off x="2285984" y="1285861"/>
            <a:ext cx="2071702" cy="4031873"/>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r"/>
            <a:r>
              <a:rPr lang="ar-SA" sz="3200" dirty="0" smtClean="0"/>
              <a:t>مصادر المعرفة:</a:t>
            </a:r>
          </a:p>
          <a:p>
            <a:pPr algn="r"/>
            <a:r>
              <a:rPr lang="ar-SA" sz="3200" dirty="0" smtClean="0"/>
              <a:t>الإنترنت/ القنوات التفاعلية / شبكات التواصل الاجتماعية</a:t>
            </a:r>
            <a:endParaRPr lang="en-GB" sz="3200" dirty="0"/>
          </a:p>
        </p:txBody>
      </p:sp>
      <p:sp>
        <p:nvSpPr>
          <p:cNvPr id="8" name="TextBox 7"/>
          <p:cNvSpPr txBox="1"/>
          <p:nvPr/>
        </p:nvSpPr>
        <p:spPr>
          <a:xfrm>
            <a:off x="214282" y="1142984"/>
            <a:ext cx="2143172" cy="5109091"/>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pPr algn="r"/>
            <a:r>
              <a:rPr lang="ar-SA" sz="2800" dirty="0" smtClean="0"/>
              <a:t>قنوات التعبير:</a:t>
            </a:r>
          </a:p>
          <a:p>
            <a:pPr algn="r"/>
            <a:r>
              <a:rPr lang="ar-SA" sz="2800" dirty="0" smtClean="0"/>
              <a:t>الجرائد/ المجلات/ الكتب/ المحاضرات/ الحوارات والمناظرات/ المنتديات/ الفن الموجّه (مثل الهيب هوب والراب أو الكاريكاتور)</a:t>
            </a:r>
          </a:p>
          <a:p>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2000240"/>
            <a:ext cx="1785950" cy="2000264"/>
          </a:xfrm>
        </p:spPr>
        <p:txBody>
          <a:bodyPr>
            <a:normAutofit fontScale="90000"/>
          </a:bodyPr>
          <a:lstStyle/>
          <a:p>
            <a:r>
              <a:rPr lang="ar-SA" dirty="0" smtClean="0"/>
              <a:t>حجم الفضاء العام وفقا لنوعية المجتمع</a:t>
            </a:r>
            <a:endParaRPr lang="en-GB" dirty="0"/>
          </a:p>
        </p:txBody>
      </p:sp>
      <p:pic>
        <p:nvPicPr>
          <p:cNvPr id="4" name="Content Placeholder 3" descr="public sphere.jpg"/>
          <p:cNvPicPr>
            <a:picLocks noGrp="1" noChangeAspect="1"/>
          </p:cNvPicPr>
          <p:nvPr>
            <p:ph idx="1"/>
          </p:nvPr>
        </p:nvPicPr>
        <p:blipFill>
          <a:blip r:embed="rId2"/>
          <a:stretch>
            <a:fillRect/>
          </a:stretch>
        </p:blipFill>
        <p:spPr>
          <a:xfrm>
            <a:off x="2500298" y="0"/>
            <a:ext cx="4500593" cy="6858000"/>
          </a:xfr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14290"/>
            <a:ext cx="7498080" cy="1143000"/>
          </a:xfrm>
        </p:spPr>
        <p:txBody>
          <a:bodyPr/>
          <a:lstStyle/>
          <a:p>
            <a:r>
              <a:rPr lang="ar-SA" dirty="0" smtClean="0"/>
              <a:t>العلاقة بين الفضاء العام/الخاص/ السلطة</a:t>
            </a:r>
            <a:endParaRPr lang="en-GB" dirty="0"/>
          </a:p>
        </p:txBody>
      </p:sp>
      <p:pic>
        <p:nvPicPr>
          <p:cNvPr id="6" name="Content Placeholder 5" descr="publich sphere.jpg"/>
          <p:cNvPicPr>
            <a:picLocks noGrp="1" noChangeAspect="1"/>
          </p:cNvPicPr>
          <p:nvPr>
            <p:ph idx="1"/>
          </p:nvPr>
        </p:nvPicPr>
        <p:blipFill>
          <a:blip r:embed="rId2"/>
          <a:stretch>
            <a:fillRect/>
          </a:stretch>
        </p:blipFill>
        <p:spPr>
          <a:xfrm>
            <a:off x="1714448" y="1066760"/>
            <a:ext cx="7429552" cy="5791240"/>
          </a:xfrm>
        </p:spPr>
      </p:pic>
      <p:pic>
        <p:nvPicPr>
          <p:cNvPr id="7" name="Picture 6" descr="publich sphere.jpg"/>
          <p:cNvPicPr>
            <a:picLocks noChangeAspect="1"/>
          </p:cNvPicPr>
          <p:nvPr/>
        </p:nvPicPr>
        <p:blipFill>
          <a:blip r:embed="rId3"/>
          <a:stretch>
            <a:fillRect/>
          </a:stretch>
        </p:blipFill>
        <p:spPr>
          <a:xfrm>
            <a:off x="1000100" y="1071546"/>
            <a:ext cx="8143900" cy="5478309"/>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نمو الفضاء العام في العالم العربي </a:t>
            </a:r>
            <a:endParaRPr lang="en-GB" dirty="0"/>
          </a:p>
        </p:txBody>
      </p:sp>
      <p:sp>
        <p:nvSpPr>
          <p:cNvPr id="3" name="Content Placeholder 2"/>
          <p:cNvSpPr>
            <a:spLocks noGrp="1"/>
          </p:cNvSpPr>
          <p:nvPr>
            <p:ph idx="1"/>
          </p:nvPr>
        </p:nvSpPr>
        <p:spPr/>
        <p:txBody>
          <a:bodyPr/>
          <a:lstStyle/>
          <a:p>
            <a:pPr algn="just" rtl="1"/>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dirty="0" smtClean="0"/>
              <a:t>كيف أثرت ثقافة الشركات على الفضاء العام في عصر السوق الحرة؟</a:t>
            </a:r>
            <a:endParaRPr lang="en-GB" dirty="0"/>
          </a:p>
        </p:txBody>
      </p:sp>
      <p:sp>
        <p:nvSpPr>
          <p:cNvPr id="3" name="Content Placeholder 2"/>
          <p:cNvSpPr>
            <a:spLocks noGrp="1"/>
          </p:cNvSpPr>
          <p:nvPr>
            <p:ph idx="1"/>
          </p:nvPr>
        </p:nvSpPr>
        <p:spPr/>
        <p:txBody>
          <a:bodyPr>
            <a:normAutofit fontScale="62500" lnSpcReduction="20000"/>
          </a:bodyPr>
          <a:lstStyle/>
          <a:p>
            <a:pPr algn="just" rtl="1"/>
            <a:r>
              <a:rPr lang="ar-SA" dirty="0" smtClean="0"/>
              <a:t>ذكر </a:t>
            </a:r>
            <a:r>
              <a:rPr lang="ar-SA" dirty="0" smtClean="0"/>
              <a:t>الدكتور محمد قيراط أن المناخ الذي كان موجوداً في أوروبا في عصر التنوير - حسب مقولات هيبرماس - قد انتهى وولَّى، حيث إن وسائل الإعلام الحديثة قد قضت عليه وحوَّلت الفضاء العام إلى حلبة من التلاعب السياسي والأيديولوجي والسيطرة على عقول الحشود والجماهير والقضاء بذلك على كل نقاشات جادة من شأنها أن تضع حداً لسيطرة أباطرة السياسة والمال على شؤون الحياة العامة. </a:t>
            </a:r>
            <a:br>
              <a:rPr lang="ar-SA" dirty="0" smtClean="0"/>
            </a:br>
            <a:r>
              <a:rPr lang="ar-SA" dirty="0" smtClean="0"/>
              <a:t/>
            </a:r>
            <a:br>
              <a:rPr lang="ar-SA" dirty="0" smtClean="0"/>
            </a:br>
            <a:r>
              <a:rPr lang="ar-SA" dirty="0" smtClean="0"/>
              <a:t>ويضيف قيراط أن الفضاء العام يشترط توفر حرية التعبير وحرية الاجتماع وحرية الصحافة وحرية المشاركة في النقاشات وفي صناعة القرارات.. والوظيفة الإستراتيجية للفضاء العام هي المساهمة في تكوين رأي عام قوي وفعَّال لتحقيق أكبر قدر من الوفاق لتشكيل السياسات الوطنية والخارجية.. وتُساهم وسائل الإعلام في عملية التلاعب بالحشود والجماهير وجعلهم مجرد مستهلكين ومستقبلين سلبيين في عالم معولم تسيطر عليها الشركات المتعددة الجنسية التي أصبحت تسيطر على الصناعات الإعلامية والثقافية والإعلانية.. وهذه الشركات - كما يقول قيراط - قد اغتصبت الفضاء العام وحوّلته من فضاء رشيد إلى فضاء التلاعب من أجل الاستهلاك والجمهور السلبي الذي لا يفكر ولا يحاول أن يناقش قضاياه اليومية ولا قضايا الشأن العام.. وبهذا تحوّل الرأي العام من الوفاق الوطني المبني على النقاشات والحوارات المستنيرة إلى رأي عام مفبرك من قبل استطلاعات الرأي وخبراء الإعلام والمتلاعبين بالعقول. </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dirty="0" smtClean="0"/>
              <a:t>هل ينطبق هذا الكلام على الفضاء العام في العالم العربي؟</a:t>
            </a:r>
            <a:endParaRPr lang="en-GB" dirty="0"/>
          </a:p>
        </p:txBody>
      </p:sp>
      <p:sp>
        <p:nvSpPr>
          <p:cNvPr id="3" name="Content Placeholder 2"/>
          <p:cNvSpPr>
            <a:spLocks noGrp="1"/>
          </p:cNvSpPr>
          <p:nvPr>
            <p:ph idx="1"/>
          </p:nvPr>
        </p:nvSpPr>
        <p:spPr/>
        <p:txBody>
          <a:bodyPr>
            <a:normAutofit fontScale="85000" lnSpcReduction="10000"/>
          </a:bodyPr>
          <a:lstStyle/>
          <a:p>
            <a:pPr algn="just" rtl="1"/>
            <a:r>
              <a:rPr lang="ar-SA" dirty="0" smtClean="0"/>
              <a:t>ربما </a:t>
            </a:r>
            <a:r>
              <a:rPr lang="ar-SA" dirty="0" smtClean="0"/>
              <a:t>نعم، </a:t>
            </a:r>
            <a:r>
              <a:rPr lang="ar-SA" dirty="0" smtClean="0"/>
              <a:t>لأن العالم العربي هو جزء من العالم يتأثر بكل التحولات السياسية والاقتصادية التي تمر فيه.. فالمتلقي في العالم العربي يرى ويسمع ويستهلك إعلانات الشركات الكبرى (من شركات الأطعمة السريعة إلى شركات الملابس إلى ماركات المكياج الخ الخ ) وهو لايستطيع تكوين رأي عام بمعزل عن هذه التأثيرات</a:t>
            </a:r>
          </a:p>
          <a:p>
            <a:pPr algn="just" rtl="1"/>
            <a:r>
              <a:rPr lang="ar-SA" dirty="0" smtClean="0"/>
              <a:t>وربما لا، لأن نمو الفضاء العام وتطوره في العالم العربي كان بطيئا جدا ومرتبطا بظهور الصحافة البديلة (الإنترنت مثلا) وذلك بسبب شكل السلطة في العالم العربي. فلذلك يمكن أن يقال أن تأثر نمو الفضاء العام وتأثر أدواره بثقافة الشركات متعددة الجنسيات الكبرى، هو تأثر محدود نظرا لأن نمو الفضاء العام وحجمه أصلا محدود في العالم العربي.</a:t>
            </a:r>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dirty="0" smtClean="0"/>
              <a:t>أمثلة على تأثر الفضاء العام وممارساته بالثقافة الاستهلاكية </a:t>
            </a:r>
            <a:endParaRPr lang="en-GB" dirty="0"/>
          </a:p>
        </p:txBody>
      </p:sp>
      <p:sp>
        <p:nvSpPr>
          <p:cNvPr id="3" name="Content Placeholder 2"/>
          <p:cNvSpPr>
            <a:spLocks noGrp="1"/>
          </p:cNvSpPr>
          <p:nvPr>
            <p:ph idx="1"/>
          </p:nvPr>
        </p:nvSpPr>
        <p:spPr/>
        <p:txBody>
          <a:bodyPr/>
          <a:lstStyle/>
          <a:p>
            <a:r>
              <a:rPr lang="ar-SA" dirty="0" smtClean="0"/>
              <a:t>كأن تقوم الحملات التوعوية بإدخال أسماء وبراندات الداعمين للحملات، حيث يمثل هذا نوعا من الدعاية، وهو ما يقلل من النزعة اللاربحية _اللانفعية ، لممارسات الفضاء العام</a:t>
            </a:r>
            <a:r>
              <a:rPr lang="ar-SA" dirty="0" smtClean="0"/>
              <a:t>... </a:t>
            </a:r>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ar-SA" dirty="0" smtClean="0"/>
              <a:t>ثلاثة فروق أساسية بين الفضاء العام سابقا وحاضرا</a:t>
            </a:r>
            <a:endParaRPr lang="en-GB" dirty="0"/>
          </a:p>
        </p:txBody>
      </p:sp>
      <p:sp>
        <p:nvSpPr>
          <p:cNvPr id="5" name="Content Placeholder 4"/>
          <p:cNvSpPr>
            <a:spLocks noGrp="1"/>
          </p:cNvSpPr>
          <p:nvPr>
            <p:ph sz="half" idx="1"/>
          </p:nvPr>
        </p:nvSpPr>
        <p:spPr/>
        <p:txBody>
          <a:bodyPr/>
          <a:lstStyle/>
          <a:p>
            <a:pPr algn="ctr"/>
            <a:r>
              <a:rPr lang="ar-SA" sz="4400" dirty="0" smtClean="0"/>
              <a:t>حاضرا</a:t>
            </a:r>
          </a:p>
          <a:p>
            <a:pPr algn="ctr"/>
            <a:r>
              <a:rPr lang="ar-SA" dirty="0" smtClean="0"/>
              <a:t>غير نخبوي (موضوعا/ ولا لغة/ ولا نتيجة)</a:t>
            </a:r>
          </a:p>
          <a:p>
            <a:pPr algn="ctr"/>
            <a:r>
              <a:rPr lang="ar-SA" dirty="0" smtClean="0"/>
              <a:t>دخلت فيه الربحية بحيث أصبحت الشركات الكبرى تتدخل في صناعة وإدارة ودعم الفضاء العام زي / كوكاكولا ودوف</a:t>
            </a:r>
          </a:p>
          <a:p>
            <a:endParaRPr lang="en-GB" dirty="0"/>
          </a:p>
        </p:txBody>
      </p:sp>
      <p:sp>
        <p:nvSpPr>
          <p:cNvPr id="6" name="Content Placeholder 5"/>
          <p:cNvSpPr>
            <a:spLocks noGrp="1"/>
          </p:cNvSpPr>
          <p:nvPr>
            <p:ph sz="half" idx="2"/>
          </p:nvPr>
        </p:nvSpPr>
        <p:spPr/>
        <p:txBody>
          <a:bodyPr/>
          <a:lstStyle/>
          <a:p>
            <a:pPr algn="ctr"/>
            <a:r>
              <a:rPr lang="ar-SA" sz="4400" dirty="0" smtClean="0"/>
              <a:t>سابقا</a:t>
            </a:r>
          </a:p>
          <a:p>
            <a:pPr algn="ctr"/>
            <a:r>
              <a:rPr lang="ar-SA" dirty="0" smtClean="0"/>
              <a:t> نخبوي (من ناحية الموضوعات/ اللغة/ النتيجة)</a:t>
            </a:r>
          </a:p>
          <a:p>
            <a:pPr algn="ctr"/>
            <a:r>
              <a:rPr lang="ar-SA" dirty="0" smtClean="0"/>
              <a:t>غير ربحي</a:t>
            </a:r>
          </a:p>
          <a:p>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70000" lnSpcReduction="20000"/>
          </a:bodyPr>
          <a:lstStyle/>
          <a:p>
            <a:r>
              <a:rPr lang="ar-SA" dirty="0" smtClean="0"/>
              <a:t>للاستزادة : يرجى مراجعة ورقة العمل (الربيع العربي وانعكاساته على الفضاء العام السعودي ) </a:t>
            </a:r>
          </a:p>
          <a:p>
            <a:r>
              <a:rPr lang="ar-SA" dirty="0" smtClean="0"/>
              <a:t>على هذا الرابط:</a:t>
            </a:r>
          </a:p>
          <a:p>
            <a:endParaRPr lang="ar-SA" dirty="0" smtClean="0"/>
          </a:p>
          <a:p>
            <a:r>
              <a:rPr lang="en-GB" dirty="0" smtClean="0"/>
              <a:t>http://badriyah1978.wordpress.com/2012/02/14/%D8%A7%D9%84%D8%B1%D8%A8%D9%8A%D8%B9-%D8%A7%D9%84%D8%B9%D8%B1%D8%A8%D9%8A-%D9%88%D8%A7%D9%86%D8%B9%D9%83%D8%A7%D8%B3%D8%A7%D8%AA%D9%87-%D8%B9%D9%84%D9%89-%D8%A7%D9%84%D9%81%D8%B6%D8%A7%D8%A1-%D8</a:t>
            </a:r>
            <a:r>
              <a:rPr lang="en-GB" dirty="0" smtClean="0">
                <a:hlinkClick r:id="rId2" action="ppaction://hlinkfile"/>
              </a:rPr>
              <a:t>%A7/</a:t>
            </a:r>
            <a:endParaRPr lang="ar-SA" dirty="0" smtClean="0"/>
          </a:p>
          <a:p>
            <a:pPr>
              <a:buNone/>
            </a:pPr>
            <a:endParaRPr lang="ar-SA" dirty="0" smtClean="0"/>
          </a:p>
          <a:p>
            <a:r>
              <a:rPr lang="ar-SA" dirty="0" smtClean="0"/>
              <a:t>ومقالة السيد ياسين: انهيار الفضاء العام وصعود الفضاء المعلوماتي : </a:t>
            </a:r>
          </a:p>
          <a:p>
            <a:r>
              <a:rPr lang="en-GB" dirty="0" smtClean="0"/>
              <a:t>http://digital.ahram.org.eg/articles.aspx?Serial=96344&amp;eid=448</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dirty="0" smtClean="0"/>
              <a:t>كيف تطوّر الوعي الاجتماعي تاريخيا؟</a:t>
            </a:r>
            <a:endParaRPr lang="en-GB" dirty="0"/>
          </a:p>
        </p:txBody>
      </p:sp>
      <p:sp>
        <p:nvSpPr>
          <p:cNvPr id="3" name="Content Placeholder 2"/>
          <p:cNvSpPr>
            <a:spLocks noGrp="1"/>
          </p:cNvSpPr>
          <p:nvPr>
            <p:ph idx="1"/>
          </p:nvPr>
        </p:nvSpPr>
        <p:spPr>
          <a:xfrm>
            <a:off x="642910" y="1447800"/>
            <a:ext cx="8290778" cy="5053034"/>
          </a:xfrm>
        </p:spPr>
        <p:txBody>
          <a:bodyPr>
            <a:normAutofit/>
          </a:bodyPr>
          <a:lstStyle/>
          <a:p>
            <a:pPr algn="ctr"/>
            <a:r>
              <a:rPr lang="ar-SA" dirty="0" smtClean="0"/>
              <a:t>_العصور الإقطاعية</a:t>
            </a:r>
          </a:p>
          <a:p>
            <a:pPr algn="ctr"/>
            <a:r>
              <a:rPr lang="ar-SA" dirty="0" smtClean="0"/>
              <a:t>/ علاقة التقدم الاقتصادي بولادة الفضاء العام والفضاء الخاص_العصر الصناعي وولادة المجتمعات البرجوازية</a:t>
            </a:r>
          </a:p>
          <a:p>
            <a:pPr algn="ctr"/>
            <a:r>
              <a:rPr lang="ar-SA" dirty="0" smtClean="0"/>
              <a:t>العصر بعد الصناعي _عصر الاتصال الجماهيري والمجتمع </a:t>
            </a:r>
          </a:p>
          <a:p>
            <a:pPr algn="ctr">
              <a:buNone/>
            </a:pPr>
            <a:r>
              <a:rPr lang="ar-SA" dirty="0" smtClean="0"/>
              <a:t>الاستهلاكي.</a:t>
            </a:r>
          </a:p>
          <a:p>
            <a:pPr algn="ctr">
              <a:buNone/>
            </a:pPr>
            <a:r>
              <a:rPr lang="ar-SA" dirty="0" smtClean="0"/>
              <a:t>وجد يورغن هايبرماس إشكالية في تحديد ماهو شأن عام مما هو شأن خاص، حيث كانت للحقبة الصناعية اشتراطاتها وظروفها الاجتماعية التي خلقت الفضاء الخاص، والذي تم خلق التباين بينه وبين الفضاء العام.</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dirty="0" smtClean="0"/>
              <a:t>ماهو الفضاء العام </a:t>
            </a:r>
            <a:r>
              <a:rPr lang="ar-SA" dirty="0" smtClean="0"/>
              <a:t>؟</a:t>
            </a:r>
            <a:r>
              <a:rPr lang="en-GB" dirty="0" smtClean="0"/>
              <a:t/>
            </a:r>
            <a:br>
              <a:rPr lang="en-GB" dirty="0" smtClean="0"/>
            </a:br>
            <a:r>
              <a:rPr lang="en-GB" dirty="0" smtClean="0"/>
              <a:t>P</a:t>
            </a:r>
            <a:r>
              <a:rPr lang="en-GB" dirty="0" smtClean="0"/>
              <a:t>ublic Sphere- Public Domain </a:t>
            </a:r>
            <a:endParaRPr lang="en-GB" dirty="0"/>
          </a:p>
        </p:txBody>
      </p:sp>
      <p:sp>
        <p:nvSpPr>
          <p:cNvPr id="3" name="Content Placeholder 2"/>
          <p:cNvSpPr>
            <a:spLocks noGrp="1"/>
          </p:cNvSpPr>
          <p:nvPr>
            <p:ph idx="1"/>
          </p:nvPr>
        </p:nvSpPr>
        <p:spPr/>
        <p:txBody>
          <a:bodyPr>
            <a:normAutofit fontScale="92500" lnSpcReduction="10000"/>
          </a:bodyPr>
          <a:lstStyle/>
          <a:p>
            <a:pPr algn="just" rtl="1"/>
            <a:r>
              <a:rPr lang="ar-SA" dirty="0" smtClean="0"/>
              <a:t>منطقة افتراضية في الحياة الاجتماعية، حيث يتجمع الناس معا ويناقشون بحرية المشكلات المجتمعية بعد أن يحددوها، ومن خلال مناقشاتهم يؤثرون علي الفعل السياسي. وهو فضاء خطابي (من مفهوم الخطاب) </a:t>
            </a:r>
            <a:r>
              <a:rPr lang="en-GB" dirty="0" smtClean="0"/>
              <a:t>Discursive </a:t>
            </a:r>
            <a:r>
              <a:rPr lang="ar-SA" dirty="0" smtClean="0"/>
              <a:t> يجتمع فيه الأفراد والجماعات ليناقشوا الأمور ذات الأهمية بالنسبة لهم, وللوصول إذا كان ذلك ممكنا إلي حكم عام.</a:t>
            </a:r>
          </a:p>
          <a:p>
            <a:pPr algn="just" rtl="1"/>
            <a:r>
              <a:rPr lang="ar-SA" dirty="0" smtClean="0"/>
              <a:t>يمكن لهذه المنطقة الافتراضية أن تكون محسوسة (كالمقهى أو الصالون الأدبي أو نادي القراءة) ويمكن أن يكون افتراضيا (كالصحيفة أو الإذاعة أو القناة التلفزيونية).</a:t>
            </a: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571481"/>
            <a:ext cx="8229600" cy="2928958"/>
          </a:xfrm>
        </p:spPr>
        <p:txBody>
          <a:bodyPr>
            <a:normAutofit/>
          </a:bodyPr>
          <a:lstStyle/>
          <a:p>
            <a:pPr algn="just" rtl="1"/>
            <a:r>
              <a:rPr lang="ar-SA" dirty="0" smtClean="0"/>
              <a:t>يتوسط الفضاء العام كلا من منطقة المجال الخاص (التعاملات الاقتصادية والحياة الاجتماعية) والسلطة العامة (ويقصد بها أجهزة الحكومة) حيث يكون هذا الفضاء مسرحا للرأي العام وتداول الخطابات المختلفة والمتفقة، بآلية تتيح للرأي العام أن يلقي بأثره على الفعل السياسي.</a:t>
            </a:r>
            <a:endParaRPr lang="en-GB" dirty="0"/>
          </a:p>
        </p:txBody>
      </p:sp>
      <p:sp>
        <p:nvSpPr>
          <p:cNvPr id="4" name="Oval 3"/>
          <p:cNvSpPr/>
          <p:nvPr/>
        </p:nvSpPr>
        <p:spPr>
          <a:xfrm>
            <a:off x="500034" y="3214686"/>
            <a:ext cx="3429024" cy="2286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Oval 4"/>
          <p:cNvSpPr/>
          <p:nvPr/>
        </p:nvSpPr>
        <p:spPr>
          <a:xfrm>
            <a:off x="3071802" y="4214818"/>
            <a:ext cx="3429024" cy="2286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Oval 5"/>
          <p:cNvSpPr/>
          <p:nvPr/>
        </p:nvSpPr>
        <p:spPr>
          <a:xfrm>
            <a:off x="5429256" y="3214686"/>
            <a:ext cx="3429024" cy="2286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p:cNvSpPr txBox="1"/>
          <p:nvPr/>
        </p:nvSpPr>
        <p:spPr>
          <a:xfrm>
            <a:off x="1214414" y="3500438"/>
            <a:ext cx="1857388" cy="1569660"/>
          </a:xfrm>
          <a:prstGeom prst="rect">
            <a:avLst/>
          </a:prstGeom>
          <a:noFill/>
        </p:spPr>
        <p:txBody>
          <a:bodyPr wrap="square" rtlCol="0">
            <a:spAutoFit/>
          </a:bodyPr>
          <a:lstStyle/>
          <a:p>
            <a:r>
              <a:rPr lang="ar-SA" sz="4800" dirty="0" smtClean="0"/>
              <a:t>السلطة العامة </a:t>
            </a:r>
            <a:endParaRPr lang="en-GB" sz="4800" dirty="0"/>
          </a:p>
        </p:txBody>
      </p:sp>
      <p:sp>
        <p:nvSpPr>
          <p:cNvPr id="8" name="TextBox 7"/>
          <p:cNvSpPr txBox="1"/>
          <p:nvPr/>
        </p:nvSpPr>
        <p:spPr>
          <a:xfrm>
            <a:off x="6357950" y="3714752"/>
            <a:ext cx="2143140" cy="1569660"/>
          </a:xfrm>
          <a:prstGeom prst="rect">
            <a:avLst/>
          </a:prstGeom>
          <a:noFill/>
        </p:spPr>
        <p:txBody>
          <a:bodyPr wrap="square" rtlCol="0">
            <a:spAutoFit/>
          </a:bodyPr>
          <a:lstStyle/>
          <a:p>
            <a:r>
              <a:rPr lang="ar-SA" sz="4800" dirty="0" smtClean="0"/>
              <a:t>الفضاء الخاص</a:t>
            </a:r>
            <a:endParaRPr lang="en-GB" sz="4800" dirty="0"/>
          </a:p>
        </p:txBody>
      </p:sp>
      <p:sp>
        <p:nvSpPr>
          <p:cNvPr id="9" name="TextBox 8"/>
          <p:cNvSpPr txBox="1"/>
          <p:nvPr/>
        </p:nvSpPr>
        <p:spPr>
          <a:xfrm>
            <a:off x="3786182" y="4357694"/>
            <a:ext cx="2143140" cy="1569660"/>
          </a:xfrm>
          <a:prstGeom prst="rect">
            <a:avLst/>
          </a:prstGeom>
          <a:noFill/>
        </p:spPr>
        <p:txBody>
          <a:bodyPr wrap="square" rtlCol="0">
            <a:spAutoFit/>
          </a:bodyPr>
          <a:lstStyle/>
          <a:p>
            <a:r>
              <a:rPr lang="ar-SA" sz="4800" dirty="0" smtClean="0"/>
              <a:t>الفضاء العام </a:t>
            </a:r>
            <a:endParaRPr lang="en-GB" sz="4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14338"/>
            <a:ext cx="4136524" cy="1143000"/>
          </a:xfrm>
        </p:spPr>
        <p:txBody>
          <a:bodyPr/>
          <a:lstStyle/>
          <a:p>
            <a:r>
              <a:rPr lang="ar-SA" dirty="0" smtClean="0"/>
              <a:t>تاريخ الفضاء العام</a:t>
            </a:r>
            <a:endParaRPr lang="en-GB" dirty="0"/>
          </a:p>
        </p:txBody>
      </p:sp>
      <p:sp>
        <p:nvSpPr>
          <p:cNvPr id="3" name="Content Placeholder 2"/>
          <p:cNvSpPr>
            <a:spLocks noGrp="1"/>
          </p:cNvSpPr>
          <p:nvPr>
            <p:ph idx="1"/>
          </p:nvPr>
        </p:nvSpPr>
        <p:spPr>
          <a:xfrm>
            <a:off x="4429124" y="214290"/>
            <a:ext cx="4576002" cy="6357958"/>
          </a:xfrm>
        </p:spPr>
        <p:txBody>
          <a:bodyPr>
            <a:normAutofit fontScale="92500" lnSpcReduction="20000"/>
          </a:bodyPr>
          <a:lstStyle/>
          <a:p>
            <a:pPr algn="just" rtl="1"/>
            <a:r>
              <a:rPr lang="ar-SA" dirty="0" smtClean="0"/>
              <a:t>بولادة المجتمع الصناعي، ظهرت تحوّلات فكرية _ ثقافية وسياسية كبيرة، ناتجة من التحول الاقتصادي الكبير الذي بسببه ظهرت طبقة من رجال الأعمال القادرين على تكوين المؤسسات الاجتماعية (بيوت الشاي والمقاهي-الصالونات الأدبية-نوادي القراءة) وأصبح بمقدورهم حضور الجدالات السياسية والفكرية، بالإضافة إلى قراءة الصحف ومناقشة مافيها من أخبار، مما يؤدي في النهاية إلى تكوين رأي عام، يؤثر هذا الرأي فيما بعد في صياغة مواقف الناخبين في البرلمان، وينعكس على العملية الإعلامية.</a:t>
            </a:r>
            <a:endParaRPr lang="en-GB" dirty="0"/>
          </a:p>
        </p:txBody>
      </p:sp>
      <p:pic>
        <p:nvPicPr>
          <p:cNvPr id="4" name="Picture 3" descr="604px-ParisCafeDiscussion-300x298.png"/>
          <p:cNvPicPr>
            <a:picLocks noChangeAspect="1"/>
          </p:cNvPicPr>
          <p:nvPr/>
        </p:nvPicPr>
        <p:blipFill>
          <a:blip r:embed="rId2"/>
          <a:stretch>
            <a:fillRect/>
          </a:stretch>
        </p:blipFill>
        <p:spPr>
          <a:xfrm>
            <a:off x="214282" y="714356"/>
            <a:ext cx="3929090" cy="2838450"/>
          </a:xfrm>
          <a:prstGeom prst="rect">
            <a:avLst/>
          </a:prstGeom>
        </p:spPr>
      </p:pic>
      <p:pic>
        <p:nvPicPr>
          <p:cNvPr id="5" name="Picture 4" descr="rakehell-articles-the-london-coffee-house-a-social-institution-google-chrome-14102011-114438-pm.jpg"/>
          <p:cNvPicPr>
            <a:picLocks noChangeAspect="1"/>
          </p:cNvPicPr>
          <p:nvPr/>
        </p:nvPicPr>
        <p:blipFill>
          <a:blip r:embed="rId3"/>
          <a:stretch>
            <a:fillRect/>
          </a:stretch>
        </p:blipFill>
        <p:spPr>
          <a:xfrm>
            <a:off x="0" y="3714752"/>
            <a:ext cx="4181475" cy="2943225"/>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220px-Kahvihuone.jpg"/>
          <p:cNvPicPr>
            <a:picLocks noChangeAspect="1"/>
          </p:cNvPicPr>
          <p:nvPr/>
        </p:nvPicPr>
        <p:blipFill>
          <a:blip r:embed="rId2"/>
          <a:stretch>
            <a:fillRect/>
          </a:stretch>
        </p:blipFill>
        <p:spPr>
          <a:xfrm>
            <a:off x="4500562" y="214290"/>
            <a:ext cx="4456878" cy="4071966"/>
          </a:xfrm>
          <a:prstGeom prst="rect">
            <a:avLst/>
          </a:prstGeom>
        </p:spPr>
      </p:pic>
      <p:pic>
        <p:nvPicPr>
          <p:cNvPr id="3" name="Picture 2" descr="coffeehouse_reading.jpg"/>
          <p:cNvPicPr>
            <a:picLocks noChangeAspect="1"/>
          </p:cNvPicPr>
          <p:nvPr/>
        </p:nvPicPr>
        <p:blipFill>
          <a:blip r:embed="rId3"/>
          <a:stretch>
            <a:fillRect/>
          </a:stretch>
        </p:blipFill>
        <p:spPr>
          <a:xfrm>
            <a:off x="214282" y="214290"/>
            <a:ext cx="3881767" cy="5643602"/>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3786214" cy="1143000"/>
          </a:xfrm>
        </p:spPr>
        <p:txBody>
          <a:bodyPr/>
          <a:lstStyle/>
          <a:p>
            <a:r>
              <a:rPr lang="ar-SA" dirty="0" smtClean="0"/>
              <a:t>سمات الفضاء العام </a:t>
            </a:r>
            <a:endParaRPr lang="en-GB" dirty="0"/>
          </a:p>
        </p:txBody>
      </p:sp>
      <p:sp>
        <p:nvSpPr>
          <p:cNvPr id="3" name="Content Placeholder 2"/>
          <p:cNvSpPr>
            <a:spLocks noGrp="1"/>
          </p:cNvSpPr>
          <p:nvPr>
            <p:ph idx="1"/>
          </p:nvPr>
        </p:nvSpPr>
        <p:spPr>
          <a:xfrm>
            <a:off x="2857488" y="928670"/>
            <a:ext cx="6076200" cy="5319730"/>
          </a:xfrm>
        </p:spPr>
        <p:txBody>
          <a:bodyPr>
            <a:normAutofit fontScale="85000" lnSpcReduction="20000"/>
          </a:bodyPr>
          <a:lstStyle/>
          <a:p>
            <a:pPr algn="just" rtl="1"/>
            <a:r>
              <a:rPr lang="ar-SA" dirty="0" smtClean="0"/>
              <a:t>_رغم أن شكل الفضاء العام قديم جدا قدم الحضارات، إلا أن مفهومه كمؤثر في القرار حديث جدا ومرتبط بظهور طبقة أصحاب الأعمال في العصر الصناعي (القرن السابع عشر والثامن عشر).</a:t>
            </a:r>
          </a:p>
          <a:p>
            <a:pPr algn="just" rtl="1"/>
            <a:r>
              <a:rPr lang="ar-SA" dirty="0" smtClean="0"/>
              <a:t>_يزدهر في المناخات الديمقراطية، ويمكن له أن ينمو في المناخات السلطوية تحت رقابة السلطة، ويموت في الدول الشمولية.</a:t>
            </a:r>
          </a:p>
          <a:p>
            <a:pPr algn="just" rtl="1"/>
            <a:r>
              <a:rPr lang="ar-SA" dirty="0" smtClean="0"/>
              <a:t>_الحوارات والجدالات في الفضاء العام تعتبر غير ربحية والمقصود بها إثراء الرأي العام وتأسيس المواقف وإدارة الحوار.</a:t>
            </a:r>
          </a:p>
          <a:p>
            <a:pPr algn="just" rtl="1"/>
            <a:r>
              <a:rPr lang="ar-SA" dirty="0" smtClean="0"/>
              <a:t>_الحوارات في الفضاء العام لا تترك أثرا مباشرا في القرار السياسي، ولكنها تؤثر على فعل الشارع مما يجعلها واسطة بين الفضاء الخاص وبين السلطة العامة.</a:t>
            </a:r>
          </a:p>
          <a:p>
            <a:pPr algn="just" rtl="1">
              <a:buNone/>
            </a:pPr>
            <a:endParaRPr lang="ar-SA" dirty="0" smtClean="0"/>
          </a:p>
          <a:p>
            <a:pPr algn="just" rtl="1"/>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43174" y="0"/>
            <a:ext cx="2428860" cy="2143116"/>
          </a:xfrm>
        </p:spPr>
        <p:txBody>
          <a:bodyPr>
            <a:normAutofit/>
          </a:bodyPr>
          <a:lstStyle/>
          <a:p>
            <a:pPr algn="ctr"/>
            <a:r>
              <a:rPr lang="ar-SA" b="1" dirty="0" smtClean="0"/>
              <a:t> أمثلة حديثة على الفضاء العام</a:t>
            </a:r>
            <a:endParaRPr lang="en-GB" b="1" dirty="0"/>
          </a:p>
        </p:txBody>
      </p:sp>
      <p:sp>
        <p:nvSpPr>
          <p:cNvPr id="3" name="Subtitle 2"/>
          <p:cNvSpPr>
            <a:spLocks noGrp="1"/>
          </p:cNvSpPr>
          <p:nvPr>
            <p:ph type="subTitle" idx="1"/>
          </p:nvPr>
        </p:nvSpPr>
        <p:spPr>
          <a:xfrm>
            <a:off x="4857752" y="500042"/>
            <a:ext cx="3981448" cy="5786478"/>
          </a:xfrm>
        </p:spPr>
        <p:txBody>
          <a:bodyPr>
            <a:normAutofit lnSpcReduction="10000"/>
          </a:bodyPr>
          <a:lstStyle/>
          <a:p>
            <a:pPr algn="just" rtl="1"/>
            <a:r>
              <a:rPr lang="ar-SA" sz="3600" dirty="0" smtClean="0"/>
              <a:t>_</a:t>
            </a:r>
            <a:r>
              <a:rPr lang="ar-SA" sz="3600" dirty="0" smtClean="0">
                <a:solidFill>
                  <a:schemeClr val="tx1"/>
                </a:solidFill>
              </a:rPr>
              <a:t>الهاشتاق.</a:t>
            </a:r>
          </a:p>
          <a:p>
            <a:pPr algn="just" rtl="1"/>
            <a:r>
              <a:rPr lang="ar-SA" sz="3600" dirty="0" smtClean="0">
                <a:solidFill>
                  <a:schemeClr val="tx1"/>
                </a:solidFill>
              </a:rPr>
              <a:t>_الحملات التوعوية مثل حملة التثقيف ضد سرطان الثدي وضد العنف الأسري.</a:t>
            </a:r>
          </a:p>
          <a:p>
            <a:pPr algn="just" rtl="1"/>
            <a:r>
              <a:rPr lang="ar-SA" sz="3600" dirty="0" smtClean="0">
                <a:solidFill>
                  <a:schemeClr val="tx1"/>
                </a:solidFill>
              </a:rPr>
              <a:t>_التجمعات الثقافية مثل نوادي القراءة _ الإثنينيات والخميسيات </a:t>
            </a:r>
          </a:p>
          <a:p>
            <a:pPr algn="just" rtl="1"/>
            <a:r>
              <a:rPr lang="ar-SA" sz="3600" dirty="0" smtClean="0">
                <a:solidFill>
                  <a:schemeClr val="tx1"/>
                </a:solidFill>
              </a:rPr>
              <a:t>الثقافية.</a:t>
            </a:r>
          </a:p>
          <a:p>
            <a:pPr algn="just" rtl="1"/>
            <a:r>
              <a:rPr lang="ar-SA" sz="3600" dirty="0" smtClean="0">
                <a:solidFill>
                  <a:schemeClr val="tx1"/>
                </a:solidFill>
              </a:rPr>
              <a:t>_دور التحفيظ والمساجد.</a:t>
            </a:r>
          </a:p>
          <a:p>
            <a:endParaRPr lang="ar-SA" dirty="0" smtClean="0"/>
          </a:p>
          <a:p>
            <a:endParaRPr lang="en-GB" dirty="0"/>
          </a:p>
        </p:txBody>
      </p:sp>
      <p:pic>
        <p:nvPicPr>
          <p:cNvPr id="4" name="Picture 3" descr="hashtag1.jpg"/>
          <p:cNvPicPr>
            <a:picLocks noChangeAspect="1"/>
          </p:cNvPicPr>
          <p:nvPr/>
        </p:nvPicPr>
        <p:blipFill>
          <a:blip r:embed="rId2"/>
          <a:stretch>
            <a:fillRect/>
          </a:stretch>
        </p:blipFill>
        <p:spPr>
          <a:xfrm>
            <a:off x="0" y="0"/>
            <a:ext cx="1777998" cy="1805352"/>
          </a:xfrm>
          <a:prstGeom prst="rect">
            <a:avLst/>
          </a:prstGeom>
        </p:spPr>
      </p:pic>
      <p:pic>
        <p:nvPicPr>
          <p:cNvPr id="5" name="Picture 4" descr="hwaml.com_1287680890_972.jpg"/>
          <p:cNvPicPr>
            <a:picLocks noChangeAspect="1"/>
          </p:cNvPicPr>
          <p:nvPr/>
        </p:nvPicPr>
        <p:blipFill>
          <a:blip r:embed="rId3"/>
          <a:stretch>
            <a:fillRect/>
          </a:stretch>
        </p:blipFill>
        <p:spPr>
          <a:xfrm>
            <a:off x="0" y="2143116"/>
            <a:ext cx="3571868" cy="3000379"/>
          </a:xfrm>
          <a:prstGeom prst="rect">
            <a:avLst/>
          </a:prstGeom>
        </p:spPr>
      </p:pic>
      <p:pic>
        <p:nvPicPr>
          <p:cNvPr id="6" name="Picture 5" descr="novilolance_484618355.jpg"/>
          <p:cNvPicPr>
            <a:picLocks noChangeAspect="1"/>
          </p:cNvPicPr>
          <p:nvPr/>
        </p:nvPicPr>
        <p:blipFill>
          <a:blip r:embed="rId4"/>
          <a:stretch>
            <a:fillRect/>
          </a:stretch>
        </p:blipFill>
        <p:spPr>
          <a:xfrm>
            <a:off x="0" y="4571984"/>
            <a:ext cx="2364844" cy="2286016"/>
          </a:xfrm>
          <a:prstGeom prst="rect">
            <a:avLst/>
          </a:prstGeom>
        </p:spPr>
      </p:pic>
      <p:pic>
        <p:nvPicPr>
          <p:cNvPr id="7" name="Picture 6" descr="114649.jpg"/>
          <p:cNvPicPr>
            <a:picLocks noChangeAspect="1"/>
          </p:cNvPicPr>
          <p:nvPr/>
        </p:nvPicPr>
        <p:blipFill>
          <a:blip r:embed="rId5"/>
          <a:stretch>
            <a:fillRect/>
          </a:stretch>
        </p:blipFill>
        <p:spPr>
          <a:xfrm>
            <a:off x="2285984" y="4136717"/>
            <a:ext cx="2514603" cy="2721283"/>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0"/>
            <a:ext cx="8229600" cy="1143000"/>
          </a:xfrm>
        </p:spPr>
        <p:txBody>
          <a:bodyPr>
            <a:normAutofit/>
          </a:bodyPr>
          <a:lstStyle/>
          <a:p>
            <a:r>
              <a:rPr lang="ar-SA" dirty="0" smtClean="0"/>
              <a:t>خصائص الفضاء العام بين الماضي والحاضر</a:t>
            </a:r>
            <a:endParaRPr lang="en-GB" dirty="0"/>
          </a:p>
        </p:txBody>
      </p:sp>
      <p:sp>
        <p:nvSpPr>
          <p:cNvPr id="3" name="Content Placeholder 2"/>
          <p:cNvSpPr>
            <a:spLocks noGrp="1"/>
          </p:cNvSpPr>
          <p:nvPr>
            <p:ph idx="1"/>
          </p:nvPr>
        </p:nvSpPr>
        <p:spPr>
          <a:xfrm>
            <a:off x="5143504" y="928646"/>
            <a:ext cx="3714776" cy="5929354"/>
          </a:xfrm>
        </p:spPr>
        <p:txBody>
          <a:bodyPr>
            <a:normAutofit fontScale="77500" lnSpcReduction="20000"/>
          </a:bodyPr>
          <a:lstStyle/>
          <a:p>
            <a:pPr algn="just" rtl="1"/>
            <a:r>
              <a:rPr lang="ar-SA" dirty="0" smtClean="0"/>
              <a:t>_الفضاء العام بطبيعة الحال نخبوي، حيث لم يكن غير القادرين على الالتحاق بمجالس النخبة ولا مشاركتهم، ليس فقط لأنهم يفتقرون للمال، ولكن لأنهم يفتقرون للغة المطلوب استخدامها، بالإضافة إلى افتقارهم للمعرفة الكافية لتوظيفها في الجدال الفكري_السياسي.</a:t>
            </a:r>
          </a:p>
          <a:p>
            <a:pPr algn="just" rtl="1"/>
            <a:r>
              <a:rPr lang="ar-SA" dirty="0" smtClean="0"/>
              <a:t>_الفضاء العام في بداياته كان ذكوريا بامتياز، حيث لم يكن مألوفا للنساء ارتياد المؤسسات الاجتماعية  إلا بعدما ظهرت حركة المطالبة بحق المرأة في التصويت </a:t>
            </a:r>
            <a:endParaRPr lang="en-GB" dirty="0" smtClean="0"/>
          </a:p>
          <a:p>
            <a:pPr algn="ctr" rtl="1">
              <a:buNone/>
            </a:pPr>
            <a:r>
              <a:rPr lang="en-GB" dirty="0" smtClean="0"/>
              <a:t>Women suffrage</a:t>
            </a:r>
            <a:endParaRPr lang="ar-SA" dirty="0" smtClean="0"/>
          </a:p>
          <a:p>
            <a:pPr algn="r">
              <a:buNone/>
            </a:pPr>
            <a:r>
              <a:rPr lang="ar-SA" dirty="0" smtClean="0"/>
              <a:t>في منتصف القرن التاسع عشر</a:t>
            </a:r>
            <a:r>
              <a:rPr lang="en-GB" dirty="0" smtClean="0"/>
              <a:t> </a:t>
            </a:r>
            <a:r>
              <a:rPr lang="ar-SA" dirty="0" smtClean="0"/>
              <a:t> </a:t>
            </a:r>
            <a:endParaRPr lang="en-GB" dirty="0"/>
          </a:p>
        </p:txBody>
      </p:sp>
      <p:sp>
        <p:nvSpPr>
          <p:cNvPr id="4" name="Content Placeholder 2"/>
          <p:cNvSpPr txBox="1">
            <a:spLocks/>
          </p:cNvSpPr>
          <p:nvPr/>
        </p:nvSpPr>
        <p:spPr>
          <a:xfrm>
            <a:off x="142844" y="928646"/>
            <a:ext cx="4572032" cy="5929354"/>
          </a:xfrm>
          <a:prstGeom prst="rect">
            <a:avLst/>
          </a:prstGeom>
        </p:spPr>
        <p:txBody>
          <a:bodyPr vert="horz" lIns="91440" tIns="45720" rIns="91440" bIns="45720" rtlCol="0">
            <a:normAutofit fontScale="85000" lnSpcReduction="10000"/>
          </a:bodyPr>
          <a:lstStyle/>
          <a:p>
            <a:pPr marL="342900" marR="0" lvl="0" indent="-342900" algn="just" defTabSz="914400" rtl="1" eaLnBrk="1" fontAlgn="auto" latinLnBrk="0" hangingPunct="1">
              <a:lnSpc>
                <a:spcPct val="100000"/>
              </a:lnSpc>
              <a:spcBef>
                <a:spcPct val="20000"/>
              </a:spcBef>
              <a:spcAft>
                <a:spcPts val="0"/>
              </a:spcAft>
              <a:buClrTx/>
              <a:buSzTx/>
              <a:buFont typeface="Arial" pitchFamily="34" charset="0"/>
              <a:buChar char="•"/>
              <a:tabLst/>
              <a:defRPr/>
            </a:pPr>
            <a:r>
              <a:rPr kumimoji="0" lang="ar-SA" sz="3200" b="0" i="0" u="none" strike="noStrike" kern="1200" cap="none" spc="0" normalizeH="0" baseline="0" noProof="0" dirty="0" smtClean="0">
                <a:ln>
                  <a:noFill/>
                </a:ln>
                <a:solidFill>
                  <a:schemeClr val="tx1"/>
                </a:solidFill>
                <a:effectLst/>
                <a:uLnTx/>
                <a:uFillTx/>
                <a:latin typeface="+mn-lt"/>
                <a:ea typeface="+mn-ea"/>
                <a:cs typeface="+mn-cs"/>
              </a:rPr>
              <a:t>_الفضاء العام أصبح غير نخبوي، بسبب ارتفاع معدلات الدخل والتعليم ودخول وسائل الاتصال الجماهيرية، مما منح الفرصة للمواطنين العاديين للمشاركة في صناعة الرأي العام، ومن ثم التأثر</a:t>
            </a:r>
            <a:r>
              <a:rPr kumimoji="0" lang="ar-SA" sz="3200" b="0" i="0" u="none" strike="noStrike" kern="1200" cap="none" spc="0" normalizeH="0" noProof="0" dirty="0" smtClean="0">
                <a:ln>
                  <a:noFill/>
                </a:ln>
                <a:solidFill>
                  <a:schemeClr val="tx1"/>
                </a:solidFill>
                <a:effectLst/>
                <a:uLnTx/>
                <a:uFillTx/>
                <a:latin typeface="+mn-lt"/>
                <a:ea typeface="+mn-ea"/>
                <a:cs typeface="+mn-cs"/>
              </a:rPr>
              <a:t> والتأثير.</a:t>
            </a:r>
          </a:p>
          <a:p>
            <a:pPr marL="342900" marR="0" lvl="0" indent="-342900" algn="just" defTabSz="914400" rtl="1" eaLnBrk="1" fontAlgn="auto" latinLnBrk="0" hangingPunct="1">
              <a:lnSpc>
                <a:spcPct val="100000"/>
              </a:lnSpc>
              <a:spcBef>
                <a:spcPct val="20000"/>
              </a:spcBef>
              <a:spcAft>
                <a:spcPts val="0"/>
              </a:spcAft>
              <a:buClrTx/>
              <a:buSzTx/>
              <a:buFont typeface="Arial" pitchFamily="34" charset="0"/>
              <a:buChar char="•"/>
              <a:tabLst/>
              <a:defRPr/>
            </a:pPr>
            <a:r>
              <a:rPr lang="ar-SA" sz="3200" baseline="0" dirty="0" smtClean="0"/>
              <a:t>الفضاء</a:t>
            </a:r>
            <a:r>
              <a:rPr lang="ar-SA" sz="3200" dirty="0" smtClean="0"/>
              <a:t> العام لم يعد يختص بجنس دون آخر، خصوصا بعد التحولات الاجتماعية الكبيرة التي أدت لتمكن المرأة من حصولها على حق المساواة.</a:t>
            </a:r>
          </a:p>
          <a:p>
            <a:pPr marL="342900" marR="0" lvl="0" indent="-342900" algn="just" defTabSz="914400" rtl="1" eaLnBrk="1" fontAlgn="auto" latinLnBrk="0" hangingPunct="1">
              <a:lnSpc>
                <a:spcPct val="100000"/>
              </a:lnSpc>
              <a:spcBef>
                <a:spcPct val="20000"/>
              </a:spcBef>
              <a:spcAft>
                <a:spcPts val="0"/>
              </a:spcAft>
              <a:buClrTx/>
              <a:buSzTx/>
              <a:buFont typeface="Arial" pitchFamily="34" charset="0"/>
              <a:buChar char="•"/>
              <a:tabLst/>
              <a:defRPr/>
            </a:pPr>
            <a:r>
              <a:rPr lang="ar-SA" sz="3200" dirty="0" smtClean="0"/>
              <a:t>لغة الفضاء العام لم تعد نخبوية عالية، بل أصبحت تقترب من لغة الخطاب الاجتماعي العادي، ويفهمها المتلقي العادي.</a:t>
            </a:r>
          </a:p>
          <a:p>
            <a:pPr marL="342900" marR="0" lvl="0" indent="-342900" algn="just" defTabSz="914400" rtl="1" eaLnBrk="1" fontAlgn="auto" latinLnBrk="0" hangingPunct="1">
              <a:lnSpc>
                <a:spcPct val="100000"/>
              </a:lnSpc>
              <a:spcBef>
                <a:spcPct val="20000"/>
              </a:spcBef>
              <a:spcAft>
                <a:spcPts val="0"/>
              </a:spcAft>
              <a:buClrTx/>
              <a:buSzTx/>
              <a:buFont typeface="Arial" pitchFamily="34" charset="0"/>
              <a:buChar char="•"/>
              <a:tabLst/>
              <a:defRPr/>
            </a:pPr>
            <a:endParaRPr lang="ar-SA" sz="3200" dirty="0" smtClean="0"/>
          </a:p>
          <a:p>
            <a:pPr marL="342900" marR="0" lvl="0" indent="-342900" algn="just" defTabSz="914400" rtl="1" eaLnBrk="1" fontAlgn="auto" latinLnBrk="0" hangingPunct="1">
              <a:lnSpc>
                <a:spcPct val="100000"/>
              </a:lnSpc>
              <a:spcBef>
                <a:spcPct val="20000"/>
              </a:spcBef>
              <a:spcAft>
                <a:spcPts val="0"/>
              </a:spcAft>
              <a:buClrTx/>
              <a:buSzTx/>
              <a:buFont typeface="Arial" pitchFamily="34" charset="0"/>
              <a:buChar char="•"/>
              <a:tabLst/>
              <a:defRPr/>
            </a:pPr>
            <a:endParaRPr kumimoji="0" lang="en-GB"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1683</TotalTime>
  <Words>1022</Words>
  <Application>Microsoft Office PowerPoint</Application>
  <PresentationFormat>On-screen Show (4:3)</PresentationFormat>
  <Paragraphs>69</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Solstice</vt:lpstr>
      <vt:lpstr>المحاضرة الثانية</vt:lpstr>
      <vt:lpstr>كيف تطوّر الوعي الاجتماعي تاريخيا؟</vt:lpstr>
      <vt:lpstr>ماهو الفضاء العام ؟ Public Sphere- Public Domain </vt:lpstr>
      <vt:lpstr>Slide 4</vt:lpstr>
      <vt:lpstr>تاريخ الفضاء العام</vt:lpstr>
      <vt:lpstr>Slide 6</vt:lpstr>
      <vt:lpstr>سمات الفضاء العام </vt:lpstr>
      <vt:lpstr> أمثلة حديثة على الفضاء العام</vt:lpstr>
      <vt:lpstr>خصائص الفضاء العام بين الماضي والحاضر</vt:lpstr>
      <vt:lpstr>العناصر التي تكوّن الفضاء العام</vt:lpstr>
      <vt:lpstr>حجم الفضاء العام وفقا لنوعية المجتمع</vt:lpstr>
      <vt:lpstr>العلاقة بين الفضاء العام/الخاص/ السلطة</vt:lpstr>
      <vt:lpstr>نمو الفضاء العام في العالم العربي </vt:lpstr>
      <vt:lpstr>كيف أثرت ثقافة الشركات على الفضاء العام في عصر السوق الحرة؟</vt:lpstr>
      <vt:lpstr>هل ينطبق هذا الكلام على الفضاء العام في العالم العربي؟</vt:lpstr>
      <vt:lpstr>أمثلة على تأثر الفضاء العام وممارساته بالثقافة الاستهلاكية </vt:lpstr>
      <vt:lpstr>ثلاثة فروق أساسية بين الفضاء العام سابقا وحاضرا</vt:lpstr>
      <vt:lpstr>Slide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الثانية</dc:title>
  <dc:creator>ba</dc:creator>
  <cp:lastModifiedBy>ba</cp:lastModifiedBy>
  <cp:revision>85</cp:revision>
  <dcterms:created xsi:type="dcterms:W3CDTF">2013-09-10T21:15:21Z</dcterms:created>
  <dcterms:modified xsi:type="dcterms:W3CDTF">2013-09-16T16:34:14Z</dcterms:modified>
</cp:coreProperties>
</file>