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99C41F0A-762E-4C2F-AFFC-7E226F876755}"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9C41F0A-762E-4C2F-AFFC-7E226F87675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9C41F0A-762E-4C2F-AFFC-7E226F87675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9C41F0A-762E-4C2F-AFFC-7E226F87675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9C41F0A-762E-4C2F-AFFC-7E226F876755}"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99C41F0A-762E-4C2F-AFFC-7E226F87675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99C41F0A-762E-4C2F-AFFC-7E226F87675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99C41F0A-762E-4C2F-AFFC-7E226F87675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99C41F0A-762E-4C2F-AFFC-7E226F876755}"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99C41F0A-762E-4C2F-AFFC-7E226F876755}"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E68337C-1F63-443C-BE73-044894F2DB43}" type="datetimeFigureOut">
              <a:rPr lang="ar-SA" smtClean="0"/>
              <a:t>06/01/34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99C41F0A-762E-4C2F-AFFC-7E226F876755}"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E68337C-1F63-443C-BE73-044894F2DB43}" type="datetimeFigureOut">
              <a:rPr lang="ar-SA" smtClean="0"/>
              <a:t>06/01/34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9C41F0A-762E-4C2F-AFFC-7E226F876755}"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4400" b="1" dirty="0" smtClean="0"/>
              <a:t>المحاضرة الثامنة</a:t>
            </a:r>
            <a:endParaRPr lang="ar-SA" sz="4400" b="1" dirty="0"/>
          </a:p>
        </p:txBody>
      </p:sp>
      <p:sp>
        <p:nvSpPr>
          <p:cNvPr id="3" name="عنوان فرعي 2"/>
          <p:cNvSpPr>
            <a:spLocks noGrp="1"/>
          </p:cNvSpPr>
          <p:nvPr>
            <p:ph type="subTitle" idx="1"/>
          </p:nvPr>
        </p:nvSpPr>
        <p:spPr/>
        <p:txBody>
          <a:bodyPr>
            <a:normAutofit/>
          </a:bodyPr>
          <a:lstStyle/>
          <a:p>
            <a:pPr algn="ctr"/>
            <a:r>
              <a:rPr lang="ar-SA" sz="7200" b="1" dirty="0" smtClean="0"/>
              <a:t>مرحلة المهد 2</a:t>
            </a:r>
            <a:endParaRPr lang="ar-SA" sz="7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أحداث لها أهمية في مرحلة المهد</a:t>
            </a:r>
            <a:endParaRPr lang="ar-SA" b="1" dirty="0"/>
          </a:p>
        </p:txBody>
      </p:sp>
      <p:sp>
        <p:nvSpPr>
          <p:cNvPr id="3" name="عنصر نائب للمحتوى 2"/>
          <p:cNvSpPr>
            <a:spLocks noGrp="1"/>
          </p:cNvSpPr>
          <p:nvPr>
            <p:ph idx="1"/>
          </p:nvPr>
        </p:nvSpPr>
        <p:spPr/>
        <p:txBody>
          <a:bodyPr/>
          <a:lstStyle/>
          <a:p>
            <a:r>
              <a:rPr lang="ar-SA" sz="3600" b="1" dirty="0" smtClean="0">
                <a:solidFill>
                  <a:srgbClr val="FF0000"/>
                </a:solidFill>
              </a:rPr>
              <a:t>* الفطام:</a:t>
            </a:r>
          </a:p>
          <a:p>
            <a:r>
              <a:rPr lang="ar-SA" b="1" dirty="0" smtClean="0"/>
              <a:t>1- الحرص على </a:t>
            </a:r>
            <a:r>
              <a:rPr lang="ar-SA" b="1" dirty="0" err="1" smtClean="0"/>
              <a:t>ترضيع</a:t>
            </a:r>
            <a:r>
              <a:rPr lang="ar-SA" b="1" dirty="0" smtClean="0"/>
              <a:t> الطفل أطول مدة ممكنة خلال مرحلة المهد.</a:t>
            </a:r>
          </a:p>
          <a:p>
            <a:r>
              <a:rPr lang="ar-SA" b="1" dirty="0" smtClean="0"/>
              <a:t>2- التدرج في الفطام.</a:t>
            </a:r>
          </a:p>
          <a:p>
            <a:r>
              <a:rPr lang="ar-SA" b="1" dirty="0" smtClean="0"/>
              <a:t>3- الفطام عن الرضاعة فقط.</a:t>
            </a:r>
            <a:endParaRPr lang="ar-SA"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أحداث لها أهمية في مرحلة المهد</a:t>
            </a:r>
            <a:endParaRPr lang="ar-SA" dirty="0"/>
          </a:p>
        </p:txBody>
      </p:sp>
      <p:sp>
        <p:nvSpPr>
          <p:cNvPr id="3" name="عنصر نائب للمحتوى 2"/>
          <p:cNvSpPr>
            <a:spLocks noGrp="1"/>
          </p:cNvSpPr>
          <p:nvPr>
            <p:ph idx="1"/>
          </p:nvPr>
        </p:nvSpPr>
        <p:spPr/>
        <p:txBody>
          <a:bodyPr/>
          <a:lstStyle/>
          <a:p>
            <a:r>
              <a:rPr lang="ar-SA" sz="3600" b="1" dirty="0" smtClean="0">
                <a:solidFill>
                  <a:srgbClr val="FF0000"/>
                </a:solidFill>
              </a:rPr>
              <a:t>* التدريب على الحمام:</a:t>
            </a:r>
          </a:p>
          <a:p>
            <a:r>
              <a:rPr lang="ar-SA" b="1" dirty="0" smtClean="0"/>
              <a:t>1- مراعاة الاستعداد عند الطفل ويشمل:</a:t>
            </a:r>
          </a:p>
          <a:p>
            <a:r>
              <a:rPr lang="ar-SA" b="1" dirty="0" smtClean="0"/>
              <a:t>أ- الاستعداد العضوي.</a:t>
            </a:r>
          </a:p>
          <a:p>
            <a:r>
              <a:rPr lang="ar-SA" b="1" dirty="0" smtClean="0"/>
              <a:t>ب- الاستعداد العقلي.</a:t>
            </a:r>
          </a:p>
          <a:p>
            <a:r>
              <a:rPr lang="ar-SA" b="1" dirty="0" smtClean="0"/>
              <a:t>2- عدم تضخيم الأمر للطفل.</a:t>
            </a:r>
            <a:endParaRPr lang="ar-SA"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000" b="1" dirty="0" smtClean="0"/>
              <a:t>أهم الحاجات النفسية للطفل في مرحلة المهد</a:t>
            </a:r>
            <a:endParaRPr lang="ar-SA" sz="4000" b="1" dirty="0"/>
          </a:p>
        </p:txBody>
      </p:sp>
      <p:sp>
        <p:nvSpPr>
          <p:cNvPr id="3" name="عنصر نائب للمحتوى 2"/>
          <p:cNvSpPr>
            <a:spLocks noGrp="1"/>
          </p:cNvSpPr>
          <p:nvPr>
            <p:ph idx="1"/>
          </p:nvPr>
        </p:nvSpPr>
        <p:spPr/>
        <p:txBody>
          <a:bodyPr/>
          <a:lstStyle/>
          <a:p>
            <a:r>
              <a:rPr lang="ar-SA" b="1" dirty="0" smtClean="0"/>
              <a:t>1- الثقة فيما يحيط </a:t>
            </a:r>
            <a:r>
              <a:rPr lang="ar-SA" b="1" dirty="0" err="1" smtClean="0"/>
              <a:t>به</a:t>
            </a:r>
            <a:r>
              <a:rPr lang="ar-SA" b="1" dirty="0" smtClean="0"/>
              <a:t>.</a:t>
            </a:r>
          </a:p>
          <a:p>
            <a:r>
              <a:rPr lang="ar-SA" b="1" dirty="0" smtClean="0"/>
              <a:t>2- الحاجة للاتصال الجسدي.</a:t>
            </a:r>
          </a:p>
          <a:p>
            <a:r>
              <a:rPr lang="ar-SA" b="1" dirty="0" smtClean="0"/>
              <a:t>3- الحاجة للاستثارة الحسية.</a:t>
            </a:r>
            <a:endParaRPr lang="ar-SA"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الجانب الاجتماعي</a:t>
            </a:r>
            <a:endParaRPr lang="ar-SA" sz="4400" b="1" dirty="0"/>
          </a:p>
        </p:txBody>
      </p:sp>
      <p:sp>
        <p:nvSpPr>
          <p:cNvPr id="3" name="عنصر نائب للمحتوى 2"/>
          <p:cNvSpPr>
            <a:spLocks noGrp="1"/>
          </p:cNvSpPr>
          <p:nvPr>
            <p:ph idx="1"/>
          </p:nvPr>
        </p:nvSpPr>
        <p:spPr/>
        <p:txBody>
          <a:bodyPr/>
          <a:lstStyle/>
          <a:p>
            <a:r>
              <a:rPr lang="ar-SA" b="1" dirty="0" smtClean="0"/>
              <a:t>- يعد منتصف الشهر الثاني بداية التفاعل الاجتماعي الحقيقي حينما تظهر على الطفل الابتسامة الاجتماعية التي تعد استجابة للآخرين وتفاعلاً معهم.</a:t>
            </a:r>
          </a:p>
          <a:p>
            <a:pPr>
              <a:buNone/>
            </a:pPr>
            <a:endParaRPr lang="ar-SA" b="1" dirty="0" smtClean="0"/>
          </a:p>
          <a:p>
            <a:r>
              <a:rPr lang="ar-SA" b="1" dirty="0" smtClean="0"/>
              <a:t>- يظهر على الطفل في الأسابيع الأولى ما يشبه الابتسامة وهو ما يمكن أن نسميه بالابتسامة الآلية أو الغازية فهي مجرد تغير في عضلات الوجه نتيجة لتغيرات عصبية أو تغيرات في الجهاز الهضمي.</a:t>
            </a:r>
          </a:p>
          <a:p>
            <a:endParaRPr lang="ar-SA"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الجانب الاجتماعي</a:t>
            </a:r>
            <a:endParaRPr lang="ar-SA" sz="4400" dirty="0"/>
          </a:p>
        </p:txBody>
      </p:sp>
      <p:sp>
        <p:nvSpPr>
          <p:cNvPr id="3" name="عنصر نائب للمحتوى 2"/>
          <p:cNvSpPr>
            <a:spLocks noGrp="1"/>
          </p:cNvSpPr>
          <p:nvPr>
            <p:ph idx="1"/>
          </p:nvPr>
        </p:nvSpPr>
        <p:spPr/>
        <p:txBody>
          <a:bodyPr/>
          <a:lstStyle/>
          <a:p>
            <a:r>
              <a:rPr lang="ar-SA" b="1" dirty="0" smtClean="0"/>
              <a:t>- يستمر الطفل في التجاوب الاجتماعي العام حتى نهاية الشهر السادس, ولكن بعد ذلك يبدأ تدريجياً في التفاعل مع أشخاص محددين, ويرفض التفاعل مع الغرباء.</a:t>
            </a:r>
          </a:p>
          <a:p>
            <a:r>
              <a:rPr lang="ar-SA" b="1" dirty="0" smtClean="0"/>
              <a:t>- في العام الثاني يكون التفاعل الاجتماعي شبه مكتمل فيبدأ باللعب التبادلي ويكرر الحركات التي تحدث استجابة للآخرين.</a:t>
            </a:r>
          </a:p>
          <a:p>
            <a:r>
              <a:rPr lang="ar-SA" b="1" dirty="0" smtClean="0"/>
              <a:t>- ومع ذلك يظل الطفل في هذا العمر قاصراً في تفاعلاته فهو لا يزال متمركزا حول ذاته.</a:t>
            </a:r>
            <a:endParaRPr lang="ar-SA"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النمو اللغوي</a:t>
            </a:r>
            <a:endParaRPr lang="ar-SA" sz="4800" b="1" dirty="0"/>
          </a:p>
        </p:txBody>
      </p:sp>
      <p:sp>
        <p:nvSpPr>
          <p:cNvPr id="3" name="عنصر نائب للمحتوى 2"/>
          <p:cNvSpPr>
            <a:spLocks noGrp="1"/>
          </p:cNvSpPr>
          <p:nvPr>
            <p:ph idx="1"/>
          </p:nvPr>
        </p:nvSpPr>
        <p:spPr/>
        <p:txBody>
          <a:bodyPr/>
          <a:lstStyle/>
          <a:p>
            <a:r>
              <a:rPr lang="ar-SA" sz="3600" b="1" dirty="0" smtClean="0">
                <a:solidFill>
                  <a:srgbClr val="FF0000"/>
                </a:solidFill>
              </a:rPr>
              <a:t>العوامل التي يعتمد عليها اكتساب اللغة:</a:t>
            </a:r>
          </a:p>
          <a:p>
            <a:r>
              <a:rPr lang="ar-SA" b="1" dirty="0" smtClean="0"/>
              <a:t>1- الجانب الفسيولوجي ويشمل:</a:t>
            </a:r>
          </a:p>
          <a:p>
            <a:r>
              <a:rPr lang="ar-SA" b="1" dirty="0" smtClean="0"/>
              <a:t>أ- نضج المناطق الخاصة باللغة في المخ.</a:t>
            </a:r>
          </a:p>
          <a:p>
            <a:r>
              <a:rPr lang="ar-SA" b="1" dirty="0" smtClean="0"/>
              <a:t>ب- نضج الجهاز السمعي.</a:t>
            </a:r>
          </a:p>
          <a:p>
            <a:r>
              <a:rPr lang="ar-SA" b="1" dirty="0" smtClean="0"/>
              <a:t>ج- نضج الجهاز الصوتي.</a:t>
            </a:r>
          </a:p>
          <a:p>
            <a:r>
              <a:rPr lang="ar-SA" b="1" dirty="0" smtClean="0"/>
              <a:t>2- سن الطفل.</a:t>
            </a:r>
          </a:p>
          <a:p>
            <a:r>
              <a:rPr lang="ar-SA" b="1" dirty="0" smtClean="0"/>
              <a:t>3- البيئة اللغوية.</a:t>
            </a:r>
          </a:p>
          <a:p>
            <a:r>
              <a:rPr lang="ar-SA" b="1" dirty="0" smtClean="0"/>
              <a:t>4- مستوى اللغة.</a:t>
            </a:r>
            <a:endParaRPr lang="ar-SA"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النمو اللغوي</a:t>
            </a:r>
            <a:endParaRPr lang="ar-SA" sz="4400" dirty="0"/>
          </a:p>
        </p:txBody>
      </p:sp>
      <p:sp>
        <p:nvSpPr>
          <p:cNvPr id="3" name="عنصر نائب للمحتوى 2"/>
          <p:cNvSpPr>
            <a:spLocks noGrp="1"/>
          </p:cNvSpPr>
          <p:nvPr>
            <p:ph idx="1"/>
          </p:nvPr>
        </p:nvSpPr>
        <p:spPr/>
        <p:txBody>
          <a:bodyPr/>
          <a:lstStyle/>
          <a:p>
            <a:r>
              <a:rPr lang="ar-SA" b="1" dirty="0" smtClean="0">
                <a:solidFill>
                  <a:srgbClr val="FF0000"/>
                </a:solidFill>
              </a:rPr>
              <a:t>مراحل النمو اللغوي عند الطفل:</a:t>
            </a:r>
          </a:p>
          <a:p>
            <a:r>
              <a:rPr lang="ar-SA" b="1" dirty="0" smtClean="0"/>
              <a:t>1- البكاء:</a:t>
            </a:r>
          </a:p>
          <a:p>
            <a:r>
              <a:rPr lang="ar-SA" b="1" dirty="0" smtClean="0"/>
              <a:t>أ - البكاء غير المميز.</a:t>
            </a:r>
          </a:p>
          <a:p>
            <a:r>
              <a:rPr lang="ar-SA" b="1" dirty="0" smtClean="0"/>
              <a:t>ب - البكاء المميز.</a:t>
            </a:r>
          </a:p>
          <a:p>
            <a:r>
              <a:rPr lang="ar-SA" b="1" dirty="0" smtClean="0"/>
              <a:t>2- مرحلة المناغاة.</a:t>
            </a:r>
          </a:p>
          <a:p>
            <a:r>
              <a:rPr lang="ar-SA" b="1" dirty="0" smtClean="0"/>
              <a:t>3- مرحلة التقليد.</a:t>
            </a:r>
          </a:p>
          <a:p>
            <a:r>
              <a:rPr lang="ar-SA" b="1" dirty="0" smtClean="0"/>
              <a:t>4- مرحلة الجملة ذات الكلمة الواحدة.</a:t>
            </a:r>
          </a:p>
          <a:p>
            <a:r>
              <a:rPr lang="ar-SA" b="1" dirty="0" smtClean="0"/>
              <a:t>5- مرحلة الجملة ذات الكلمتين.</a:t>
            </a:r>
          </a:p>
          <a:p>
            <a:endParaRPr lang="ar-SA" b="1" dirty="0" smtClean="0"/>
          </a:p>
          <a:p>
            <a:endParaRPr lang="ar-SA"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الجانب الانفعالي</a:t>
            </a:r>
            <a:endParaRPr lang="ar-SA" sz="4800" b="1" dirty="0"/>
          </a:p>
        </p:txBody>
      </p:sp>
      <p:sp>
        <p:nvSpPr>
          <p:cNvPr id="3" name="عنصر نائب للمحتوى 2"/>
          <p:cNvSpPr>
            <a:spLocks noGrp="1"/>
          </p:cNvSpPr>
          <p:nvPr>
            <p:ph idx="1"/>
          </p:nvPr>
        </p:nvSpPr>
        <p:spPr/>
        <p:txBody>
          <a:bodyPr/>
          <a:lstStyle/>
          <a:p>
            <a:r>
              <a:rPr lang="ar-SA" sz="3600" b="1" dirty="0" smtClean="0">
                <a:solidFill>
                  <a:srgbClr val="FF0000"/>
                </a:solidFill>
              </a:rPr>
              <a:t>* الخوف:</a:t>
            </a:r>
          </a:p>
          <a:p>
            <a:r>
              <a:rPr lang="ar-SA" b="1" dirty="0" smtClean="0"/>
              <a:t>- يقسم إلى خوف (فطري-مكتسب), (طبيعي- مرضي).</a:t>
            </a:r>
          </a:p>
          <a:p>
            <a:r>
              <a:rPr lang="ar-SA" b="1" dirty="0" smtClean="0"/>
              <a:t>- من الأشياء التي تخيف الطفل قبل غيرها الخوف من الأصوات العالية.</a:t>
            </a:r>
          </a:p>
          <a:p>
            <a:r>
              <a:rPr lang="ar-SA" b="1" dirty="0" smtClean="0"/>
              <a:t>- بعد الشهر السادس تظهر بعض المخاوف التي لم تكن موجودة لدى الطفل من قبل كالخوف من الغرباء.</a:t>
            </a:r>
          </a:p>
          <a:p>
            <a:r>
              <a:rPr lang="ar-SA" b="1" dirty="0" smtClean="0"/>
              <a:t>- يتأثر الأطفال كثيراً بمخاوف بعضهم البعض. </a:t>
            </a:r>
            <a:endParaRPr lang="ar-SA"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smtClean="0"/>
              <a:t>الجانب الانفعالي</a:t>
            </a:r>
            <a:endParaRPr lang="ar-SA" dirty="0"/>
          </a:p>
        </p:txBody>
      </p:sp>
      <p:sp>
        <p:nvSpPr>
          <p:cNvPr id="3" name="عنصر نائب للمحتوى 2"/>
          <p:cNvSpPr>
            <a:spLocks noGrp="1"/>
          </p:cNvSpPr>
          <p:nvPr>
            <p:ph idx="1"/>
          </p:nvPr>
        </p:nvSpPr>
        <p:spPr/>
        <p:txBody>
          <a:bodyPr/>
          <a:lstStyle/>
          <a:p>
            <a:r>
              <a:rPr lang="ar-SA" sz="3600" b="1" dirty="0" smtClean="0">
                <a:solidFill>
                  <a:srgbClr val="FF0000"/>
                </a:solidFill>
              </a:rPr>
              <a:t>* الغضب:</a:t>
            </a:r>
          </a:p>
          <a:p>
            <a:r>
              <a:rPr lang="ar-SA" b="1" dirty="0" smtClean="0"/>
              <a:t>- يلي انفعال الخوف في الظهور.</a:t>
            </a:r>
          </a:p>
          <a:p>
            <a:r>
              <a:rPr lang="ar-SA" b="1" dirty="0" smtClean="0"/>
              <a:t>- من الأشياء التي تستثير غضب الطفل العجز عن تحقيق هدف ما, وترك الطفل وحيداً من قبل الأم.</a:t>
            </a:r>
          </a:p>
          <a:p>
            <a:r>
              <a:rPr lang="ar-SA" b="1" dirty="0" smtClean="0"/>
              <a:t>- يعبر الطفل عن غضبه بالصراخ العالي ورمي نفسه على الأرض.</a:t>
            </a:r>
          </a:p>
          <a:p>
            <a:endParaRPr lang="ar-SA"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smtClean="0"/>
              <a:t>الجانب الانفعالي</a:t>
            </a:r>
            <a:endParaRPr lang="ar-SA" dirty="0"/>
          </a:p>
        </p:txBody>
      </p:sp>
      <p:sp>
        <p:nvSpPr>
          <p:cNvPr id="3" name="عنصر نائب للمحتوى 2"/>
          <p:cNvSpPr>
            <a:spLocks noGrp="1"/>
          </p:cNvSpPr>
          <p:nvPr>
            <p:ph idx="1"/>
          </p:nvPr>
        </p:nvSpPr>
        <p:spPr/>
        <p:txBody>
          <a:bodyPr/>
          <a:lstStyle/>
          <a:p>
            <a:r>
              <a:rPr lang="ar-SA" sz="3600" b="1" dirty="0" smtClean="0">
                <a:solidFill>
                  <a:srgbClr val="FF0000"/>
                </a:solidFill>
              </a:rPr>
              <a:t>* الغيرة:</a:t>
            </a:r>
          </a:p>
          <a:p>
            <a:r>
              <a:rPr lang="ar-SA" b="1" dirty="0" smtClean="0"/>
              <a:t>- تشتد الغيرة بين العام والنصف إلى الثلاثة أعوام ونصف.</a:t>
            </a:r>
          </a:p>
          <a:p>
            <a:r>
              <a:rPr lang="ar-SA" b="1" dirty="0" smtClean="0"/>
              <a:t>- تقل الغيرة تدريجياً حيث تتجه نحو أهداف أخرى غير الأم.</a:t>
            </a:r>
          </a:p>
          <a:p>
            <a:r>
              <a:rPr lang="ar-SA" b="1" dirty="0" smtClean="0"/>
              <a:t>- عدم الاهتمام بالطفل وإعطائه الاهتمام الكافي يترتب عليه مشكلات نفسية.</a:t>
            </a:r>
          </a:p>
          <a:p>
            <a:endParaRPr lang="ar-SA"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smtClean="0"/>
              <a:t>الجانب الانفعالي</a:t>
            </a:r>
            <a:endParaRPr lang="ar-SA" dirty="0"/>
          </a:p>
        </p:txBody>
      </p:sp>
      <p:sp>
        <p:nvSpPr>
          <p:cNvPr id="3" name="عنصر نائب للمحتوى 2"/>
          <p:cNvSpPr>
            <a:spLocks noGrp="1"/>
          </p:cNvSpPr>
          <p:nvPr>
            <p:ph idx="1"/>
          </p:nvPr>
        </p:nvSpPr>
        <p:spPr/>
        <p:txBody>
          <a:bodyPr>
            <a:normAutofit fontScale="92500"/>
          </a:bodyPr>
          <a:lstStyle/>
          <a:p>
            <a:r>
              <a:rPr lang="ar-SA" b="1" dirty="0" smtClean="0">
                <a:solidFill>
                  <a:srgbClr val="FF0000"/>
                </a:solidFill>
              </a:rPr>
              <a:t>أمور لابد من مراعاتها عند وصول أخ جديد:</a:t>
            </a:r>
          </a:p>
          <a:p>
            <a:r>
              <a:rPr lang="ar-SA" b="1" dirty="0" smtClean="0">
                <a:solidFill>
                  <a:srgbClr val="FF0000"/>
                </a:solidFill>
              </a:rPr>
              <a:t>1- تهيئة الطفل لمقدم أخيه الجديد وذلك من جانبين:</a:t>
            </a:r>
          </a:p>
          <a:p>
            <a:r>
              <a:rPr lang="ar-SA" b="1" dirty="0" smtClean="0"/>
              <a:t>أ- إخباره بمقدم أخيه الجديد.</a:t>
            </a:r>
          </a:p>
          <a:p>
            <a:r>
              <a:rPr lang="ar-SA" b="1" dirty="0" smtClean="0"/>
              <a:t>ب-زيادة اعتماد الطفل على نفسه قبل قدوم الطفل الجديد.</a:t>
            </a:r>
          </a:p>
          <a:p>
            <a:r>
              <a:rPr lang="ar-SA" b="1" dirty="0" smtClean="0">
                <a:solidFill>
                  <a:srgbClr val="FF0000"/>
                </a:solidFill>
              </a:rPr>
              <a:t>2- بعد ولادة الطفل الجديد ينبغي مراعاة ما يلي:</a:t>
            </a:r>
          </a:p>
          <a:p>
            <a:r>
              <a:rPr lang="ar-SA" b="1" dirty="0" smtClean="0"/>
              <a:t>أ- محاولة عدم التغير في معاملة الطفل الأول في الأشهر الأولى قدر المستطاع.</a:t>
            </a:r>
          </a:p>
          <a:p>
            <a:r>
              <a:rPr lang="ar-SA" b="1" dirty="0" smtClean="0"/>
              <a:t>ب- عدم منع الطفل من الاقتراب من أخيه الجديد.</a:t>
            </a:r>
          </a:p>
          <a:p>
            <a:r>
              <a:rPr lang="ar-SA" b="1" dirty="0" smtClean="0"/>
              <a:t>ج- العدل بين الأبناء والبنات.</a:t>
            </a:r>
            <a:endParaRPr lang="ar-SA"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smtClean="0"/>
              <a:t>الجانب الانفعالي</a:t>
            </a:r>
            <a:endParaRPr lang="ar-SA" dirty="0"/>
          </a:p>
        </p:txBody>
      </p:sp>
      <p:sp>
        <p:nvSpPr>
          <p:cNvPr id="3" name="عنصر نائب للمحتوى 2"/>
          <p:cNvSpPr>
            <a:spLocks noGrp="1"/>
          </p:cNvSpPr>
          <p:nvPr>
            <p:ph idx="1"/>
          </p:nvPr>
        </p:nvSpPr>
        <p:spPr/>
        <p:txBody>
          <a:bodyPr/>
          <a:lstStyle/>
          <a:p>
            <a:r>
              <a:rPr lang="ar-SA" sz="3600" b="1" dirty="0" smtClean="0">
                <a:solidFill>
                  <a:srgbClr val="FF0000"/>
                </a:solidFill>
              </a:rPr>
              <a:t>* العناد:</a:t>
            </a:r>
          </a:p>
          <a:p>
            <a:r>
              <a:rPr lang="ar-SA" b="1" dirty="0" smtClean="0"/>
              <a:t>- يظهر في النصف الثاني من العام الثاني على الطفل الميل للعبث بالأشياء ومخالفة الأوامر والنواهي.</a:t>
            </a:r>
          </a:p>
          <a:p>
            <a:r>
              <a:rPr lang="ar-SA" b="1" dirty="0" smtClean="0"/>
              <a:t>- يهدف الطفل في هذه السن إلى معرفة حدوده, ولا يصل الطفل في هذا العمر إلى المستوى العقلي الذي يجعله مدركاً لخطورته </a:t>
            </a:r>
            <a:r>
              <a:rPr lang="ar-SA" b="1" dirty="0" err="1" smtClean="0"/>
              <a:t>تصارفاته</a:t>
            </a:r>
            <a:r>
              <a:rPr lang="ar-SA" b="1" dirty="0" smtClean="0"/>
              <a:t>.</a:t>
            </a:r>
            <a:endParaRPr lang="ar-SA"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smtClean="0"/>
              <a:t>الجانب الانفعالي</a:t>
            </a:r>
            <a:endParaRPr lang="ar-SA" dirty="0"/>
          </a:p>
        </p:txBody>
      </p:sp>
      <p:sp>
        <p:nvSpPr>
          <p:cNvPr id="3" name="عنصر نائب للمحتوى 2"/>
          <p:cNvSpPr>
            <a:spLocks noGrp="1"/>
          </p:cNvSpPr>
          <p:nvPr>
            <p:ph idx="1"/>
          </p:nvPr>
        </p:nvSpPr>
        <p:spPr/>
        <p:txBody>
          <a:bodyPr/>
          <a:lstStyle/>
          <a:p>
            <a:r>
              <a:rPr lang="ar-SA" sz="3600" b="1" dirty="0" smtClean="0">
                <a:solidFill>
                  <a:srgbClr val="FF0000"/>
                </a:solidFill>
              </a:rPr>
              <a:t>يحسن على الوالدين مراعاة الأمور التالية:</a:t>
            </a:r>
          </a:p>
          <a:p>
            <a:r>
              <a:rPr lang="ar-SA" b="1" dirty="0" smtClean="0"/>
              <a:t>1- أن يعرف أن هذا أمر طبيعي وأنها فترة محدودة وستزول.</a:t>
            </a:r>
          </a:p>
          <a:p>
            <a:r>
              <a:rPr lang="ar-SA" b="1" dirty="0" smtClean="0"/>
              <a:t>2- عدم وضع الطفل في وسط لا يستطيع أن يمس فيه شيء .</a:t>
            </a:r>
          </a:p>
          <a:p>
            <a:r>
              <a:rPr lang="ar-SA" b="1" dirty="0" smtClean="0"/>
              <a:t>3- الاتساق والثبات في المعاملة.</a:t>
            </a:r>
            <a:endParaRPr lang="ar-SA"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66</TotalTime>
  <Words>608</Words>
  <Application>Microsoft Office PowerPoint</Application>
  <PresentationFormat>عرض على الشاشة (3:4)‏</PresentationFormat>
  <Paragraphs>77</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انقلاب</vt:lpstr>
      <vt:lpstr>المحاضرة الثامنة</vt:lpstr>
      <vt:lpstr>النمو اللغوي</vt:lpstr>
      <vt:lpstr>النمو اللغوي</vt:lpstr>
      <vt:lpstr>الجانب الانفعالي</vt:lpstr>
      <vt:lpstr>الجانب الانفعالي</vt:lpstr>
      <vt:lpstr>الجانب الانفعالي</vt:lpstr>
      <vt:lpstr>الجانب الانفعالي</vt:lpstr>
      <vt:lpstr>الجانب الانفعالي</vt:lpstr>
      <vt:lpstr>الجانب الانفعالي</vt:lpstr>
      <vt:lpstr>أحداث لها أهمية في مرحلة المهد</vt:lpstr>
      <vt:lpstr>أحداث لها أهمية في مرحلة المهد</vt:lpstr>
      <vt:lpstr>أهم الحاجات النفسية للطفل في مرحلة المهد</vt:lpstr>
      <vt:lpstr>الجانب الاجتماعي</vt:lpstr>
      <vt:lpstr>الجانب الاجتماعي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الثامنة</dc:title>
  <dc:creator>HASEB</dc:creator>
  <cp:lastModifiedBy>HASEB</cp:lastModifiedBy>
  <cp:revision>16</cp:revision>
  <dcterms:created xsi:type="dcterms:W3CDTF">2012-11-19T07:02:39Z</dcterms:created>
  <dcterms:modified xsi:type="dcterms:W3CDTF">2012-11-19T08:08:48Z</dcterms:modified>
</cp:coreProperties>
</file>