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6135DB-80A5-4276-926C-3B7CA428F17C}" type="doc">
      <dgm:prSet loTypeId="urn:microsoft.com/office/officeart/2005/8/layout/arrow5" loCatId="relationship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FD81B3-06ED-4D75-ACCC-C38DC59F38DE}">
      <dgm:prSet phldrT="[نص]"/>
      <dgm:spPr>
        <a:gradFill rotWithShape="0">
          <a:gsLst>
            <a:gs pos="0">
              <a:schemeClr val="accent3">
                <a:lumMod val="8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r>
            <a:rPr lang="ar-SA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البرامج والمواد السمعية</a:t>
          </a:r>
          <a:endParaRPr lang="en-US" b="1" cap="none" spc="50" dirty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923BBDE2-EC63-4F6C-9D91-0236FACF9296}" type="parTrans" cxnId="{C88BBE61-F070-4D33-89D4-A12D84AB951C}">
      <dgm:prSet/>
      <dgm:spPr/>
      <dgm:t>
        <a:bodyPr/>
        <a:lstStyle/>
        <a:p>
          <a:endParaRPr lang="en-US"/>
        </a:p>
      </dgm:t>
    </dgm:pt>
    <dgm:pt modelId="{20772AAC-F541-41FC-8172-21E04E35429D}" type="sibTrans" cxnId="{C88BBE61-F070-4D33-89D4-A12D84AB951C}">
      <dgm:prSet/>
      <dgm:spPr/>
      <dgm:t>
        <a:bodyPr/>
        <a:lstStyle/>
        <a:p>
          <a:endParaRPr lang="en-US"/>
        </a:p>
      </dgm:t>
    </dgm:pt>
    <dgm:pt modelId="{D02ACDFF-19EC-4B79-BC49-01F927F41453}">
      <dgm:prSet phldrT="[نص]"/>
      <dgm:spPr>
        <a:gradFill rotWithShape="0">
          <a:gsLst>
            <a:gs pos="0">
              <a:schemeClr val="accent3">
                <a:lumMod val="6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r>
            <a:rPr lang="ar-SA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الأجهزة والمعدات</a:t>
          </a:r>
          <a:endParaRPr lang="en-US" b="1" cap="none" spc="50" dirty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663CFED5-C66F-4166-986D-377B3FBCAA44}" type="parTrans" cxnId="{565BCE02-A267-4972-ACBB-AFCAFA070565}">
      <dgm:prSet/>
      <dgm:spPr/>
      <dgm:t>
        <a:bodyPr/>
        <a:lstStyle/>
        <a:p>
          <a:endParaRPr lang="en-US"/>
        </a:p>
      </dgm:t>
    </dgm:pt>
    <dgm:pt modelId="{1846077A-5FB7-44F0-949C-F2E037F4E845}" type="sibTrans" cxnId="{565BCE02-A267-4972-ACBB-AFCAFA070565}">
      <dgm:prSet/>
      <dgm:spPr/>
      <dgm:t>
        <a:bodyPr/>
        <a:lstStyle/>
        <a:p>
          <a:endParaRPr lang="en-US"/>
        </a:p>
      </dgm:t>
    </dgm:pt>
    <dgm:pt modelId="{5B80D811-51F2-4B56-A8D8-6C1BB3E03C15}" type="pres">
      <dgm:prSet presAssocID="{D96135DB-80A5-4276-926C-3B7CA428F17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7618AF-16AC-4C11-AC39-2869F01DA242}" type="pres">
      <dgm:prSet presAssocID="{7CFD81B3-06ED-4D75-ACCC-C38DC59F38DE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5A4618-0640-4B9B-B3CD-5B432964AEA2}" type="pres">
      <dgm:prSet presAssocID="{D02ACDFF-19EC-4B79-BC49-01F927F41453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11BDCF5-7E62-4B46-9513-B6AD77DC398C}" type="presOf" srcId="{D02ACDFF-19EC-4B79-BC49-01F927F41453}" destId="{3C5A4618-0640-4B9B-B3CD-5B432964AEA2}" srcOrd="0" destOrd="0" presId="urn:microsoft.com/office/officeart/2005/8/layout/arrow5"/>
    <dgm:cxn modelId="{565BCE02-A267-4972-ACBB-AFCAFA070565}" srcId="{D96135DB-80A5-4276-926C-3B7CA428F17C}" destId="{D02ACDFF-19EC-4B79-BC49-01F927F41453}" srcOrd="1" destOrd="0" parTransId="{663CFED5-C66F-4166-986D-377B3FBCAA44}" sibTransId="{1846077A-5FB7-44F0-949C-F2E037F4E845}"/>
    <dgm:cxn modelId="{28A39CE7-6D35-4DB7-84F3-CBFF6FD36851}" type="presOf" srcId="{D96135DB-80A5-4276-926C-3B7CA428F17C}" destId="{5B80D811-51F2-4B56-A8D8-6C1BB3E03C15}" srcOrd="0" destOrd="0" presId="urn:microsoft.com/office/officeart/2005/8/layout/arrow5"/>
    <dgm:cxn modelId="{331F3A6A-D595-48C6-B831-33DB4D8514F1}" type="presOf" srcId="{7CFD81B3-06ED-4D75-ACCC-C38DC59F38DE}" destId="{627618AF-16AC-4C11-AC39-2869F01DA242}" srcOrd="0" destOrd="0" presId="urn:microsoft.com/office/officeart/2005/8/layout/arrow5"/>
    <dgm:cxn modelId="{C88BBE61-F070-4D33-89D4-A12D84AB951C}" srcId="{D96135DB-80A5-4276-926C-3B7CA428F17C}" destId="{7CFD81B3-06ED-4D75-ACCC-C38DC59F38DE}" srcOrd="0" destOrd="0" parTransId="{923BBDE2-EC63-4F6C-9D91-0236FACF9296}" sibTransId="{20772AAC-F541-41FC-8172-21E04E35429D}"/>
    <dgm:cxn modelId="{50E1C08C-A16E-4C63-BE16-F81D91A27CE3}" type="presParOf" srcId="{5B80D811-51F2-4B56-A8D8-6C1BB3E03C15}" destId="{627618AF-16AC-4C11-AC39-2869F01DA242}" srcOrd="0" destOrd="0" presId="urn:microsoft.com/office/officeart/2005/8/layout/arrow5"/>
    <dgm:cxn modelId="{7D7CF123-FBDE-464F-A570-E171EAE0526C}" type="presParOf" srcId="{5B80D811-51F2-4B56-A8D8-6C1BB3E03C15}" destId="{3C5A4618-0640-4B9B-B3CD-5B432964AEA2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27618AF-16AC-4C11-AC39-2869F01DA242}">
      <dsp:nvSpPr>
        <dsp:cNvPr id="0" name=""/>
        <dsp:cNvSpPr/>
      </dsp:nvSpPr>
      <dsp:spPr>
        <a:xfrm rot="16200000">
          <a:off x="702" y="261838"/>
          <a:ext cx="4002285" cy="4002285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3">
                <a:lumMod val="8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100" b="1" kern="1200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البرامج والمواد السمعية</a:t>
          </a:r>
          <a:endParaRPr lang="en-US" sz="4100" b="1" kern="1200" cap="none" spc="50" dirty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sp:txBody>
      <dsp:txXfrm rot="16200000">
        <a:off x="702" y="261838"/>
        <a:ext cx="4002285" cy="4002285"/>
      </dsp:txXfrm>
    </dsp:sp>
    <dsp:sp modelId="{3C5A4618-0640-4B9B-B3CD-5B432964AEA2}">
      <dsp:nvSpPr>
        <dsp:cNvPr id="0" name=""/>
        <dsp:cNvSpPr/>
      </dsp:nvSpPr>
      <dsp:spPr>
        <a:xfrm rot="5400000">
          <a:off x="4226611" y="261838"/>
          <a:ext cx="4002285" cy="4002285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3">
                <a:lumMod val="6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100" b="1" kern="1200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الأجهزة والمعدات</a:t>
          </a:r>
          <a:endParaRPr lang="en-US" sz="4100" b="1" kern="1200" cap="none" spc="50" dirty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sp:txBody>
      <dsp:txXfrm rot="5400000">
        <a:off x="4226611" y="261838"/>
        <a:ext cx="4002285" cy="40022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2850-0DD0-48ED-BF4F-24D0B74007F7}" type="datetimeFigureOut">
              <a:rPr lang="ar-SA" smtClean="0"/>
              <a:pPr/>
              <a:t>11/11/33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AD204-8A3F-4D24-93A4-707B169F1D5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2850-0DD0-48ED-BF4F-24D0B74007F7}" type="datetimeFigureOut">
              <a:rPr lang="ar-SA" smtClean="0"/>
              <a:pPr/>
              <a:t>11/11/33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AD204-8A3F-4D24-93A4-707B169F1D5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2850-0DD0-48ED-BF4F-24D0B74007F7}" type="datetimeFigureOut">
              <a:rPr lang="ar-SA" smtClean="0"/>
              <a:pPr/>
              <a:t>11/11/33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AD204-8A3F-4D24-93A4-707B169F1D5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2850-0DD0-48ED-BF4F-24D0B74007F7}" type="datetimeFigureOut">
              <a:rPr lang="ar-SA" smtClean="0"/>
              <a:pPr/>
              <a:t>11/11/33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AD204-8A3F-4D24-93A4-707B169F1D5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2850-0DD0-48ED-BF4F-24D0B74007F7}" type="datetimeFigureOut">
              <a:rPr lang="ar-SA" smtClean="0"/>
              <a:pPr/>
              <a:t>11/11/33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AD204-8A3F-4D24-93A4-707B169F1D5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2850-0DD0-48ED-BF4F-24D0B74007F7}" type="datetimeFigureOut">
              <a:rPr lang="ar-SA" smtClean="0"/>
              <a:pPr/>
              <a:t>11/11/33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AD204-8A3F-4D24-93A4-707B169F1D5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2850-0DD0-48ED-BF4F-24D0B74007F7}" type="datetimeFigureOut">
              <a:rPr lang="ar-SA" smtClean="0"/>
              <a:pPr/>
              <a:t>11/11/33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AD204-8A3F-4D24-93A4-707B169F1D5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2850-0DD0-48ED-BF4F-24D0B74007F7}" type="datetimeFigureOut">
              <a:rPr lang="ar-SA" smtClean="0"/>
              <a:pPr/>
              <a:t>11/11/33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AD204-8A3F-4D24-93A4-707B169F1D5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2850-0DD0-48ED-BF4F-24D0B74007F7}" type="datetimeFigureOut">
              <a:rPr lang="ar-SA" smtClean="0"/>
              <a:pPr/>
              <a:t>11/11/33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AD204-8A3F-4D24-93A4-707B169F1D5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2850-0DD0-48ED-BF4F-24D0B74007F7}" type="datetimeFigureOut">
              <a:rPr lang="ar-SA" smtClean="0"/>
              <a:pPr/>
              <a:t>11/11/33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AD204-8A3F-4D24-93A4-707B169F1D5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2850-0DD0-48ED-BF4F-24D0B74007F7}" type="datetimeFigureOut">
              <a:rPr lang="ar-SA" smtClean="0"/>
              <a:pPr/>
              <a:t>11/11/33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AD204-8A3F-4D24-93A4-707B169F1D5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12850-0DD0-48ED-BF4F-24D0B74007F7}" type="datetimeFigureOut">
              <a:rPr lang="ar-SA" smtClean="0"/>
              <a:pPr/>
              <a:t>11/11/33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AD204-8A3F-4D24-93A4-707B169F1D5C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800000"/>
                </a:solidFill>
                <a:latin typeface="Arabic Typesetting" pitchFamily="66" charset="-78"/>
                <a:cs typeface="Arabic Typesetting" pitchFamily="66" charset="-78"/>
              </a:rPr>
              <a:t>وســل 228 : وسائل الاتصال السمعية</a:t>
            </a: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/>
              <a:t>المحاضره الثالثة</a:t>
            </a:r>
            <a:endParaRPr lang="ar-S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C00000"/>
                </a:solidFill>
                <a:latin typeface="Arabic Typesetting" pitchFamily="66" charset="-78"/>
                <a:cs typeface="DecoType Naskh Extensions" pitchFamily="2" charset="-78"/>
              </a:rPr>
              <a:t>أثر حاسة السمع على اتزان الإنسان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ar-SA" b="1" dirty="0">
                <a:solidFill>
                  <a:srgbClr val="003399"/>
                </a:solidFill>
                <a:latin typeface="Arabic Typesetting" pitchFamily="66" charset="-78"/>
                <a:cs typeface="DecoType Naskh Extensions" pitchFamily="2" charset="-78"/>
              </a:rPr>
              <a:t>أمثلة:</a:t>
            </a:r>
          </a:p>
          <a:p>
            <a:pPr>
              <a:defRPr/>
            </a:pPr>
            <a:r>
              <a:rPr lang="ar-SA" b="1" dirty="0">
                <a:solidFill>
                  <a:srgbClr val="003399"/>
                </a:solidFill>
                <a:latin typeface="Arabic Typesetting" pitchFamily="66" charset="-78"/>
                <a:cs typeface="DecoType Naskh Extensions" pitchFamily="2" charset="-78"/>
              </a:rPr>
              <a:t>دوران الإنسان حول نفسه عدة مرات وتوقفه فجأة</a:t>
            </a:r>
          </a:p>
          <a:p>
            <a:pPr>
              <a:defRPr/>
            </a:pPr>
            <a:r>
              <a:rPr lang="ar-SA" b="1" dirty="0">
                <a:solidFill>
                  <a:srgbClr val="003399"/>
                </a:solidFill>
                <a:latin typeface="Arabic Typesetting" pitchFamily="66" charset="-78"/>
                <a:cs typeface="DecoType Naskh Extensions" pitchFamily="2" charset="-78"/>
              </a:rPr>
              <a:t>إذا استيقظ من نومه فجأة  وحاول المشي</a:t>
            </a:r>
          </a:p>
          <a:p>
            <a:pPr>
              <a:defRPr/>
            </a:pPr>
            <a:endParaRPr lang="ar-SA" b="1" dirty="0">
              <a:solidFill>
                <a:srgbClr val="003399"/>
              </a:solidFill>
              <a:latin typeface="Arabic Typesetting" pitchFamily="66" charset="-78"/>
              <a:cs typeface="DecoType Naskh Extensions" pitchFamily="2" charset="-78"/>
            </a:endParaRPr>
          </a:p>
          <a:p>
            <a:pPr>
              <a:buNone/>
              <a:defRPr/>
            </a:pPr>
            <a:r>
              <a:rPr lang="ar-SA" b="1" dirty="0">
                <a:solidFill>
                  <a:srgbClr val="003399"/>
                </a:solidFill>
                <a:latin typeface="Arabic Typesetting" pitchFamily="66" charset="-78"/>
                <a:cs typeface="DecoType Naskh Extensions" pitchFamily="2" charset="-78"/>
              </a:rPr>
              <a:t>الذبذبات الصوتية التي تدركها الأذن البشرية تتراوح بين</a:t>
            </a:r>
          </a:p>
          <a:p>
            <a:pPr>
              <a:buNone/>
              <a:defRPr/>
            </a:pPr>
            <a:r>
              <a:rPr lang="ar-SA" b="1" dirty="0">
                <a:solidFill>
                  <a:srgbClr val="003399"/>
                </a:solidFill>
                <a:latin typeface="Arabic Typesetting" pitchFamily="66" charset="-78"/>
                <a:cs typeface="DecoType Naskh Extensions" pitchFamily="2" charset="-78"/>
              </a:rPr>
              <a:t>20-000</a:t>
            </a:r>
            <a:r>
              <a:rPr lang="en-US" b="1" dirty="0">
                <a:solidFill>
                  <a:srgbClr val="003399"/>
                </a:solidFill>
                <a:latin typeface="Arabic Typesetting" pitchFamily="66" charset="-78"/>
                <a:cs typeface="DecoType Naskh Extensions" pitchFamily="2" charset="-78"/>
              </a:rPr>
              <a:t>,</a:t>
            </a:r>
            <a:r>
              <a:rPr lang="ar-SA" b="1" dirty="0">
                <a:solidFill>
                  <a:srgbClr val="003399"/>
                </a:solidFill>
                <a:latin typeface="Arabic Typesetting" pitchFamily="66" charset="-78"/>
                <a:cs typeface="DecoType Naskh Extensions" pitchFamily="2" charset="-78"/>
              </a:rPr>
              <a:t>20 ذبذبة في الثانية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kern="0" dirty="0" smtClean="0">
                <a:solidFill>
                  <a:srgbClr val="C00000"/>
                </a:solidFill>
                <a:latin typeface="Arabic Typesetting" pitchFamily="66" charset="-78"/>
                <a:ea typeface="+mj-ea"/>
                <a:cs typeface="DecoType Naskh Extensions" pitchFamily="2" charset="-78"/>
              </a:rPr>
              <a:t>خصائص الصوت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0" hangingPunct="0">
              <a:buClr>
                <a:schemeClr val="accent2"/>
              </a:buClr>
              <a:buFontTx/>
              <a:buChar char="•"/>
              <a:defRPr/>
            </a:pPr>
            <a:r>
              <a:rPr lang="ar-SA" b="1" kern="0" dirty="0">
                <a:solidFill>
                  <a:srgbClr val="003399"/>
                </a:solidFill>
                <a:latin typeface="Arabic Typesetting" pitchFamily="66" charset="-78"/>
                <a:ea typeface="+mn-ea"/>
                <a:cs typeface="DecoType Naskh Extensions" pitchFamily="2" charset="-78"/>
              </a:rPr>
              <a:t>الشدة أو سعة الموجة ويقابلها ما يعرف بالرنه</a:t>
            </a:r>
          </a:p>
          <a:p>
            <a:pPr eaLnBrk="0" hangingPunct="0">
              <a:buClr>
                <a:schemeClr val="accent2"/>
              </a:buClr>
              <a:buFontTx/>
              <a:buChar char="•"/>
              <a:defRPr/>
            </a:pPr>
            <a:r>
              <a:rPr lang="ar-SA" b="1" kern="0" dirty="0">
                <a:solidFill>
                  <a:srgbClr val="003399"/>
                </a:solidFill>
                <a:latin typeface="Arabic Typesetting" pitchFamily="66" charset="-78"/>
                <a:ea typeface="+mn-ea"/>
                <a:cs typeface="DecoType Naskh Extensions" pitchFamily="2" charset="-78"/>
              </a:rPr>
              <a:t>التردد أو طول الموجة ويقابلها ما يعرف بالمقام</a:t>
            </a:r>
          </a:p>
          <a:p>
            <a:pPr eaLnBrk="0" hangingPunct="0">
              <a:buClr>
                <a:schemeClr val="accent2"/>
              </a:buClr>
              <a:buFontTx/>
              <a:buChar char="•"/>
              <a:defRPr/>
            </a:pPr>
            <a:r>
              <a:rPr lang="ar-SA" b="1" kern="0" dirty="0">
                <a:solidFill>
                  <a:srgbClr val="003399"/>
                </a:solidFill>
                <a:latin typeface="Arabic Typesetting" pitchFamily="66" charset="-78"/>
                <a:ea typeface="+mn-ea"/>
                <a:cs typeface="DecoType Naskh Extensions" pitchFamily="2" charset="-78"/>
              </a:rPr>
              <a:t>درجة التركيب ويقابلها ما يعرف بالكيفية الصوتية</a:t>
            </a:r>
            <a:endParaRPr lang="en-US" b="1" kern="0" dirty="0">
              <a:solidFill>
                <a:srgbClr val="003399"/>
              </a:solidFill>
              <a:latin typeface="Arabic Typesetting" pitchFamily="66" charset="-78"/>
              <a:ea typeface="+mn-ea"/>
              <a:cs typeface="DecoType Naskh Extensions" pitchFamily="2" charset="-78"/>
            </a:endParaRPr>
          </a:p>
          <a:p>
            <a:endParaRPr lang="ar-S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kern="0" dirty="0" smtClean="0">
                <a:solidFill>
                  <a:srgbClr val="C00000"/>
                </a:solidFill>
                <a:latin typeface="Arabic Typesetting" pitchFamily="66" charset="-78"/>
                <a:ea typeface="+mj-ea"/>
                <a:cs typeface="DecoType Naskh Extensions" pitchFamily="2" charset="-78"/>
              </a:rPr>
              <a:t>أهمية حاسة السمع في توصيل المعلومات</a:t>
            </a:r>
            <a:r>
              <a:rPr lang="en-US" b="1" kern="0" dirty="0" smtClean="0">
                <a:solidFill>
                  <a:srgbClr val="C00000"/>
                </a:solidFill>
                <a:latin typeface="Arabic Typesetting" pitchFamily="66" charset="-78"/>
                <a:ea typeface="+mj-ea"/>
                <a:cs typeface="DecoType Naskh Extensions" pitchFamily="2" charset="-78"/>
              </a:rPr>
              <a:t/>
            </a:r>
            <a:br>
              <a:rPr lang="en-US" b="1" kern="0" dirty="0" smtClean="0">
                <a:solidFill>
                  <a:srgbClr val="C00000"/>
                </a:solidFill>
                <a:latin typeface="Arabic Typesetting" pitchFamily="66" charset="-78"/>
                <a:ea typeface="+mj-ea"/>
                <a:cs typeface="DecoType Naskh Extensions" pitchFamily="2" charset="-78"/>
              </a:rPr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ar-SA" b="1" kern="0" dirty="0">
                <a:solidFill>
                  <a:srgbClr val="003399"/>
                </a:solidFill>
                <a:latin typeface="Arabic Typesetting" pitchFamily="66" charset="-78"/>
                <a:ea typeface="+mn-ea"/>
                <a:cs typeface="DecoType Naskh Extensions" pitchFamily="2" charset="-78"/>
              </a:rPr>
              <a:t>الأذن البشرية أدق تحليلا وأكثر تمييزا</a:t>
            </a:r>
          </a:p>
          <a:p>
            <a:pPr>
              <a:defRPr/>
            </a:pPr>
            <a:r>
              <a:rPr lang="ar-SA" b="1" kern="0" dirty="0">
                <a:solidFill>
                  <a:srgbClr val="003399"/>
                </a:solidFill>
                <a:latin typeface="Arabic Typesetting" pitchFamily="66" charset="-78"/>
                <a:ea typeface="+mn-ea"/>
                <a:cs typeface="DecoType Naskh Extensions" pitchFamily="2" charset="-78"/>
              </a:rPr>
              <a:t> لكل صوت نغمه خاصة به</a:t>
            </a:r>
          </a:p>
          <a:p>
            <a:pPr>
              <a:defRPr/>
            </a:pPr>
            <a:r>
              <a:rPr lang="ar-SA" b="1" kern="0" dirty="0">
                <a:solidFill>
                  <a:srgbClr val="003399"/>
                </a:solidFill>
                <a:latin typeface="Arabic Typesetting" pitchFamily="66" charset="-78"/>
                <a:ea typeface="+mn-ea"/>
                <a:cs typeface="DecoType Naskh Extensions" pitchFamily="2" charset="-78"/>
              </a:rPr>
              <a:t> حسن الاستماع له دور في تنمية الخبرات التعليمية</a:t>
            </a:r>
          </a:p>
          <a:p>
            <a:pPr>
              <a:defRPr/>
            </a:pPr>
            <a:r>
              <a:rPr lang="ar-SA" b="1" kern="0" dirty="0">
                <a:solidFill>
                  <a:srgbClr val="003399"/>
                </a:solidFill>
                <a:latin typeface="Arabic Typesetting" pitchFamily="66" charset="-78"/>
                <a:ea typeface="+mn-ea"/>
                <a:cs typeface="DecoType Naskh Extensions" pitchFamily="2" charset="-78"/>
              </a:rPr>
              <a:t> حاسة السمع مرتبطة مع الكلام</a:t>
            </a:r>
            <a:endParaRPr lang="en-US" b="1" kern="0" dirty="0">
              <a:solidFill>
                <a:srgbClr val="003399"/>
              </a:solidFill>
              <a:latin typeface="Arabic Typesetting" pitchFamily="66" charset="-78"/>
              <a:ea typeface="+mn-ea"/>
              <a:cs typeface="DecoType Naskh Extensions" pitchFamily="2" charset="-78"/>
            </a:endParaRPr>
          </a:p>
          <a:p>
            <a:endParaRPr lang="ar-S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C00000"/>
                </a:solidFill>
                <a:latin typeface="Arabic Typesetting" pitchFamily="66" charset="-78"/>
                <a:ea typeface="+mj-ea"/>
                <a:cs typeface="Arabic Typesetting" pitchFamily="66" charset="-78"/>
              </a:rPr>
              <a:t>ما هي وسائل الاتصال السمعية</a:t>
            </a:r>
            <a:endParaRPr lang="ar-SA" dirty="0"/>
          </a:p>
        </p:txBody>
      </p:sp>
      <p:graphicFrame>
        <p:nvGraphicFramePr>
          <p:cNvPr id="4" name="عنصر نائب للمحتوى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kern="10" dirty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</a:rPr>
              <a:t>أنواع وسائل الاتصال التعليمية السمعية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Tx/>
              <a:buAutoNum type="arabicPeriod"/>
            </a:pPr>
            <a:r>
              <a:rPr lang="ar-SA" b="1" dirty="0" smtClean="0">
                <a:solidFill>
                  <a:srgbClr val="003399"/>
                </a:solidFill>
                <a:latin typeface="Arabic Typesetting" pitchFamily="66" charset="-78"/>
                <a:cs typeface="DecoType Naskh Extensions" pitchFamily="2" charset="-78"/>
              </a:rPr>
              <a:t>الراديو والإذاعة المسموعة</a:t>
            </a:r>
          </a:p>
          <a:p>
            <a:pPr marL="457200" indent="-457200">
              <a:buFontTx/>
              <a:buAutoNum type="arabicPeriod"/>
            </a:pPr>
            <a:r>
              <a:rPr lang="ar-SA" b="1" dirty="0" smtClean="0">
                <a:solidFill>
                  <a:srgbClr val="003399"/>
                </a:solidFill>
                <a:latin typeface="Arabic Typesetting" pitchFamily="66" charset="-78"/>
                <a:cs typeface="DecoType Naskh Extensions" pitchFamily="2" charset="-78"/>
              </a:rPr>
              <a:t>التسجيلات الصوتية على الأشرطة</a:t>
            </a:r>
          </a:p>
          <a:p>
            <a:pPr marL="457200" indent="-457200">
              <a:buFontTx/>
              <a:buAutoNum type="arabicPeriod"/>
            </a:pPr>
            <a:r>
              <a:rPr lang="ar-SA" b="1" dirty="0" smtClean="0">
                <a:solidFill>
                  <a:srgbClr val="003399"/>
                </a:solidFill>
                <a:latin typeface="Arabic Typesetting" pitchFamily="66" charset="-78"/>
                <a:cs typeface="DecoType Naskh Extensions" pitchFamily="2" charset="-78"/>
              </a:rPr>
              <a:t>التسجيلات الصوتية على الاسطوانات</a:t>
            </a:r>
          </a:p>
          <a:p>
            <a:pPr marL="457200" indent="-457200">
              <a:buFontTx/>
              <a:buAutoNum type="arabicPeriod"/>
            </a:pPr>
            <a:r>
              <a:rPr lang="ar-SA" b="1" dirty="0" smtClean="0">
                <a:solidFill>
                  <a:srgbClr val="003399"/>
                </a:solidFill>
                <a:latin typeface="Arabic Typesetting" pitchFamily="66" charset="-78"/>
                <a:cs typeface="DecoType Naskh Extensions" pitchFamily="2" charset="-78"/>
              </a:rPr>
              <a:t>الإذاعة المدرسية</a:t>
            </a:r>
          </a:p>
          <a:p>
            <a:pPr marL="457200" indent="-457200">
              <a:buFontTx/>
              <a:buAutoNum type="arabicPeriod"/>
            </a:pPr>
            <a:r>
              <a:rPr lang="ar-SA" b="1" dirty="0" smtClean="0">
                <a:solidFill>
                  <a:srgbClr val="003399"/>
                </a:solidFill>
                <a:latin typeface="Arabic Typesetting" pitchFamily="66" charset="-78"/>
                <a:cs typeface="DecoType Naskh Extensions" pitchFamily="2" charset="-78"/>
              </a:rPr>
              <a:t>أجهزة الاتصال السلكية واللاسلكية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defRPr/>
            </a:pPr>
            <a:r>
              <a:rPr lang="ar-SA" b="1" dirty="0">
                <a:solidFill>
                  <a:srgbClr val="7030A0"/>
                </a:solidFill>
                <a:latin typeface="Arabic Typesetting" pitchFamily="66" charset="-78"/>
                <a:cs typeface="Arabic Typesetting" pitchFamily="66" charset="-78"/>
              </a:rPr>
              <a:t>مصادر وسائل الاتصال التعليمية </a:t>
            </a:r>
          </a:p>
          <a:p>
            <a:pPr>
              <a:buClr>
                <a:schemeClr val="tx1"/>
              </a:buClr>
              <a:defRPr/>
            </a:pPr>
            <a:r>
              <a:rPr lang="ar-SA" b="1" dirty="0">
                <a:solidFill>
                  <a:srgbClr val="7030A0"/>
                </a:solidFill>
                <a:latin typeface="Arabic Typesetting" pitchFamily="66" charset="-78"/>
                <a:cs typeface="Arabic Typesetting" pitchFamily="66" charset="-78"/>
              </a:rPr>
              <a:t>وسائل الاتصال التعليمية السمعية </a:t>
            </a:r>
          </a:p>
          <a:p>
            <a:pPr>
              <a:buClr>
                <a:schemeClr val="tx1"/>
              </a:buClr>
              <a:defRPr/>
            </a:pPr>
            <a:r>
              <a:rPr lang="ar-SA" b="1" dirty="0">
                <a:solidFill>
                  <a:srgbClr val="7030A0"/>
                </a:solidFill>
                <a:latin typeface="Arabic Typesetting" pitchFamily="66" charset="-78"/>
                <a:cs typeface="Arabic Typesetting" pitchFamily="66" charset="-78"/>
              </a:rPr>
              <a:t>كيفية عمل الجهاز السمعي </a:t>
            </a:r>
          </a:p>
          <a:p>
            <a:pPr>
              <a:buClr>
                <a:schemeClr val="tx1"/>
              </a:buClr>
              <a:defRPr/>
            </a:pPr>
            <a:r>
              <a:rPr lang="ar-SA" b="1" dirty="0">
                <a:solidFill>
                  <a:srgbClr val="7030A0"/>
                </a:solidFill>
                <a:latin typeface="Arabic Typesetting" pitchFamily="66" charset="-78"/>
                <a:cs typeface="Arabic Typesetting" pitchFamily="66" charset="-78"/>
              </a:rPr>
              <a:t>خصائص الصوت </a:t>
            </a:r>
          </a:p>
          <a:p>
            <a:pPr>
              <a:buClr>
                <a:schemeClr val="tx1"/>
              </a:buClr>
              <a:defRPr/>
            </a:pPr>
            <a:r>
              <a:rPr lang="ar-SA" b="1" dirty="0">
                <a:solidFill>
                  <a:srgbClr val="7030A0"/>
                </a:solidFill>
                <a:latin typeface="Arabic Typesetting" pitchFamily="66" charset="-78"/>
                <a:cs typeface="Arabic Typesetting" pitchFamily="66" charset="-78"/>
              </a:rPr>
              <a:t>اثر حاسة السمع على أتزان الإنسان </a:t>
            </a:r>
          </a:p>
          <a:p>
            <a:pPr>
              <a:buClr>
                <a:schemeClr val="tx1"/>
              </a:buClr>
              <a:defRPr/>
            </a:pPr>
            <a:r>
              <a:rPr lang="ar-SA" b="1" dirty="0">
                <a:solidFill>
                  <a:srgbClr val="7030A0"/>
                </a:solidFill>
                <a:latin typeface="Arabic Typesetting" pitchFamily="66" charset="-78"/>
                <a:cs typeface="Arabic Typesetting" pitchFamily="66" charset="-78"/>
              </a:rPr>
              <a:t>مااهمية حاسة السمع في توصيل المعلومات </a:t>
            </a:r>
          </a:p>
          <a:p>
            <a:pPr>
              <a:buClr>
                <a:schemeClr val="tx1"/>
              </a:buClr>
              <a:defRPr/>
            </a:pPr>
            <a:r>
              <a:rPr lang="ar-SA" b="1" dirty="0">
                <a:solidFill>
                  <a:srgbClr val="7030A0"/>
                </a:solidFill>
                <a:latin typeface="Arabic Typesetting" pitchFamily="66" charset="-78"/>
                <a:cs typeface="Arabic Typesetting" pitchFamily="66" charset="-78"/>
              </a:rPr>
              <a:t>أنواع وسائل الاتصال التعليمية السمعية 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kern="0" dirty="0" smtClean="0">
                <a:solidFill>
                  <a:srgbClr val="003399"/>
                </a:solidFill>
                <a:latin typeface="Arabic Typesetting" pitchFamily="66" charset="-78"/>
                <a:ea typeface="+mj-ea"/>
                <a:cs typeface="DecoType Naskh Extensions" pitchFamily="2" charset="-78"/>
              </a:rPr>
              <a:t>وسائل الاتصال التعليمية / عملية الاتصال وعلاقتها بالسمع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defRPr/>
            </a:pPr>
            <a:r>
              <a:rPr lang="ar-SA" b="1" dirty="0">
                <a:solidFill>
                  <a:schemeClr val="tx1">
                    <a:lumMod val="95000"/>
                    <a:lumOff val="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مصادر وسائل الاتصال التعليمية </a:t>
            </a:r>
          </a:p>
          <a:p>
            <a:pPr>
              <a:buClr>
                <a:schemeClr val="tx1"/>
              </a:buClr>
              <a:defRPr/>
            </a:pPr>
            <a:r>
              <a:rPr lang="ar-SA" b="1" dirty="0">
                <a:solidFill>
                  <a:schemeClr val="tx1">
                    <a:lumMod val="95000"/>
                    <a:lumOff val="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وسائل الاتصال التعليمية السمعية </a:t>
            </a:r>
          </a:p>
          <a:p>
            <a:pPr>
              <a:buClr>
                <a:schemeClr val="tx1"/>
              </a:buClr>
              <a:defRPr/>
            </a:pPr>
            <a:r>
              <a:rPr lang="ar-SA" b="1" dirty="0">
                <a:solidFill>
                  <a:schemeClr val="tx1">
                    <a:lumMod val="95000"/>
                    <a:lumOff val="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كيف يعمل الجهاز السمعي </a:t>
            </a:r>
          </a:p>
          <a:p>
            <a:pPr>
              <a:buClr>
                <a:schemeClr val="tx1"/>
              </a:buClr>
              <a:defRPr/>
            </a:pPr>
            <a:r>
              <a:rPr lang="ar-SA" b="1" dirty="0">
                <a:solidFill>
                  <a:schemeClr val="tx1">
                    <a:lumMod val="95000"/>
                    <a:lumOff val="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تركيب جهاز السمع </a:t>
            </a:r>
          </a:p>
          <a:p>
            <a:pPr>
              <a:buClr>
                <a:schemeClr val="tx1"/>
              </a:buClr>
              <a:defRPr/>
            </a:pPr>
            <a:r>
              <a:rPr lang="ar-SA" b="1" dirty="0">
                <a:solidFill>
                  <a:schemeClr val="tx1">
                    <a:lumMod val="95000"/>
                    <a:lumOff val="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أهمية حاسة السمع في توصيل المعلومات </a:t>
            </a:r>
          </a:p>
          <a:p>
            <a:pPr>
              <a:buClr>
                <a:schemeClr val="tx1"/>
              </a:buClr>
              <a:defRPr/>
            </a:pPr>
            <a:r>
              <a:rPr lang="ar-SA" b="1" dirty="0">
                <a:solidFill>
                  <a:schemeClr val="tx1">
                    <a:lumMod val="95000"/>
                    <a:lumOff val="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وسائل الاتصال التعليمية السمعية </a:t>
            </a:r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003399"/>
                </a:solidFill>
                <a:latin typeface="Arabic Typesetting" pitchFamily="66" charset="-78"/>
                <a:cs typeface="DecoType Naskh Extensions" pitchFamily="2" charset="-78"/>
              </a:rPr>
              <a:t>مصادر وسائل الاتصال التعليمية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>
                <a:solidFill>
                  <a:srgbClr val="C00000"/>
                </a:solidFill>
                <a:latin typeface="Arabic Typesetting" pitchFamily="66" charset="-78"/>
                <a:cs typeface="DecoType Naskh Extensions" pitchFamily="2" charset="-78"/>
              </a:rPr>
              <a:t>البيئة المحلية :</a:t>
            </a:r>
          </a:p>
          <a:p>
            <a:pPr>
              <a:defRPr/>
            </a:pPr>
            <a:r>
              <a:rPr lang="ar-SA" b="1" dirty="0">
                <a:solidFill>
                  <a:srgbClr val="003399"/>
                </a:solidFill>
                <a:latin typeface="Arabic Typesetting" pitchFamily="66" charset="-78"/>
                <a:cs typeface="DecoType Naskh Extensions" pitchFamily="2" charset="-78"/>
              </a:rPr>
              <a:t>المنزل</a:t>
            </a:r>
          </a:p>
          <a:p>
            <a:pPr>
              <a:defRPr/>
            </a:pPr>
            <a:r>
              <a:rPr lang="ar-SA" b="1" dirty="0">
                <a:solidFill>
                  <a:srgbClr val="003399"/>
                </a:solidFill>
                <a:latin typeface="Arabic Typesetting" pitchFamily="66" charset="-78"/>
                <a:cs typeface="DecoType Naskh Extensions" pitchFamily="2" charset="-78"/>
              </a:rPr>
              <a:t>السوق</a:t>
            </a:r>
          </a:p>
          <a:p>
            <a:pPr>
              <a:defRPr/>
            </a:pPr>
            <a:r>
              <a:rPr lang="ar-SA" b="1" dirty="0">
                <a:solidFill>
                  <a:srgbClr val="003399"/>
                </a:solidFill>
                <a:latin typeface="Arabic Typesetting" pitchFamily="66" charset="-78"/>
                <a:cs typeface="DecoType Naskh Extensions" pitchFamily="2" charset="-78"/>
              </a:rPr>
              <a:t>الشارع</a:t>
            </a:r>
          </a:p>
          <a:p>
            <a:pPr>
              <a:defRPr/>
            </a:pPr>
            <a:r>
              <a:rPr lang="ar-SA" b="1" dirty="0">
                <a:solidFill>
                  <a:srgbClr val="003399"/>
                </a:solidFill>
                <a:latin typeface="Arabic Typesetting" pitchFamily="66" charset="-78"/>
                <a:cs typeface="DecoType Naskh Extensions" pitchFamily="2" charset="-78"/>
              </a:rPr>
              <a:t>القرية</a:t>
            </a:r>
          </a:p>
          <a:p>
            <a:pPr>
              <a:defRPr/>
            </a:pPr>
            <a:r>
              <a:rPr lang="ar-SA" b="1" dirty="0">
                <a:solidFill>
                  <a:srgbClr val="003399"/>
                </a:solidFill>
                <a:latin typeface="Arabic Typesetting" pitchFamily="66" charset="-78"/>
                <a:cs typeface="DecoType Naskh Extensions" pitchFamily="2" charset="-78"/>
              </a:rPr>
              <a:t>المدينة</a:t>
            </a:r>
          </a:p>
          <a:p>
            <a:pPr>
              <a:defRPr/>
            </a:pPr>
            <a:r>
              <a:rPr lang="ar-SA" b="1" dirty="0">
                <a:solidFill>
                  <a:srgbClr val="003399"/>
                </a:solidFill>
                <a:latin typeface="Arabic Typesetting" pitchFamily="66" charset="-78"/>
                <a:cs typeface="DecoType Naskh Extensions" pitchFamily="2" charset="-78"/>
              </a:rPr>
              <a:t>الدولة</a:t>
            </a:r>
            <a:endParaRPr lang="en-US" b="1" dirty="0">
              <a:solidFill>
                <a:srgbClr val="003399"/>
              </a:solidFill>
              <a:latin typeface="Arabic Typesetting" pitchFamily="66" charset="-78"/>
              <a:cs typeface="DecoType Naskh Extensions" pitchFamily="2" charset="-78"/>
            </a:endParaRPr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003399"/>
                </a:solidFill>
                <a:latin typeface="Arabic Typesetting" pitchFamily="66" charset="-78"/>
                <a:cs typeface="DecoType Naskh Extensions" pitchFamily="2" charset="-78"/>
              </a:rPr>
              <a:t>مصادر وسائل الاتصال التعليمية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>
                <a:solidFill>
                  <a:srgbClr val="C00000"/>
                </a:solidFill>
                <a:latin typeface="Arabic Typesetting" pitchFamily="66" charset="-78"/>
                <a:cs typeface="DecoType Naskh Extensions" pitchFamily="2" charset="-78"/>
              </a:rPr>
              <a:t>البيئة الخارجية  :</a:t>
            </a:r>
          </a:p>
          <a:p>
            <a:pPr>
              <a:defRPr/>
            </a:pPr>
            <a:r>
              <a:rPr lang="ar-SA" b="1" dirty="0">
                <a:solidFill>
                  <a:srgbClr val="003399"/>
                </a:solidFill>
                <a:latin typeface="Arabic Typesetting" pitchFamily="66" charset="-78"/>
                <a:cs typeface="DecoType Naskh Extensions" pitchFamily="2" charset="-78"/>
              </a:rPr>
              <a:t>الوطن </a:t>
            </a:r>
          </a:p>
          <a:p>
            <a:pPr>
              <a:defRPr/>
            </a:pPr>
            <a:r>
              <a:rPr lang="ar-SA" b="1" dirty="0">
                <a:solidFill>
                  <a:srgbClr val="003399"/>
                </a:solidFill>
                <a:latin typeface="Arabic Typesetting" pitchFamily="66" charset="-78"/>
                <a:cs typeface="DecoType Naskh Extensions" pitchFamily="2" charset="-78"/>
              </a:rPr>
              <a:t>العالم </a:t>
            </a:r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003399"/>
                </a:solidFill>
                <a:latin typeface="Arabic Typesetting" pitchFamily="66" charset="-78"/>
                <a:cs typeface="DecoType Naskh Extensions" pitchFamily="2" charset="-78"/>
              </a:rPr>
              <a:t>مصادر وسائل الاتصال التعليمية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0" hangingPunct="0">
              <a:buClr>
                <a:schemeClr val="accent2"/>
              </a:buClr>
              <a:buFontTx/>
              <a:buChar char="•"/>
              <a:defRPr/>
            </a:pPr>
            <a:r>
              <a:rPr lang="ar-SA" b="1" kern="0" dirty="0" smtClean="0">
                <a:solidFill>
                  <a:srgbClr val="003399"/>
                </a:solidFill>
                <a:latin typeface="Arabic Typesetting" pitchFamily="66" charset="-78"/>
                <a:cs typeface="DecoType Naskh Extensions" pitchFamily="2" charset="-78"/>
              </a:rPr>
              <a:t>التلاميذ </a:t>
            </a:r>
            <a:r>
              <a:rPr lang="ar-SA" b="1" kern="0" dirty="0">
                <a:solidFill>
                  <a:srgbClr val="003399"/>
                </a:solidFill>
                <a:latin typeface="Arabic Typesetting" pitchFamily="66" charset="-78"/>
                <a:cs typeface="DecoType Naskh Extensions" pitchFamily="2" charset="-78"/>
              </a:rPr>
              <a:t>والمعلمون  </a:t>
            </a:r>
          </a:p>
          <a:p>
            <a:pPr eaLnBrk="0" hangingPunct="0">
              <a:buClr>
                <a:schemeClr val="accent2"/>
              </a:buClr>
              <a:buFontTx/>
              <a:buChar char="•"/>
              <a:defRPr/>
            </a:pPr>
            <a:r>
              <a:rPr lang="ar-SA" b="1" kern="0" dirty="0">
                <a:solidFill>
                  <a:srgbClr val="003399"/>
                </a:solidFill>
                <a:latin typeface="Arabic Typesetting" pitchFamily="66" charset="-78"/>
                <a:cs typeface="DecoType Naskh Extensions" pitchFamily="2" charset="-78"/>
              </a:rPr>
              <a:t>قسم الوسائل التعليمة بادارات التعليم </a:t>
            </a:r>
          </a:p>
          <a:p>
            <a:pPr eaLnBrk="0" hangingPunct="0">
              <a:buClr>
                <a:schemeClr val="accent2"/>
              </a:buClr>
              <a:buFontTx/>
              <a:buChar char="•"/>
              <a:defRPr/>
            </a:pPr>
            <a:r>
              <a:rPr lang="ar-SA" b="1" kern="0" dirty="0">
                <a:solidFill>
                  <a:srgbClr val="003399"/>
                </a:solidFill>
                <a:latin typeface="Arabic Typesetting" pitchFamily="66" charset="-78"/>
                <a:cs typeface="DecoType Naskh Extensions" pitchFamily="2" charset="-78"/>
              </a:rPr>
              <a:t>مركز الوسائل التعليمة كالجامعات وكليات المعلمين والمعاهد </a:t>
            </a:r>
          </a:p>
          <a:p>
            <a:pPr eaLnBrk="0" hangingPunct="0">
              <a:buClr>
                <a:schemeClr val="accent2"/>
              </a:buClr>
              <a:buFontTx/>
              <a:buChar char="•"/>
              <a:defRPr/>
            </a:pPr>
            <a:r>
              <a:rPr lang="ar-SA" b="1" kern="0" dirty="0">
                <a:solidFill>
                  <a:srgbClr val="003399"/>
                </a:solidFill>
                <a:latin typeface="Arabic Typesetting" pitchFamily="66" charset="-78"/>
                <a:cs typeface="DecoType Naskh Extensions" pitchFamily="2" charset="-78"/>
              </a:rPr>
              <a:t>المصانع المحلية </a:t>
            </a:r>
          </a:p>
          <a:p>
            <a:pPr eaLnBrk="0" hangingPunct="0">
              <a:buClr>
                <a:schemeClr val="accent2"/>
              </a:buClr>
              <a:buFontTx/>
              <a:buChar char="•"/>
              <a:defRPr/>
            </a:pPr>
            <a:r>
              <a:rPr lang="ar-SA" b="1" kern="0" dirty="0">
                <a:solidFill>
                  <a:srgbClr val="003399"/>
                </a:solidFill>
                <a:latin typeface="Arabic Typesetting" pitchFamily="66" charset="-78"/>
                <a:cs typeface="DecoType Naskh Extensions" pitchFamily="2" charset="-78"/>
              </a:rPr>
              <a:t>المصانع والمؤسسات العالمية </a:t>
            </a:r>
          </a:p>
          <a:p>
            <a:pPr eaLnBrk="0" hangingPunct="0">
              <a:buClr>
                <a:schemeClr val="accent2"/>
              </a:buClr>
              <a:buFontTx/>
              <a:buChar char="•"/>
              <a:defRPr/>
            </a:pPr>
            <a:r>
              <a:rPr lang="ar-SA" b="1" kern="0" dirty="0">
                <a:solidFill>
                  <a:srgbClr val="003399"/>
                </a:solidFill>
                <a:latin typeface="Arabic Typesetting" pitchFamily="66" charset="-78"/>
                <a:cs typeface="DecoType Naskh Extensions" pitchFamily="2" charset="-78"/>
              </a:rPr>
              <a:t>السفارات والمراكز الثقافية الاجنبية </a:t>
            </a:r>
          </a:p>
          <a:p>
            <a:pPr eaLnBrk="0" hangingPunct="0">
              <a:buClr>
                <a:schemeClr val="accent2"/>
              </a:buClr>
              <a:buFontTx/>
              <a:buChar char="•"/>
              <a:defRPr/>
            </a:pPr>
            <a:r>
              <a:rPr lang="ar-SA" b="1" kern="0" dirty="0">
                <a:solidFill>
                  <a:srgbClr val="003399"/>
                </a:solidFill>
                <a:latin typeface="Arabic Typesetting" pitchFamily="66" charset="-78"/>
                <a:cs typeface="DecoType Naskh Extensions" pitchFamily="2" charset="-78"/>
              </a:rPr>
              <a:t>المنظمة العربية للتربية والثقافة والعلوم </a:t>
            </a:r>
          </a:p>
          <a:p>
            <a:pPr eaLnBrk="0" hangingPunct="0">
              <a:buClr>
                <a:schemeClr val="accent2"/>
              </a:buClr>
              <a:buFontTx/>
              <a:buChar char="•"/>
              <a:defRPr/>
            </a:pPr>
            <a:r>
              <a:rPr lang="ar-SA" b="1" kern="0" dirty="0">
                <a:solidFill>
                  <a:srgbClr val="003399"/>
                </a:solidFill>
                <a:latin typeface="Arabic Typesetting" pitchFamily="66" charset="-78"/>
                <a:cs typeface="DecoType Naskh Extensions" pitchFamily="2" charset="-78"/>
              </a:rPr>
              <a:t>المركز العربي للتقنيات التربوية </a:t>
            </a:r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وسائل الاتصال التعليمية السمعية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ar-SA" b="1" kern="0" dirty="0">
                <a:solidFill>
                  <a:srgbClr val="003399"/>
                </a:solidFill>
                <a:latin typeface="Arabic Typesetting" pitchFamily="66" charset="-78"/>
                <a:ea typeface="+mn-ea"/>
                <a:cs typeface="DecoType Naskh Extensions" pitchFamily="2" charset="-78"/>
              </a:rPr>
              <a:t>أهمية الوسائل السمعية </a:t>
            </a:r>
          </a:p>
          <a:p>
            <a:pPr>
              <a:defRPr/>
            </a:pPr>
            <a:r>
              <a:rPr lang="ar-SA" b="1" kern="0" dirty="0">
                <a:solidFill>
                  <a:srgbClr val="003399"/>
                </a:solidFill>
                <a:latin typeface="Arabic Typesetting" pitchFamily="66" charset="-78"/>
                <a:ea typeface="+mn-ea"/>
                <a:cs typeface="DecoType Naskh Extensions" pitchFamily="2" charset="-78"/>
              </a:rPr>
              <a:t>الدراسة التي أجراها العلماء اليابانيون في الوسائل السمعية</a:t>
            </a:r>
          </a:p>
          <a:p>
            <a:pPr>
              <a:defRPr/>
            </a:pPr>
            <a:r>
              <a:rPr lang="ar-SA" b="1" kern="0" dirty="0">
                <a:solidFill>
                  <a:srgbClr val="003399"/>
                </a:solidFill>
                <a:latin typeface="Arabic Typesetting" pitchFamily="66" charset="-78"/>
                <a:ea typeface="+mn-ea"/>
                <a:cs typeface="DecoType Naskh Extensions" pitchFamily="2" charset="-78"/>
              </a:rPr>
              <a:t>ذكر القران لحاسة السمع</a:t>
            </a:r>
          </a:p>
          <a:p>
            <a:pPr>
              <a:defRPr/>
            </a:pPr>
            <a:r>
              <a:rPr lang="ar-SA" b="1" kern="0" dirty="0">
                <a:solidFill>
                  <a:srgbClr val="003399"/>
                </a:solidFill>
                <a:latin typeface="Arabic Typesetting" pitchFamily="66" charset="-78"/>
                <a:ea typeface="+mn-ea"/>
                <a:cs typeface="DecoType Naskh Extensions" pitchFamily="2" charset="-78"/>
              </a:rPr>
              <a:t>أهمية حاسة السمع على بقية الحواس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kern="0" dirty="0" smtClean="0">
                <a:solidFill>
                  <a:srgbClr val="C00000"/>
                </a:solidFill>
                <a:latin typeface="Arabic Typesetting" pitchFamily="66" charset="-78"/>
                <a:ea typeface="+mj-ea"/>
                <a:cs typeface="Arabic Typesetting" pitchFamily="66" charset="-78"/>
              </a:rPr>
              <a:t>متى وكيف تعمل حاسة السمع ؟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ar-SA" b="1" kern="0" dirty="0">
                <a:solidFill>
                  <a:srgbClr val="003399"/>
                </a:solidFill>
                <a:latin typeface="Arabic Typesetting" pitchFamily="66" charset="-78"/>
                <a:ea typeface="+mn-ea"/>
                <a:cs typeface="DecoType Naskh Extensions" pitchFamily="2" charset="-78"/>
              </a:rPr>
              <a:t>مما يلاحظ أن حاسة السمع تعمل :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ar-SA" b="1" kern="0" dirty="0">
                <a:solidFill>
                  <a:srgbClr val="003399"/>
                </a:solidFill>
                <a:latin typeface="Arabic Typesetting" pitchFamily="66" charset="-78"/>
                <a:ea typeface="+mn-ea"/>
                <a:cs typeface="DecoType Naskh Extensions" pitchFamily="2" charset="-78"/>
              </a:rPr>
              <a:t>في ظل ظروف مختلفة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ar-SA" b="1" kern="0" dirty="0">
                <a:solidFill>
                  <a:srgbClr val="003399"/>
                </a:solidFill>
                <a:latin typeface="Arabic Typesetting" pitchFamily="66" charset="-78"/>
                <a:ea typeface="+mn-ea"/>
                <a:cs typeface="DecoType Naskh Extensions" pitchFamily="2" charset="-78"/>
              </a:rPr>
              <a:t>لا تتوقف عن العمل ليلا أو نهارا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ar-SA" b="1" kern="0" dirty="0">
                <a:solidFill>
                  <a:srgbClr val="003399"/>
                </a:solidFill>
                <a:latin typeface="Arabic Typesetting" pitchFamily="66" charset="-78"/>
                <a:ea typeface="+mn-ea"/>
                <a:cs typeface="DecoType Naskh Extensions" pitchFamily="2" charset="-78"/>
              </a:rPr>
              <a:t>تحقيق عملية الاتصال الجيد</a:t>
            </a:r>
            <a:endParaRPr lang="en-US" b="1" kern="0" dirty="0">
              <a:solidFill>
                <a:srgbClr val="003399"/>
              </a:solidFill>
              <a:latin typeface="Arabic Typesetting" pitchFamily="66" charset="-78"/>
              <a:ea typeface="+mn-ea"/>
              <a:cs typeface="DecoType Naskh Extensions" pitchFamily="2" charset="-78"/>
            </a:endParaRPr>
          </a:p>
          <a:p>
            <a:endParaRPr lang="ar-S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ar-SA" b="1" kern="0" dirty="0">
                <a:solidFill>
                  <a:srgbClr val="003399"/>
                </a:solidFill>
                <a:latin typeface="Arabic Typesetting" pitchFamily="66" charset="-78"/>
                <a:ea typeface="+mn-ea"/>
                <a:cs typeface="DecoType Naskh Extensions" pitchFamily="2" charset="-78"/>
              </a:rPr>
              <a:t>استقبال الصوت على هيئة رموز </a:t>
            </a:r>
            <a:r>
              <a:rPr lang="ar-SA" b="1" kern="0" dirty="0" smtClean="0">
                <a:solidFill>
                  <a:srgbClr val="003399"/>
                </a:solidFill>
                <a:latin typeface="Arabic Typesetting" pitchFamily="66" charset="-78"/>
                <a:ea typeface="+mn-ea"/>
                <a:cs typeface="DecoType Naskh Extensions" pitchFamily="2" charset="-78"/>
              </a:rPr>
              <a:t>لفظية</a:t>
            </a:r>
          </a:p>
          <a:p>
            <a:pPr>
              <a:buNone/>
              <a:defRPr/>
            </a:pPr>
            <a:r>
              <a:rPr lang="ar-SA" sz="2800" b="1" kern="0" dirty="0" smtClean="0">
                <a:latin typeface="Arabic Typesetting" pitchFamily="66" charset="-78"/>
                <a:cs typeface="DecoType Naskh Extensions" pitchFamily="2" charset="-78"/>
              </a:rPr>
              <a:t>تستقبل </a:t>
            </a:r>
            <a:r>
              <a:rPr lang="ar-SA" sz="2800" b="1" kern="0" dirty="0" smtClean="0">
                <a:latin typeface="Arabic Typesetting" pitchFamily="66" charset="-78"/>
                <a:cs typeface="DecoType Naskh Extensions" pitchFamily="2" charset="-78"/>
              </a:rPr>
              <a:t>الأ</a:t>
            </a:r>
            <a:r>
              <a:rPr lang="ar-SA" sz="2800" b="1" kern="0" dirty="0" smtClean="0">
                <a:latin typeface="Arabic Typesetting" pitchFamily="66" charset="-78"/>
                <a:cs typeface="DecoType Naskh Extensions" pitchFamily="2" charset="-78"/>
              </a:rPr>
              <a:t>ذ</a:t>
            </a:r>
            <a:r>
              <a:rPr lang="ar-SA" sz="2800" b="1" kern="0" dirty="0" smtClean="0">
                <a:latin typeface="Arabic Typesetting" pitchFamily="66" charset="-78"/>
                <a:cs typeface="DecoType Naskh Extensions" pitchFamily="2" charset="-78"/>
              </a:rPr>
              <a:t>ن </a:t>
            </a:r>
            <a:r>
              <a:rPr lang="ar-SA" sz="2800" b="1" kern="0" dirty="0" smtClean="0">
                <a:latin typeface="Arabic Typesetting" pitchFamily="66" charset="-78"/>
                <a:cs typeface="DecoType Naskh Extensions" pitchFamily="2" charset="-78"/>
              </a:rPr>
              <a:t>الأصوات على هيئه رموز صوتية, يتم ترجمتها في المخ مره أخرى لمعرفة المعنى. </a:t>
            </a:r>
            <a:endParaRPr lang="ar-SA" sz="2800" b="1" kern="0" dirty="0" smtClean="0">
              <a:latin typeface="Arabic Typesetting" pitchFamily="66" charset="-78"/>
              <a:cs typeface="DecoType Naskh Extensions" pitchFamily="2" charset="-78"/>
            </a:endParaRPr>
          </a:p>
          <a:p>
            <a:pPr>
              <a:buNone/>
              <a:defRPr/>
            </a:pPr>
            <a:r>
              <a:rPr lang="ar-SA" sz="2800" b="1" kern="0" dirty="0" smtClean="0">
                <a:latin typeface="Arabic Typesetting" pitchFamily="66" charset="-78"/>
                <a:cs typeface="DecoType Naskh Extensions" pitchFamily="2" charset="-78"/>
              </a:rPr>
              <a:t>الأ</a:t>
            </a:r>
            <a:r>
              <a:rPr lang="ar-SA" sz="2800" b="1" kern="0" dirty="0" smtClean="0">
                <a:latin typeface="Arabic Typesetting" pitchFamily="66" charset="-78"/>
                <a:cs typeface="DecoType Naskh Extensions" pitchFamily="2" charset="-78"/>
              </a:rPr>
              <a:t>ذ</a:t>
            </a:r>
            <a:r>
              <a:rPr lang="ar-SA" sz="2800" b="1" kern="0" dirty="0" smtClean="0">
                <a:latin typeface="Arabic Typesetting" pitchFamily="66" charset="-78"/>
                <a:cs typeface="DecoType Naskh Extensions" pitchFamily="2" charset="-78"/>
              </a:rPr>
              <a:t>ن </a:t>
            </a:r>
            <a:r>
              <a:rPr lang="ar-SA" sz="2800" b="1" kern="0" dirty="0" smtClean="0">
                <a:latin typeface="Arabic Typesetting" pitchFamily="66" charset="-78"/>
                <a:cs typeface="DecoType Naskh Extensions" pitchFamily="2" charset="-78"/>
              </a:rPr>
              <a:t>تسمع اللغات الأخرى ولكن المخ لا يستطيع ترجمتها الا في حالة </a:t>
            </a:r>
            <a:r>
              <a:rPr lang="ar-SA" sz="2800" b="1" kern="0" dirty="0" smtClean="0">
                <a:latin typeface="Arabic Typesetting" pitchFamily="66" charset="-78"/>
                <a:cs typeface="DecoType Naskh Extensions" pitchFamily="2" charset="-78"/>
              </a:rPr>
              <a:t>ا</a:t>
            </a:r>
            <a:r>
              <a:rPr lang="ar-SA" sz="2800" b="1" kern="0" dirty="0" smtClean="0">
                <a:latin typeface="Arabic Typesetting" pitchFamily="66" charset="-78"/>
                <a:cs typeface="DecoType Naskh Extensions" pitchFamily="2" charset="-78"/>
              </a:rPr>
              <a:t>ذ</a:t>
            </a:r>
            <a:r>
              <a:rPr lang="ar-SA" sz="2800" b="1" kern="0" dirty="0" smtClean="0">
                <a:latin typeface="Arabic Typesetting" pitchFamily="66" charset="-78"/>
                <a:cs typeface="DecoType Naskh Extensions" pitchFamily="2" charset="-78"/>
              </a:rPr>
              <a:t>ا </a:t>
            </a:r>
            <a:r>
              <a:rPr lang="ar-SA" sz="2800" b="1" kern="0" dirty="0" smtClean="0">
                <a:latin typeface="Arabic Typesetting" pitchFamily="66" charset="-78"/>
                <a:cs typeface="DecoType Naskh Extensions" pitchFamily="2" charset="-78"/>
              </a:rPr>
              <a:t>كان  الانسان قد تعلم </a:t>
            </a:r>
            <a:r>
              <a:rPr lang="ar-SA" sz="2800" b="1" kern="0" dirty="0" smtClean="0">
                <a:latin typeface="Arabic Typesetting" pitchFamily="66" charset="-78"/>
                <a:cs typeface="DecoType Naskh Extensions" pitchFamily="2" charset="-78"/>
              </a:rPr>
              <a:t>ه</a:t>
            </a:r>
            <a:r>
              <a:rPr lang="ar-SA" sz="2800" b="1" kern="0" dirty="0" smtClean="0">
                <a:latin typeface="Arabic Typesetting" pitchFamily="66" charset="-78"/>
                <a:cs typeface="DecoType Naskh Extensions" pitchFamily="2" charset="-78"/>
              </a:rPr>
              <a:t>ذ</a:t>
            </a:r>
            <a:r>
              <a:rPr lang="ar-SA" sz="2800" b="1" kern="0" dirty="0" smtClean="0">
                <a:latin typeface="Arabic Typesetting" pitchFamily="66" charset="-78"/>
                <a:cs typeface="DecoType Naskh Extensions" pitchFamily="2" charset="-78"/>
              </a:rPr>
              <a:t>ه </a:t>
            </a:r>
            <a:r>
              <a:rPr lang="ar-SA" sz="2800" b="1" kern="0" dirty="0" smtClean="0">
                <a:latin typeface="Arabic Typesetting" pitchFamily="66" charset="-78"/>
                <a:cs typeface="DecoType Naskh Extensions" pitchFamily="2" charset="-78"/>
              </a:rPr>
              <a:t>اللغة.</a:t>
            </a:r>
            <a:endParaRPr lang="ar-SA" sz="2800" b="1" kern="0" dirty="0">
              <a:latin typeface="Arabic Typesetting" pitchFamily="66" charset="-78"/>
              <a:cs typeface="DecoType Naskh Extensions" pitchFamily="2" charset="-78"/>
            </a:endParaRPr>
          </a:p>
          <a:p>
            <a:pPr>
              <a:defRPr/>
            </a:pPr>
            <a:endParaRPr lang="ar-SA" b="1" kern="0" dirty="0" smtClean="0">
              <a:solidFill>
                <a:srgbClr val="003399"/>
              </a:solidFill>
              <a:latin typeface="Arabic Typesetting" pitchFamily="66" charset="-78"/>
              <a:cs typeface="DecoType Naskh Extensions" pitchFamily="2" charset="-78"/>
            </a:endParaRPr>
          </a:p>
          <a:p>
            <a:pPr>
              <a:defRPr/>
            </a:pPr>
            <a:endParaRPr lang="ar-SA" b="1" kern="0" dirty="0" smtClean="0">
              <a:solidFill>
                <a:srgbClr val="003399"/>
              </a:solidFill>
              <a:latin typeface="Arabic Typesetting" pitchFamily="66" charset="-78"/>
              <a:cs typeface="DecoType Naskh Extensions" pitchFamily="2" charset="-78"/>
            </a:endParaRPr>
          </a:p>
          <a:p>
            <a:pPr>
              <a:defRPr/>
            </a:pPr>
            <a:r>
              <a:rPr lang="ar-SA" b="1" kern="0" dirty="0" smtClean="0">
                <a:solidFill>
                  <a:srgbClr val="003399"/>
                </a:solidFill>
                <a:latin typeface="Arabic Typesetting" pitchFamily="66" charset="-78"/>
                <a:cs typeface="DecoType Naskh Extensions" pitchFamily="2" charset="-78"/>
              </a:rPr>
              <a:t>اختلاف </a:t>
            </a:r>
            <a:r>
              <a:rPr lang="ar-SA" b="1" kern="0" dirty="0">
                <a:solidFill>
                  <a:srgbClr val="003399"/>
                </a:solidFill>
                <a:latin typeface="Arabic Typesetting" pitchFamily="66" charset="-78"/>
                <a:cs typeface="DecoType Naskh Extensions" pitchFamily="2" charset="-78"/>
              </a:rPr>
              <a:t>حاسة السمع عن حاسة البصر</a:t>
            </a:r>
            <a:endParaRPr lang="ar-SA" dirty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 descr="ear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27584" y="1443105"/>
            <a:ext cx="7488832" cy="484015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</TotalTime>
  <Words>359</Words>
  <Application>Microsoft Office PowerPoint</Application>
  <PresentationFormat>On-screen Show (4:3)</PresentationFormat>
  <Paragraphs>78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وســل 228 : وسائل الاتصال السمعية</vt:lpstr>
      <vt:lpstr>وسائل الاتصال التعليمية / عملية الاتصال وعلاقتها بالسمع</vt:lpstr>
      <vt:lpstr>مصادر وسائل الاتصال التعليمية </vt:lpstr>
      <vt:lpstr>مصادر وسائل الاتصال التعليمية </vt:lpstr>
      <vt:lpstr>مصادر وسائل الاتصال التعليمية </vt:lpstr>
      <vt:lpstr>وسائل الاتصال التعليمية السمعية</vt:lpstr>
      <vt:lpstr>متى وكيف تعمل حاسة السمع ؟</vt:lpstr>
      <vt:lpstr>Slide 8</vt:lpstr>
      <vt:lpstr>Slide 9</vt:lpstr>
      <vt:lpstr>أثر حاسة السمع على اتزان الإنسان</vt:lpstr>
      <vt:lpstr>خصائص الصوت</vt:lpstr>
      <vt:lpstr>أهمية حاسة السمع في توصيل المعلومات </vt:lpstr>
      <vt:lpstr>ما هي وسائل الاتصال السمعية</vt:lpstr>
      <vt:lpstr>أنواع وسائل الاتصال التعليمية السمعية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وســل 228 : وسائل الاتصال السمعية</dc:title>
  <dc:creator>admin</dc:creator>
  <cp:lastModifiedBy>admin</cp:lastModifiedBy>
  <cp:revision>23</cp:revision>
  <dcterms:created xsi:type="dcterms:W3CDTF">2012-09-25T10:20:59Z</dcterms:created>
  <dcterms:modified xsi:type="dcterms:W3CDTF">2012-09-26T04:38:58Z</dcterms:modified>
</cp:coreProperties>
</file>