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29"/>
  </p:notesMasterIdLst>
  <p:sldIdLst>
    <p:sldId id="280" r:id="rId4"/>
    <p:sldId id="256" r:id="rId5"/>
    <p:sldId id="301" r:id="rId6"/>
    <p:sldId id="281" r:id="rId7"/>
    <p:sldId id="259" r:id="rId8"/>
    <p:sldId id="260" r:id="rId9"/>
    <p:sldId id="263" r:id="rId10"/>
    <p:sldId id="276" r:id="rId11"/>
    <p:sldId id="265" r:id="rId12"/>
    <p:sldId id="283" r:id="rId13"/>
    <p:sldId id="284" r:id="rId14"/>
    <p:sldId id="264" r:id="rId15"/>
    <p:sldId id="266" r:id="rId16"/>
    <p:sldId id="269" r:id="rId17"/>
    <p:sldId id="285" r:id="rId18"/>
    <p:sldId id="287" r:id="rId19"/>
    <p:sldId id="271" r:id="rId20"/>
    <p:sldId id="274" r:id="rId21"/>
    <p:sldId id="261" r:id="rId22"/>
    <p:sldId id="289" r:id="rId23"/>
    <p:sldId id="290" r:id="rId24"/>
    <p:sldId id="294" r:id="rId25"/>
    <p:sldId id="298" r:id="rId26"/>
    <p:sldId id="299" r:id="rId27"/>
    <p:sldId id="262"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E88"/>
    <a:srgbClr val="FFFF66"/>
    <a:srgbClr val="CCFF33"/>
    <a:srgbClr val="FFFF00"/>
    <a:srgbClr val="FC2074"/>
    <a:srgbClr val="A9C571"/>
    <a:srgbClr val="9ABB59"/>
    <a:srgbClr val="85F3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EEE6CF67-732E-4016-8033-D5C06F1C4865}" type="datetimeFigureOut">
              <a:rPr lang="ar-SA"/>
              <a:pPr>
                <a:defRPr/>
              </a:pPr>
              <a:t>13/11/31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4FDD4529-68D7-414F-9F9C-9D862F912403}"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B10FA-B906-452A-9084-DA1891C26BBD}" type="slidenum">
              <a:rPr lang="ar-SA" smtClean="0"/>
              <a:pPr fontAlgn="base">
                <a:spcBef>
                  <a:spcPct val="0"/>
                </a:spcBef>
                <a:spcAft>
                  <a:spcPct val="0"/>
                </a:spcAft>
                <a:defRPr/>
              </a:pPr>
              <a:t>1</a:t>
            </a:fld>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7E1729-6A98-4D0B-866B-36EB815DE967}" type="slidenum">
              <a:rPr lang="ar-SA" smtClean="0"/>
              <a:pPr fontAlgn="base">
                <a:spcBef>
                  <a:spcPct val="0"/>
                </a:spcBef>
                <a:spcAft>
                  <a:spcPct val="0"/>
                </a:spcAft>
                <a:defRPr/>
              </a:pPr>
              <a:t>10</a:t>
            </a:fld>
            <a:endParaRPr lang="ar-S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63C43B-833E-4903-9D13-265AE4E7C1C4}" type="slidenum">
              <a:rPr lang="ar-SA" smtClean="0"/>
              <a:pPr fontAlgn="base">
                <a:spcBef>
                  <a:spcPct val="0"/>
                </a:spcBef>
                <a:spcAft>
                  <a:spcPct val="0"/>
                </a:spcAft>
                <a:defRPr/>
              </a:pPr>
              <a:t>11</a:t>
            </a:fld>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326D3-6344-4247-B105-C4276923AA69}" type="slidenum">
              <a:rPr lang="ar-SA" smtClean="0"/>
              <a:pPr fontAlgn="base">
                <a:spcBef>
                  <a:spcPct val="0"/>
                </a:spcBef>
                <a:spcAft>
                  <a:spcPct val="0"/>
                </a:spcAft>
                <a:defRPr/>
              </a:pPr>
              <a:t>12</a:t>
            </a:fld>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71A8E-8D09-4089-98B3-61AE96EF7544}" type="slidenum">
              <a:rPr lang="ar-SA" smtClean="0"/>
              <a:pPr fontAlgn="base">
                <a:spcBef>
                  <a:spcPct val="0"/>
                </a:spcBef>
                <a:spcAft>
                  <a:spcPct val="0"/>
                </a:spcAft>
                <a:defRPr/>
              </a:pPr>
              <a:t>13</a:t>
            </a:fld>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AE5DD8-1912-4C9E-AB80-A3214E113474}" type="slidenum">
              <a:rPr lang="ar-SA" smtClean="0"/>
              <a:pPr fontAlgn="base">
                <a:spcBef>
                  <a:spcPct val="0"/>
                </a:spcBef>
                <a:spcAft>
                  <a:spcPct val="0"/>
                </a:spcAft>
                <a:defRPr/>
              </a:pPr>
              <a:t>14</a:t>
            </a:fld>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DD7544-16CA-4F7C-9713-A51EDAEFB322}" type="slidenum">
              <a:rPr lang="ar-SA" smtClean="0">
                <a:solidFill>
                  <a:srgbClr val="000000"/>
                </a:solidFill>
              </a:rPr>
              <a:pPr fontAlgn="base">
                <a:spcBef>
                  <a:spcPct val="0"/>
                </a:spcBef>
                <a:spcAft>
                  <a:spcPct val="0"/>
                </a:spcAft>
                <a:defRPr/>
              </a:pPr>
              <a:t>15</a:t>
            </a:fld>
            <a:endParaRPr lang="ar-SA"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68078-BA0F-49AD-A997-9412C6B74997}" type="slidenum">
              <a:rPr lang="ar-SA" smtClean="0"/>
              <a:pPr fontAlgn="base">
                <a:spcBef>
                  <a:spcPct val="0"/>
                </a:spcBef>
                <a:spcAft>
                  <a:spcPct val="0"/>
                </a:spcAft>
                <a:defRPr/>
              </a:pPr>
              <a:t>16</a:t>
            </a:fld>
            <a:endParaRPr 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6055AD-59FD-4297-B16F-55A4D3A99E6A}" type="slidenum">
              <a:rPr lang="ar-SA" smtClean="0"/>
              <a:pPr fontAlgn="base">
                <a:spcBef>
                  <a:spcPct val="0"/>
                </a:spcBef>
                <a:spcAft>
                  <a:spcPct val="0"/>
                </a:spcAft>
                <a:defRPr/>
              </a:pPr>
              <a:t>17</a:t>
            </a:fld>
            <a:endParaRPr lang="ar-S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96B14-1BBA-4029-8F16-0C342181BE7A}" type="slidenum">
              <a:rPr lang="ar-SA" smtClean="0"/>
              <a:pPr fontAlgn="base">
                <a:spcBef>
                  <a:spcPct val="0"/>
                </a:spcBef>
                <a:spcAft>
                  <a:spcPct val="0"/>
                </a:spcAft>
                <a:defRPr/>
              </a:pPr>
              <a:t>18</a:t>
            </a:fld>
            <a:endParaRPr lang="ar-S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943D62-5115-4D58-B806-08385CD8C074}" type="slidenum">
              <a:rPr lang="ar-SA" smtClean="0"/>
              <a:pPr fontAlgn="base">
                <a:spcBef>
                  <a:spcPct val="0"/>
                </a:spcBef>
                <a:spcAft>
                  <a:spcPct val="0"/>
                </a:spcAft>
                <a:defRPr/>
              </a:pPr>
              <a:t>19</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7BC055-4D71-4311-9218-7600416AA054}" type="slidenum">
              <a:rPr lang="ar-SA" smtClean="0"/>
              <a:pPr fontAlgn="base">
                <a:spcBef>
                  <a:spcPct val="0"/>
                </a:spcBef>
                <a:spcAft>
                  <a:spcPct val="0"/>
                </a:spcAft>
                <a:defRPr/>
              </a:pPr>
              <a:t>2</a:t>
            </a:fld>
            <a:endParaRPr lang="ar-S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4052A5-147C-4DC9-9950-3604103F362A}" type="slidenum">
              <a:rPr lang="ar-SA" smtClean="0"/>
              <a:pPr fontAlgn="base">
                <a:spcBef>
                  <a:spcPct val="0"/>
                </a:spcBef>
                <a:spcAft>
                  <a:spcPct val="0"/>
                </a:spcAft>
                <a:defRPr/>
              </a:pPr>
              <a:t>20</a:t>
            </a:fld>
            <a:endParaRPr lang="ar-S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2AF255-8CA0-454A-8166-424F405112D2}" type="slidenum">
              <a:rPr lang="ar-SA" smtClean="0"/>
              <a:pPr fontAlgn="base">
                <a:spcBef>
                  <a:spcPct val="0"/>
                </a:spcBef>
                <a:spcAft>
                  <a:spcPct val="0"/>
                </a:spcAft>
                <a:defRPr/>
              </a:pPr>
              <a:t>21</a:t>
            </a:fld>
            <a:endParaRPr lang="ar-S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45AE7-8F4D-4068-8A1E-FBC0DC62196E}" type="slidenum">
              <a:rPr lang="ar-SA" smtClean="0"/>
              <a:pPr fontAlgn="base">
                <a:spcBef>
                  <a:spcPct val="0"/>
                </a:spcBef>
                <a:spcAft>
                  <a:spcPct val="0"/>
                </a:spcAft>
                <a:defRPr/>
              </a:pPr>
              <a:t>22</a:t>
            </a:fld>
            <a:endParaRPr lang="ar-S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010EE-EEC2-478B-9BD8-3FD105824E17}" type="slidenum">
              <a:rPr lang="ar-SA" smtClean="0">
                <a:solidFill>
                  <a:srgbClr val="000000"/>
                </a:solidFill>
              </a:rPr>
              <a:pPr fontAlgn="base">
                <a:spcBef>
                  <a:spcPct val="0"/>
                </a:spcBef>
                <a:spcAft>
                  <a:spcPct val="0"/>
                </a:spcAft>
                <a:defRPr/>
              </a:pPr>
              <a:t>23</a:t>
            </a:fld>
            <a:endParaRPr lang="ar-SA"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46B49-E2C3-46E6-85F5-34DA62BFD6E0}" type="slidenum">
              <a:rPr lang="ar-SA" smtClean="0">
                <a:solidFill>
                  <a:srgbClr val="000000"/>
                </a:solidFill>
              </a:rPr>
              <a:pPr fontAlgn="base">
                <a:spcBef>
                  <a:spcPct val="0"/>
                </a:spcBef>
                <a:spcAft>
                  <a:spcPct val="0"/>
                </a:spcAft>
                <a:defRPr/>
              </a:pPr>
              <a:t>24</a:t>
            </a:fld>
            <a:endParaRPr lang="ar-SA"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7DE5C7-71BD-44D0-A60D-FB8240DEE26C}" type="slidenum">
              <a:rPr lang="ar-SA" smtClean="0"/>
              <a:pPr fontAlgn="base">
                <a:spcBef>
                  <a:spcPct val="0"/>
                </a:spcBef>
                <a:spcAft>
                  <a:spcPct val="0"/>
                </a:spcAft>
                <a:defRPr/>
              </a:pPr>
              <a:t>25</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B841D9-18ED-497B-B827-534486293BD8}" type="slidenum">
              <a:rPr lang="ar-SA" smtClean="0"/>
              <a:pPr fontAlgn="base">
                <a:spcBef>
                  <a:spcPct val="0"/>
                </a:spcBef>
                <a:spcAft>
                  <a:spcPct val="0"/>
                </a:spcAft>
                <a:defRPr/>
              </a:pPr>
              <a:t>3</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AD7C07-E12F-444B-8DF8-AB3F5EEA2A47}" type="slidenum">
              <a:rPr lang="ar-SA" smtClean="0"/>
              <a:pPr fontAlgn="base">
                <a:spcBef>
                  <a:spcPct val="0"/>
                </a:spcBef>
                <a:spcAft>
                  <a:spcPct val="0"/>
                </a:spcAft>
                <a:defRPr/>
              </a:pPr>
              <a:t>4</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E03AC-DA9C-4237-A578-F5A4823DA606}" type="slidenum">
              <a:rPr lang="ar-SA" smtClean="0"/>
              <a:pPr fontAlgn="base">
                <a:spcBef>
                  <a:spcPct val="0"/>
                </a:spcBef>
                <a:spcAft>
                  <a:spcPct val="0"/>
                </a:spcAft>
                <a:defRPr/>
              </a:pPr>
              <a:t>5</a:t>
            </a:fld>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4A45EA-D5EC-4ECB-B1FA-BF197EC1065B}" type="slidenum">
              <a:rPr lang="ar-SA" smtClean="0"/>
              <a:pPr fontAlgn="base">
                <a:spcBef>
                  <a:spcPct val="0"/>
                </a:spcBef>
                <a:spcAft>
                  <a:spcPct val="0"/>
                </a:spcAft>
                <a:defRPr/>
              </a:pPr>
              <a:t>6</a:t>
            </a:fld>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0061BF-EDCB-44CD-930C-D2D01856546E}" type="slidenum">
              <a:rPr lang="ar-SA" smtClean="0"/>
              <a:pPr fontAlgn="base">
                <a:spcBef>
                  <a:spcPct val="0"/>
                </a:spcBef>
                <a:spcAft>
                  <a:spcPct val="0"/>
                </a:spcAft>
                <a:defRPr/>
              </a:pPr>
              <a:t>7</a:t>
            </a:fld>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5C2732-764E-4DE5-A625-D14B54F04E45}" type="slidenum">
              <a:rPr lang="ar-SA" smtClean="0"/>
              <a:pPr fontAlgn="base">
                <a:spcBef>
                  <a:spcPct val="0"/>
                </a:spcBef>
                <a:spcAft>
                  <a:spcPct val="0"/>
                </a:spcAft>
                <a:defRPr/>
              </a:pPr>
              <a:t>8</a:t>
            </a:fld>
            <a:endParaRPr lang="ar-S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17D1D-8A01-449F-BE1F-A3B44E1381ED}" type="slidenum">
              <a:rPr lang="ar-SA" smtClean="0"/>
              <a:pPr fontAlgn="base">
                <a:spcBef>
                  <a:spcPct val="0"/>
                </a:spcBef>
                <a:spcAft>
                  <a:spcPct val="0"/>
                </a:spcAft>
                <a:defRPr/>
              </a:pPr>
              <a:t>9</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214D2921-1814-41E0-9199-43AE441FEEB7}"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BBB21CF5-20AD-411C-85A3-66157E81A22B}"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CFF08DE3-B940-41A9-9E37-AA78AB3BECDC}"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4798C636-B32F-4247-9D55-20A3E310F749}"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026A63CB-47C1-49BF-B3FF-3E7F8FA3A6D3}"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FD27F98B-93B5-4EA6-B48D-6FE48F2AEE06}"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DF6F961A-C020-43B6-A26D-18C4B9E09DC7}"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CED9997-1443-4E89-BE70-8A180C57E88F}" type="slidenum">
              <a:rPr lang="ar-SA"/>
              <a:pPr>
                <a:defRPr/>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E382EBAE-1BD7-4A36-901C-B647CA2D1B05}"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1CC30CC-2C4D-41B2-99CC-8F3AA0BD85A2}" type="slidenum">
              <a:rPr lang="ar-SA"/>
              <a:pPr>
                <a:defRPr/>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58C1C4-17BB-46C6-8BAF-16104827E7CD}"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80775A0-B8AE-4FD0-9417-D1A26A912945}" type="slidenum">
              <a:rPr lang="ar-SA"/>
              <a:pPr>
                <a:defRPr/>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fld id="{EBC9B66E-0BAC-42E8-BA2D-19C2F9777CB2}"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86907682-9CF2-4BB7-B811-016A551ACFF3}" type="slidenum">
              <a:rPr lang="ar-SA"/>
              <a:pPr>
                <a:defRPr/>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9C1AF4F6-6128-46EA-99D3-29052D6807A9}" type="datetimeFigureOut">
              <a:rPr lang="ar-SA"/>
              <a:pPr>
                <a:defRPr/>
              </a:pPr>
              <a:t>13/11/31</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4245E80C-423E-47FF-9EAA-953A5A2D3A13}" type="slidenum">
              <a:rPr lang="ar-SA"/>
              <a:pPr>
                <a:defRPr/>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183FEDA1-98CD-4C29-A9A7-C9B25B33ED90}" type="datetimeFigureOut">
              <a:rPr lang="ar-SA"/>
              <a:pPr>
                <a:defRPr/>
              </a:pPr>
              <a:t>13/11/31</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A0393066-1CA7-4E3F-B6D4-1BC9D4C73A3E}" type="slidenum">
              <a:rPr lang="ar-SA"/>
              <a:pPr>
                <a:defRPr/>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B3F40A-B730-4AC3-97BC-A2C12473900B}" type="datetimeFigureOut">
              <a:rPr lang="ar-SA"/>
              <a:pPr>
                <a:defRPr/>
              </a:pPr>
              <a:t>13/11/31</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982047C2-FB38-4586-AB8B-7CD53D7EFAFA}" type="slidenum">
              <a:rPr lang="ar-SA"/>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1BCC19-44FB-4DA6-92DE-8D7CD4922F9F}"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66813ECE-B3FB-41B8-A46C-2E76B59462C9}"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42A383E2-E497-48AC-BD03-5E89641D4315}"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075AC760-F484-4EBF-AA4E-D68F57F54BB1}" type="slidenum">
              <a:rPr lang="ar-SA"/>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978E5B-CA93-4C8B-9197-99A8A25AEAEA}"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1DF205E1-07CF-4A39-9C4B-16E3AAB5967E}" type="slidenum">
              <a:rPr lang="ar-SA"/>
              <a:pPr>
                <a:defRPr/>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1779FDA4-3C10-476C-8195-7506BD8767A3}"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EA035F6F-2F5A-4EFE-857A-CE3D45DBF622}" type="slidenum">
              <a:rPr lang="ar-SA"/>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F9150A73-6230-4697-B9E4-D6C13449CA53}"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99BEEF77-4251-43DA-8433-8FE61AE727ED}" type="slidenum">
              <a:rPr lang="ar-SA"/>
              <a:pPr>
                <a:defRPr/>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D13D4262-4BA0-458C-84BC-E014566CFE39}"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FDB9DE26-3CE3-4ADC-AE6E-1B1EAA6E1B3B}" type="slidenum">
              <a:rPr lang="ar-SA"/>
              <a:pPr>
                <a:defRPr/>
              </a:pPr>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99823159-39D9-4FAD-9D74-9D7FAF5B3157}"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954780EF-D8BF-4D49-B822-0C5B89730D73}" type="slidenum">
              <a:rPr lang="ar-SA"/>
              <a:pPr>
                <a:defRPr/>
              </a:pPr>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A71A26-583D-4C51-81E3-02593DABEDFC}"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D03C0F87-35EF-46A0-929C-EFD8CF66CE5F}" type="slidenum">
              <a:rPr lang="ar-SA"/>
              <a:pPr>
                <a:defRPr/>
              </a:pPr>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fld id="{8AA9715E-4C97-4140-AE2A-95EF42CA9EE3}"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002BB0C6-C840-4A53-BB02-8B532A47D0A3}" type="slidenum">
              <a:rPr lang="ar-SA"/>
              <a:pPr>
                <a:defRPr/>
              </a:pPr>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48FC2AFA-747B-487C-AA50-3D434B6C356C}" type="datetimeFigureOut">
              <a:rPr lang="ar-SA"/>
              <a:pPr>
                <a:defRPr/>
              </a:pPr>
              <a:t>13/11/31</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EA5B949E-CAD2-42CC-B598-3D4696C8C7BD}" type="slidenum">
              <a:rPr lang="ar-SA"/>
              <a:pPr>
                <a:defRPr/>
              </a:pPr>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382E0C7C-E049-480F-B001-0AEB5244B0DC}" type="datetimeFigureOut">
              <a:rPr lang="ar-SA"/>
              <a:pPr>
                <a:defRPr/>
              </a:pPr>
              <a:t>13/11/31</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484BF1F0-5ADA-4F5E-8FD0-DEC7555780FA}" type="slidenum">
              <a:rPr lang="ar-SA"/>
              <a:pPr>
                <a:defRPr/>
              </a:pPr>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03EE1B-DEDC-4221-B899-36C653F123B0}" type="datetimeFigureOut">
              <a:rPr lang="ar-SA"/>
              <a:pPr>
                <a:defRPr/>
              </a:pPr>
              <a:t>13/11/31</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FEFD107C-799C-4870-AF83-DB6B96CE361A}"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B0C8C3-5CE7-403F-B151-F4B9C994AB90}"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A7706997-16C9-41C1-8922-18B26351FB2F}" type="slidenum">
              <a:rPr lang="ar-SA"/>
              <a:pPr>
                <a:defRPr/>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D1C169-5597-4EBF-A6D5-2518B06FDB89}"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B31085B0-D0AC-412D-82C1-FDC61C9F8727}" type="slidenum">
              <a:rPr lang="ar-SA"/>
              <a:pPr>
                <a:defRPr/>
              </a:pPr>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48C439-3F0C-4869-9D5D-68F37617EA03}"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32D8B6F8-1D67-4A72-AA3E-FC77B6195E76}" type="slidenum">
              <a:rPr lang="ar-SA"/>
              <a:pPr>
                <a:defRPr/>
              </a:pPr>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E4131078-6CA4-49C4-B7D6-C8A7E09EF90E}"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F930A1A4-BC2D-4529-A667-F85F030122F0}" type="slidenum">
              <a:rPr lang="ar-SA"/>
              <a:pPr>
                <a:defRPr/>
              </a:pPr>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0F72AEA3-BD27-4D6D-98EA-D60DC7B01FC7}" type="datetimeFigureOut">
              <a:rPr lang="ar-SA"/>
              <a:pPr>
                <a:defRPr/>
              </a:pPr>
              <a:t>13/11/31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1292038-978A-46C7-9E1F-847D803EAEF8}"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fld id="{E3534072-0855-4149-93E1-5060A3A33993}"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2775C0DB-6233-40CA-8E0A-AC230A4D3431}"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DED240CB-6918-4937-B2C9-FEF69ACF80BE}" type="datetimeFigureOut">
              <a:rPr lang="ar-SA"/>
              <a:pPr>
                <a:defRPr/>
              </a:pPr>
              <a:t>13/11/31</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0623572A-27B6-407B-A315-CDAC11D2CAD8}"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27FA243C-83AB-4773-9BBA-18FFF1BC95B8}" type="datetimeFigureOut">
              <a:rPr lang="ar-SA"/>
              <a:pPr>
                <a:defRPr/>
              </a:pPr>
              <a:t>13/11/31</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6D40247B-C291-47F4-9DC7-8F959F618A7F}"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F383C1-C7C0-434A-A428-BA55613D97D6}" type="datetimeFigureOut">
              <a:rPr lang="ar-SA"/>
              <a:pPr>
                <a:defRPr/>
              </a:pPr>
              <a:t>13/11/31</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85402ADD-714E-4A07-9926-B9EBE43A1E5F}"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292E40-97A2-446C-A840-5FD40EC84E77}"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8F409278-912D-4335-B4F5-A5F53A68AC2D}"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288F7-8C37-4916-A851-98E49F8EC28B}" type="datetimeFigureOut">
              <a:rPr lang="ar-SA"/>
              <a:pPr>
                <a:defRPr/>
              </a:pPr>
              <a:t>13/11/31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B060C981-3474-4F9C-BE65-8DFC95915548}"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42BFD49F-A832-4519-985A-B7FD6CC94CD4}" type="datetimeFigureOut">
              <a:rPr lang="ar-SA"/>
              <a:pPr>
                <a:defRPr/>
              </a:pPr>
              <a:t>13/11/31</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32D6553A-6A55-4A75-A2C7-59A53F195CE0}"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prstClr val="black">
                    <a:tint val="75000"/>
                  </a:prstClr>
                </a:solidFill>
                <a:latin typeface="+mn-lt"/>
                <a:cs typeface="+mn-cs"/>
              </a:defRPr>
            </a:lvl1pPr>
          </a:lstStyle>
          <a:p>
            <a:pPr>
              <a:defRPr/>
            </a:pPr>
            <a:fld id="{A5285A6B-1E6A-4D18-8A5A-013E7CDE0C7E}" type="datetimeFigureOut">
              <a:rPr lang="ar-SA"/>
              <a:pPr>
                <a:defRPr/>
              </a:pPr>
              <a:t>13/11/31</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prstClr val="black">
                    <a:tint val="75000"/>
                  </a:prst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prstClr val="black">
                    <a:tint val="75000"/>
                  </a:prstClr>
                </a:solidFill>
                <a:latin typeface="+mn-lt"/>
                <a:cs typeface="+mn-cs"/>
              </a:defRPr>
            </a:lvl1pPr>
          </a:lstStyle>
          <a:p>
            <a:pPr>
              <a:defRPr/>
            </a:pPr>
            <a:fld id="{F567A90E-D025-4683-B206-4487FE939077}"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prstClr val="black">
                    <a:tint val="75000"/>
                  </a:prstClr>
                </a:solidFill>
                <a:latin typeface="+mn-lt"/>
                <a:cs typeface="+mn-cs"/>
              </a:defRPr>
            </a:lvl1pPr>
          </a:lstStyle>
          <a:p>
            <a:pPr>
              <a:defRPr/>
            </a:pPr>
            <a:fld id="{8FB18885-912F-4491-87C7-C8DC93AD8608}" type="datetimeFigureOut">
              <a:rPr lang="ar-SA"/>
              <a:pPr>
                <a:defRPr/>
              </a:pPr>
              <a:t>13/11/31</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prstClr val="black">
                    <a:tint val="75000"/>
                  </a:prst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prstClr val="black">
                    <a:tint val="75000"/>
                  </a:prstClr>
                </a:solidFill>
                <a:latin typeface="+mn-lt"/>
                <a:cs typeface="+mn-cs"/>
              </a:defRPr>
            </a:lvl1pPr>
          </a:lstStyle>
          <a:p>
            <a:pPr>
              <a:defRPr/>
            </a:pPr>
            <a:fld id="{A0C9F0F7-56D3-4720-86BF-E155DF6F73D5}"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5.jpe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08" y="3714752"/>
            <a:ext cx="4264308" cy="1938992"/>
          </a:xfrm>
          <a:prstGeom prst="rect">
            <a:avLst/>
          </a:prstGeom>
          <a:noFill/>
        </p:spPr>
        <p:txBody>
          <a:bodyPr wrap="none">
            <a:spAutoFit/>
          </a:bodyPr>
          <a:lstStyle/>
          <a:p>
            <a:pPr algn="ctr" rtl="1" fontAlgn="auto">
              <a:spcBef>
                <a:spcPts val="0"/>
              </a:spcBef>
              <a:spcAft>
                <a:spcPts val="0"/>
              </a:spcAft>
              <a:defRPr/>
            </a:pPr>
            <a:r>
              <a:rPr lang="ar-SA" sz="6000" b="1" dirty="0">
                <a:ln w="24500" cmpd="dbl">
                  <a:solidFill>
                    <a:schemeClr val="bg1"/>
                  </a:solidFill>
                  <a:prstDash val="solid"/>
                  <a:miter lim="800000"/>
                </a:ln>
                <a:solidFill>
                  <a:schemeClr val="accent4">
                    <a:lumMod val="75000"/>
                  </a:schemeClr>
                </a:solidFill>
                <a:effectLst>
                  <a:glow rad="228600">
                    <a:srgbClr val="FC2074"/>
                  </a:glow>
                  <a:outerShdw blurRad="38100" dist="38100" dir="7020000" algn="tl">
                    <a:srgbClr val="000000">
                      <a:alpha val="35000"/>
                    </a:srgbClr>
                  </a:outerShdw>
                </a:effectLst>
                <a:latin typeface="Arabic Typesetting" pitchFamily="66" charset="-78"/>
                <a:cs typeface="Arabic Typesetting" pitchFamily="66" charset="-78"/>
              </a:rPr>
              <a:t>نهج 330..</a:t>
            </a:r>
          </a:p>
          <a:p>
            <a:pPr algn="ctr" rtl="1" fontAlgn="auto">
              <a:spcBef>
                <a:spcPts val="0"/>
              </a:spcBef>
              <a:spcAft>
                <a:spcPts val="0"/>
              </a:spcAft>
              <a:defRPr/>
            </a:pPr>
            <a:r>
              <a:rPr lang="ar-SA" sz="6000" b="1" dirty="0">
                <a:ln w="24500" cmpd="dbl">
                  <a:solidFill>
                    <a:schemeClr val="bg1"/>
                  </a:solidFill>
                  <a:prstDash val="solid"/>
                  <a:miter lim="800000"/>
                </a:ln>
                <a:solidFill>
                  <a:schemeClr val="accent4">
                    <a:lumMod val="75000"/>
                  </a:schemeClr>
                </a:solidFill>
                <a:effectLst>
                  <a:glow rad="228600">
                    <a:srgbClr val="FC2074"/>
                  </a:glow>
                  <a:outerShdw blurRad="38100" dist="38100" dir="7020000" algn="tl">
                    <a:srgbClr val="000000">
                      <a:alpha val="35000"/>
                    </a:srgbClr>
                  </a:outerShdw>
                </a:effectLst>
                <a:latin typeface="Arabic Typesetting" pitchFamily="66" charset="-78"/>
                <a:cs typeface="Arabic Typesetting" pitchFamily="66" charset="-78"/>
              </a:rPr>
              <a:t>أهداف المنهج المدرسي ..</a:t>
            </a:r>
          </a:p>
        </p:txBody>
      </p:sp>
      <p:pic>
        <p:nvPicPr>
          <p:cNvPr id="4099" name="Picture 3" descr="3998_11196861270.gif"/>
          <p:cNvPicPr>
            <a:picLocks noChangeAspect="1"/>
          </p:cNvPicPr>
          <p:nvPr/>
        </p:nvPicPr>
        <p:blipFill>
          <a:blip r:embed="rId3" cstate="print"/>
          <a:srcRect/>
          <a:stretch>
            <a:fillRect/>
          </a:stretch>
        </p:blipFill>
        <p:spPr bwMode="auto">
          <a:xfrm>
            <a:off x="0" y="428625"/>
            <a:ext cx="9144000" cy="2500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jpg.jpg"/>
          <p:cNvPicPr>
            <a:picLocks noChangeAspect="1"/>
          </p:cNvPicPr>
          <p:nvPr/>
        </p:nvPicPr>
        <p:blipFill>
          <a:blip r:embed="rId3" cstate="print">
            <a:lum bright="20000" contrast="-40000"/>
          </a:blip>
          <a:srcRect/>
          <a:stretch>
            <a:fillRect/>
          </a:stretch>
        </p:blipFill>
        <p:spPr bwMode="auto">
          <a:xfrm>
            <a:off x="0" y="0"/>
            <a:ext cx="9144000" cy="6858000"/>
          </a:xfrm>
          <a:prstGeom prst="rect">
            <a:avLst/>
          </a:prstGeom>
          <a:noFill/>
          <a:ln w="9525">
            <a:noFill/>
            <a:miter lim="800000"/>
            <a:headEnd/>
            <a:tailEnd/>
          </a:ln>
        </p:spPr>
      </p:pic>
      <p:pic>
        <p:nvPicPr>
          <p:cNvPr id="2" name="Picture 1" descr="jpg.jpg"/>
          <p:cNvPicPr>
            <a:picLocks noChangeAspect="1"/>
          </p:cNvPicPr>
          <p:nvPr/>
        </p:nvPicPr>
        <p:blipFill>
          <a:blip r:embed="rId3" cstate="print"/>
          <a:stretch>
            <a:fillRect/>
          </a:stretch>
        </p:blipFill>
        <p:spPr>
          <a:xfrm>
            <a:off x="2143108" y="1357298"/>
            <a:ext cx="5429288" cy="4724421"/>
          </a:xfrm>
          <a:prstGeom prst="rect">
            <a:avLst/>
          </a:prstGeom>
          <a:ln>
            <a:noFill/>
          </a:ln>
          <a:effectLst>
            <a:softEdge rad="635000"/>
          </a:effectLst>
        </p:spPr>
      </p:pic>
      <p:sp>
        <p:nvSpPr>
          <p:cNvPr id="4" name="Rectangle 3"/>
          <p:cNvSpPr/>
          <p:nvPr/>
        </p:nvSpPr>
        <p:spPr>
          <a:xfrm>
            <a:off x="0" y="404664"/>
            <a:ext cx="9144000" cy="4401205"/>
          </a:xfrm>
          <a:prstGeom prst="rect">
            <a:avLst/>
          </a:prstGeom>
          <a:noFill/>
        </p:spPr>
        <p:txBody>
          <a:bodyPr>
            <a:spAutoFit/>
          </a:bodyPr>
          <a:lstStyle/>
          <a:p>
            <a:pPr algn="ctr" rtl="1" fontAlgn="auto">
              <a:spcBef>
                <a:spcPts val="0"/>
              </a:spcBef>
              <a:spcAft>
                <a:spcPts val="0"/>
              </a:spcAft>
              <a:defRPr/>
            </a:pPr>
            <a:r>
              <a:rPr lang="ar-SA" sz="4000" u="sng"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3- الأهداف التدريسية </a:t>
            </a:r>
            <a:r>
              <a:rPr lang="ar-SA" sz="4000" u="sng"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p>
          <a:p>
            <a:pPr algn="ctr" rtl="1" fontAlgn="auto">
              <a:spcBef>
                <a:spcPts val="0"/>
              </a:spcBef>
              <a:spcAft>
                <a:spcPts val="0"/>
              </a:spcAft>
              <a:defRPr/>
            </a:pPr>
            <a:endParaRPr lang="ar-SA" sz="4000" u="sng"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تختلف الأهداف في هذا المستوى عن الأهداف التربويه والتعليمية في أنها تصاغ صياغه اجرائية تتسم بالتفصيل والدقه والتحديد وترتبط الأهداف التدريسية بالمعارف كالحقائق والمبادئ والمهارات المراد تعليمها خلال درس أو حصة واحده ..</a:t>
            </a: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a:t>
            </a:r>
            <a:endParaRPr lang="ar-SA"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endParaRPr lang="ar-SA"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p:cTn id="1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45882"/>
          </a:schemeClr>
        </a:solidFill>
        <a:effectLst/>
      </p:bgPr>
    </p:bg>
    <p:spTree>
      <p:nvGrpSpPr>
        <p:cNvPr id="1" name=""/>
        <p:cNvGrpSpPr/>
        <p:nvPr/>
      </p:nvGrpSpPr>
      <p:grpSpPr>
        <a:xfrm>
          <a:off x="0" y="0"/>
          <a:ext cx="0" cy="0"/>
          <a:chOff x="0" y="0"/>
          <a:chExt cx="0" cy="0"/>
        </a:xfrm>
      </p:grpSpPr>
      <p:pic>
        <p:nvPicPr>
          <p:cNvPr id="14338" name="Picture 1" descr="سهم.jpg"/>
          <p:cNvPicPr>
            <a:picLocks noChangeAspect="1"/>
          </p:cNvPicPr>
          <p:nvPr/>
        </p:nvPicPr>
        <p:blipFill>
          <a:blip r:embed="rId3" cstate="print">
            <a:lum bright="50000" contrast="-20000"/>
          </a:blip>
          <a:srcRect/>
          <a:stretch>
            <a:fillRect/>
          </a:stretch>
        </p:blipFill>
        <p:spPr bwMode="auto">
          <a:xfrm>
            <a:off x="0" y="0"/>
            <a:ext cx="5000625" cy="6858000"/>
          </a:xfrm>
          <a:prstGeom prst="rect">
            <a:avLst/>
          </a:prstGeom>
          <a:noFill/>
          <a:ln w="9525">
            <a:noFill/>
            <a:miter lim="800000"/>
            <a:headEnd/>
            <a:tailEnd/>
          </a:ln>
        </p:spPr>
      </p:pic>
      <p:sp>
        <p:nvSpPr>
          <p:cNvPr id="3" name="Rectangle 2"/>
          <p:cNvSpPr/>
          <p:nvPr/>
        </p:nvSpPr>
        <p:spPr>
          <a:xfrm>
            <a:off x="0" y="620688"/>
            <a:ext cx="9144000" cy="5570756"/>
          </a:xfrm>
          <a:prstGeom prst="rect">
            <a:avLst/>
          </a:prstGeom>
          <a:noFill/>
        </p:spPr>
        <p:txBody>
          <a:bodyPr wrap="square">
            <a:spAutoFit/>
          </a:bodyPr>
          <a:lstStyle/>
          <a:p>
            <a:pPr algn="ctr" rtl="1" fontAlgn="auto">
              <a:spcBef>
                <a:spcPts val="0"/>
              </a:spcBef>
              <a:spcAft>
                <a:spcPts val="0"/>
              </a:spcAft>
              <a:defRPr/>
            </a:pPr>
            <a:r>
              <a:rPr lang="ar-SA" sz="4000" u="sng"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ومن أمثلة الأهداف التدريسية :</a:t>
            </a:r>
          </a:p>
          <a:p>
            <a:pPr algn="ctr" rtl="1" fontAlgn="auto">
              <a:spcBef>
                <a:spcPts val="0"/>
              </a:spcBef>
              <a:spcAft>
                <a:spcPts val="0"/>
              </a:spcAft>
              <a:defRPr/>
            </a:pPr>
            <a:endPar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 أن يحفظ المتعلم سورة الفاتحه في نهاية الدرس ..</a:t>
            </a: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 أن يقرأ المتعلم النص الذي أمامه قراءه جهرية صحيحه ..</a:t>
            </a: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 أن تكتب المتعلمة أسماء الجهات الأربع ..</a:t>
            </a:r>
          </a:p>
          <a:p>
            <a:pPr algn="ctr" rtl="1" fontAlgn="auto">
              <a:spcBef>
                <a:spcPts val="0"/>
              </a:spcBef>
              <a:spcAft>
                <a:spcPts val="0"/>
              </a:spcAft>
              <a:buFontTx/>
              <a:buChar char="-"/>
              <a:defRPr/>
            </a:pPr>
            <a:r>
              <a:rPr lang="ar-SA" sz="40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أن </a:t>
            </a:r>
            <a:r>
              <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تذكر المتعلمه خمسا من زوجات الرسول صلى الله عليه وسلم </a:t>
            </a:r>
            <a:r>
              <a:rPr lang="ar-SA" sz="40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p>
          <a:p>
            <a:pPr algn="ctr" rtl="1" fontAlgn="auto">
              <a:spcBef>
                <a:spcPts val="0"/>
              </a:spcBef>
              <a:spcAft>
                <a:spcPts val="0"/>
              </a:spcAft>
              <a:buFontTx/>
              <a:buChar char="-"/>
              <a:defRPr/>
            </a:pPr>
            <a:endPar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وهكذا نلحظ أن تلك المستويات الثلاثه تتدرج من العموميه إلى التخصيص </a:t>
            </a:r>
            <a:r>
              <a:rPr lang="ar-SA" sz="40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endParaRPr lang="ar-SA" sz="36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4" name="Right Arrow 3">
            <a:hlinkClick r:id="rId4" action="ppaction://hlinksldjump"/>
          </p:cNvPr>
          <p:cNvSpPr/>
          <p:nvPr/>
        </p:nvSpPr>
        <p:spPr>
          <a:xfrm>
            <a:off x="7786710" y="285728"/>
            <a:ext cx="1071570" cy="642942"/>
          </a:xfrm>
          <a:prstGeom prst="rightArrow">
            <a:avLst/>
          </a:prstGeom>
          <a:solidFill>
            <a:schemeClr val="tx1">
              <a:lumMod val="65000"/>
              <a:lumOff val="35000"/>
            </a:schemeClr>
          </a:solidFill>
          <a:ln>
            <a:solidFill>
              <a:schemeClr val="tx1"/>
            </a:solidFill>
          </a:ln>
          <a:scene3d>
            <a:camera prst="orthographicFront"/>
            <a:lightRig rig="threePt" dir="t"/>
          </a:scene3d>
          <a:sp3d prstMaterial="powder">
            <a:bevelT w="114300" prst="artDeco"/>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SA" dirty="0"/>
              <a:t>عودة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anim calcmode="lin" valueType="num">
                                      <p:cBhvr>
                                        <p:cTn id="38" dur="5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1530497.jpg"/>
          <p:cNvPicPr>
            <a:picLocks noChangeAspect="1"/>
          </p:cNvPicPr>
          <p:nvPr/>
        </p:nvPicPr>
        <p:blipFill>
          <a:blip r:embed="rId3" cstate="print">
            <a:lum bright="22000" contrast="-14000"/>
          </a:blip>
          <a:stretch>
            <a:fillRect/>
          </a:stretch>
        </p:blipFill>
        <p:spPr>
          <a:xfrm>
            <a:off x="142844" y="200032"/>
            <a:ext cx="8858312" cy="64436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3" name="Picture 4" descr="b251530497.jpg"/>
          <p:cNvPicPr>
            <a:picLocks noChangeAspect="1"/>
          </p:cNvPicPr>
          <p:nvPr/>
        </p:nvPicPr>
        <p:blipFill>
          <a:blip r:embed="rId3" cstate="print">
            <a:duotone>
              <a:prstClr val="black"/>
              <a:schemeClr val="accent3">
                <a:tint val="45000"/>
                <a:satMod val="400000"/>
              </a:schemeClr>
            </a:duotone>
          </a:blip>
          <a:srcRect l="68500"/>
          <a:stretch>
            <a:fillRect/>
          </a:stretch>
        </p:blipFill>
        <p:spPr bwMode="auto">
          <a:xfrm>
            <a:off x="6072188" y="285750"/>
            <a:ext cx="2857500" cy="6286500"/>
          </a:xfrm>
          <a:prstGeom prst="rect">
            <a:avLst/>
          </a:prstGeom>
          <a:noFill/>
          <a:ln w="9525">
            <a:noFill/>
            <a:miter lim="800000"/>
            <a:headEnd/>
            <a:tailEnd/>
          </a:ln>
        </p:spPr>
      </p:pic>
      <p:sp>
        <p:nvSpPr>
          <p:cNvPr id="4" name="Rectangle 3"/>
          <p:cNvSpPr/>
          <p:nvPr/>
        </p:nvSpPr>
        <p:spPr>
          <a:xfrm>
            <a:off x="214282" y="1428736"/>
            <a:ext cx="8715436" cy="4970591"/>
          </a:xfrm>
          <a:prstGeom prst="rect">
            <a:avLst/>
          </a:prstGeom>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أهداف المنهج تشتق من المصادر التالية :</a:t>
            </a:r>
          </a:p>
          <a:p>
            <a:pPr algn="r" rtl="1" fontAlgn="auto">
              <a:spcBef>
                <a:spcPts val="0"/>
              </a:spcBef>
              <a:spcAft>
                <a:spcPts val="0"/>
              </a:spcAft>
              <a:defRPr/>
            </a:pPr>
            <a:endParaRPr lang="ar-SA" sz="1100" u="sng"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endParaRPr lang="ar-SA"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defRPr/>
            </a:pPr>
            <a:r>
              <a:rPr lang="ar-SA" sz="3600"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1/ طبيعة المجتمع :من حيث عقيدته وفلسفته وتطلعاته ومشكلاته وتقاليده وقيمه ..</a:t>
            </a:r>
          </a:p>
          <a:p>
            <a:pPr marL="742950" indent="-742950" algn="ctr" rtl="1" fontAlgn="auto">
              <a:spcBef>
                <a:spcPts val="0"/>
              </a:spcBef>
              <a:spcAft>
                <a:spcPts val="0"/>
              </a:spcAft>
              <a:defRPr/>
            </a:pPr>
            <a:endParaRPr lang="ar-SA" sz="1200"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defRPr/>
            </a:pPr>
            <a:r>
              <a:rPr lang="ar-SA" sz="3600"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2/ طبيعة المتعلمين :من حيث اهتماماتهم وميولهم وقدراتهم واستعداداتهم ومراحل نموهم ..</a:t>
            </a:r>
          </a:p>
          <a:p>
            <a:pPr marL="742950" indent="-742950" algn="ctr" rtl="1" fontAlgn="auto">
              <a:spcBef>
                <a:spcPts val="0"/>
              </a:spcBef>
              <a:spcAft>
                <a:spcPts val="0"/>
              </a:spcAft>
              <a:defRPr/>
            </a:pPr>
            <a:endParaRPr lang="ar-SA" sz="1200"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defRPr/>
            </a:pPr>
            <a:r>
              <a:rPr lang="ar-SA" sz="3600"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3/ طبيعة المادة الدراسية : من حيث مكوناتها ( حقائق ومفاهيم , مبادئ , نظريات ) ومجالاتها ( تربية دينية , لغه قومية , علوم , رياضيات ) .. وتتابع محتواها ( تتابع زمني , تتابع منطقي ) ..</a:t>
            </a:r>
          </a:p>
          <a:p>
            <a:pPr marL="742950" indent="-742950" algn="ctr" rtl="1" fontAlgn="auto">
              <a:spcBef>
                <a:spcPts val="0"/>
              </a:spcBef>
              <a:spcAft>
                <a:spcPts val="0"/>
              </a:spcAft>
              <a:defRPr/>
            </a:pPr>
            <a:endParaRPr lang="ar-SA" sz="1200"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defRPr/>
            </a:pPr>
            <a:r>
              <a:rPr lang="ar-SA" sz="3600" dirty="0">
                <a:ln w="18415" cmpd="sng">
                  <a:solidFill>
                    <a:srgbClr val="FFFFFF"/>
                  </a:solidFill>
                  <a:prstDash val="solid"/>
                </a:ln>
                <a:solidFill>
                  <a:srgbClr val="B7CE88"/>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4/ طبيعة العصر من حيث تغيره السريع وتفجره المعرفي وتقدمه العلمي والتقني ..</a:t>
            </a:r>
          </a:p>
        </p:txBody>
      </p:sp>
      <p:sp>
        <p:nvSpPr>
          <p:cNvPr id="6" name="Rectangle 5"/>
          <p:cNvSpPr/>
          <p:nvPr/>
        </p:nvSpPr>
        <p:spPr>
          <a:xfrm>
            <a:off x="1714480" y="285728"/>
            <a:ext cx="5394425" cy="1107996"/>
          </a:xfrm>
          <a:prstGeom prst="rect">
            <a:avLst/>
          </a:prstGeom>
          <a:noFill/>
        </p:spPr>
        <p:txBody>
          <a:bodyPr wrap="none">
            <a:spAutoFit/>
          </a:bodyPr>
          <a:lstStyle/>
          <a:p>
            <a:pPr algn="ctr" rtl="1" fontAlgn="auto">
              <a:spcBef>
                <a:spcPts val="0"/>
              </a:spcBef>
              <a:spcAft>
                <a:spcPts val="0"/>
              </a:spcAft>
              <a:defRPr/>
            </a:pPr>
            <a:r>
              <a:rPr lang="ar-SA" sz="6600" u="sng" dirty="0">
                <a:ln w="18415" cmpd="sng">
                  <a:solidFill>
                    <a:srgbClr val="FFFFFF"/>
                  </a:solidFill>
                  <a:prstDash val="solid"/>
                </a:ln>
                <a:solidFill>
                  <a:srgbClr val="FFFFFF"/>
                </a:solidFill>
                <a:effectLst>
                  <a:glow rad="101600">
                    <a:srgbClr val="FD8DB8"/>
                  </a:glow>
                  <a:outerShdw blurRad="63500" dir="3600000" algn="tl" rotWithShape="0">
                    <a:srgbClr val="000000">
                      <a:alpha val="70000"/>
                    </a:srgbClr>
                  </a:outerShdw>
                </a:effectLst>
                <a:latin typeface="Arabic Typesetting" pitchFamily="66" charset="-78"/>
                <a:cs typeface="Arabic Typesetting" pitchFamily="66" charset="-78"/>
              </a:rPr>
              <a:t>* مصادر اشتقاق الأهداف :</a:t>
            </a:r>
            <a:endParaRPr lang="en-US" sz="6600" u="sng" dirty="0">
              <a:ln w="18415" cmpd="sng">
                <a:solidFill>
                  <a:srgbClr val="FFFFFF"/>
                </a:solidFill>
                <a:prstDash val="solid"/>
              </a:ln>
              <a:solidFill>
                <a:srgbClr val="FFFFFF"/>
              </a:solidFill>
              <a:effectLst>
                <a:glow rad="101600">
                  <a:srgbClr val="FD8DB8"/>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1"/>
                                          </p:val>
                                        </p:tav>
                                        <p:tav tm="100000">
                                          <p:val>
                                            <p:strVal val="#ppt_y-1"/>
                                          </p:val>
                                        </p:tav>
                                      </p:tavLst>
                                    </p:anim>
                                  </p:childTnLst>
                                </p:cTn>
                              </p:par>
                              <p:par>
                                <p:cTn id="16" presetID="28"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1"/>
                                          </p:val>
                                        </p:tav>
                                      </p:tavLst>
                                    </p:anim>
                                  </p:childTnLst>
                                </p:cTn>
                              </p:par>
                              <p:par>
                                <p:cTn id="20" presetID="28"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5" end="5"/>
                                            </p:txEl>
                                          </p:spTgt>
                                        </p:tgtEl>
                                        <p:attrNameLst>
                                          <p:attrName>ppt_y</p:attrName>
                                        </p:attrNameLst>
                                      </p:cBhvr>
                                      <p:tavLst>
                                        <p:tav tm="0">
                                          <p:val>
                                            <p:strVal val="#ppt_y+1"/>
                                          </p:val>
                                        </p:tav>
                                        <p:tav tm="100000">
                                          <p:val>
                                            <p:strVal val="#ppt_y-1"/>
                                          </p:val>
                                        </p:tav>
                                      </p:tavLst>
                                    </p:anim>
                                  </p:childTnLst>
                                </p:cTn>
                              </p:par>
                              <p:par>
                                <p:cTn id="24" presetID="28"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 calcmode="lin" valueType="num">
                                      <p:cBhvr>
                                        <p:cTn id="2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7" end="7"/>
                                            </p:txEl>
                                          </p:spTgt>
                                        </p:tgtEl>
                                        <p:attrNameLst>
                                          <p:attrName>ppt_y</p:attrName>
                                        </p:attrNameLst>
                                      </p:cBhvr>
                                      <p:tavLst>
                                        <p:tav tm="0">
                                          <p:val>
                                            <p:strVal val="#ppt_y+1"/>
                                          </p:val>
                                        </p:tav>
                                        <p:tav tm="100000">
                                          <p:val>
                                            <p:strVal val="#ppt_y-1"/>
                                          </p:val>
                                        </p:tav>
                                      </p:tavLst>
                                    </p:anim>
                                  </p:childTnLst>
                                </p:cTn>
                              </p:par>
                              <p:par>
                                <p:cTn id="28" presetID="28"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 calcmode="lin" valueType="num">
                                      <p:cBhvr>
                                        <p:cTn id="3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2893557245_8a3089d25c_o.jpg"/>
          <p:cNvPicPr>
            <a:picLocks noChangeAspect="1"/>
          </p:cNvPicPr>
          <p:nvPr/>
        </p:nvPicPr>
        <p:blipFill>
          <a:blip r:embed="rId3" cstate="print"/>
          <a:srcRect/>
          <a:stretch>
            <a:fillRect/>
          </a:stretch>
        </p:blipFill>
        <p:spPr bwMode="auto">
          <a:xfrm>
            <a:off x="0" y="0"/>
            <a:ext cx="3929063" cy="6858000"/>
          </a:xfrm>
          <a:prstGeom prst="rect">
            <a:avLst/>
          </a:prstGeom>
          <a:noFill/>
          <a:ln w="9525">
            <a:noFill/>
            <a:miter lim="800000"/>
            <a:headEnd/>
            <a:tailEnd/>
          </a:ln>
        </p:spPr>
      </p:pic>
      <p:pic>
        <p:nvPicPr>
          <p:cNvPr id="16387" name="Picture 3" descr="2893557245_8a3089d25c_o.jpg"/>
          <p:cNvPicPr>
            <a:picLocks noChangeAspect="1"/>
          </p:cNvPicPr>
          <p:nvPr/>
        </p:nvPicPr>
        <p:blipFill>
          <a:blip r:embed="rId3" cstate="print"/>
          <a:srcRect l="65063" r="14648"/>
          <a:stretch>
            <a:fillRect/>
          </a:stretch>
        </p:blipFill>
        <p:spPr bwMode="auto">
          <a:xfrm>
            <a:off x="3357563" y="0"/>
            <a:ext cx="4857750" cy="6858000"/>
          </a:xfrm>
          <a:prstGeom prst="rect">
            <a:avLst/>
          </a:prstGeom>
          <a:noFill/>
          <a:ln w="9525">
            <a:noFill/>
            <a:miter lim="800000"/>
            <a:headEnd/>
            <a:tailEnd/>
          </a:ln>
        </p:spPr>
      </p:pic>
      <p:pic>
        <p:nvPicPr>
          <p:cNvPr id="16388" name="Picture 2" descr="2893557245_8a3089d25c_o.jpg"/>
          <p:cNvPicPr>
            <a:picLocks noChangeAspect="1"/>
          </p:cNvPicPr>
          <p:nvPr/>
        </p:nvPicPr>
        <p:blipFill>
          <a:blip r:embed="rId3" cstate="print"/>
          <a:srcRect l="85527"/>
          <a:stretch>
            <a:fillRect/>
          </a:stretch>
        </p:blipFill>
        <p:spPr bwMode="auto">
          <a:xfrm>
            <a:off x="8215313" y="0"/>
            <a:ext cx="928687" cy="6858000"/>
          </a:xfrm>
          <a:prstGeom prst="rect">
            <a:avLst/>
          </a:prstGeom>
          <a:noFill/>
          <a:ln w="9525">
            <a:noFill/>
            <a:miter lim="800000"/>
            <a:headEnd/>
            <a:tailEnd/>
          </a:ln>
        </p:spPr>
      </p:pic>
      <p:sp>
        <p:nvSpPr>
          <p:cNvPr id="6" name="Rectangle 5"/>
          <p:cNvSpPr/>
          <p:nvPr/>
        </p:nvSpPr>
        <p:spPr>
          <a:xfrm>
            <a:off x="1907704" y="0"/>
            <a:ext cx="6236196" cy="6863417"/>
          </a:xfrm>
          <a:prstGeom prst="rect">
            <a:avLst/>
          </a:prstGeom>
        </p:spPr>
        <p:txBody>
          <a:bodyPr wrap="square">
            <a:spAutoFit/>
          </a:bodyPr>
          <a:lstStyle/>
          <a:p>
            <a:pPr algn="r" rtl="1" fontAlgn="auto">
              <a:spcBef>
                <a:spcPts val="0"/>
              </a:spcBef>
              <a:spcAft>
                <a:spcPts val="0"/>
              </a:spcAft>
              <a:defRPr/>
            </a:pPr>
            <a:r>
              <a:rPr lang="ar-SA" sz="4000" dirty="0">
                <a:ln w="18415" cmpd="sng">
                  <a:solidFill>
                    <a:srgbClr val="FFFFFF"/>
                  </a:solidFill>
                  <a:prstDash val="solid"/>
                </a:ln>
                <a:solidFill>
                  <a:srgbClr val="FFFFFF"/>
                </a:solidFill>
                <a:effectLst>
                  <a:glow rad="101600">
                    <a:schemeClr val="accent2">
                      <a:alpha val="40000"/>
                    </a:schemeClr>
                  </a:glow>
                  <a:outerShdw blurRad="63500" dir="3600000" algn="tl" rotWithShape="0">
                    <a:srgbClr val="000000">
                      <a:alpha val="70000"/>
                    </a:srgbClr>
                  </a:outerShdw>
                </a:effectLst>
                <a:latin typeface="Arabic Typesetting" pitchFamily="66" charset="-78"/>
                <a:cs typeface="Arabic Typesetting" pitchFamily="66" charset="-78"/>
              </a:rPr>
              <a:t>كل هذه المصادر تعد أساسية في اشتقاق أهداف المنهج المدرسي وفي تخطيط ملامحه وبناء هيكله وتحديد مكوناته وعناصره ..</a:t>
            </a:r>
          </a:p>
          <a:p>
            <a:pPr algn="r" rtl="1" fontAlgn="auto">
              <a:spcBef>
                <a:spcPts val="0"/>
              </a:spcBef>
              <a:spcAft>
                <a:spcPts val="0"/>
              </a:spcAft>
              <a:defRPr/>
            </a:pPr>
            <a:r>
              <a:rPr lang="ar-SA" sz="4000" dirty="0">
                <a:ln w="18415" cmpd="sng">
                  <a:solidFill>
                    <a:srgbClr val="FFFFFF"/>
                  </a:solidFill>
                  <a:prstDash val="solid"/>
                </a:ln>
                <a:solidFill>
                  <a:srgbClr val="FFFFFF"/>
                </a:solidFill>
                <a:effectLst>
                  <a:glow rad="101600">
                    <a:schemeClr val="accent2">
                      <a:alpha val="40000"/>
                    </a:schemeClr>
                  </a:glow>
                  <a:outerShdw blurRad="63500" dir="3600000" algn="tl" rotWithShape="0">
                    <a:srgbClr val="000000">
                      <a:alpha val="70000"/>
                    </a:srgbClr>
                  </a:outerShdw>
                </a:effectLst>
                <a:latin typeface="Arabic Typesetting" pitchFamily="66" charset="-78"/>
                <a:cs typeface="Arabic Typesetting" pitchFamily="66" charset="-78"/>
              </a:rPr>
              <a:t> لذلك فإن رجوع واضعي المناهج إلى هذه المصادر يعد أمراً مهما إذا ما أرادوا أن يشتقو أهدافا جيدة للمنهج وجديرة بحمل المتعلمين على بلوغها ..</a:t>
            </a:r>
          </a:p>
          <a:p>
            <a:pPr algn="r" rtl="1" fontAlgn="auto">
              <a:spcBef>
                <a:spcPts val="0"/>
              </a:spcBef>
              <a:spcAft>
                <a:spcPts val="0"/>
              </a:spcAft>
              <a:defRPr/>
            </a:pPr>
            <a:r>
              <a:rPr lang="ar-SA" sz="4000" dirty="0">
                <a:ln w="18415" cmpd="sng">
                  <a:solidFill>
                    <a:srgbClr val="FFFFFF"/>
                  </a:solidFill>
                  <a:prstDash val="solid"/>
                </a:ln>
                <a:solidFill>
                  <a:srgbClr val="FFFFFF"/>
                </a:solidFill>
                <a:effectLst>
                  <a:glow rad="101600">
                    <a:schemeClr val="accent2">
                      <a:alpha val="40000"/>
                    </a:schemeClr>
                  </a:glow>
                  <a:outerShdw blurRad="63500" dir="3600000" algn="tl" rotWithShape="0">
                    <a:srgbClr val="000000">
                      <a:alpha val="70000"/>
                    </a:srgbClr>
                  </a:outerShdw>
                </a:effectLst>
                <a:latin typeface="Arabic Typesetting" pitchFamily="66" charset="-78"/>
                <a:cs typeface="Arabic Typesetting" pitchFamily="66" charset="-78"/>
              </a:rPr>
              <a:t>بل إن الرجوع إلى هذه المصادر أمر لازم للمعلم أيضاً ذلك لأن ما يصوغه من أهداف إجرائية جيدة لدروسه  يرتبط أيضا بمدى إلمامه بتفاصيل تلك المصادر ومدى قدرته على دراستها وتحليلها والخروج منها بمجموعة من الأهداف التدريسية المناسبة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6">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6">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6">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6">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67806"/>
        </a:solidFill>
        <a:effectLst/>
      </p:bgPr>
    </p:bg>
    <p:spTree>
      <p:nvGrpSpPr>
        <p:cNvPr id="1" name=""/>
        <p:cNvGrpSpPr/>
        <p:nvPr/>
      </p:nvGrpSpPr>
      <p:grpSpPr>
        <a:xfrm>
          <a:off x="0" y="0"/>
          <a:ext cx="0" cy="0"/>
          <a:chOff x="0" y="0"/>
          <a:chExt cx="0" cy="0"/>
        </a:xfrm>
      </p:grpSpPr>
      <p:pic>
        <p:nvPicPr>
          <p:cNvPr id="2" name="Picture 1" descr="4kn1zjvvks.jpg"/>
          <p:cNvPicPr>
            <a:picLocks noChangeAspect="1"/>
          </p:cNvPicPr>
          <p:nvPr/>
        </p:nvPicPr>
        <p:blipFill>
          <a:blip r:embed="rId3" cstate="print"/>
          <a:srcRect l="27932"/>
          <a:stretch>
            <a:fillRect/>
          </a:stretch>
        </p:blipFill>
        <p:spPr>
          <a:xfrm>
            <a:off x="5857884" y="0"/>
            <a:ext cx="3286116" cy="6858000"/>
          </a:xfrm>
          <a:prstGeom prst="rect">
            <a:avLst/>
          </a:prstGeom>
          <a:ln>
            <a:noFill/>
          </a:ln>
          <a:effectLst>
            <a:softEdge rad="112500"/>
          </a:effectLst>
        </p:spPr>
      </p:pic>
      <p:sp>
        <p:nvSpPr>
          <p:cNvPr id="3" name="Rectangle 2"/>
          <p:cNvSpPr/>
          <p:nvPr/>
        </p:nvSpPr>
        <p:spPr>
          <a:xfrm>
            <a:off x="0" y="1154275"/>
            <a:ext cx="6215074" cy="5847755"/>
          </a:xfrm>
          <a:prstGeom prst="rect">
            <a:avLst/>
          </a:prstGeom>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الشروط التي يجب عليه مراعاتها عند صياغة أهدافه التدريسة :</a:t>
            </a:r>
          </a:p>
          <a:p>
            <a:pPr algn="r" rtl="1" fontAlgn="auto">
              <a:spcBef>
                <a:spcPts val="0"/>
              </a:spcBef>
              <a:spcAft>
                <a:spcPts val="0"/>
              </a:spcAft>
              <a:defRPr/>
            </a:pPr>
            <a:r>
              <a:rPr lang="ar-SA" sz="36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1</a:t>
            </a:r>
            <a:r>
              <a:rPr lang="ar-SA" sz="3600" u="sng"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أن يكون الهدف واضح المعنى قابلاً للفهم ..</a:t>
            </a:r>
          </a:p>
          <a:p>
            <a:pPr algn="r" rtl="1" fontAlgn="auto">
              <a:spcBef>
                <a:spcPts val="0"/>
              </a:spcBef>
              <a:spcAft>
                <a:spcPts val="0"/>
              </a:spcAft>
              <a:defRPr/>
            </a:pPr>
            <a:endParaRPr lang="ar-SA" sz="1400" u="sng"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36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ويعني هذا الشرط أن يكون الهدف التدريسي واضح الصياغه محددا في معناه أي لا يختلف اثنان في فهم المراد منه , كما أن جميع الألفاظ المستخدمه في صياغته يجب أن لا تفهم بأكثر من معنى واحد ولذلك عادة ما يشتمل الهدف الجيد على(فعل</a:t>
            </a:r>
            <a:r>
              <a:rPr lang="ar-SA" sz="3600"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a:t>
            </a:r>
            <a:r>
              <a:rPr lang="ar-SA" sz="3600" u="sng"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واحد</a:t>
            </a:r>
            <a:r>
              <a:rPr lang="ar-SA" sz="3600"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a:t>
            </a:r>
            <a:r>
              <a:rPr lang="ar-SA" sz="36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يصف عمل أو سلوك محدد يقوم به المتعلم كما يتضمن في معظم الأحوال (مفعولا به) ..</a:t>
            </a:r>
          </a:p>
          <a:p>
            <a:pPr algn="r" rtl="1" fontAlgn="auto">
              <a:spcBef>
                <a:spcPts val="0"/>
              </a:spcBef>
              <a:spcAft>
                <a:spcPts val="0"/>
              </a:spcAft>
              <a:defRPr/>
            </a:pPr>
            <a:endParaRPr lang="ar-SA" sz="36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4" name="Rectangle 3"/>
          <p:cNvSpPr/>
          <p:nvPr/>
        </p:nvSpPr>
        <p:spPr>
          <a:xfrm>
            <a:off x="796252" y="-24"/>
            <a:ext cx="5982728" cy="1015663"/>
          </a:xfrm>
          <a:prstGeom prst="rect">
            <a:avLst/>
          </a:prstGeom>
          <a:noFill/>
        </p:spPr>
        <p:txBody>
          <a:bodyPr wrap="none">
            <a:spAutoFit/>
          </a:bodyPr>
          <a:lstStyle/>
          <a:p>
            <a:pPr algn="ctr" rtl="1" fontAlgn="auto">
              <a:spcBef>
                <a:spcPts val="0"/>
              </a:spcBef>
              <a:spcAft>
                <a:spcPts val="0"/>
              </a:spcAft>
              <a:defRPr/>
            </a:pPr>
            <a:r>
              <a:rPr lang="ar-SA" sz="6000" u="sng"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شروط صياغة الهدف التدريسي :</a:t>
            </a:r>
            <a:endParaRPr lang="en-US" sz="6000" u="sng"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7806"/>
        </a:solidFill>
        <a:effectLst/>
      </p:bgPr>
    </p:bg>
    <p:spTree>
      <p:nvGrpSpPr>
        <p:cNvPr id="1" name=""/>
        <p:cNvGrpSpPr/>
        <p:nvPr/>
      </p:nvGrpSpPr>
      <p:grpSpPr>
        <a:xfrm>
          <a:off x="0" y="0"/>
          <a:ext cx="0" cy="0"/>
          <a:chOff x="0" y="0"/>
          <a:chExt cx="0" cy="0"/>
        </a:xfrm>
      </p:grpSpPr>
      <p:pic>
        <p:nvPicPr>
          <p:cNvPr id="2" name="Picture 1" descr="4kn1zjvvks.jpg"/>
          <p:cNvPicPr>
            <a:picLocks noChangeAspect="1"/>
          </p:cNvPicPr>
          <p:nvPr/>
        </p:nvPicPr>
        <p:blipFill>
          <a:blip r:embed="rId3" cstate="print"/>
          <a:srcRect l="27932"/>
          <a:stretch>
            <a:fillRect/>
          </a:stretch>
        </p:blipFill>
        <p:spPr>
          <a:xfrm>
            <a:off x="5857884" y="0"/>
            <a:ext cx="3286116" cy="6858000"/>
          </a:xfrm>
          <a:prstGeom prst="rect">
            <a:avLst/>
          </a:prstGeom>
          <a:ln>
            <a:noFill/>
          </a:ln>
          <a:effectLst>
            <a:softEdge rad="112500"/>
          </a:effectLst>
        </p:spPr>
      </p:pic>
      <p:sp>
        <p:nvSpPr>
          <p:cNvPr id="3" name="Rectangle 2"/>
          <p:cNvSpPr/>
          <p:nvPr/>
        </p:nvSpPr>
        <p:spPr>
          <a:xfrm>
            <a:off x="0" y="1000108"/>
            <a:ext cx="5857884" cy="5355312"/>
          </a:xfrm>
          <a:prstGeom prst="rect">
            <a:avLst/>
          </a:prstGeom>
        </p:spPr>
        <p:txBody>
          <a:bodyPr>
            <a:spAutoFit/>
          </a:bodyPr>
          <a:lstStyle/>
          <a:p>
            <a:pPr algn="r" rtl="1" fontAlgn="auto">
              <a:spcBef>
                <a:spcPts val="0"/>
              </a:spcBef>
              <a:spcAft>
                <a:spcPts val="0"/>
              </a:spcAft>
              <a:defRPr/>
            </a:pPr>
            <a:r>
              <a:rPr lang="ar-SA" sz="3600" dirty="0">
                <a:ln w="18415" cmpd="sng">
                  <a:solidFill>
                    <a:srgbClr val="FFFFFF"/>
                  </a:solidFill>
                  <a:prstDash val="solid"/>
                </a:ln>
                <a:solidFill>
                  <a:srgbClr val="FFFFFF"/>
                </a:solidFill>
                <a:effectLst>
                  <a:glow rad="101600">
                    <a:srgbClr val="9BBB59">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مثل :</a:t>
            </a:r>
          </a:p>
          <a:p>
            <a:pPr algn="r" rtl="1" fontAlgn="auto">
              <a:spcBef>
                <a:spcPts val="0"/>
              </a:spcBef>
              <a:spcAft>
                <a:spcPts val="0"/>
              </a:spcAft>
              <a:defRPr/>
            </a:pPr>
            <a:endParaRPr lang="ar-SA" dirty="0">
              <a:ln w="18415" cmpd="sng">
                <a:solidFill>
                  <a:srgbClr val="FFFFFF"/>
                </a:solidFill>
                <a:prstDash val="solid"/>
              </a:ln>
              <a:solidFill>
                <a:srgbClr val="FFFFFF"/>
              </a:solidFill>
              <a:effectLst>
                <a:glow rad="101600">
                  <a:srgbClr val="9BBB59">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r" rtl="1" fontAlgn="auto">
              <a:spcBef>
                <a:spcPts val="0"/>
              </a:spcBef>
              <a:spcAft>
                <a:spcPts val="0"/>
              </a:spcAft>
              <a:buFontTx/>
              <a:buChar char="-"/>
              <a:defRPr/>
            </a:pPr>
            <a:r>
              <a:rPr lang="ar-SA" sz="3600" dirty="0">
                <a:ln w="18415" cmpd="sng">
                  <a:solidFill>
                    <a:srgbClr val="FFFFFF"/>
                  </a:solidFill>
                  <a:prstDash val="solid"/>
                </a:ln>
                <a:solidFill>
                  <a:srgbClr val="FFFFFF"/>
                </a:solidFill>
                <a:effectLst>
                  <a:glow rad="101600">
                    <a:srgbClr val="9BBB59">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 أن يقرأ التلميذ جهراً من عشرة أسطر دون خطأ واحد ..</a:t>
            </a:r>
          </a:p>
          <a:p>
            <a:pPr algn="r" rtl="1" fontAlgn="auto">
              <a:spcBef>
                <a:spcPts val="0"/>
              </a:spcBef>
              <a:spcAft>
                <a:spcPts val="0"/>
              </a:spcAft>
              <a:buFontTx/>
              <a:buChar char="-"/>
              <a:defRPr/>
            </a:pPr>
            <a:r>
              <a:rPr lang="ar-SA" sz="3600" dirty="0">
                <a:ln w="18415" cmpd="sng">
                  <a:solidFill>
                    <a:srgbClr val="FFFFFF"/>
                  </a:solidFill>
                  <a:prstDash val="solid"/>
                </a:ln>
                <a:solidFill>
                  <a:srgbClr val="FFFFFF"/>
                </a:solidFill>
                <a:effectLst>
                  <a:glow rad="101600">
                    <a:srgbClr val="9BBB59">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 أن يجرد التلميذ كلمة ( التعليم ) من حروف الزيادة في دقيقة واحدة ..</a:t>
            </a:r>
          </a:p>
          <a:p>
            <a:pPr algn="r" rtl="1" fontAlgn="auto">
              <a:spcBef>
                <a:spcPts val="0"/>
              </a:spcBef>
              <a:spcAft>
                <a:spcPts val="0"/>
              </a:spcAft>
              <a:defRPr/>
            </a:pPr>
            <a:r>
              <a:rPr lang="ar-SA" sz="3600" dirty="0">
                <a:ln w="18415" cmpd="sng">
                  <a:solidFill>
                    <a:srgbClr val="FFFFFF"/>
                  </a:solidFill>
                  <a:prstDash val="solid"/>
                </a:ln>
                <a:solidFill>
                  <a:srgbClr val="FFFFFF"/>
                </a:solidFill>
                <a:effectLst>
                  <a:glow rad="101600">
                    <a:srgbClr val="9BBB59">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نلاحظ أن كل هدف منهما يتضمن فعلاً واحداً يحدد بوضوح عملاً معيناً يجب إضافة إلى أن ألفاظ الهدفين لا تحمل أكثر من معنى واحد بدليل أنه إذا لاحظ اثنان التلميذ وهو يقوم بالعمل الذي حدده الفعل فإنهما لن يختلفا في أحكامهما عليه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8365761.jpg"/>
          <p:cNvPicPr>
            <a:picLocks noChangeAspect="1"/>
          </p:cNvPicPr>
          <p:nvPr/>
        </p:nvPicPr>
        <p:blipFill>
          <a:blip r:embed="rId3" cstate="print">
            <a:lum contrast="-41000"/>
          </a:blip>
          <a:stretch>
            <a:fillRect/>
          </a:stretch>
        </p:blipFill>
        <p:spPr>
          <a:xfrm>
            <a:off x="214282" y="142852"/>
            <a:ext cx="8715436" cy="6572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500034" y="928670"/>
            <a:ext cx="8286808" cy="4893647"/>
          </a:xfrm>
          <a:prstGeom prst="rect">
            <a:avLst/>
          </a:prstGeom>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2/ أن يركز الهدف على سلوك المتعلم وليس على سلوك المعلم :</a:t>
            </a:r>
          </a:p>
          <a:p>
            <a:pPr algn="r" rtl="1" fontAlgn="auto">
              <a:spcBef>
                <a:spcPts val="0"/>
              </a:spcBef>
              <a:spcAft>
                <a:spcPts val="0"/>
              </a:spcAft>
              <a:defRPr/>
            </a:pPr>
            <a:endParaRPr lang="ar-SA" sz="36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chemeClr val="bg1"/>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ينبغي على المعلم وهو يصوغ أهدافاً تدريسية في مادة تخصصه أن يركز على السلوك الذي ينتظره من تلاميذه وليس على السلوك الذي سيقوم به أثناء </a:t>
            </a:r>
            <a:r>
              <a:rPr lang="ar-SA" sz="4000" dirty="0" smtClean="0">
                <a:ln w="18415" cmpd="sng">
                  <a:solidFill>
                    <a:srgbClr val="FFFFFF"/>
                  </a:solidFill>
                  <a:prstDash val="solid"/>
                </a:ln>
                <a:solidFill>
                  <a:schemeClr val="bg1"/>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التدريس لأن </a:t>
            </a:r>
            <a:r>
              <a:rPr lang="ar-SA" sz="4000" dirty="0">
                <a:ln w="18415" cmpd="sng">
                  <a:solidFill>
                    <a:srgbClr val="FFFFFF"/>
                  </a:solidFill>
                  <a:prstDash val="solid"/>
                </a:ln>
                <a:solidFill>
                  <a:schemeClr val="bg1"/>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الأهداف التي تركز على سلوك المتعلم توجه الانتابه نحو الأنماط السلوكية التي يتوقع أن يقوم بها المتعلم نتيجة لخبرات التعليم التي تقدم له لذا فمن الخطأ في صياغة الأهداف أن يركز المعلم على نشاطه بوصفه معلما ويصفه بدلا من أن يصف نتاجات التعلم التي يجب على المتعلمين اتقانها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2000" fill="hold"/>
                                        <p:tgtEl>
                                          <p:spTgt spid="7">
                                            <p:txEl>
                                              <p:pRg st="2" end="2"/>
                                            </p:txEl>
                                          </p:spTgt>
                                        </p:tgtEl>
                                        <p:attrNameLst>
                                          <p:attrName>ppt_w</p:attrName>
                                        </p:attrNameLst>
                                      </p:cBhvr>
                                      <p:tavLst>
                                        <p:tav tm="0">
                                          <p:val>
                                            <p:strVal val="#ppt_w+.3"/>
                                          </p:val>
                                        </p:tav>
                                        <p:tav tm="100000">
                                          <p:val>
                                            <p:strVal val="#ppt_w"/>
                                          </p:val>
                                        </p:tav>
                                      </p:tavLst>
                                    </p:anim>
                                    <p:anim calcmode="lin" valueType="num">
                                      <p:cBhvr>
                                        <p:cTn id="13" dur="2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14"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8365761.jpg"/>
          <p:cNvPicPr>
            <a:picLocks noChangeAspect="1"/>
          </p:cNvPicPr>
          <p:nvPr/>
        </p:nvPicPr>
        <p:blipFill>
          <a:blip r:embed="rId3" cstate="print">
            <a:lum contrast="-41000"/>
          </a:blip>
          <a:stretch>
            <a:fillRect/>
          </a:stretch>
        </p:blipFill>
        <p:spPr>
          <a:xfrm>
            <a:off x="214282" y="142852"/>
            <a:ext cx="8715436" cy="6572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467544" y="404664"/>
            <a:ext cx="8286808" cy="5632311"/>
          </a:xfrm>
          <a:prstGeom prst="rect">
            <a:avLst/>
          </a:prstGeom>
        </p:spPr>
        <p:txBody>
          <a:bodyPr wrap="square">
            <a:spAutoFit/>
          </a:bodyPr>
          <a:lstStyle/>
          <a:p>
            <a:pPr algn="r" rtl="1" fontAlgn="auto">
              <a:spcBef>
                <a:spcPts val="0"/>
              </a:spcBef>
              <a:spcAft>
                <a:spcPts val="0"/>
              </a:spcAft>
              <a:defRPr/>
            </a:pPr>
            <a:r>
              <a:rPr lang="ar-SA" sz="4000" u="sng"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والمثال التالي يوضح حجم الخطأ الذي يمكن أن يقع فيه المعلم عندما يركز على سلوكه هو </a:t>
            </a:r>
            <a:r>
              <a:rPr lang="ar-SA" sz="4000" u="sng"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buFontTx/>
              <a:buChar char="-"/>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 أن يعرب المعلم </a:t>
            </a:r>
            <a:r>
              <a:rPr lang="ar-SA" sz="4000"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الأبيات الثلاثه الأولى من القصيدة .</a:t>
            </a:r>
            <a:endParaRPr lang="ar-SA" sz="4000"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buFontTx/>
              <a:buChar char="-"/>
              <a:defRPr/>
            </a:pPr>
            <a:endParaRPr lang="ar-SA" sz="4000"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فهذا </a:t>
            </a: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الهدف - كما هو واضح – يركز في صياغته على ما يفعله المعلم والخطأ يكمن في أن المعلم قد يقوم بإعراب الأبيات فعلا ويتحقق الهدف من دون أن يتعلم تلاميذه شيئاً ولكن </a:t>
            </a:r>
            <a:r>
              <a:rPr lang="ar-SA" sz="4000"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لو أعرب التلاميذ الأبيات الثلاثه الأولى من القصيدة دون خطأ فهذا الهدف –كمايبدو- يحدد بجلاء مالذي سيفعله التلاميذ في نهاية فترة </a:t>
            </a:r>
            <a:r>
              <a:rPr lang="ar-SA" sz="4000"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التعلم</a:t>
            </a:r>
            <a:endPar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2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7">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2000" fill="hold"/>
                                        <p:tgtEl>
                                          <p:spTgt spid="7">
                                            <p:txEl>
                                              <p:pRg st="3" end="3"/>
                                            </p:txEl>
                                          </p:spTgt>
                                        </p:tgtEl>
                                        <p:attrNameLst>
                                          <p:attrName>ppt_w</p:attrName>
                                        </p:attrNameLst>
                                      </p:cBhvr>
                                      <p:tavLst>
                                        <p:tav tm="0">
                                          <p:val>
                                            <p:strVal val="#ppt_w+.3"/>
                                          </p:val>
                                        </p:tav>
                                        <p:tav tm="100000">
                                          <p:val>
                                            <p:strVal val="#ppt_w"/>
                                          </p:val>
                                        </p:tav>
                                      </p:tavLst>
                                    </p:anim>
                                    <p:anim calcmode="lin" valueType="num">
                                      <p:cBhvr>
                                        <p:cTn id="18" dur="2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19" dur="2000"/>
                                        <p:tgtEl>
                                          <p:spTgt spid="7">
                                            <p:txEl>
                                              <p:pRg st="3" end="3"/>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2000" fill="hold"/>
                                        <p:tgtEl>
                                          <p:spTgt spid="7">
                                            <p:txEl>
                                              <p:pRg st="4" end="4"/>
                                            </p:txEl>
                                          </p:spTgt>
                                        </p:tgtEl>
                                        <p:attrNameLst>
                                          <p:attrName>ppt_w</p:attrName>
                                        </p:attrNameLst>
                                      </p:cBhvr>
                                      <p:tavLst>
                                        <p:tav tm="0">
                                          <p:val>
                                            <p:strVal val="#ppt_w+.3"/>
                                          </p:val>
                                        </p:tav>
                                        <p:tav tm="100000">
                                          <p:val>
                                            <p:strVal val="#ppt_w"/>
                                          </p:val>
                                        </p:tav>
                                      </p:tavLst>
                                    </p:anim>
                                    <p:anim calcmode="lin" valueType="num">
                                      <p:cBhvr>
                                        <p:cTn id="23" dur="2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24"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6182745g8jxtpjooddbalrd5.jpg"/>
          <p:cNvPicPr>
            <a:picLocks noChangeAspect="1"/>
          </p:cNvPicPr>
          <p:nvPr/>
        </p:nvPicPr>
        <p:blipFill>
          <a:blip r:embed="rId3" cstate="print">
            <a:lum bright="-30000" contrast="-22000"/>
          </a:blip>
          <a:stretch>
            <a:fillRect/>
          </a:stretch>
        </p:blipFill>
        <p:spPr>
          <a:xfrm>
            <a:off x="119063" y="142875"/>
            <a:ext cx="8882062" cy="6572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descr="106182745g8jxtpjooddbalrd5.jpg"/>
          <p:cNvPicPr>
            <a:picLocks noChangeAspect="1"/>
          </p:cNvPicPr>
          <p:nvPr/>
        </p:nvPicPr>
        <p:blipFill>
          <a:blip r:embed="rId3" cstate="print"/>
          <a:stretch>
            <a:fillRect/>
          </a:stretch>
        </p:blipFill>
        <p:spPr>
          <a:xfrm>
            <a:off x="3286116" y="428604"/>
            <a:ext cx="5429288" cy="5572164"/>
          </a:xfrm>
          <a:prstGeom prst="ellipse">
            <a:avLst/>
          </a:prstGeom>
          <a:ln>
            <a:noFill/>
          </a:ln>
          <a:effectLst>
            <a:softEdge rad="112500"/>
          </a:effectLst>
        </p:spPr>
      </p:pic>
      <p:sp>
        <p:nvSpPr>
          <p:cNvPr id="6" name="Rectangle 5"/>
          <p:cNvSpPr/>
          <p:nvPr/>
        </p:nvSpPr>
        <p:spPr>
          <a:xfrm>
            <a:off x="500034" y="928670"/>
            <a:ext cx="8286808" cy="5016758"/>
          </a:xfrm>
          <a:prstGeom prst="rect">
            <a:avLst/>
          </a:prstGeom>
        </p:spPr>
        <p:txBody>
          <a:bodyPr>
            <a:spAutoFit/>
          </a:bodyPr>
          <a:lstStyle/>
          <a:p>
            <a:pPr algn="r" rtl="1" fontAlgn="auto">
              <a:spcBef>
                <a:spcPts val="0"/>
              </a:spcBef>
              <a:spcAft>
                <a:spcPts val="0"/>
              </a:spcAft>
              <a:defRPr/>
            </a:pPr>
            <a:r>
              <a:rPr lang="ar-SA" sz="4000" u="sng"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3/ أن يصف الهدف نتاج التعلم وليس نشاط التعلم :</a:t>
            </a:r>
          </a:p>
          <a:p>
            <a:pPr algn="ctr" rtl="1" fontAlgn="auto">
              <a:spcBef>
                <a:spcPts val="0"/>
              </a:spcBef>
              <a:spcAft>
                <a:spcPts val="0"/>
              </a:spcAft>
              <a:defRPr/>
            </a:pPr>
            <a:endPar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كذلك ينبغي أن تصف الأهداف نتاجات التعلم وليس أنشطة التعلم التي تؤدي -أو ينبغي أن تؤدي- إلى هذا النتاج صحيح أنه قد يكون من المفيد أن يحدد المعلم الأنشطه التعليمية التي يرغب في أن يقوم بها تلاميذه لكن يجب أن يأتي هذا بعد اختيار الأهداف أي بعد تحقيق نتاج التعلم الذي يرغب في تحقيقه لدى تلاميذه لذلك ينبغي عليه ان يعرف الفرق بين الهدف الذي يصف نتاج التعلم وذلك الذي يصف نشاط التعلم..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p:cTn id="11"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2"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t6cylc.jpg"/>
          <p:cNvPicPr>
            <a:picLocks noChangeAspect="1"/>
          </p:cNvPicPr>
          <p:nvPr/>
        </p:nvPicPr>
        <p:blipFill>
          <a:blip r:embed="rId3" cstate="print"/>
          <a:srcRect l="42697" t="20770" b="40289"/>
          <a:stretch>
            <a:fillRect/>
          </a:stretch>
        </p:blipFill>
        <p:spPr bwMode="auto">
          <a:xfrm>
            <a:off x="7143750" y="0"/>
            <a:ext cx="2000250" cy="6858000"/>
          </a:xfrm>
          <a:prstGeom prst="rect">
            <a:avLst/>
          </a:prstGeom>
          <a:noFill/>
          <a:ln w="9525">
            <a:noFill/>
            <a:miter lim="800000"/>
            <a:headEnd/>
            <a:tailEnd/>
          </a:ln>
        </p:spPr>
      </p:pic>
      <p:pic>
        <p:nvPicPr>
          <p:cNvPr id="23555" name="Picture 6" descr="t6cylc.jpg"/>
          <p:cNvPicPr>
            <a:picLocks noChangeAspect="1"/>
          </p:cNvPicPr>
          <p:nvPr/>
        </p:nvPicPr>
        <p:blipFill>
          <a:blip r:embed="rId3" cstate="print"/>
          <a:srcRect l="42697" t="20770" b="40289"/>
          <a:stretch>
            <a:fillRect/>
          </a:stretch>
        </p:blipFill>
        <p:spPr bwMode="auto">
          <a:xfrm>
            <a:off x="5572125" y="0"/>
            <a:ext cx="2000250" cy="6858000"/>
          </a:xfrm>
          <a:prstGeom prst="rect">
            <a:avLst/>
          </a:prstGeom>
          <a:noFill/>
          <a:ln w="9525">
            <a:noFill/>
            <a:miter lim="800000"/>
            <a:headEnd/>
            <a:tailEnd/>
          </a:ln>
        </p:spPr>
      </p:pic>
      <p:pic>
        <p:nvPicPr>
          <p:cNvPr id="23556" name="Picture 5" descr="t6cylc.jpg"/>
          <p:cNvPicPr>
            <a:picLocks noChangeAspect="1"/>
          </p:cNvPicPr>
          <p:nvPr/>
        </p:nvPicPr>
        <p:blipFill>
          <a:blip r:embed="rId3" cstate="print"/>
          <a:srcRect l="42697" t="20770" b="40289"/>
          <a:stretch>
            <a:fillRect/>
          </a:stretch>
        </p:blipFill>
        <p:spPr bwMode="auto">
          <a:xfrm>
            <a:off x="3357563" y="0"/>
            <a:ext cx="2214562" cy="6858000"/>
          </a:xfrm>
          <a:prstGeom prst="rect">
            <a:avLst/>
          </a:prstGeom>
          <a:noFill/>
          <a:ln w="9525">
            <a:noFill/>
            <a:miter lim="800000"/>
            <a:headEnd/>
            <a:tailEnd/>
          </a:ln>
        </p:spPr>
      </p:pic>
      <p:pic>
        <p:nvPicPr>
          <p:cNvPr id="23557" name="Picture 1" descr="t6cylc.jpg"/>
          <p:cNvPicPr>
            <a:picLocks noChangeAspect="1"/>
          </p:cNvPicPr>
          <p:nvPr/>
        </p:nvPicPr>
        <p:blipFill>
          <a:blip r:embed="rId3" cstate="print"/>
          <a:srcRect t="17708" b="40289"/>
          <a:stretch>
            <a:fillRect/>
          </a:stretch>
        </p:blipFill>
        <p:spPr bwMode="auto">
          <a:xfrm>
            <a:off x="0" y="0"/>
            <a:ext cx="3357563" cy="6858000"/>
          </a:xfrm>
          <a:prstGeom prst="rect">
            <a:avLst/>
          </a:prstGeom>
          <a:noFill/>
          <a:ln w="9525">
            <a:noFill/>
            <a:miter lim="800000"/>
            <a:headEnd/>
            <a:tailEnd/>
          </a:ln>
        </p:spPr>
      </p:pic>
      <p:sp>
        <p:nvSpPr>
          <p:cNvPr id="3" name="Rectangle 2"/>
          <p:cNvSpPr/>
          <p:nvPr/>
        </p:nvSpPr>
        <p:spPr>
          <a:xfrm>
            <a:off x="1071538" y="285728"/>
            <a:ext cx="7715272" cy="6247864"/>
          </a:xfrm>
          <a:prstGeom prst="rect">
            <a:avLst/>
          </a:prstGeom>
        </p:spPr>
        <p:txBody>
          <a:bodyPr>
            <a:spAutoFit/>
          </a:bodyPr>
          <a:lstStyle/>
          <a:p>
            <a:pPr algn="r" rtl="1" fontAlgn="auto">
              <a:spcBef>
                <a:spcPts val="0"/>
              </a:spcBef>
              <a:spcAft>
                <a:spcPts val="0"/>
              </a:spcAft>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على سبيل المثال </a:t>
            </a:r>
            <a:r>
              <a:rPr lang="ar-SA" sz="4000" dirty="0" smtClean="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  أن يحدد التلميذ مواضع كسر همزة إن ..</a:t>
            </a: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تجد أنه يصف نتاج العلم الذي ينبغي أن يتحقق عقب القيام بأنشطه تعليمية معينه .!</a:t>
            </a:r>
          </a:p>
          <a:p>
            <a:pPr algn="ctr" rtl="1" fontAlgn="auto">
              <a:spcBef>
                <a:spcPts val="0"/>
              </a:spcBef>
              <a:spcAft>
                <a:spcPts val="0"/>
              </a:spcAft>
              <a:defRPr/>
            </a:pPr>
            <a:endPar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أما إذا كانت صياغة الهدف السابق على النحو التالي :</a:t>
            </a:r>
          </a:p>
          <a:p>
            <a:pPr algn="ctr" rtl="1" fontAlgn="auto">
              <a:spcBef>
                <a:spcPts val="0"/>
              </a:spcBef>
              <a:spcAft>
                <a:spcPts val="0"/>
              </a:spcAft>
              <a:buFontTx/>
              <a:buChar char="-"/>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أن يدرس التلميذ مواضع كسر همزة إن ..</a:t>
            </a:r>
          </a:p>
          <a:p>
            <a:pPr algn="ctr" rtl="1" fontAlgn="auto">
              <a:spcBef>
                <a:spcPts val="0"/>
              </a:spcBef>
              <a:spcAft>
                <a:spcPts val="0"/>
              </a:spcAft>
              <a:buFontTx/>
              <a:buChar char="-"/>
              <a:defRPr/>
            </a:pPr>
            <a:r>
              <a:rPr lang="ar-SA" sz="4000"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فإننا بذلك نتحدث عن نشاط التعلم وقد يتحقق هذا الهدف أي يقوم التلميذ بدراسة مواضع كسر همزة إن , دون أن يتمكن من تحديد هذه المواضع , أي أنه لم يتعلم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341910092.jpg"/>
          <p:cNvPicPr>
            <a:picLocks noChangeAspect="1"/>
          </p:cNvPicPr>
          <p:nvPr/>
        </p:nvPicPr>
        <p:blipFill>
          <a:blip r:embed="rId3" cstate="print">
            <a:lum bright="-40000" contrast="-40000"/>
          </a:blip>
          <a:srcRect l="16406" r="58601"/>
          <a:stretch>
            <a:fillRect/>
          </a:stretch>
        </p:blipFill>
        <p:spPr bwMode="auto">
          <a:xfrm>
            <a:off x="5220072" y="0"/>
            <a:ext cx="3923928" cy="6858000"/>
          </a:xfrm>
          <a:prstGeom prst="rect">
            <a:avLst/>
          </a:prstGeom>
          <a:noFill/>
          <a:ln w="9525">
            <a:noFill/>
            <a:miter lim="800000"/>
            <a:headEnd/>
            <a:tailEnd/>
          </a:ln>
        </p:spPr>
      </p:pic>
      <p:pic>
        <p:nvPicPr>
          <p:cNvPr id="5123" name="Picture 3" descr="341910092.jpg"/>
          <p:cNvPicPr>
            <a:picLocks noChangeAspect="1"/>
          </p:cNvPicPr>
          <p:nvPr/>
        </p:nvPicPr>
        <p:blipFill>
          <a:blip r:embed="rId4" cstate="print"/>
          <a:srcRect r="16406"/>
          <a:stretch>
            <a:fillRect/>
          </a:stretch>
        </p:blipFill>
        <p:spPr bwMode="auto">
          <a:xfrm>
            <a:off x="1" y="0"/>
            <a:ext cx="5508103" cy="6858000"/>
          </a:xfrm>
          <a:prstGeom prst="rect">
            <a:avLst/>
          </a:prstGeom>
          <a:noFill/>
          <a:ln w="9525">
            <a:noFill/>
            <a:miter lim="800000"/>
            <a:headEnd/>
            <a:tailEnd/>
          </a:ln>
        </p:spPr>
      </p:pic>
      <p:sp>
        <p:nvSpPr>
          <p:cNvPr id="7" name="Rectangle 3"/>
          <p:cNvSpPr txBox="1">
            <a:spLocks noChangeArrowheads="1"/>
          </p:cNvSpPr>
          <p:nvPr/>
        </p:nvSpPr>
        <p:spPr>
          <a:xfrm>
            <a:off x="1547813" y="1884363"/>
            <a:ext cx="7272659" cy="4497387"/>
          </a:xfrm>
          <a:prstGeom prst="rect">
            <a:avLst/>
          </a:prstGeom>
        </p:spPr>
        <p:txBody>
          <a:bodyPr/>
          <a:lstStyle/>
          <a:p>
            <a:pPr marL="342900" indent="-342900" algn="r" rtl="1">
              <a:spcBef>
                <a:spcPct val="20000"/>
              </a:spcBef>
              <a:buFont typeface="Arial" pitchFamily="34" charset="0"/>
              <a:buChar char="•"/>
              <a:defRPr/>
            </a:pPr>
            <a:r>
              <a:rPr lang="ar-SA" sz="4000" dirty="0">
                <a:solidFill>
                  <a:srgbClr val="FFFF66"/>
                </a:solidFill>
                <a:latin typeface="+mn-lt"/>
                <a:cs typeface="+mn-cs"/>
              </a:rPr>
              <a:t>الأهداف</a:t>
            </a:r>
          </a:p>
          <a:p>
            <a:pPr marL="342900" indent="-342900" algn="r" rtl="1">
              <a:spcBef>
                <a:spcPct val="20000"/>
              </a:spcBef>
              <a:buFont typeface="Arial" pitchFamily="34" charset="0"/>
              <a:buChar char="•"/>
              <a:defRPr/>
            </a:pPr>
            <a:r>
              <a:rPr lang="ar-SA" sz="4000" dirty="0">
                <a:solidFill>
                  <a:srgbClr val="FFFF66"/>
                </a:solidFill>
                <a:latin typeface="+mn-lt"/>
                <a:cs typeface="+mn-cs"/>
              </a:rPr>
              <a:t>المحتوى</a:t>
            </a:r>
          </a:p>
          <a:p>
            <a:pPr marL="342900" indent="-342900" algn="r" rtl="1">
              <a:spcBef>
                <a:spcPct val="20000"/>
              </a:spcBef>
              <a:buFont typeface="Arial" pitchFamily="34" charset="0"/>
              <a:buChar char="•"/>
              <a:defRPr/>
            </a:pPr>
            <a:r>
              <a:rPr lang="ar-SA" sz="4000" dirty="0">
                <a:solidFill>
                  <a:srgbClr val="FFFF66"/>
                </a:solidFill>
                <a:latin typeface="+mn-lt"/>
                <a:cs typeface="+mn-cs"/>
              </a:rPr>
              <a:t>طرق التدريس</a:t>
            </a:r>
          </a:p>
          <a:p>
            <a:pPr marL="342900" indent="-342900" algn="r" rtl="1">
              <a:spcBef>
                <a:spcPct val="20000"/>
              </a:spcBef>
              <a:buFont typeface="Arial" pitchFamily="34" charset="0"/>
              <a:buChar char="•"/>
              <a:defRPr/>
            </a:pPr>
            <a:r>
              <a:rPr lang="ar-SA" sz="4000" dirty="0">
                <a:solidFill>
                  <a:srgbClr val="FFFF66"/>
                </a:solidFill>
                <a:latin typeface="+mn-lt"/>
                <a:cs typeface="+mn-cs"/>
              </a:rPr>
              <a:t>الانشطة التعليمية</a:t>
            </a:r>
          </a:p>
          <a:p>
            <a:pPr marL="342900" indent="-342900" algn="r" rtl="1">
              <a:spcBef>
                <a:spcPct val="20000"/>
              </a:spcBef>
              <a:buFont typeface="Arial" pitchFamily="34" charset="0"/>
              <a:buChar char="•"/>
              <a:defRPr/>
            </a:pPr>
            <a:r>
              <a:rPr lang="ar-SA" sz="4000" dirty="0">
                <a:solidFill>
                  <a:srgbClr val="FFFF66"/>
                </a:solidFill>
                <a:latin typeface="+mn-lt"/>
                <a:cs typeface="+mn-cs"/>
              </a:rPr>
              <a:t>الوسائل التعليمية</a:t>
            </a:r>
          </a:p>
          <a:p>
            <a:pPr marL="342900" indent="-342900" algn="r" rtl="1">
              <a:spcBef>
                <a:spcPct val="20000"/>
              </a:spcBef>
              <a:buFont typeface="Arial" pitchFamily="34" charset="0"/>
              <a:buChar char="•"/>
              <a:defRPr/>
            </a:pPr>
            <a:r>
              <a:rPr lang="ar-SA" sz="4000" dirty="0">
                <a:solidFill>
                  <a:srgbClr val="FFFF66"/>
                </a:solidFill>
                <a:latin typeface="+mn-lt"/>
                <a:cs typeface="+mn-cs"/>
              </a:rPr>
              <a:t>التقويم</a:t>
            </a:r>
            <a:endParaRPr lang="en-US" sz="4000" dirty="0">
              <a:solidFill>
                <a:srgbClr val="FFFF66"/>
              </a:solidFill>
              <a:latin typeface="+mn-lt"/>
              <a:cs typeface="+mn-cs"/>
            </a:endParaRPr>
          </a:p>
        </p:txBody>
      </p:sp>
      <p:sp>
        <p:nvSpPr>
          <p:cNvPr id="8" name="Rectangle 2"/>
          <p:cNvSpPr txBox="1">
            <a:spLocks noChangeArrowheads="1"/>
          </p:cNvSpPr>
          <p:nvPr/>
        </p:nvSpPr>
        <p:spPr>
          <a:xfrm>
            <a:off x="457200" y="274638"/>
            <a:ext cx="8229600" cy="1143000"/>
          </a:xfrm>
          <a:prstGeom prst="rect">
            <a:avLst/>
          </a:prstGeom>
        </p:spPr>
        <p:txBody>
          <a:bodyPr/>
          <a:lstStyle/>
          <a:p>
            <a:pPr algn="ctr" rtl="1">
              <a:defRPr/>
            </a:pPr>
            <a:r>
              <a:rPr lang="ar-SA" sz="4800" b="1" dirty="0">
                <a:solidFill>
                  <a:srgbClr val="FFFF66"/>
                </a:solidFill>
                <a:latin typeface="Traditional Arabic" pitchFamily="2" charset="-78"/>
                <a:ea typeface="+mj-ea"/>
                <a:cs typeface="Traditional Arabic" pitchFamily="2" charset="-78"/>
              </a:rPr>
              <a:t>مكونات المنهج </a:t>
            </a:r>
            <a:r>
              <a:rPr lang="ar-SA" sz="4800" b="1" dirty="0" smtClean="0">
                <a:solidFill>
                  <a:srgbClr val="FFFF66"/>
                </a:solidFill>
                <a:latin typeface="Traditional Arabic" pitchFamily="2" charset="-78"/>
                <a:ea typeface="+mj-ea"/>
                <a:cs typeface="Traditional Arabic" pitchFamily="2" charset="-78"/>
              </a:rPr>
              <a:t>المدرسي الحديث</a:t>
            </a:r>
            <a:endParaRPr lang="en-US" sz="4800" b="1" dirty="0">
              <a:solidFill>
                <a:srgbClr val="FFFF66"/>
              </a:solidFill>
              <a:latin typeface="Traditional Arabic" pitchFamily="2" charset="-78"/>
              <a:ea typeface="+mj-ea"/>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heckerboard(across)">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heckerboard(across)">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heckerboard(across)">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mph" presetSubtype="2" fill="hold" nodeType="clickEffect">
                                  <p:stCondLst>
                                    <p:cond delay="0"/>
                                  </p:stCondLst>
                                  <p:childTnLst>
                                    <p:anim to="1.5" calcmode="lin" valueType="num">
                                      <p:cBhvr override="childStyle">
                                        <p:cTn id="36" dur="2000" fill="hold"/>
                                        <p:tgtEl>
                                          <p:spTgt spid="7">
                                            <p:txEl>
                                              <p:pRg st="0" end="0"/>
                                            </p:txEl>
                                          </p:spTgt>
                                        </p:tgtEl>
                                        <p:attrNameLst>
                                          <p:attrName>style.fontSize</p:attrName>
                                        </p:attrNameLst>
                                      </p:cBhvr>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afeRedirect.aspx.jpg"/>
          <p:cNvPicPr>
            <a:picLocks noChangeAspect="1"/>
          </p:cNvPicPr>
          <p:nvPr/>
        </p:nvPicPr>
        <p:blipFill>
          <a:blip r:embed="rId3" cstate="print"/>
          <a:srcRect l="79353" t="3658" r="1666" b="2438"/>
          <a:stretch>
            <a:fillRect/>
          </a:stretch>
        </p:blipFill>
        <p:spPr bwMode="auto">
          <a:xfrm>
            <a:off x="3286125" y="0"/>
            <a:ext cx="5857875" cy="6858000"/>
          </a:xfrm>
          <a:prstGeom prst="rect">
            <a:avLst/>
          </a:prstGeom>
          <a:noFill/>
          <a:ln w="9525">
            <a:noFill/>
            <a:miter lim="800000"/>
            <a:headEnd/>
            <a:tailEnd/>
          </a:ln>
        </p:spPr>
      </p:pic>
      <p:pic>
        <p:nvPicPr>
          <p:cNvPr id="24579" name="Picture 1" descr="SafeRedirect.aspx.jpg"/>
          <p:cNvPicPr>
            <a:picLocks noChangeAspect="1"/>
          </p:cNvPicPr>
          <p:nvPr/>
        </p:nvPicPr>
        <p:blipFill>
          <a:blip r:embed="rId3" cstate="print"/>
          <a:srcRect l="1666" t="3658" r="1666" b="2438"/>
          <a:stretch>
            <a:fillRect/>
          </a:stretch>
        </p:blipFill>
        <p:spPr bwMode="auto">
          <a:xfrm>
            <a:off x="0" y="0"/>
            <a:ext cx="4500563" cy="6858000"/>
          </a:xfrm>
          <a:prstGeom prst="rect">
            <a:avLst/>
          </a:prstGeom>
          <a:noFill/>
          <a:ln w="9525">
            <a:noFill/>
            <a:miter lim="800000"/>
            <a:headEnd/>
            <a:tailEnd/>
          </a:ln>
        </p:spPr>
      </p:pic>
      <p:sp>
        <p:nvSpPr>
          <p:cNvPr id="4" name="Rectangle 3"/>
          <p:cNvSpPr/>
          <p:nvPr/>
        </p:nvSpPr>
        <p:spPr>
          <a:xfrm>
            <a:off x="0" y="332656"/>
            <a:ext cx="8786874" cy="6247864"/>
          </a:xfrm>
          <a:prstGeom prst="rect">
            <a:avLst/>
          </a:prstGeom>
        </p:spPr>
        <p:txBody>
          <a:bodyPr wrap="square">
            <a:spAutoFit/>
          </a:bodyPr>
          <a:lstStyle/>
          <a:p>
            <a:pPr algn="r" rtl="1" fontAlgn="auto">
              <a:spcBef>
                <a:spcPts val="0"/>
              </a:spcBef>
              <a:spcAft>
                <a:spcPts val="0"/>
              </a:spcAft>
              <a:defRPr/>
            </a:pPr>
            <a:r>
              <a:rPr lang="ar-SA" sz="4000" u="sng"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4 / أن يكون الهدف قابلاً للملاحظة والقياس</a:t>
            </a:r>
          </a:p>
          <a:p>
            <a:pPr algn="r" rtl="1" fontAlgn="auto">
              <a:spcBef>
                <a:spcPts val="0"/>
              </a:spcBef>
              <a:spcAft>
                <a:spcPts val="0"/>
              </a:spcAft>
              <a:defRPr/>
            </a:pPr>
            <a:r>
              <a:rPr lang="ar-SA"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هناك بعض الأفعال المبهمة الغامضة أو التي لايمكن قياسها أو ملاحظتها مثل :</a:t>
            </a:r>
          </a:p>
          <a:p>
            <a:pPr algn="r" rtl="1" fontAlgn="auto">
              <a:spcBef>
                <a:spcPts val="0"/>
              </a:spcBef>
              <a:spcAft>
                <a:spcPts val="0"/>
              </a:spcAft>
              <a:defRPr/>
            </a:pPr>
            <a:r>
              <a:rPr lang="ar-SA"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يتذوق, يفكر, يعرف,يستمع,يتأمل.</a:t>
            </a:r>
          </a:p>
          <a:p>
            <a:pPr algn="r" rtl="1" fontAlgn="auto">
              <a:spcBef>
                <a:spcPts val="0"/>
              </a:spcBef>
              <a:spcAft>
                <a:spcPts val="0"/>
              </a:spcAft>
              <a:defRPr/>
            </a:pPr>
            <a:endParaRPr lang="ar-SA"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r" rtl="1" fontAlgn="auto">
              <a:spcBef>
                <a:spcPts val="0"/>
              </a:spcBef>
              <a:spcAft>
                <a:spcPts val="0"/>
              </a:spcAft>
              <a:defRPr/>
            </a:pPr>
            <a:r>
              <a:rPr lang="ar-SA" sz="4000" u="sng"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5 / أن يشتمل الهدف على ثلاثة عناصر مهمه هي :</a:t>
            </a:r>
          </a:p>
          <a:p>
            <a:pPr algn="ctr" rtl="1" fontAlgn="auto">
              <a:spcBef>
                <a:spcPts val="0"/>
              </a:spcBef>
              <a:spcAft>
                <a:spcPts val="0"/>
              </a:spcAft>
              <a:defRPr/>
            </a:pPr>
            <a:r>
              <a:rPr lang="ar-SA"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أ.  السلوك الواجب برهنته من جانب المعلم ( </a:t>
            </a:r>
            <a:r>
              <a:rPr lang="ar-SA" sz="4000" u="sng"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يركز</a:t>
            </a:r>
            <a:r>
              <a:rPr lang="ar-SA"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-يفسر– يقارن- يحكم ) ..</a:t>
            </a:r>
          </a:p>
          <a:p>
            <a:pPr algn="ctr" rtl="1" fontAlgn="auto">
              <a:spcBef>
                <a:spcPts val="0"/>
              </a:spcBef>
              <a:spcAft>
                <a:spcPts val="0"/>
              </a:spcAft>
              <a:defRPr/>
            </a:pPr>
            <a:r>
              <a:rPr lang="ar-SA"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ب.  الشرط أو الظرف الذي سيؤدي في ظله المتعلم هذا السلوك ( باستخدام المسطره – بالرجوع إلى الكتاب المقرر- بقلم الرصاص .....)</a:t>
            </a:r>
          </a:p>
          <a:p>
            <a:pPr algn="ctr" rtl="1" fontAlgn="auto">
              <a:spcBef>
                <a:spcPts val="0"/>
              </a:spcBef>
              <a:spcAft>
                <a:spcPts val="0"/>
              </a:spcAft>
              <a:defRPr/>
            </a:pPr>
            <a:r>
              <a:rPr lang="ar-SA"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جـ .  معيار قبول أداء السلوك ( 80% - بدقة تامة -بدون أخطاء - في ثلاث دقائق )</a:t>
            </a:r>
            <a:endParaRPr lang="ar-SA" sz="4000" u="sng"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2000" fill="hold"/>
                                        <p:tgtEl>
                                          <p:spTgt spid="4">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0" dur="2000" fill="hold"/>
                                        <p:tgtEl>
                                          <p:spTgt spid="4">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p:cTn id="33"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4" dur="2000" fill="hold"/>
                                        <p:tgtEl>
                                          <p:spTgt spid="4">
                                            <p:txEl>
                                              <p:pRg st="6" end="6"/>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p:cTn id="37" dur="2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8" dur="20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atter5.png"/>
          <p:cNvPicPr>
            <a:picLocks noChangeAspect="1"/>
          </p:cNvPicPr>
          <p:nvPr/>
        </p:nvPicPr>
        <p:blipFill>
          <a:blip r:embed="rId3" cstate="print"/>
          <a:srcRect t="5208" b="49371"/>
          <a:stretch>
            <a:fillRect/>
          </a:stretch>
        </p:blipFill>
        <p:spPr bwMode="auto">
          <a:xfrm>
            <a:off x="0" y="0"/>
            <a:ext cx="9144000" cy="6858000"/>
          </a:xfrm>
          <a:prstGeom prst="rect">
            <a:avLst/>
          </a:prstGeom>
          <a:noFill/>
          <a:ln w="9525">
            <a:noFill/>
            <a:miter lim="800000"/>
            <a:headEnd/>
            <a:tailEnd/>
          </a:ln>
        </p:spPr>
      </p:pic>
      <p:pic>
        <p:nvPicPr>
          <p:cNvPr id="6" name="Picture 5" descr="Hatter5.png"/>
          <p:cNvPicPr>
            <a:picLocks noChangeAspect="1"/>
          </p:cNvPicPr>
          <p:nvPr/>
        </p:nvPicPr>
        <p:blipFill>
          <a:blip r:embed="rId3" cstate="print"/>
          <a:srcRect t="50498"/>
          <a:stretch>
            <a:fillRect/>
          </a:stretch>
        </p:blipFill>
        <p:spPr>
          <a:xfrm>
            <a:off x="4348162" y="3919566"/>
            <a:ext cx="4795838" cy="2938458"/>
          </a:xfrm>
          <a:prstGeom prst="rect">
            <a:avLst/>
          </a:prstGeom>
          <a:ln>
            <a:noFill/>
          </a:ln>
          <a:effectLst>
            <a:softEdge rad="112500"/>
          </a:effectLst>
        </p:spPr>
      </p:pic>
      <p:sp>
        <p:nvSpPr>
          <p:cNvPr id="4" name="Rectangle 3"/>
          <p:cNvSpPr/>
          <p:nvPr/>
        </p:nvSpPr>
        <p:spPr>
          <a:xfrm>
            <a:off x="-500098" y="928670"/>
            <a:ext cx="9644098" cy="5693866"/>
          </a:xfrm>
          <a:prstGeom prst="rect">
            <a:avLst/>
          </a:prstGeom>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أولاً : المجال المعرفي ..</a:t>
            </a:r>
          </a:p>
          <a:p>
            <a:pPr algn="ct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ويشتمل على ست مستويات هي : </a:t>
            </a:r>
          </a:p>
          <a:p>
            <a:pPr algn="ctr" rtl="1" fontAlgn="auto">
              <a:spcBef>
                <a:spcPts val="0"/>
              </a:spcBef>
              <a:spcAft>
                <a:spcPts val="0"/>
              </a:spcAft>
              <a:defRPr/>
            </a:pPr>
            <a:r>
              <a:rPr lang="ar-SA" sz="36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التذكر – الفهم --- التطبيق --- التحليل ---التركيب --- التقويم ..!</a:t>
            </a:r>
          </a:p>
          <a:p>
            <a:pPr algn="r" rtl="1" fontAlgn="auto">
              <a:spcBef>
                <a:spcPts val="0"/>
              </a:spcBef>
              <a:spcAft>
                <a:spcPts val="0"/>
              </a:spcAft>
              <a:defRPr/>
            </a:pPr>
            <a:endParaRPr lang="ar-SA" sz="2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ثانيا ً : المجال الوجداني ..</a:t>
            </a:r>
          </a:p>
          <a:p>
            <a:pPr algn="ct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وحسب تصنيف كوثر كوجك فهي يحوي ست مستويات هي :</a:t>
            </a:r>
          </a:p>
          <a:p>
            <a:pPr algn="r" rtl="1" fontAlgn="auto">
              <a:spcBef>
                <a:spcPts val="0"/>
              </a:spcBef>
              <a:spcAft>
                <a:spcPts val="0"/>
              </a:spcAft>
              <a:defRPr/>
            </a:pPr>
            <a:r>
              <a:rPr lang="ar-SA" sz="36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الانتباه --- التقبل --- الاهتمام --- تكوين الاتجاه ---تكوين النظام القيمي --- السلوك القيمي..!</a:t>
            </a:r>
          </a:p>
          <a:p>
            <a:pPr algn="ctr" rtl="1" fontAlgn="auto">
              <a:spcBef>
                <a:spcPts val="0"/>
              </a:spcBef>
              <a:spcAft>
                <a:spcPts val="0"/>
              </a:spcAft>
              <a:defRPr/>
            </a:pPr>
            <a:endParaRPr lang="ar-SA" sz="2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ثالثاً : المجال النفسحركي ( المهاري ) :</a:t>
            </a:r>
          </a:p>
          <a:p>
            <a:pPr algn="ct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وتبعا لتصنيف كوثر كوجك يحوي ست مستويات هي :</a:t>
            </a:r>
          </a:p>
          <a:p>
            <a:pPr algn="ctr" rtl="1" fontAlgn="auto">
              <a:spcBef>
                <a:spcPts val="0"/>
              </a:spcBef>
              <a:spcAft>
                <a:spcPts val="0"/>
              </a:spcAft>
              <a:defRPr/>
            </a:pPr>
            <a:r>
              <a:rPr lang="ar-SA" sz="36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الملاحظه --- التقليد --- التجريب --- الممارسه --- الإتقان --- الإبداع ..!</a:t>
            </a:r>
          </a:p>
        </p:txBody>
      </p:sp>
      <p:sp>
        <p:nvSpPr>
          <p:cNvPr id="7" name="Rectangle 6"/>
          <p:cNvSpPr/>
          <p:nvPr/>
        </p:nvSpPr>
        <p:spPr>
          <a:xfrm>
            <a:off x="1142976" y="0"/>
            <a:ext cx="5428089" cy="1015663"/>
          </a:xfrm>
          <a:prstGeom prst="rect">
            <a:avLst/>
          </a:prstGeom>
          <a:noFill/>
        </p:spPr>
        <p:txBody>
          <a:bodyPr wrap="none">
            <a:spAutoFit/>
          </a:bodyPr>
          <a:lstStyle/>
          <a:p>
            <a:pPr algn="ctr" rtl="1" fontAlgn="auto">
              <a:spcBef>
                <a:spcPts val="0"/>
              </a:spcBef>
              <a:spcAft>
                <a:spcPts val="0"/>
              </a:spcAft>
              <a:defRPr/>
            </a:pPr>
            <a:r>
              <a:rPr lang="ar-SA" sz="6000" u="sng" dirty="0">
                <a:ln w="18415" cmpd="sng">
                  <a:solidFill>
                    <a:srgbClr val="FFFFFF"/>
                  </a:solidFill>
                  <a:prstDash val="solid"/>
                </a:ln>
                <a:solidFill>
                  <a:srgbClr val="FFFFFF"/>
                </a:solidFill>
                <a:effectLst>
                  <a:glow rad="228600">
                    <a:schemeClr val="accent6">
                      <a:lumMod val="50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تصنيف الأهداف التدريسية :</a:t>
            </a:r>
            <a:endParaRPr lang="en-US" sz="6000" u="sng" dirty="0">
              <a:ln w="18415" cmpd="sng">
                <a:solidFill>
                  <a:srgbClr val="FFFFFF"/>
                </a:solidFill>
                <a:prstDash val="solid"/>
              </a:ln>
              <a:solidFill>
                <a:srgbClr val="FFFFFF"/>
              </a:solidFill>
              <a:effectLst>
                <a:glow rad="228600">
                  <a:schemeClr val="accent6">
                    <a:lumMod val="50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iterate type="wd">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iterate type="wd">
                                    <p:tmPct val="10000"/>
                                  </p:iterate>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iterate type="wd">
                                    <p:tmPct val="10000"/>
                                  </p:iterate>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iterate type="wd">
                                    <p:tmPct val="10000"/>
                                  </p:iterate>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iterate type="wd">
                                    <p:tmPct val="10000"/>
                                  </p:iterate>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iterate type="wd">
                                    <p:tmPct val="10000"/>
                                  </p:iterate>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p:cTn id="3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iterate type="wd">
                                    <p:tmPct val="10000"/>
                                  </p:iterate>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p:cTn id="4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8" end="8"/>
                                            </p:txEl>
                                          </p:spTgt>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iterate type="wd">
                                    <p:tmPct val="10000"/>
                                  </p:iterate>
                                  <p:childTnLst>
                                    <p:set>
                                      <p:cBhvr>
                                        <p:cTn id="45" dur="1" fill="hold">
                                          <p:stCondLst>
                                            <p:cond delay="0"/>
                                          </p:stCondLst>
                                        </p:cTn>
                                        <p:tgtEl>
                                          <p:spTgt spid="4">
                                            <p:txEl>
                                              <p:pRg st="9" end="9"/>
                                            </p:txEl>
                                          </p:spTgt>
                                        </p:tgtEl>
                                        <p:attrNameLst>
                                          <p:attrName>style.visibility</p:attrName>
                                        </p:attrNameLst>
                                      </p:cBhvr>
                                      <p:to>
                                        <p:strVal val="visible"/>
                                      </p:to>
                                    </p:set>
                                    <p:anim calcmode="lin" valueType="num">
                                      <p:cBhvr>
                                        <p:cTn id="46"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9" end="9"/>
                                            </p:txEl>
                                          </p:spTgt>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iterate type="wd">
                                    <p:tmPct val="10000"/>
                                  </p:iterate>
                                  <p:childTnLst>
                                    <p:set>
                                      <p:cBhvr>
                                        <p:cTn id="49" dur="1" fill="hold">
                                          <p:stCondLst>
                                            <p:cond delay="0"/>
                                          </p:stCondLst>
                                        </p:cTn>
                                        <p:tgtEl>
                                          <p:spTgt spid="4">
                                            <p:txEl>
                                              <p:pRg st="10" end="10"/>
                                            </p:txEl>
                                          </p:spTgt>
                                        </p:tgtEl>
                                        <p:attrNameLst>
                                          <p:attrName>style.visibility</p:attrName>
                                        </p:attrNameLst>
                                      </p:cBhvr>
                                      <p:to>
                                        <p:strVal val="visible"/>
                                      </p:to>
                                    </p:set>
                                    <p:anim calcmode="lin" valueType="num">
                                      <p:cBhvr>
                                        <p:cTn id="5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7CE88"/>
        </a:solidFill>
        <a:effectLst/>
      </p:bgPr>
    </p:bg>
    <p:spTree>
      <p:nvGrpSpPr>
        <p:cNvPr id="1" name=""/>
        <p:cNvGrpSpPr/>
        <p:nvPr/>
      </p:nvGrpSpPr>
      <p:grpSpPr>
        <a:xfrm>
          <a:off x="0" y="0"/>
          <a:ext cx="0" cy="0"/>
          <a:chOff x="0" y="0"/>
          <a:chExt cx="0" cy="0"/>
        </a:xfrm>
      </p:grpSpPr>
      <p:pic>
        <p:nvPicPr>
          <p:cNvPr id="3" name="Picture 2" descr="Julya (76).jpg"/>
          <p:cNvPicPr>
            <a:picLocks noChangeAspect="1"/>
          </p:cNvPicPr>
          <p:nvPr/>
        </p:nvPicPr>
        <p:blipFill>
          <a:blip r:embed="rId3" cstate="print"/>
          <a:srcRect l="2187" t="2206" r="5000" b="2206"/>
          <a:stretch>
            <a:fillRect/>
          </a:stretch>
        </p:blipFill>
        <p:spPr>
          <a:xfrm>
            <a:off x="-32" y="0"/>
            <a:ext cx="3286148" cy="6858000"/>
          </a:xfrm>
          <a:prstGeom prst="rect">
            <a:avLst/>
          </a:prstGeom>
          <a:ln>
            <a:noFill/>
          </a:ln>
          <a:effectLst>
            <a:softEdge rad="112500"/>
          </a:effectLst>
        </p:spPr>
      </p:pic>
      <p:sp>
        <p:nvSpPr>
          <p:cNvPr id="4" name="Rectangle 3"/>
          <p:cNvSpPr/>
          <p:nvPr/>
        </p:nvSpPr>
        <p:spPr>
          <a:xfrm>
            <a:off x="2643174" y="0"/>
            <a:ext cx="4350871" cy="1015663"/>
          </a:xfrm>
          <a:prstGeom prst="rect">
            <a:avLst/>
          </a:prstGeom>
          <a:noFill/>
        </p:spPr>
        <p:txBody>
          <a:bodyPr wrap="none">
            <a:spAutoFit/>
          </a:bodyPr>
          <a:lstStyle/>
          <a:p>
            <a:pPr algn="ctr" rtl="1" fontAlgn="auto">
              <a:spcBef>
                <a:spcPts val="0"/>
              </a:spcBef>
              <a:spcAft>
                <a:spcPts val="0"/>
              </a:spcAft>
              <a:defRPr/>
            </a:pPr>
            <a:r>
              <a:rPr lang="ar-SA" sz="6000" u="sng"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rPr>
              <a:t>* أهمية صياغة الأهداف :</a:t>
            </a:r>
            <a:endParaRPr lang="en-US" sz="6000" u="sng" dirty="0">
              <a:ln w="18415" cmpd="sng">
                <a:solidFill>
                  <a:srgbClr val="FFFFFF"/>
                </a:solidFill>
                <a:prstDash val="solid"/>
              </a:ln>
              <a:solidFill>
                <a:srgbClr val="FFFFFF"/>
              </a:solidFill>
              <a:effectLst>
                <a:glow rad="228600">
                  <a:srgbClr val="FC2074">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5" name="Rectangle 4"/>
          <p:cNvSpPr/>
          <p:nvPr/>
        </p:nvSpPr>
        <p:spPr>
          <a:xfrm>
            <a:off x="1214414" y="1571612"/>
            <a:ext cx="7929586" cy="4339650"/>
          </a:xfrm>
          <a:prstGeom prst="rect">
            <a:avLst/>
          </a:prstGeom>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أولاً : أهميتها للمعلم ..</a:t>
            </a:r>
          </a:p>
          <a:p>
            <a:pPr algn="r" rtl="1" fontAlgn="auto">
              <a:spcBef>
                <a:spcPts val="0"/>
              </a:spcBef>
              <a:spcAft>
                <a:spcPts val="0"/>
              </a:spcAft>
              <a:defRPr/>
            </a:pPr>
            <a:endParaRPr lang="ar-SA" sz="2400" u="sng"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معرفة مستويات التلاميذ قبل البدء في التدريس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التركيز على مايحقق أهدافه عند تجميع الماده العلمية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اختيار الوسائل والأنشطه الفاعله لتحقيق السلوك المطلوب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الاهتمام بجوانب المقرر الدراسي وتخطيط التدريس تبعا لتلك الأهداف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اختيار أساليب التقويم المتماشيه مع الأهداف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معرفة جوانب القوة والضعف في تدريسه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7CE88"/>
        </a:solidFill>
        <a:effectLst/>
      </p:bgPr>
    </p:bg>
    <p:spTree>
      <p:nvGrpSpPr>
        <p:cNvPr id="1" name=""/>
        <p:cNvGrpSpPr/>
        <p:nvPr/>
      </p:nvGrpSpPr>
      <p:grpSpPr>
        <a:xfrm>
          <a:off x="0" y="0"/>
          <a:ext cx="0" cy="0"/>
          <a:chOff x="0" y="0"/>
          <a:chExt cx="0" cy="0"/>
        </a:xfrm>
      </p:grpSpPr>
      <p:pic>
        <p:nvPicPr>
          <p:cNvPr id="3" name="Picture 2" descr="Julya (76).jpg"/>
          <p:cNvPicPr>
            <a:picLocks noChangeAspect="1"/>
          </p:cNvPicPr>
          <p:nvPr/>
        </p:nvPicPr>
        <p:blipFill>
          <a:blip r:embed="rId3" cstate="print"/>
          <a:srcRect l="2187" t="2206" r="5000" b="2206"/>
          <a:stretch>
            <a:fillRect/>
          </a:stretch>
        </p:blipFill>
        <p:spPr>
          <a:xfrm>
            <a:off x="-32" y="0"/>
            <a:ext cx="3286148" cy="6858000"/>
          </a:xfrm>
          <a:prstGeom prst="rect">
            <a:avLst/>
          </a:prstGeom>
          <a:ln>
            <a:noFill/>
          </a:ln>
          <a:effectLst>
            <a:softEdge rad="112500"/>
          </a:effectLst>
        </p:spPr>
      </p:pic>
      <p:sp>
        <p:nvSpPr>
          <p:cNvPr id="5" name="Rectangle 4"/>
          <p:cNvSpPr/>
          <p:nvPr/>
        </p:nvSpPr>
        <p:spPr>
          <a:xfrm>
            <a:off x="1214414" y="857232"/>
            <a:ext cx="7929586" cy="4339650"/>
          </a:xfrm>
          <a:prstGeom prst="rect">
            <a:avLst/>
          </a:prstGeom>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ثانياً : أهميتها للمتعلم ..</a:t>
            </a:r>
          </a:p>
          <a:p>
            <a:pPr algn="r" rtl="1" fontAlgn="auto">
              <a:spcBef>
                <a:spcPts val="0"/>
              </a:spcBef>
              <a:spcAft>
                <a:spcPts val="0"/>
              </a:spcAft>
              <a:defRPr/>
            </a:pPr>
            <a:endParaRPr lang="ar-SA" sz="2400" u="sng"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التركيز على النقاط الأساسية في الدرس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الاستعداد اللازم لوسائل التقويم المختلفه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ربط المعلومات الجديده بالسابقة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عدم الرهبه من الامتحانات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معرفه جوانب القوة والضعف في تعلمهم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الثقه في المدرس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7CE88"/>
        </a:solidFill>
        <a:effectLst/>
      </p:bgPr>
    </p:bg>
    <p:spTree>
      <p:nvGrpSpPr>
        <p:cNvPr id="1" name=""/>
        <p:cNvGrpSpPr/>
        <p:nvPr/>
      </p:nvGrpSpPr>
      <p:grpSpPr>
        <a:xfrm>
          <a:off x="0" y="0"/>
          <a:ext cx="0" cy="0"/>
          <a:chOff x="0" y="0"/>
          <a:chExt cx="0" cy="0"/>
        </a:xfrm>
      </p:grpSpPr>
      <p:pic>
        <p:nvPicPr>
          <p:cNvPr id="3" name="Picture 2" descr="Julya (76).jpg"/>
          <p:cNvPicPr>
            <a:picLocks noChangeAspect="1"/>
          </p:cNvPicPr>
          <p:nvPr/>
        </p:nvPicPr>
        <p:blipFill>
          <a:blip r:embed="rId3" cstate="print"/>
          <a:srcRect l="2187" t="2206" r="5000" b="2206"/>
          <a:stretch>
            <a:fillRect/>
          </a:stretch>
        </p:blipFill>
        <p:spPr>
          <a:xfrm>
            <a:off x="-32" y="0"/>
            <a:ext cx="3286148" cy="6858000"/>
          </a:xfrm>
          <a:prstGeom prst="rect">
            <a:avLst/>
          </a:prstGeom>
          <a:ln>
            <a:noFill/>
          </a:ln>
          <a:effectLst>
            <a:softEdge rad="112500"/>
          </a:effectLst>
        </p:spPr>
      </p:pic>
      <p:sp>
        <p:nvSpPr>
          <p:cNvPr id="5" name="Rectangle 4"/>
          <p:cNvSpPr/>
          <p:nvPr/>
        </p:nvSpPr>
        <p:spPr>
          <a:xfrm>
            <a:off x="1214414" y="1000108"/>
            <a:ext cx="7929586" cy="3785652"/>
          </a:xfrm>
          <a:prstGeom prst="rect">
            <a:avLst/>
          </a:prstGeom>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ثالثاً : أهميتها للمادة الدراسية  ..</a:t>
            </a:r>
          </a:p>
          <a:p>
            <a:pPr algn="r" rtl="1" fontAlgn="auto">
              <a:spcBef>
                <a:spcPts val="0"/>
              </a:spcBef>
              <a:spcAft>
                <a:spcPts val="0"/>
              </a:spcAft>
              <a:defRPr/>
            </a:pPr>
            <a:endParaRPr lang="ar-SA" sz="2400" u="sng"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تحليل المادة الدراسيه والتركيز على الأفكار الرئيسية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وضوح ترابط العلم وتتابع المواضيع المختاره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وضوح المستويات المختلفة لمضمون المادة العلمية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وضوح الترابط والتكامل بين مجالات العلم الواحد ..</a:t>
            </a:r>
          </a:p>
          <a:p>
            <a:pPr marL="742950" indent="-742950" algn="ctr" rtl="1" fontAlgn="auto">
              <a:spcBef>
                <a:spcPts val="0"/>
              </a:spcBef>
              <a:spcAft>
                <a:spcPts val="0"/>
              </a:spcAft>
              <a:buFontTx/>
              <a:buAutoNum type="arabicPeriod"/>
              <a:defRPr/>
            </a:pPr>
            <a:r>
              <a:rPr lang="ar-SA" sz="3600" dirty="0">
                <a:ln w="18415" cmpd="sng">
                  <a:solidFill>
                    <a:srgbClr val="FFFFFF"/>
                  </a:solidFill>
                  <a:prstDash val="solid"/>
                </a:ln>
                <a:solidFill>
                  <a:srgbClr val="FFFFFF"/>
                </a:solidFill>
                <a:effectLst>
                  <a:glow rad="228600">
                    <a:srgbClr val="4BACC6">
                      <a:satMod val="175000"/>
                      <a:alpha val="40000"/>
                    </a:srgbClr>
                  </a:glow>
                  <a:outerShdw blurRad="63500" dir="3600000" algn="tl" rotWithShape="0">
                    <a:srgbClr val="000000">
                      <a:alpha val="70000"/>
                    </a:srgbClr>
                  </a:outerShdw>
                </a:effectLst>
                <a:latin typeface="Arabic Typesetting" pitchFamily="66" charset="-78"/>
                <a:cs typeface="Arabic Typesetting" pitchFamily="66" charset="-78"/>
              </a:rPr>
              <a:t>إثراء المادة الدراسية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IUV67718.gif"/>
          <p:cNvPicPr>
            <a:picLocks noChangeAspect="1"/>
          </p:cNvPicPr>
          <p:nvPr/>
        </p:nvPicPr>
        <p:blipFill>
          <a:blip r:embed="rId4" cstate="print">
            <a:lum contrast="-40000"/>
          </a:blip>
          <a:srcRect/>
          <a:stretch>
            <a:fillRect/>
          </a:stretch>
        </p:blipFill>
        <p:spPr bwMode="auto">
          <a:xfrm>
            <a:off x="35496" y="-215504"/>
            <a:ext cx="9144000" cy="7100888"/>
          </a:xfrm>
          <a:prstGeom prst="rect">
            <a:avLst/>
          </a:prstGeom>
          <a:noFill/>
          <a:ln w="9525">
            <a:noFill/>
            <a:miter lim="800000"/>
            <a:headEnd/>
            <a:tailEnd/>
          </a:ln>
        </p:spPr>
      </p:pic>
      <p:pic>
        <p:nvPicPr>
          <p:cNvPr id="3" name="Picture 2" descr="3998_01196861270.gif"/>
          <p:cNvPicPr>
            <a:picLocks noChangeAspect="1"/>
          </p:cNvPicPr>
          <p:nvPr/>
        </p:nvPicPr>
        <p:blipFill>
          <a:blip r:embed="rId5" cstate="print"/>
          <a:srcRect/>
          <a:stretch>
            <a:fillRect/>
          </a:stretch>
        </p:blipFill>
        <p:spPr bwMode="auto">
          <a:xfrm rot="-870138">
            <a:off x="-469900" y="-290513"/>
            <a:ext cx="4856163" cy="2571751"/>
          </a:xfrm>
          <a:prstGeom prst="rect">
            <a:avLst/>
          </a:prstGeom>
          <a:noFill/>
          <a:ln w="9525">
            <a:noFill/>
            <a:miter lim="800000"/>
            <a:headEnd/>
            <a:tailEnd/>
          </a:ln>
        </p:spPr>
      </p:pic>
      <p:pic>
        <p:nvPicPr>
          <p:cNvPr id="6" name="ocean_waves.wav">
            <a:hlinkClick r:id="" action="ppaction://media"/>
          </p:cNvPr>
          <p:cNvPicPr>
            <a:picLocks noRot="1" noChangeAspect="1"/>
          </p:cNvPicPr>
          <p:nvPr>
            <a:wavAudioFile r:embed="rId1" name="ocean_waves.wav"/>
          </p:nvPr>
        </p:nvPicPr>
        <p:blipFill>
          <a:blip r:embed="rId6" cstate="print"/>
          <a:srcRect/>
          <a:stretch>
            <a:fillRect/>
          </a:stretch>
        </p:blipFill>
        <p:spPr bwMode="auto">
          <a:xfrm>
            <a:off x="7929563" y="571500"/>
            <a:ext cx="304800" cy="304800"/>
          </a:xfrm>
          <a:prstGeom prst="rect">
            <a:avLst/>
          </a:prstGeom>
          <a:noFill/>
          <a:ln w="9525">
            <a:noFill/>
            <a:miter lim="800000"/>
            <a:headEnd/>
            <a:tailEnd/>
          </a:ln>
        </p:spPr>
      </p:pic>
      <p:sp>
        <p:nvSpPr>
          <p:cNvPr id="30725" name="Text Box 7"/>
          <p:cNvSpPr txBox="1">
            <a:spLocks noChangeArrowheads="1"/>
          </p:cNvSpPr>
          <p:nvPr/>
        </p:nvSpPr>
        <p:spPr bwMode="auto">
          <a:xfrm>
            <a:off x="2051050" y="1557338"/>
            <a:ext cx="5545138" cy="366712"/>
          </a:xfrm>
          <a:prstGeom prst="rect">
            <a:avLst/>
          </a:prstGeom>
          <a:noFill/>
          <a:ln w="9525">
            <a:noFill/>
            <a:miter lim="800000"/>
            <a:headEnd/>
            <a:tailEnd/>
          </a:ln>
        </p:spPr>
        <p:txBody>
          <a:bodyPr>
            <a:spAutoFit/>
          </a:bodyPr>
          <a:lstStyle/>
          <a:p>
            <a:pPr>
              <a:spcBef>
                <a:spcPct val="50000"/>
              </a:spcBef>
            </a:pPr>
            <a:endParaRPr lang="en-US"/>
          </a:p>
        </p:txBody>
      </p:sp>
      <p:sp>
        <p:nvSpPr>
          <p:cNvPr id="30726" name="Text Box 8"/>
          <p:cNvSpPr txBox="1">
            <a:spLocks noChangeArrowheads="1"/>
          </p:cNvSpPr>
          <p:nvPr/>
        </p:nvSpPr>
        <p:spPr bwMode="auto">
          <a:xfrm>
            <a:off x="2051050" y="1125538"/>
            <a:ext cx="5616575" cy="4093428"/>
          </a:xfrm>
          <a:prstGeom prst="rect">
            <a:avLst/>
          </a:prstGeom>
          <a:noFill/>
          <a:ln w="9525">
            <a:noFill/>
            <a:miter lim="800000"/>
            <a:headEnd/>
            <a:tailEnd/>
          </a:ln>
          <a:effectLst>
            <a:glow rad="139700">
              <a:schemeClr val="accent1">
                <a:satMod val="175000"/>
                <a:alpha val="40000"/>
              </a:schemeClr>
            </a:glow>
          </a:effectLst>
        </p:spPr>
        <p:txBody>
          <a:bodyPr>
            <a:spAutoFit/>
          </a:bodyPr>
          <a:lstStyle/>
          <a:p>
            <a:pPr algn="ctr">
              <a:spcBef>
                <a:spcPct val="50000"/>
              </a:spcBef>
            </a:pPr>
            <a:r>
              <a:rPr lang="ar-SA" sz="4000" b="1" dirty="0" smtClean="0">
                <a:cs typeface="Andalus" pitchFamily="18" charset="-78"/>
              </a:rPr>
              <a:t>في </a:t>
            </a:r>
            <a:r>
              <a:rPr lang="ar-SA" sz="4000" b="1" dirty="0">
                <a:cs typeface="Andalus" pitchFamily="18" charset="-78"/>
              </a:rPr>
              <a:t>النهاية </a:t>
            </a:r>
          </a:p>
          <a:p>
            <a:pPr algn="ctr">
              <a:spcBef>
                <a:spcPct val="50000"/>
              </a:spcBef>
            </a:pPr>
            <a:endParaRPr lang="ar-SA" sz="4000" b="1" dirty="0" smtClean="0">
              <a:cs typeface="Andalus" pitchFamily="18" charset="-78"/>
            </a:endParaRPr>
          </a:p>
          <a:p>
            <a:pPr algn="ctr">
              <a:spcBef>
                <a:spcPct val="50000"/>
              </a:spcBef>
            </a:pPr>
            <a:r>
              <a:rPr lang="ar-SA" sz="4000" b="1" dirty="0" smtClean="0">
                <a:cs typeface="Andalus" pitchFamily="18" charset="-78"/>
              </a:rPr>
              <a:t>نشكر </a:t>
            </a:r>
            <a:r>
              <a:rPr lang="ar-SA" sz="4000" b="1" dirty="0">
                <a:cs typeface="Andalus" pitchFamily="18" charset="-78"/>
              </a:rPr>
              <a:t>لكم حسن استماعكن ونشكر للأستاذة آمنة حجر</a:t>
            </a:r>
          </a:p>
          <a:p>
            <a:pPr algn="ctr">
              <a:spcBef>
                <a:spcPct val="50000"/>
              </a:spcBef>
            </a:pPr>
            <a:r>
              <a:rPr lang="ar-SA" sz="4000" b="1" dirty="0">
                <a:cs typeface="Andalus" pitchFamily="18" charset="-78"/>
              </a:rPr>
              <a:t>رقي تعاملها معنا ومنحنا هذه الفرصة</a:t>
            </a:r>
            <a:r>
              <a:rPr lang="ar-SA"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3"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341910092.jpg"/>
          <p:cNvPicPr>
            <a:picLocks noChangeAspect="1"/>
          </p:cNvPicPr>
          <p:nvPr/>
        </p:nvPicPr>
        <p:blipFill>
          <a:blip r:embed="rId3" cstate="print">
            <a:lum bright="-20000"/>
          </a:blip>
          <a:srcRect l="16406" r="58601"/>
          <a:stretch>
            <a:fillRect/>
          </a:stretch>
        </p:blipFill>
        <p:spPr bwMode="auto">
          <a:xfrm>
            <a:off x="5786438" y="0"/>
            <a:ext cx="3357562" cy="6858000"/>
          </a:xfrm>
          <a:prstGeom prst="rect">
            <a:avLst/>
          </a:prstGeom>
          <a:noFill/>
          <a:ln w="9525">
            <a:noFill/>
            <a:miter lim="800000"/>
            <a:headEnd/>
            <a:tailEnd/>
          </a:ln>
        </p:spPr>
      </p:pic>
      <p:pic>
        <p:nvPicPr>
          <p:cNvPr id="6147" name="Picture 3" descr="341910092.jpg"/>
          <p:cNvPicPr>
            <a:picLocks noChangeAspect="1"/>
          </p:cNvPicPr>
          <p:nvPr/>
        </p:nvPicPr>
        <p:blipFill>
          <a:blip r:embed="rId4" cstate="print">
            <a:lum bright="-20000"/>
          </a:blip>
          <a:srcRect r="16406"/>
          <a:stretch>
            <a:fillRect/>
          </a:stretch>
        </p:blipFill>
        <p:spPr bwMode="auto">
          <a:xfrm>
            <a:off x="0" y="0"/>
            <a:ext cx="5857875" cy="6858000"/>
          </a:xfrm>
          <a:prstGeom prst="rect">
            <a:avLst/>
          </a:prstGeom>
          <a:noFill/>
          <a:ln w="9525">
            <a:noFill/>
            <a:miter lim="800000"/>
            <a:headEnd/>
            <a:tailEnd/>
          </a:ln>
        </p:spPr>
      </p:pic>
      <p:sp>
        <p:nvSpPr>
          <p:cNvPr id="5" name="TextBox 4"/>
          <p:cNvSpPr txBox="1"/>
          <p:nvPr/>
        </p:nvSpPr>
        <p:spPr>
          <a:xfrm>
            <a:off x="1857356" y="642918"/>
            <a:ext cx="6929486" cy="5755422"/>
          </a:xfrm>
          <a:prstGeom prst="rect">
            <a:avLst/>
          </a:prstGeom>
          <a:noFill/>
        </p:spPr>
        <p:txBody>
          <a:bodyPr rtlCol="1">
            <a:spAutoFit/>
          </a:bodyPr>
          <a:lstStyle/>
          <a:p>
            <a:pPr algn="r" rtl="1" fontAlgn="auto">
              <a:spcBef>
                <a:spcPts val="0"/>
              </a:spcBef>
              <a:spcAft>
                <a:spcPts val="0"/>
              </a:spcAft>
              <a:defRPr/>
            </a:pPr>
            <a:r>
              <a:rPr lang="ar-SA" sz="4800" b="1" u="sng" dirty="0">
                <a:solidFill>
                  <a:schemeClr val="bg1"/>
                </a:solidFill>
                <a:effectLst>
                  <a:glow rad="228600">
                    <a:schemeClr val="accent6">
                      <a:lumMod val="40000"/>
                      <a:lumOff val="60000"/>
                      <a:alpha val="40000"/>
                    </a:schemeClr>
                  </a:glow>
                </a:effectLst>
                <a:latin typeface="Arabic Typesetting" pitchFamily="66" charset="-78"/>
                <a:cs typeface="Arabic Typesetting" pitchFamily="66" charset="-78"/>
              </a:rPr>
              <a:t>ا</a:t>
            </a:r>
            <a:r>
              <a:rPr lang="ar-SA" sz="4800" b="1" u="sng"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لمطلوب منك في نهاية هذه المحاضره معرفة مايلي </a:t>
            </a:r>
            <a:r>
              <a:rPr lang="ar-SA" sz="4800" b="1" u="sng" dirty="0" smtClean="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a:t>
            </a:r>
          </a:p>
          <a:p>
            <a:pPr algn="r" rtl="1" fontAlgn="auto">
              <a:spcBef>
                <a:spcPts val="0"/>
              </a:spcBef>
              <a:spcAft>
                <a:spcPts val="0"/>
              </a:spcAft>
              <a:defRPr/>
            </a:pPr>
            <a:endParaRPr lang="ar-SA" sz="3200" b="1"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a:p>
            <a:pPr algn="r" rtl="1" fontAlgn="auto">
              <a:spcBef>
                <a:spcPts val="0"/>
              </a:spcBef>
              <a:spcAft>
                <a:spcPts val="0"/>
              </a:spcAft>
              <a:buFont typeface="Arial" charset="0"/>
              <a:buChar char="•"/>
              <a:defRPr/>
            </a:pPr>
            <a:r>
              <a:rPr lang="ar-SA" sz="4800" b="1"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مفهوم الهدف ..</a:t>
            </a:r>
          </a:p>
          <a:p>
            <a:pPr algn="r" rtl="1" fontAlgn="auto">
              <a:spcBef>
                <a:spcPts val="0"/>
              </a:spcBef>
              <a:spcAft>
                <a:spcPts val="0"/>
              </a:spcAft>
              <a:buFont typeface="Arial" charset="0"/>
              <a:buChar char="•"/>
              <a:defRPr/>
            </a:pPr>
            <a:r>
              <a:rPr lang="ar-SA" sz="4800" b="1"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مستويات الأهداف ..</a:t>
            </a:r>
          </a:p>
          <a:p>
            <a:pPr algn="r" rtl="1" fontAlgn="auto">
              <a:spcBef>
                <a:spcPts val="0"/>
              </a:spcBef>
              <a:spcAft>
                <a:spcPts val="0"/>
              </a:spcAft>
              <a:buFont typeface="Arial" charset="0"/>
              <a:buChar char="•"/>
              <a:defRPr/>
            </a:pPr>
            <a:r>
              <a:rPr lang="ar-SA" sz="4800" b="1"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مصادر اشتقاق الأهداف ..</a:t>
            </a:r>
          </a:p>
          <a:p>
            <a:pPr algn="r" rtl="1" fontAlgn="auto">
              <a:spcBef>
                <a:spcPts val="0"/>
              </a:spcBef>
              <a:spcAft>
                <a:spcPts val="0"/>
              </a:spcAft>
              <a:buFont typeface="Arial" charset="0"/>
              <a:buChar char="•"/>
              <a:defRPr/>
            </a:pPr>
            <a:r>
              <a:rPr lang="ar-SA" sz="4800" b="1"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شروط صياغة الهدف التدريسي ..</a:t>
            </a:r>
          </a:p>
          <a:p>
            <a:pPr algn="r" rtl="1" fontAlgn="auto">
              <a:spcBef>
                <a:spcPts val="0"/>
              </a:spcBef>
              <a:spcAft>
                <a:spcPts val="0"/>
              </a:spcAft>
              <a:buFont typeface="Arial" charset="0"/>
              <a:buChar char="•"/>
              <a:defRPr/>
            </a:pPr>
            <a:r>
              <a:rPr lang="ar-SA" sz="4800" b="1"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تصنيف الأهداف التدريسيه ..</a:t>
            </a:r>
          </a:p>
          <a:p>
            <a:pPr algn="r" rtl="1" fontAlgn="auto">
              <a:spcBef>
                <a:spcPts val="0"/>
              </a:spcBef>
              <a:spcAft>
                <a:spcPts val="0"/>
              </a:spcAft>
              <a:buFont typeface="Arial" charset="0"/>
              <a:buChar char="•"/>
              <a:defRPr/>
            </a:pPr>
            <a:r>
              <a:rPr lang="ar-SA" sz="4800" b="1" dirty="0">
                <a:ln w="18415" cmpd="sng">
                  <a:solidFill>
                    <a:srgbClr val="FFFF66"/>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أهمية صياغة الأهداف التدريسيه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iterate type="lt">
                                    <p:tmPct val="10000"/>
                                  </p:iterate>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iterate type="lt">
                                    <p:tmPct val="10000"/>
                                  </p:iterate>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26" dur="1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iterate type="lt">
                                    <p:tmPct val="10000"/>
                                  </p:iterate>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34" dur="1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iterate type="lt">
                                    <p:tmPct val="10000"/>
                                  </p:iterate>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5" end="5"/>
                                            </p:txEl>
                                          </p:spTgt>
                                        </p:tgtEl>
                                        <p:attrNameLst>
                                          <p:attrName>style.rotation</p:attrName>
                                        </p:attrNameLst>
                                      </p:cBhvr>
                                      <p:tavLst>
                                        <p:tav tm="0">
                                          <p:val>
                                            <p:fltVal val="360"/>
                                          </p:val>
                                        </p:tav>
                                        <p:tav tm="100000">
                                          <p:val>
                                            <p:fltVal val="0"/>
                                          </p:val>
                                        </p:tav>
                                      </p:tavLst>
                                    </p:anim>
                                    <p:animEffect transition="in" filter="fade">
                                      <p:cBhvr>
                                        <p:cTn id="42" dur="10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iterate type="lt">
                                    <p:tmPct val="10000"/>
                                  </p:iterate>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p:cTn id="4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50" dur="1000"/>
                                        <p:tgtEl>
                                          <p:spTgt spid="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iterate type="lt">
                                    <p:tmPct val="10000"/>
                                  </p:iterate>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p:cTn id="5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7" end="7"/>
                                            </p:txEl>
                                          </p:spTgt>
                                        </p:tgtEl>
                                        <p:attrNameLst>
                                          <p:attrName>style.rotation</p:attrName>
                                        </p:attrNameLst>
                                      </p:cBhvr>
                                      <p:tavLst>
                                        <p:tav tm="0">
                                          <p:val>
                                            <p:fltVal val="360"/>
                                          </p:val>
                                        </p:tav>
                                        <p:tav tm="100000">
                                          <p:val>
                                            <p:fltVal val="0"/>
                                          </p:val>
                                        </p:tav>
                                      </p:tavLst>
                                    </p:anim>
                                    <p:animEffect transition="in" filter="fade">
                                      <p:cBhvr>
                                        <p:cTn id="58"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2small_1233654893.jpg"/>
          <p:cNvPicPr>
            <a:picLocks noChangeAspect="1"/>
          </p:cNvPicPr>
          <p:nvPr/>
        </p:nvPicPr>
        <p:blipFill>
          <a:blip r:embed="rId3" cstate="print">
            <a:lum bright="-30000"/>
          </a:blip>
          <a:srcRect/>
          <a:stretch>
            <a:fillRect/>
          </a:stretch>
        </p:blipFill>
        <p:spPr bwMode="auto">
          <a:xfrm>
            <a:off x="0" y="0"/>
            <a:ext cx="9144000" cy="6845300"/>
          </a:xfrm>
          <a:prstGeom prst="rect">
            <a:avLst/>
          </a:prstGeom>
          <a:noFill/>
          <a:ln w="9525">
            <a:noFill/>
            <a:miter lim="800000"/>
            <a:headEnd/>
            <a:tailEnd/>
          </a:ln>
        </p:spPr>
      </p:pic>
      <p:sp>
        <p:nvSpPr>
          <p:cNvPr id="3" name="Rectangle 2"/>
          <p:cNvSpPr/>
          <p:nvPr/>
        </p:nvSpPr>
        <p:spPr>
          <a:xfrm>
            <a:off x="5576837" y="0"/>
            <a:ext cx="3350597" cy="1200329"/>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fontAlgn="auto">
              <a:spcBef>
                <a:spcPts val="0"/>
              </a:spcBef>
              <a:spcAft>
                <a:spcPts val="0"/>
              </a:spcAft>
              <a:defRPr/>
            </a:pPr>
            <a:r>
              <a:rPr lang="ar-SA" sz="6600" b="1" u="sng" cap="all" dirty="0">
                <a:ln/>
                <a:solidFill>
                  <a:schemeClr val="tx2">
                    <a:lumMod val="75000"/>
                  </a:schemeClr>
                </a:solidFill>
                <a:effectLst>
                  <a:glow rad="228600">
                    <a:schemeClr val="bg1">
                      <a:alpha val="40000"/>
                    </a:schemeClr>
                  </a:glow>
                  <a:outerShdw blurRad="38100" dist="38100" dir="2700000" algn="tl">
                    <a:srgbClr val="000000">
                      <a:alpha val="43137"/>
                    </a:srgbClr>
                  </a:outerShdw>
                  <a:reflection blurRad="10000" stA="55000" endPos="48000" dist="500" dir="5400000" sy="-100000" algn="bl" rotWithShape="0"/>
                </a:effectLst>
                <a:latin typeface="Arabic Typesetting" pitchFamily="66" charset="-78"/>
                <a:cs typeface="Arabic Typesetting" pitchFamily="66" charset="-78"/>
              </a:rPr>
              <a:t>* </a:t>
            </a:r>
            <a:r>
              <a:rPr lang="ar-SA" sz="6600" b="1" u="sng" cap="all" dirty="0">
                <a:ln/>
                <a:solidFill>
                  <a:schemeClr val="bg1"/>
                </a:solidFill>
                <a:effectLst>
                  <a:glow rad="228600">
                    <a:schemeClr val="bg1">
                      <a:alpha val="40000"/>
                    </a:schemeClr>
                  </a:glow>
                  <a:outerShdw blurRad="38100" dist="38100" dir="2700000" algn="tl">
                    <a:srgbClr val="000000">
                      <a:alpha val="43137"/>
                    </a:srgbClr>
                  </a:outerShdw>
                  <a:reflection blurRad="10000" stA="55000" endPos="48000" dist="500" dir="5400000" sy="-100000" algn="bl" rotWithShape="0"/>
                </a:effectLst>
                <a:latin typeface="Arabic Typesetting" pitchFamily="66" charset="-78"/>
                <a:cs typeface="Arabic Typesetting" pitchFamily="66" charset="-78"/>
              </a:rPr>
              <a:t>مفهوم </a:t>
            </a:r>
            <a:r>
              <a:rPr lang="ar-SA" sz="7200" b="1" u="sng" cap="all" dirty="0" smtClean="0">
                <a:ln/>
                <a:solidFill>
                  <a:schemeClr val="bg1"/>
                </a:solidFill>
                <a:effectLst>
                  <a:glow rad="228600">
                    <a:schemeClr val="bg1">
                      <a:alpha val="40000"/>
                    </a:schemeClr>
                  </a:glow>
                  <a:outerShdw blurRad="38100" dist="38100" dir="2700000" algn="tl">
                    <a:srgbClr val="000000">
                      <a:alpha val="43137"/>
                    </a:srgbClr>
                  </a:outerShdw>
                  <a:reflection blurRad="10000" stA="55000" endPos="48000" dist="500" dir="5400000" sy="-100000" algn="bl" rotWithShape="0"/>
                </a:effectLst>
                <a:latin typeface="Arabic Typesetting" pitchFamily="66" charset="-78"/>
                <a:cs typeface="Arabic Typesetting" pitchFamily="66" charset="-78"/>
              </a:rPr>
              <a:t>الهدف :</a:t>
            </a:r>
            <a:endParaRPr lang="en-US" sz="6600" b="1" u="sng" cap="all" dirty="0">
              <a:ln/>
              <a:solidFill>
                <a:schemeClr val="bg1"/>
              </a:solidFill>
              <a:effectLst>
                <a:glow rad="228600">
                  <a:schemeClr val="bg1">
                    <a:alpha val="40000"/>
                  </a:schemeClr>
                </a:glow>
                <a:outerShdw blurRad="38100" dist="38100" dir="2700000" algn="tl">
                  <a:srgbClr val="000000">
                    <a:alpha val="43137"/>
                  </a:srgbClr>
                </a:outerShdw>
                <a:reflection blurRad="10000" stA="55000" endPos="48000" dist="500" dir="5400000" sy="-100000" algn="bl" rotWithShape="0"/>
              </a:effectLst>
              <a:latin typeface="Arabic Typesetting" pitchFamily="66" charset="-78"/>
              <a:cs typeface="Arabic Typesetting" pitchFamily="66" charset="-78"/>
            </a:endParaRPr>
          </a:p>
        </p:txBody>
      </p:sp>
      <p:sp>
        <p:nvSpPr>
          <p:cNvPr id="4" name="Rectangle 3"/>
          <p:cNvSpPr/>
          <p:nvPr/>
        </p:nvSpPr>
        <p:spPr>
          <a:xfrm>
            <a:off x="0" y="1225689"/>
            <a:ext cx="9144000" cy="5632311"/>
          </a:xfrm>
          <a:prstGeom prst="rect">
            <a:avLst/>
          </a:prstGeom>
          <a:noFill/>
          <a:ln>
            <a:noFill/>
          </a:ln>
        </p:spPr>
        <p:txBody>
          <a:bodyPr>
            <a:spAutoFit/>
          </a:bodyPr>
          <a:lstStyle/>
          <a:p>
            <a:pPr algn="ctr" rtl="1" fontAlgn="auto">
              <a:spcBef>
                <a:spcPts val="0"/>
              </a:spcBef>
              <a:spcAft>
                <a:spcPts val="0"/>
              </a:spcAft>
              <a:defRPr/>
            </a:pPr>
            <a:r>
              <a:rPr lang="ar-SA" sz="3600" b="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mn-cs"/>
              </a:rPr>
              <a:t>هدف </a:t>
            </a:r>
            <a:r>
              <a:rPr lang="ar-SA" sz="3600" b="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mn-cs"/>
              </a:rPr>
              <a:t>في اللغه </a:t>
            </a:r>
            <a:r>
              <a:rPr lang="ar-SA" sz="3600" b="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mn-cs"/>
              </a:rPr>
              <a:t>تعني: القصد </a:t>
            </a:r>
            <a:r>
              <a:rPr lang="ar-SA" sz="3600" b="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mn-cs"/>
              </a:rPr>
              <a:t>والغرض والمرمى أي الغايه ..</a:t>
            </a:r>
          </a:p>
          <a:p>
            <a:pPr algn="ctr" rtl="1" fontAlgn="auto">
              <a:spcBef>
                <a:spcPts val="0"/>
              </a:spcBef>
              <a:spcAft>
                <a:spcPts val="0"/>
              </a:spcAft>
              <a:defRPr/>
            </a:pPr>
            <a:r>
              <a:rPr lang="ar-SA" sz="3600" b="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mn-cs"/>
              </a:rPr>
              <a:t>وهذه المعاني اللغويه لا تبتعد عن المعنى الاصطلاحي للهدف في الميدان التربوي ..</a:t>
            </a:r>
          </a:p>
          <a:p>
            <a:pPr algn="ctr" rtl="1" fontAlgn="auto">
              <a:spcBef>
                <a:spcPts val="0"/>
              </a:spcBef>
              <a:spcAft>
                <a:spcPts val="0"/>
              </a:spcAft>
              <a:defRPr/>
            </a:pPr>
            <a:r>
              <a:rPr lang="ar-SA" sz="3600" b="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mn-cs"/>
              </a:rPr>
              <a:t>إذا تكاد تجمع الأدبيات التربوية على أن لكل فرد أهدافا متعدده فثمة أهداف شخصيه وأهداف أسريه وأهداف اجتماعيه وأهداف ثقافية .. </a:t>
            </a:r>
          </a:p>
          <a:p>
            <a:pPr algn="ctr" rtl="1" fontAlgn="auto">
              <a:spcBef>
                <a:spcPts val="0"/>
              </a:spcBef>
              <a:spcAft>
                <a:spcPts val="0"/>
              </a:spcAft>
              <a:defRPr/>
            </a:pPr>
            <a:r>
              <a:rPr lang="ar-SA" sz="3600" b="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mn-cs"/>
              </a:rPr>
              <a:t>وأهم مايميز تلك الأهداف أنها تتغير وتتطور تبعا لمراحل العمر , والمستوى العلمي والثقافي وتبعا لظروف المجتمع والبيئه والأحداث المحيطه بالفرد .. سواء كانت محليه أو إقليميه أو عالمية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par>
                                <p:cTn id="17" presetID="29" presetClass="entr" presetSubtype="0" fill="hold" nodeType="withEffect">
                                  <p:stCondLst>
                                    <p:cond delay="0"/>
                                  </p:stCondLst>
                                  <p:iterate type="lt">
                                    <p:tmPct val="10000"/>
                                  </p:iterate>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1" end="1"/>
                                            </p:txEl>
                                          </p:spTgt>
                                        </p:tgtEl>
                                      </p:cBhvr>
                                    </p:animEffect>
                                  </p:childTnLst>
                                </p:cTn>
                              </p:par>
                              <p:par>
                                <p:cTn id="22" presetID="29" presetClass="entr" presetSubtype="0" fill="hold" nodeType="withEffect">
                                  <p:stCondLst>
                                    <p:cond delay="0"/>
                                  </p:stCondLst>
                                  <p:iterate type="lt">
                                    <p:tmPct val="10000"/>
                                  </p:iterate>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xEl>
                                              <p:pRg st="2" end="2"/>
                                            </p:txEl>
                                          </p:spTgt>
                                        </p:tgtEl>
                                      </p:cBhvr>
                                    </p:animEffect>
                                  </p:childTnLst>
                                </p:cTn>
                              </p:par>
                              <p:par>
                                <p:cTn id="27" presetID="29" presetClass="entr" presetSubtype="0" fill="hold" nodeType="withEffect">
                                  <p:stCondLst>
                                    <p:cond delay="0"/>
                                  </p:stCondLst>
                                  <p:iterate type="lt">
                                    <p:tmPct val="10000"/>
                                  </p:iterate>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hery.jpg"/>
          <p:cNvPicPr>
            <a:picLocks noChangeAspect="1"/>
          </p:cNvPicPr>
          <p:nvPr/>
        </p:nvPicPr>
        <p:blipFill>
          <a:blip r:embed="rId3" cstate="print">
            <a:lum bright="-20000" contrast="-30000"/>
          </a:blip>
          <a:srcRect l="3000" t="4629" r="2999" b="2778"/>
          <a:stretch>
            <a:fillRect/>
          </a:stretch>
        </p:blipFill>
        <p:spPr>
          <a:xfrm>
            <a:off x="428625" y="428625"/>
            <a:ext cx="8286750" cy="60721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Rectangle 2"/>
          <p:cNvSpPr/>
          <p:nvPr/>
        </p:nvSpPr>
        <p:spPr>
          <a:xfrm>
            <a:off x="500034" y="908720"/>
            <a:ext cx="8143932" cy="5016758"/>
          </a:xfrm>
          <a:prstGeom prst="rect">
            <a:avLst/>
          </a:prstGeom>
        </p:spPr>
        <p:txBody>
          <a:bodyPr wrap="square">
            <a:spAutoFit/>
          </a:bodyPr>
          <a:lstStyle/>
          <a:p>
            <a:pPr algn="ctr" rtl="1" fontAlgn="auto">
              <a:spcBef>
                <a:spcPts val="0"/>
              </a:spcBef>
              <a:spcAft>
                <a:spcPts val="0"/>
              </a:spcAft>
              <a:defRPr/>
            </a:pPr>
            <a:r>
              <a:rPr lang="ar-SA" sz="4000"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ومهما يكن من أمر فإن لأهداف المنهج المدرسي تعريفات عديده وهي وإن اختلفت في صياغتها إلا أن مضامينها متقاربه ..</a:t>
            </a:r>
          </a:p>
          <a:p>
            <a:pPr algn="ctr" rtl="1" fontAlgn="auto">
              <a:spcBef>
                <a:spcPts val="0"/>
              </a:spcBef>
              <a:spcAft>
                <a:spcPts val="0"/>
              </a:spcAft>
              <a:defRPr/>
            </a:pPr>
            <a:endParaRPr lang="ar-SA" sz="4000"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r" rtl="1" fontAlgn="auto">
              <a:spcBef>
                <a:spcPts val="0"/>
              </a:spcBef>
              <a:spcAft>
                <a:spcPts val="0"/>
              </a:spcAft>
              <a:defRPr/>
            </a:pPr>
            <a:r>
              <a:rPr lang="ar-SA" sz="4000" u="sng"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ولعل من أهم تعريفات الهدف أنه </a:t>
            </a:r>
            <a:r>
              <a:rPr lang="ar-SA" sz="4000" u="sng" dirty="0" smtClean="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buFontTx/>
              <a:buAutoNum type="arabicPeriod"/>
              <a:defRPr/>
            </a:pPr>
            <a:r>
              <a:rPr lang="ar-SA" sz="4000"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تعبير وصفي لما ينبغي أن يفعله المتعلم أو يك على فعله عند نهاية عملية التعليم ون قادرا</a:t>
            </a:r>
            <a:r>
              <a:rPr lang="ar-SA" sz="4000" dirty="0" smtClean="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buFontTx/>
              <a:buAutoNum type="arabicPeriod"/>
              <a:defRPr/>
            </a:pPr>
            <a:r>
              <a:rPr lang="ar-SA" sz="4000"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السلوك أو الناتج النهائي القابل للملاحظه الذي يتوقع من المتعلم بلوغه في نهاية فترة التعليم </a:t>
            </a:r>
            <a:r>
              <a:rPr lang="ar-SA" sz="4000" dirty="0" smtClean="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par>
                                <p:cTn id="15" presetID="25" presetClass="entr" presetSubtype="0" fill="hold" nodeType="with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3">
                                            <p:txEl>
                                              <p:pRg st="2" end="2"/>
                                            </p:txEl>
                                          </p:spTgt>
                                        </p:tgtEl>
                                      </p:cBhvr>
                                    </p:animEffect>
                                  </p:childTnLst>
                                </p:cTn>
                              </p:par>
                              <p:par>
                                <p:cTn id="25" presetID="25" presetClass="entr" presetSubtype="0" fill="hold" nodeType="withEffect">
                                  <p:stCondLst>
                                    <p:cond delay="0"/>
                                  </p:stCondLst>
                                  <p:iterate type="wd">
                                    <p:tmPct val="10000"/>
                                  </p:iterate>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3">
                                            <p:txEl>
                                              <p:pRg st="3" end="3"/>
                                            </p:txEl>
                                          </p:spTgt>
                                        </p:tgtEl>
                                      </p:cBhvr>
                                    </p:animEffect>
                                  </p:childTnLst>
                                </p:cTn>
                              </p:par>
                              <p:par>
                                <p:cTn id="35" presetID="25" presetClass="entr" presetSubtype="0" fill="hold" nodeType="withEffect">
                                  <p:stCondLst>
                                    <p:cond delay="0"/>
                                  </p:stCondLst>
                                  <p:iterate type="wd">
                                    <p:tmPct val="10000"/>
                                  </p:iterate>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0"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1809_1210176165.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28736"/>
            <a:ext cx="9144000" cy="2308324"/>
          </a:xfrm>
          <a:prstGeom prst="rect">
            <a:avLst/>
          </a:prstGeom>
          <a:noFill/>
        </p:spPr>
        <p:txBody>
          <a:bodyPr>
            <a:spAutoFit/>
          </a:bodyPr>
          <a:lstStyle/>
          <a:p>
            <a:pPr algn="ctr" rtl="1" fontAlgn="auto">
              <a:spcBef>
                <a:spcPts val="0"/>
              </a:spcBef>
              <a:spcAft>
                <a:spcPts val="0"/>
              </a:spcAft>
              <a:defRPr/>
            </a:pPr>
            <a:r>
              <a:rPr lang="ar-SA" sz="3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بالنظر إلى الأهداف في الميدان التربوي نجد أن لها مستويات عديده متدرجة من العموميه إلى التخصيص والتحديد فثمة من يقسمها إلى ثلاثة أو أربعة مستويات وعلى الرغم من أنه لا يوجد اتفاق واضح بين التربويين على عدد مستويات الأهداف ولا على المقصود من كل مستوى منها فإننا نميل إلى تقسيم الأهداف إلى ثلاثة مستويات على النحو التالي :</a:t>
            </a:r>
          </a:p>
        </p:txBody>
      </p:sp>
      <p:sp>
        <p:nvSpPr>
          <p:cNvPr id="4" name="Rectangle 3"/>
          <p:cNvSpPr/>
          <p:nvPr/>
        </p:nvSpPr>
        <p:spPr>
          <a:xfrm>
            <a:off x="2571736" y="0"/>
            <a:ext cx="4455067" cy="1107996"/>
          </a:xfrm>
          <a:prstGeom prst="rect">
            <a:avLst/>
          </a:prstGeom>
          <a:noFill/>
        </p:spPr>
        <p:txBody>
          <a:bodyPr wrap="none">
            <a:spAutoFit/>
          </a:bodyPr>
          <a:lstStyle/>
          <a:p>
            <a:pPr algn="ctr" rtl="1" fontAlgn="auto">
              <a:spcBef>
                <a:spcPts val="0"/>
              </a:spcBef>
              <a:spcAft>
                <a:spcPts val="0"/>
              </a:spcAft>
              <a:defRPr/>
            </a:pPr>
            <a:r>
              <a:rPr lang="ar-SA" sz="6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latin typeface="Arabic Typesetting" pitchFamily="66" charset="-78"/>
                <a:cs typeface="Arabic Typesetting" pitchFamily="66" charset="-78"/>
              </a:rPr>
              <a:t>* مستويات الأهداف :</a:t>
            </a:r>
            <a:endParaRPr lang="en-US" sz="6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latin typeface="Arabic Typesetting" pitchFamily="66" charset="-78"/>
              <a:cs typeface="Arabic Typesetting" pitchFamily="66" charset="-78"/>
            </a:endParaRPr>
          </a:p>
        </p:txBody>
      </p:sp>
      <p:sp>
        <p:nvSpPr>
          <p:cNvPr id="5" name="Rounded Rectangle 4">
            <a:hlinkClick r:id="rId4" action="ppaction://hlinksldjump"/>
          </p:cNvPr>
          <p:cNvSpPr/>
          <p:nvPr/>
        </p:nvSpPr>
        <p:spPr>
          <a:xfrm>
            <a:off x="5715008" y="4071942"/>
            <a:ext cx="2571768" cy="928694"/>
          </a:xfrm>
          <a:prstGeom prst="roundRect">
            <a:avLst/>
          </a:prstGeom>
          <a:blipFill>
            <a:blip r:embed="rId5" cstate="print"/>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SA" sz="2800" b="1" dirty="0">
                <a:solidFill>
                  <a:schemeClr val="tx1"/>
                </a:solidFill>
              </a:rPr>
              <a:t>الأهداف التربوية</a:t>
            </a:r>
          </a:p>
        </p:txBody>
      </p:sp>
      <p:sp>
        <p:nvSpPr>
          <p:cNvPr id="9" name="Rounded Rectangle 8">
            <a:hlinkClick r:id="rId6" action="ppaction://hlinksldjump"/>
          </p:cNvPr>
          <p:cNvSpPr/>
          <p:nvPr/>
        </p:nvSpPr>
        <p:spPr>
          <a:xfrm>
            <a:off x="3500430" y="5429264"/>
            <a:ext cx="2571768" cy="928694"/>
          </a:xfrm>
          <a:prstGeom prst="roundRect">
            <a:avLst/>
          </a:prstGeom>
          <a:blipFill>
            <a:blip r:embed="rId5" cstate="print"/>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SA" sz="2800" b="1" dirty="0">
                <a:solidFill>
                  <a:schemeClr val="tx1"/>
                </a:solidFill>
              </a:rPr>
              <a:t>الأهداف التعليمية</a:t>
            </a:r>
          </a:p>
        </p:txBody>
      </p:sp>
      <p:sp>
        <p:nvSpPr>
          <p:cNvPr id="10" name="Rounded Rectangle 9">
            <a:hlinkClick r:id="rId7" action="ppaction://hlinksldjump"/>
          </p:cNvPr>
          <p:cNvSpPr/>
          <p:nvPr/>
        </p:nvSpPr>
        <p:spPr>
          <a:xfrm>
            <a:off x="1142976" y="4214818"/>
            <a:ext cx="2571768" cy="928694"/>
          </a:xfrm>
          <a:prstGeom prst="roundRect">
            <a:avLst/>
          </a:prstGeom>
          <a:blipFill>
            <a:blip r:embed="rId5" cstate="print"/>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SA" sz="2800" b="1" dirty="0">
                <a:solidFill>
                  <a:schemeClr val="tx1"/>
                </a:solidFill>
              </a:rPr>
              <a:t>الأهداف التدريسية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by="(-#ppt_w*2)" calcmode="lin" valueType="num">
                                      <p:cBhvr rctx="PPT">
                                        <p:cTn id="29" dur="500" autoRev="1" fill="hold">
                                          <p:stCondLst>
                                            <p:cond delay="0"/>
                                          </p:stCondLst>
                                        </p:cTn>
                                        <p:tgtEl>
                                          <p:spTgt spid="9"/>
                                        </p:tgtEl>
                                        <p:attrNameLst>
                                          <p:attrName>ppt_w</p:attrName>
                                        </p:attrNameLst>
                                      </p:cBhvr>
                                    </p:anim>
                                    <p:anim by="(#ppt_w*0.50)" calcmode="lin" valueType="num">
                                      <p:cBhvr>
                                        <p:cTn id="30" dur="500" decel="50000" autoRev="1" fill="hold">
                                          <p:stCondLst>
                                            <p:cond delay="0"/>
                                          </p:stCondLst>
                                        </p:cTn>
                                        <p:tgtEl>
                                          <p:spTgt spid="9"/>
                                        </p:tgtEl>
                                        <p:attrNameLst>
                                          <p:attrName>ppt_x</p:attrName>
                                        </p:attrNameLst>
                                      </p:cBhvr>
                                    </p:anim>
                                    <p:anim from="(-#ppt_h/2)" to="(#ppt_y)" calcmode="lin" valueType="num">
                                      <p:cBhvr>
                                        <p:cTn id="31" dur="1000" fill="hold">
                                          <p:stCondLst>
                                            <p:cond delay="0"/>
                                          </p:stCondLst>
                                        </p:cTn>
                                        <p:tgtEl>
                                          <p:spTgt spid="9"/>
                                        </p:tgtEl>
                                        <p:attrNameLst>
                                          <p:attrName>ppt_y</p:attrName>
                                        </p:attrNameLst>
                                      </p:cBhvr>
                                    </p:anim>
                                    <p:animRot by="21600000">
                                      <p:cBhvr>
                                        <p:cTn id="32" dur="1000" fill="hold">
                                          <p:stCondLst>
                                            <p:cond delay="0"/>
                                          </p:stCondLst>
                                        </p:cTn>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770" decel="100000"/>
                                        <p:tgtEl>
                                          <p:spTgt spid="10"/>
                                        </p:tgtEl>
                                      </p:cBhvr>
                                    </p:animEffect>
                                    <p:animScale>
                                      <p:cBhvr>
                                        <p:cTn id="38" dur="770" decel="100000"/>
                                        <p:tgtEl>
                                          <p:spTgt spid="10"/>
                                        </p:tgtEl>
                                      </p:cBhvr>
                                      <p:from x="10000" y="10000"/>
                                      <p:to x="200000" y="450000"/>
                                    </p:animScale>
                                    <p:animScale>
                                      <p:cBhvr>
                                        <p:cTn id="39" dur="1230" accel="100000" fill="hold">
                                          <p:stCondLst>
                                            <p:cond delay="770"/>
                                          </p:stCondLst>
                                        </p:cTn>
                                        <p:tgtEl>
                                          <p:spTgt spid="10"/>
                                        </p:tgtEl>
                                      </p:cBhvr>
                                      <p:from x="200000" y="450000"/>
                                      <p:to x="100000" y="100000"/>
                                    </p:animScale>
                                    <p:set>
                                      <p:cBhvr>
                                        <p:cTn id="40" dur="770" fill="hold"/>
                                        <p:tgtEl>
                                          <p:spTgt spid="10"/>
                                        </p:tgtEl>
                                        <p:attrNameLst>
                                          <p:attrName>ppt_x</p:attrName>
                                        </p:attrNameLst>
                                      </p:cBhvr>
                                      <p:to>
                                        <p:strVal val="(0.5)"/>
                                      </p:to>
                                    </p:set>
                                    <p:anim from="(0.5)" to="(#ppt_x)" calcmode="lin" valueType="num">
                                      <p:cBhvr>
                                        <p:cTn id="41" dur="1230" accel="100000" fill="hold">
                                          <p:stCondLst>
                                            <p:cond delay="770"/>
                                          </p:stCondLst>
                                        </p:cTn>
                                        <p:tgtEl>
                                          <p:spTgt spid="10"/>
                                        </p:tgtEl>
                                        <p:attrNameLst>
                                          <p:attrName>ppt_x</p:attrName>
                                        </p:attrNameLst>
                                      </p:cBhvr>
                                    </p:anim>
                                    <p:set>
                                      <p:cBhvr>
                                        <p:cTn id="42" dur="770" fill="hold"/>
                                        <p:tgtEl>
                                          <p:spTgt spid="10"/>
                                        </p:tgtEl>
                                        <p:attrNameLst>
                                          <p:attrName>ppt_y</p:attrName>
                                        </p:attrNameLst>
                                      </p:cBhvr>
                                      <p:to>
                                        <p:strVal val="(#ppt_y+0.4)"/>
                                      </p:to>
                                    </p:set>
                                    <p:anim from="(#ppt_y+0.4)" to="(#ppt_y)" calcmode="lin" valueType="num">
                                      <p:cBhvr>
                                        <p:cTn id="4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42-15704962.jpg"/>
          <p:cNvPicPr>
            <a:picLocks noChangeAspect="1"/>
          </p:cNvPicPr>
          <p:nvPr/>
        </p:nvPicPr>
        <p:blipFill>
          <a:blip r:embed="rId3" cstate="print">
            <a:lum bright="-40000" contrast="-32000"/>
          </a:blip>
          <a:srcRect/>
          <a:stretch>
            <a:fillRect/>
          </a:stretch>
        </p:blipFill>
        <p:spPr bwMode="auto">
          <a:xfrm>
            <a:off x="0" y="0"/>
            <a:ext cx="9144000" cy="6858000"/>
          </a:xfrm>
          <a:prstGeom prst="rect">
            <a:avLst/>
          </a:prstGeom>
          <a:noFill/>
          <a:ln w="9525">
            <a:noFill/>
            <a:miter lim="800000"/>
            <a:headEnd/>
            <a:tailEnd/>
          </a:ln>
        </p:spPr>
      </p:pic>
      <p:pic>
        <p:nvPicPr>
          <p:cNvPr id="2" name="Picture 1" descr="42-15704962.jpg"/>
          <p:cNvPicPr>
            <a:picLocks noChangeAspect="1"/>
          </p:cNvPicPr>
          <p:nvPr/>
        </p:nvPicPr>
        <p:blipFill>
          <a:blip r:embed="rId3" cstate="print"/>
          <a:stretch>
            <a:fillRect/>
          </a:stretch>
        </p:blipFill>
        <p:spPr>
          <a:xfrm>
            <a:off x="0" y="0"/>
            <a:ext cx="3500430" cy="6858000"/>
          </a:xfrm>
          <a:prstGeom prst="rect">
            <a:avLst/>
          </a:prstGeom>
          <a:ln>
            <a:noFill/>
          </a:ln>
          <a:effectLst>
            <a:softEdge rad="635000"/>
          </a:effectLst>
        </p:spPr>
      </p:pic>
      <p:sp>
        <p:nvSpPr>
          <p:cNvPr id="4" name="Rectangle 3"/>
          <p:cNvSpPr/>
          <p:nvPr/>
        </p:nvSpPr>
        <p:spPr>
          <a:xfrm>
            <a:off x="0" y="0"/>
            <a:ext cx="9144000" cy="6524863"/>
          </a:xfrm>
          <a:prstGeom prst="rect">
            <a:avLst/>
          </a:prstGeom>
          <a:noFill/>
        </p:spPr>
        <p:txBody>
          <a:bodyPr wrap="square">
            <a:spAutoFit/>
          </a:bodyPr>
          <a:lstStyle/>
          <a:p>
            <a:pPr marL="742950" indent="-742950" algn="r" rtl="1" fontAlgn="auto">
              <a:spcBef>
                <a:spcPts val="0"/>
              </a:spcBef>
              <a:spcAft>
                <a:spcPts val="0"/>
              </a:spcAft>
              <a:buFontTx/>
              <a:buAutoNum type="arabicPeriod"/>
              <a:defRPr/>
            </a:pPr>
            <a:r>
              <a:rPr lang="ar-SA" sz="40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الأهداف التربوية :</a:t>
            </a:r>
          </a:p>
          <a:p>
            <a:pPr marL="742950" indent="-742950"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والأهداف في هذا المستوى أهداف واسعة النطاق , عامة الصياغة تتحق من خلال عملية تربوية كاملة ..  مثل</a:t>
            </a:r>
            <a:r>
              <a:rPr lang="ar-SA" sz="4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a:t>
            </a:r>
            <a:r>
              <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الأهداف الخاصة بالمرحلة التعليميه </a:t>
            </a:r>
            <a:r>
              <a:rPr lang="ar-SA" sz="4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endPar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ومن الواضح أن عدداً من المواد الدراسية تتضافر وتتكامل لتحقيق هذا المستوى </a:t>
            </a:r>
            <a:r>
              <a:rPr lang="ar-SA" sz="4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من الأهداف </a:t>
            </a:r>
            <a:r>
              <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وهذا يعني أن إنجازها مسؤولية مشتركة وبلوغها يستحق وقتاً طويلا ً</a:t>
            </a:r>
            <a:r>
              <a:rPr lang="ar-SA" sz="4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a:t>
            </a:r>
          </a:p>
          <a:p>
            <a:pPr marL="742950" indent="-742950" algn="ctr" rtl="1" fontAlgn="auto">
              <a:spcBef>
                <a:spcPts val="0"/>
              </a:spcBef>
              <a:spcAft>
                <a:spcPts val="0"/>
              </a:spcAft>
              <a:defRPr/>
            </a:pPr>
            <a:endParaRPr lang="ar-SA"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marL="742950" indent="-742950" algn="ctr" rtl="1" fontAlgn="auto">
              <a:spcBef>
                <a:spcPts val="0"/>
              </a:spcBef>
              <a:spcAft>
                <a:spcPts val="0"/>
              </a:spcAft>
              <a:defRPr/>
            </a:pPr>
            <a:r>
              <a:rPr lang="ar-SA" sz="4000" u="sng"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ومن أمثلة الأهداف التربوية :</a:t>
            </a:r>
          </a:p>
          <a:p>
            <a:pPr marL="742950" indent="-742950" algn="ctr" rtl="1" fontAlgn="auto">
              <a:spcBef>
                <a:spcPts val="0"/>
              </a:spcBef>
              <a:spcAft>
                <a:spcPts val="0"/>
              </a:spcAft>
              <a:defRPr/>
            </a:pPr>
            <a:r>
              <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   إكساب المتعلم مهاراة اللغة العربية الأساسية ..</a:t>
            </a:r>
          </a:p>
          <a:p>
            <a:pPr marL="742950" indent="-742950" algn="ctr" rtl="1" fontAlgn="auto">
              <a:spcBef>
                <a:spcPts val="0"/>
              </a:spcBef>
              <a:spcAft>
                <a:spcPts val="0"/>
              </a:spcAft>
              <a:buFontTx/>
              <a:buChar char="-"/>
              <a:defRPr/>
            </a:pPr>
            <a:r>
              <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تنمية قدرة المتعلم على التفكير المنطقي الرياضي ..</a:t>
            </a:r>
          </a:p>
          <a:p>
            <a:pPr marL="742950" indent="-742950" algn="ctr" rtl="1" fontAlgn="auto">
              <a:spcBef>
                <a:spcPts val="0"/>
              </a:spcBef>
              <a:spcAft>
                <a:spcPts val="0"/>
              </a:spcAft>
              <a:buFontTx/>
              <a:buChar char="-"/>
              <a:defRPr/>
            </a:pPr>
            <a:r>
              <a:rPr lang="ar-SA" sz="40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إلمام المتعلم بالتاريخ الإسلامي ..</a:t>
            </a:r>
          </a:p>
        </p:txBody>
      </p:sp>
      <p:sp>
        <p:nvSpPr>
          <p:cNvPr id="5" name="Right Arrow 4">
            <a:hlinkClick r:id="rId4" action="ppaction://hlinksldjump"/>
          </p:cNvPr>
          <p:cNvSpPr/>
          <p:nvPr/>
        </p:nvSpPr>
        <p:spPr>
          <a:xfrm>
            <a:off x="7786710" y="6072206"/>
            <a:ext cx="1071570" cy="642942"/>
          </a:xfrm>
          <a:prstGeom prst="rightArrow">
            <a:avLst/>
          </a:prstGeom>
          <a:solidFill>
            <a:schemeClr val="tx1">
              <a:lumMod val="65000"/>
              <a:lumOff val="35000"/>
            </a:schemeClr>
          </a:solidFill>
          <a:ln>
            <a:solidFill>
              <a:schemeClr val="tx1"/>
            </a:solidFill>
          </a:ln>
          <a:scene3d>
            <a:camera prst="orthographicFront"/>
            <a:lightRig rig="sunset" dir="t"/>
          </a:scene3d>
          <a:sp3d prstMaterial="powder">
            <a:bevelT w="114300" prst="artDeco"/>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SA" dirty="0"/>
              <a:t>عودة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xEl>
                                              <p:pRg st="4" end="4"/>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
                                            <p:txEl>
                                              <p:pRg st="5" end="5"/>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p:cTn id="32"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xEl>
                                              <p:pRg st="6" end="6"/>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p:cTn id="37" dur="1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Hatte2.png"/>
          <p:cNvPicPr>
            <a:picLocks noChangeAspect="1"/>
          </p:cNvPicPr>
          <p:nvPr/>
        </p:nvPicPr>
        <p:blipFill>
          <a:blip r:embed="rId3" cstate="print">
            <a:lum bright="-20000"/>
          </a:blip>
          <a:srcRect r="87500"/>
          <a:stretch>
            <a:fillRect/>
          </a:stretch>
        </p:blipFill>
        <p:spPr bwMode="auto">
          <a:xfrm>
            <a:off x="4286250" y="0"/>
            <a:ext cx="1941934" cy="6858000"/>
          </a:xfrm>
          <a:prstGeom prst="rect">
            <a:avLst/>
          </a:prstGeom>
          <a:noFill/>
          <a:ln w="9525">
            <a:noFill/>
            <a:miter lim="800000"/>
            <a:headEnd/>
            <a:tailEnd/>
          </a:ln>
        </p:spPr>
      </p:pic>
      <p:pic>
        <p:nvPicPr>
          <p:cNvPr id="11267" name="Picture 9" descr="Hatte2.png"/>
          <p:cNvPicPr>
            <a:picLocks noChangeAspect="1"/>
          </p:cNvPicPr>
          <p:nvPr/>
        </p:nvPicPr>
        <p:blipFill>
          <a:blip r:embed="rId3" cstate="print">
            <a:lum bright="-20000"/>
          </a:blip>
          <a:srcRect r="87500"/>
          <a:stretch>
            <a:fillRect/>
          </a:stretch>
        </p:blipFill>
        <p:spPr bwMode="auto">
          <a:xfrm>
            <a:off x="3714750" y="0"/>
            <a:ext cx="1143000" cy="6858000"/>
          </a:xfrm>
          <a:prstGeom prst="rect">
            <a:avLst/>
          </a:prstGeom>
          <a:noFill/>
          <a:ln w="9525">
            <a:noFill/>
            <a:miter lim="800000"/>
            <a:headEnd/>
            <a:tailEnd/>
          </a:ln>
        </p:spPr>
      </p:pic>
      <p:pic>
        <p:nvPicPr>
          <p:cNvPr id="11268" name="Picture 8" descr="Hatte2.png"/>
          <p:cNvPicPr>
            <a:picLocks noChangeAspect="1"/>
          </p:cNvPicPr>
          <p:nvPr/>
        </p:nvPicPr>
        <p:blipFill>
          <a:blip r:embed="rId3" cstate="print">
            <a:lum bright="-20000"/>
          </a:blip>
          <a:srcRect r="87500"/>
          <a:stretch>
            <a:fillRect/>
          </a:stretch>
        </p:blipFill>
        <p:spPr bwMode="auto">
          <a:xfrm>
            <a:off x="3429000" y="0"/>
            <a:ext cx="1143000" cy="6858000"/>
          </a:xfrm>
          <a:prstGeom prst="rect">
            <a:avLst/>
          </a:prstGeom>
          <a:noFill/>
          <a:ln w="9525">
            <a:noFill/>
            <a:miter lim="800000"/>
            <a:headEnd/>
            <a:tailEnd/>
          </a:ln>
        </p:spPr>
      </p:pic>
      <p:pic>
        <p:nvPicPr>
          <p:cNvPr id="11269" name="Picture 6" descr="Hatte2.png"/>
          <p:cNvPicPr>
            <a:picLocks noChangeAspect="1"/>
          </p:cNvPicPr>
          <p:nvPr/>
        </p:nvPicPr>
        <p:blipFill>
          <a:blip r:embed="rId3" cstate="print">
            <a:lum bright="-20000"/>
          </a:blip>
          <a:srcRect r="87500"/>
          <a:stretch>
            <a:fillRect/>
          </a:stretch>
        </p:blipFill>
        <p:spPr bwMode="auto">
          <a:xfrm>
            <a:off x="2857500" y="0"/>
            <a:ext cx="1143000" cy="6858000"/>
          </a:xfrm>
          <a:prstGeom prst="rect">
            <a:avLst/>
          </a:prstGeom>
          <a:noFill/>
          <a:ln w="9525">
            <a:noFill/>
            <a:miter lim="800000"/>
            <a:headEnd/>
            <a:tailEnd/>
          </a:ln>
        </p:spPr>
      </p:pic>
      <p:pic>
        <p:nvPicPr>
          <p:cNvPr id="11270" name="Picture 5" descr="Hatte2.png"/>
          <p:cNvPicPr>
            <a:picLocks noChangeAspect="1"/>
          </p:cNvPicPr>
          <p:nvPr/>
        </p:nvPicPr>
        <p:blipFill>
          <a:blip r:embed="rId3" cstate="print">
            <a:lum bright="-20000"/>
          </a:blip>
          <a:srcRect r="87500"/>
          <a:stretch>
            <a:fillRect/>
          </a:stretch>
        </p:blipFill>
        <p:spPr bwMode="auto">
          <a:xfrm>
            <a:off x="2286000" y="0"/>
            <a:ext cx="1143000" cy="6858000"/>
          </a:xfrm>
          <a:prstGeom prst="rect">
            <a:avLst/>
          </a:prstGeom>
          <a:noFill/>
          <a:ln w="9525">
            <a:noFill/>
            <a:miter lim="800000"/>
            <a:headEnd/>
            <a:tailEnd/>
          </a:ln>
        </p:spPr>
      </p:pic>
      <p:pic>
        <p:nvPicPr>
          <p:cNvPr id="11271" name="Picture 4" descr="Hatte2.png"/>
          <p:cNvPicPr>
            <a:picLocks noChangeAspect="1"/>
          </p:cNvPicPr>
          <p:nvPr/>
        </p:nvPicPr>
        <p:blipFill>
          <a:blip r:embed="rId3" cstate="print">
            <a:lum bright="-20000"/>
          </a:blip>
          <a:srcRect r="87500"/>
          <a:stretch>
            <a:fillRect/>
          </a:stretch>
        </p:blipFill>
        <p:spPr bwMode="auto">
          <a:xfrm>
            <a:off x="1714500" y="0"/>
            <a:ext cx="1143000" cy="6858000"/>
          </a:xfrm>
          <a:prstGeom prst="rect">
            <a:avLst/>
          </a:prstGeom>
          <a:noFill/>
          <a:ln w="9525">
            <a:noFill/>
            <a:miter lim="800000"/>
            <a:headEnd/>
            <a:tailEnd/>
          </a:ln>
        </p:spPr>
      </p:pic>
      <p:pic>
        <p:nvPicPr>
          <p:cNvPr id="11272" name="Picture 3" descr="Hatte2.png"/>
          <p:cNvPicPr>
            <a:picLocks noChangeAspect="1"/>
          </p:cNvPicPr>
          <p:nvPr/>
        </p:nvPicPr>
        <p:blipFill>
          <a:blip r:embed="rId3" cstate="print">
            <a:lum bright="-20000"/>
          </a:blip>
          <a:srcRect r="87500"/>
          <a:stretch>
            <a:fillRect/>
          </a:stretch>
        </p:blipFill>
        <p:spPr bwMode="auto">
          <a:xfrm>
            <a:off x="1143000" y="0"/>
            <a:ext cx="1143000" cy="6858000"/>
          </a:xfrm>
          <a:prstGeom prst="rect">
            <a:avLst/>
          </a:prstGeom>
          <a:noFill/>
          <a:ln w="9525">
            <a:noFill/>
            <a:miter lim="800000"/>
            <a:headEnd/>
            <a:tailEnd/>
          </a:ln>
        </p:spPr>
      </p:pic>
      <p:pic>
        <p:nvPicPr>
          <p:cNvPr id="11273" name="Picture 2" descr="Hatte2.png"/>
          <p:cNvPicPr>
            <a:picLocks noChangeAspect="1"/>
          </p:cNvPicPr>
          <p:nvPr/>
        </p:nvPicPr>
        <p:blipFill>
          <a:blip r:embed="rId3" cstate="print">
            <a:lum bright="-20000"/>
          </a:blip>
          <a:srcRect r="87500"/>
          <a:stretch>
            <a:fillRect/>
          </a:stretch>
        </p:blipFill>
        <p:spPr bwMode="auto">
          <a:xfrm>
            <a:off x="571500" y="0"/>
            <a:ext cx="1143000" cy="6858000"/>
          </a:xfrm>
          <a:prstGeom prst="rect">
            <a:avLst/>
          </a:prstGeom>
          <a:noFill/>
          <a:ln w="9525">
            <a:noFill/>
            <a:miter lim="800000"/>
            <a:headEnd/>
            <a:tailEnd/>
          </a:ln>
        </p:spPr>
      </p:pic>
      <p:pic>
        <p:nvPicPr>
          <p:cNvPr id="11274" name="Picture 1" descr="Hatte2.png"/>
          <p:cNvPicPr>
            <a:picLocks noChangeAspect="1"/>
          </p:cNvPicPr>
          <p:nvPr/>
        </p:nvPicPr>
        <p:blipFill>
          <a:blip r:embed="rId3" cstate="print">
            <a:lum bright="-20000"/>
          </a:blip>
          <a:srcRect r="87500"/>
          <a:stretch>
            <a:fillRect/>
          </a:stretch>
        </p:blipFill>
        <p:spPr bwMode="auto">
          <a:xfrm>
            <a:off x="0" y="0"/>
            <a:ext cx="1143000" cy="6858000"/>
          </a:xfrm>
          <a:prstGeom prst="rect">
            <a:avLst/>
          </a:prstGeom>
          <a:noFill/>
          <a:ln w="9525">
            <a:noFill/>
            <a:miter lim="800000"/>
            <a:headEnd/>
            <a:tailEnd/>
          </a:ln>
        </p:spPr>
      </p:pic>
      <p:pic>
        <p:nvPicPr>
          <p:cNvPr id="11275" name="Picture 7" descr="Hatte2.png"/>
          <p:cNvPicPr>
            <a:picLocks noChangeAspect="1"/>
          </p:cNvPicPr>
          <p:nvPr/>
        </p:nvPicPr>
        <p:blipFill>
          <a:blip r:embed="rId3" cstate="print">
            <a:lum bright="-20000"/>
          </a:blip>
          <a:srcRect l="7001"/>
          <a:stretch>
            <a:fillRect/>
          </a:stretch>
        </p:blipFill>
        <p:spPr bwMode="auto">
          <a:xfrm>
            <a:off x="6156176" y="0"/>
            <a:ext cx="2987824" cy="6858000"/>
          </a:xfrm>
          <a:prstGeom prst="rect">
            <a:avLst/>
          </a:prstGeom>
          <a:noFill/>
          <a:ln w="9525">
            <a:noFill/>
            <a:miter lim="800000"/>
            <a:headEnd/>
            <a:tailEnd/>
          </a:ln>
        </p:spPr>
      </p:pic>
      <p:pic>
        <p:nvPicPr>
          <p:cNvPr id="11276" name="Picture 10" descr="Hatte2.png"/>
          <p:cNvPicPr>
            <a:picLocks noChangeAspect="1"/>
          </p:cNvPicPr>
          <p:nvPr/>
        </p:nvPicPr>
        <p:blipFill>
          <a:blip r:embed="rId3" cstate="print">
            <a:lum bright="-20000"/>
          </a:blip>
          <a:srcRect t="80070" r="87500" b="10555"/>
          <a:stretch>
            <a:fillRect/>
          </a:stretch>
        </p:blipFill>
        <p:spPr bwMode="auto">
          <a:xfrm>
            <a:off x="0" y="6215063"/>
            <a:ext cx="1143000" cy="642937"/>
          </a:xfrm>
          <a:prstGeom prst="rect">
            <a:avLst/>
          </a:prstGeom>
          <a:noFill/>
          <a:ln w="9525">
            <a:noFill/>
            <a:miter lim="800000"/>
            <a:headEnd/>
            <a:tailEnd/>
          </a:ln>
        </p:spPr>
      </p:pic>
      <p:sp>
        <p:nvSpPr>
          <p:cNvPr id="12" name="Rectangle 11"/>
          <p:cNvSpPr/>
          <p:nvPr/>
        </p:nvSpPr>
        <p:spPr>
          <a:xfrm>
            <a:off x="0" y="620688"/>
            <a:ext cx="5715008" cy="5632311"/>
          </a:xfrm>
          <a:prstGeom prst="rect">
            <a:avLst/>
          </a:prstGeom>
          <a:noFill/>
        </p:spPr>
        <p:txBody>
          <a:bodyPr wrap="square">
            <a:spAutoFit/>
          </a:bodyPr>
          <a:lstStyle/>
          <a:p>
            <a:pPr algn="r" rtl="1" fontAlgn="auto">
              <a:spcBef>
                <a:spcPts val="0"/>
              </a:spcBef>
              <a:spcAft>
                <a:spcPts val="0"/>
              </a:spcAft>
              <a:defRPr/>
            </a:pPr>
            <a:r>
              <a:rPr lang="ar-SA" sz="4000" u="sng"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2 .  الأهداف التعليمية ..</a:t>
            </a:r>
          </a:p>
          <a:p>
            <a:pPr algn="r" rtl="1" fontAlgn="auto">
              <a:spcBef>
                <a:spcPts val="0"/>
              </a:spcBef>
              <a:spcAft>
                <a:spcPts val="0"/>
              </a:spcAft>
              <a:defRPr/>
            </a:pPr>
            <a:endParaRPr lang="ar-SA" sz="4000" u="sng"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defRPr/>
            </a:pPr>
            <a:r>
              <a:rPr lang="ar-SA"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ويشار إلى الأهداف في هذا المستوى أحيانا ً بالأهداف الخاصة إذا أنها ترتبط بمقرر دراسي معين  أو بوحدة تدريسية محددة .. وتمتاز الأهداف التعليمية بأنها قصيرة الأمد – إلى حد ما- تحدد بدقة وتوضح مايجب يتعلمه المتعلم من دراسة مقرر معين أو القيام بنشاط معين وتكون صياغة الأهداف التعليمية أكثر تحديدا وتخصيصا من الأهداف </a:t>
            </a:r>
            <a:r>
              <a:rPr lang="ar-SA"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rPr>
              <a:t>التربوية</a:t>
            </a:r>
            <a:endParaRPr lang="ar-SA"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Scale>
                                      <p:cBhvr>
                                        <p:cTn id="7" dur="1000" decel="50000" fill="hold">
                                          <p:stCondLst>
                                            <p:cond delay="0"/>
                                          </p:stCondLst>
                                        </p:cTn>
                                        <p:tgtEl>
                                          <p:spTgt spid="1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xEl>
                                              <p:pRg st="0" end="0"/>
                                            </p:txEl>
                                          </p:spTgt>
                                        </p:tgtEl>
                                        <p:attrNameLst>
                                          <p:attrName>ppt_x</p:attrName>
                                          <p:attrName>ppt_y</p:attrName>
                                        </p:attrNameLst>
                                      </p:cBhvr>
                                    </p:animMotion>
                                    <p:animEffect transition="in" filter="fade">
                                      <p:cBhvr>
                                        <p:cTn id="9" dur="1000"/>
                                        <p:tgtEl>
                                          <p:spTgt spid="12">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Scale>
                                      <p:cBhvr>
                                        <p:cTn id="12" dur="1000" decel="50000" fill="hold">
                                          <p:stCondLst>
                                            <p:cond delay="0"/>
                                          </p:stCondLst>
                                        </p:cTn>
                                        <p:tgtEl>
                                          <p:spTgt spid="1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xEl>
                                              <p:pRg st="2" end="2"/>
                                            </p:txEl>
                                          </p:spTgt>
                                        </p:tgtEl>
                                        <p:attrNameLst>
                                          <p:attrName>ppt_x</p:attrName>
                                          <p:attrName>ppt_y</p:attrName>
                                        </p:attrNameLst>
                                      </p:cBhvr>
                                    </p:animMotion>
                                    <p:animEffect transition="in" filter="fade">
                                      <p:cBhvr>
                                        <p:cTn id="14"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2290" name="Picture 1" descr="20.jpg"/>
          <p:cNvPicPr>
            <a:picLocks noChangeAspect="1"/>
          </p:cNvPicPr>
          <p:nvPr/>
        </p:nvPicPr>
        <p:blipFill>
          <a:blip r:embed="rId3" cstate="print"/>
          <a:srcRect/>
          <a:stretch>
            <a:fillRect/>
          </a:stretch>
        </p:blipFill>
        <p:spPr bwMode="auto">
          <a:xfrm>
            <a:off x="0" y="0"/>
            <a:ext cx="3714750" cy="6858000"/>
          </a:xfrm>
          <a:prstGeom prst="rect">
            <a:avLst/>
          </a:prstGeom>
          <a:noFill/>
          <a:ln w="9525">
            <a:noFill/>
            <a:miter lim="800000"/>
            <a:headEnd/>
            <a:tailEnd/>
          </a:ln>
        </p:spPr>
      </p:pic>
      <p:sp>
        <p:nvSpPr>
          <p:cNvPr id="4" name="Rectangle 3"/>
          <p:cNvSpPr/>
          <p:nvPr/>
        </p:nvSpPr>
        <p:spPr>
          <a:xfrm>
            <a:off x="3428992" y="1428736"/>
            <a:ext cx="5715008" cy="3970318"/>
          </a:xfrm>
          <a:prstGeom prst="rect">
            <a:avLst/>
          </a:prstGeom>
          <a:noFill/>
        </p:spPr>
        <p:txBody>
          <a:bodyPr>
            <a:spAutoFit/>
          </a:bodyPr>
          <a:lstStyle/>
          <a:p>
            <a:pPr algn="r" rtl="1" fontAlgn="auto">
              <a:spcBef>
                <a:spcPts val="0"/>
              </a:spcBef>
              <a:spcAft>
                <a:spcPts val="0"/>
              </a:spcAft>
              <a:defRPr/>
            </a:pPr>
            <a:r>
              <a:rPr lang="ar-SA" sz="3600" u="sng" dirty="0">
                <a:ln w="18415" cmpd="sng">
                  <a:solidFill>
                    <a:srgbClr val="FFFFFF"/>
                  </a:solidFill>
                  <a:prstDash val="solid"/>
                </a:ln>
                <a:solidFill>
                  <a:srgbClr val="FFFFFF"/>
                </a:solidFill>
                <a:effectLst>
                  <a:glow rad="139700">
                    <a:srgbClr val="FFFF00">
                      <a:alpha val="40000"/>
                    </a:srgbClr>
                  </a:glow>
                  <a:outerShdw blurRad="63500" dir="3600000" algn="tl" rotWithShape="0">
                    <a:srgbClr val="000000">
                      <a:alpha val="70000"/>
                    </a:srgbClr>
                  </a:outerShdw>
                </a:effectLst>
                <a:latin typeface="Arabic Typesetting" pitchFamily="66" charset="-78"/>
                <a:cs typeface="Arabic Typesetting" pitchFamily="66" charset="-78"/>
              </a:rPr>
              <a:t>من أمثلة الأهداف التعليمية ..</a:t>
            </a:r>
          </a:p>
          <a:p>
            <a:pPr algn="r" rtl="1" fontAlgn="auto">
              <a:spcBef>
                <a:spcPts val="0"/>
              </a:spcBef>
              <a:spcAft>
                <a:spcPts val="0"/>
              </a:spcAft>
              <a:defRPr/>
            </a:pPr>
            <a:endParaRPr lang="ar-SA" sz="3600" u="sng" dirty="0">
              <a:ln w="18415" cmpd="sng">
                <a:solidFill>
                  <a:srgbClr val="FFFFFF"/>
                </a:solidFill>
                <a:prstDash val="solid"/>
              </a:ln>
              <a:solidFill>
                <a:srgbClr val="FFFFFF"/>
              </a:solidFill>
              <a:effectLst>
                <a:glow rad="139700">
                  <a:srgbClr val="FFFF00">
                    <a:alpha val="40000"/>
                  </a:srgbClr>
                </a:glow>
                <a:outerShdw blurRad="63500" dir="3600000" algn="tl" rotWithShape="0">
                  <a:srgbClr val="000000">
                    <a:alpha val="70000"/>
                  </a:srgbClr>
                </a:outerShdw>
              </a:effectLst>
              <a:latin typeface="Arabic Typesetting" pitchFamily="66" charset="-78"/>
              <a:cs typeface="Arabic Typesetting" pitchFamily="66" charset="-78"/>
            </a:endParaRPr>
          </a:p>
          <a:p>
            <a:pPr algn="ctr" rtl="1" fontAlgn="auto">
              <a:spcBef>
                <a:spcPts val="0"/>
              </a:spcBef>
              <a:spcAft>
                <a:spcPts val="0"/>
              </a:spcAft>
              <a:buFontTx/>
              <a:buChar char="-"/>
              <a:defRPr/>
            </a:pPr>
            <a:r>
              <a:rPr lang="ar-SA" sz="3600" dirty="0">
                <a:ln w="18415" cmpd="sng">
                  <a:solidFill>
                    <a:srgbClr val="FFFFFF"/>
                  </a:solidFill>
                  <a:prstDash val="solid"/>
                </a:ln>
                <a:solidFill>
                  <a:srgbClr val="FFFFFF"/>
                </a:solidFill>
                <a:effectLst>
                  <a:glow rad="139700">
                    <a:srgbClr val="FFFF00">
                      <a:alpha val="40000"/>
                    </a:srgbClr>
                  </a:glow>
                  <a:outerShdw blurRad="63500" dir="3600000" algn="tl" rotWithShape="0">
                    <a:srgbClr val="000000">
                      <a:alpha val="70000"/>
                    </a:srgbClr>
                  </a:outerShdw>
                </a:effectLst>
                <a:latin typeface="Arabic Typesetting" pitchFamily="66" charset="-78"/>
                <a:cs typeface="Arabic Typesetting" pitchFamily="66" charset="-78"/>
              </a:rPr>
              <a:t>  اكساب </a:t>
            </a:r>
            <a:r>
              <a:rPr lang="ar-SA" sz="3600" dirty="0" smtClean="0">
                <a:ln w="18415" cmpd="sng">
                  <a:solidFill>
                    <a:srgbClr val="FFFFFF"/>
                  </a:solidFill>
                  <a:prstDash val="solid"/>
                </a:ln>
                <a:solidFill>
                  <a:srgbClr val="FFFFFF"/>
                </a:solidFill>
                <a:effectLst>
                  <a:glow rad="139700">
                    <a:srgbClr val="FFFF00">
                      <a:alpha val="40000"/>
                    </a:srgbClr>
                  </a:glow>
                  <a:outerShdw blurRad="63500" dir="3600000" algn="tl" rotWithShape="0">
                    <a:srgbClr val="000000">
                      <a:alpha val="70000"/>
                    </a:srgbClr>
                  </a:outerShdw>
                </a:effectLst>
                <a:latin typeface="Arabic Typesetting" pitchFamily="66" charset="-78"/>
                <a:cs typeface="Arabic Typesetting" pitchFamily="66" charset="-78"/>
              </a:rPr>
              <a:t>المتعلم </a:t>
            </a:r>
            <a:r>
              <a:rPr lang="ar-SA" sz="3600" dirty="0">
                <a:ln w="18415" cmpd="sng">
                  <a:solidFill>
                    <a:srgbClr val="FFFFFF"/>
                  </a:solidFill>
                  <a:prstDash val="solid"/>
                </a:ln>
                <a:solidFill>
                  <a:srgbClr val="FFFFFF"/>
                </a:solidFill>
                <a:effectLst>
                  <a:glow rad="139700">
                    <a:srgbClr val="FFFF00">
                      <a:alpha val="40000"/>
                    </a:srgbClr>
                  </a:glow>
                  <a:outerShdw blurRad="63500" dir="3600000" algn="tl" rotWithShape="0">
                    <a:srgbClr val="000000">
                      <a:alpha val="70000"/>
                    </a:srgbClr>
                  </a:outerShdw>
                </a:effectLst>
                <a:latin typeface="Arabic Typesetting" pitchFamily="66" charset="-78"/>
                <a:cs typeface="Arabic Typesetting" pitchFamily="66" charset="-78"/>
              </a:rPr>
              <a:t>مهارات القراءة الناقده ..</a:t>
            </a:r>
          </a:p>
          <a:p>
            <a:pPr algn="ctr" rtl="1" fontAlgn="auto">
              <a:spcBef>
                <a:spcPts val="0"/>
              </a:spcBef>
              <a:spcAft>
                <a:spcPts val="0"/>
              </a:spcAft>
              <a:buFontTx/>
              <a:buChar char="-"/>
              <a:defRPr/>
            </a:pPr>
            <a:r>
              <a:rPr lang="ar-SA" sz="3600" dirty="0">
                <a:ln w="18415" cmpd="sng">
                  <a:solidFill>
                    <a:srgbClr val="FFFFFF"/>
                  </a:solidFill>
                  <a:prstDash val="solid"/>
                </a:ln>
                <a:solidFill>
                  <a:srgbClr val="FFFFFF"/>
                </a:solidFill>
                <a:effectLst>
                  <a:glow rad="139700">
                    <a:srgbClr val="FFFF00">
                      <a:alpha val="40000"/>
                    </a:srgbClr>
                  </a:glow>
                  <a:outerShdw blurRad="63500" dir="3600000" algn="tl" rotWithShape="0">
                    <a:srgbClr val="000000">
                      <a:alpha val="70000"/>
                    </a:srgbClr>
                  </a:outerShdw>
                </a:effectLst>
                <a:latin typeface="Arabic Typesetting" pitchFamily="66" charset="-78"/>
                <a:cs typeface="Arabic Typesetting" pitchFamily="66" charset="-78"/>
              </a:rPr>
              <a:t>  تدريب المتعلم على مهارات الملاحظه والقياس والتصنيف ..</a:t>
            </a:r>
          </a:p>
          <a:p>
            <a:pPr algn="ctr" rtl="1" fontAlgn="auto">
              <a:spcBef>
                <a:spcPts val="0"/>
              </a:spcBef>
              <a:spcAft>
                <a:spcPts val="0"/>
              </a:spcAft>
              <a:buFontTx/>
              <a:buChar char="-"/>
              <a:defRPr/>
            </a:pPr>
            <a:r>
              <a:rPr lang="ar-SA" sz="3600" dirty="0">
                <a:ln w="18415" cmpd="sng">
                  <a:solidFill>
                    <a:srgbClr val="FFFFFF"/>
                  </a:solidFill>
                  <a:prstDash val="solid"/>
                </a:ln>
                <a:solidFill>
                  <a:srgbClr val="FFFFFF"/>
                </a:solidFill>
                <a:effectLst>
                  <a:glow rad="139700">
                    <a:srgbClr val="FFFF00">
                      <a:alpha val="40000"/>
                    </a:srgbClr>
                  </a:glow>
                  <a:outerShdw blurRad="63500" dir="3600000" algn="tl" rotWithShape="0">
                    <a:srgbClr val="000000">
                      <a:alpha val="70000"/>
                    </a:srgbClr>
                  </a:outerShdw>
                </a:effectLst>
                <a:latin typeface="Arabic Typesetting" pitchFamily="66" charset="-78"/>
                <a:cs typeface="Arabic Typesetting" pitchFamily="66" charset="-78"/>
              </a:rPr>
              <a:t>  إلمام المتعلم بالفتوحات الإسلامية في عهد أبي بكر الصديق ..</a:t>
            </a:r>
          </a:p>
        </p:txBody>
      </p:sp>
      <p:sp>
        <p:nvSpPr>
          <p:cNvPr id="5" name="Right Arrow 4">
            <a:hlinkClick r:id="rId4" action="ppaction://hlinksldjump"/>
          </p:cNvPr>
          <p:cNvSpPr/>
          <p:nvPr/>
        </p:nvSpPr>
        <p:spPr>
          <a:xfrm>
            <a:off x="7786710" y="285728"/>
            <a:ext cx="1071570" cy="642942"/>
          </a:xfrm>
          <a:prstGeom prst="rightArrow">
            <a:avLst/>
          </a:prstGeom>
          <a:solidFill>
            <a:schemeClr val="tx1">
              <a:lumMod val="65000"/>
              <a:lumOff val="35000"/>
            </a:schemeClr>
          </a:solidFill>
          <a:ln>
            <a:solidFill>
              <a:schemeClr val="tx1"/>
            </a:solidFill>
          </a:ln>
          <a:scene3d>
            <a:camera prst="orthographicFront"/>
            <a:lightRig rig="threePt" dir="t"/>
          </a:scene3d>
          <a:sp3d prstMaterial="powder">
            <a:bevelT w="114300" prst="artDeco"/>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SA" dirty="0"/>
              <a:t>عودة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800" decel="100000"/>
                                        <p:tgtEl>
                                          <p:spTgt spid="4">
                                            <p:txEl>
                                              <p:pRg st="2" end="2"/>
                                            </p:txEl>
                                          </p:spTgt>
                                        </p:tgtEl>
                                      </p:cBhvr>
                                    </p:animEffect>
                                    <p:anim calcmode="lin" valueType="num">
                                      <p:cBhvr>
                                        <p:cTn id="1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800" decel="100000"/>
                                        <p:tgtEl>
                                          <p:spTgt spid="4">
                                            <p:txEl>
                                              <p:pRg st="3" end="3"/>
                                            </p:txEl>
                                          </p:spTgt>
                                        </p:tgtEl>
                                      </p:cBhvr>
                                    </p:animEffect>
                                    <p:anim calcmode="lin" valueType="num">
                                      <p:cBhvr>
                                        <p:cTn id="24"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800" decel="100000"/>
                                        <p:tgtEl>
                                          <p:spTgt spid="4">
                                            <p:txEl>
                                              <p:pRg st="4" end="4"/>
                                            </p:txEl>
                                          </p:spTgt>
                                        </p:tgtEl>
                                      </p:cBhvr>
                                    </p:animEffect>
                                    <p:anim calcmode="lin" valueType="num">
                                      <p:cBhvr>
                                        <p:cTn id="32"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TotalTime>
  <Words>1579</Words>
  <Application>Microsoft Office PowerPoint</Application>
  <PresentationFormat>On-screen Show (4:3)</PresentationFormat>
  <Paragraphs>178</Paragraphs>
  <Slides>25</Slides>
  <Notes>25</Notes>
  <HiddenSlides>0</HiddenSlides>
  <MMClips>1</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creator>
  <cp:lastModifiedBy>toshiba</cp:lastModifiedBy>
  <cp:revision>147</cp:revision>
  <dcterms:created xsi:type="dcterms:W3CDTF">2009-12-17T12:31:02Z</dcterms:created>
  <dcterms:modified xsi:type="dcterms:W3CDTF">2010-10-20T13:42:52Z</dcterms:modified>
</cp:coreProperties>
</file>