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13" r:id="rId20"/>
    <p:sldId id="274" r:id="rId21"/>
    <p:sldId id="311" r:id="rId22"/>
    <p:sldId id="312" r:id="rId23"/>
    <p:sldId id="275" r:id="rId24"/>
    <p:sldId id="276" r:id="rId25"/>
    <p:sldId id="277" r:id="rId26"/>
    <p:sldId id="278" r:id="rId27"/>
    <p:sldId id="279" r:id="rId28"/>
    <p:sldId id="280" r:id="rId29"/>
    <p:sldId id="281" r:id="rId30"/>
    <p:sldId id="282" r:id="rId31"/>
    <p:sldId id="283" r:id="rId32"/>
    <p:sldId id="284" r:id="rId33"/>
    <p:sldId id="302" r:id="rId34"/>
    <p:sldId id="300" r:id="rId35"/>
    <p:sldId id="304" r:id="rId36"/>
    <p:sldId id="285" r:id="rId37"/>
    <p:sldId id="305" r:id="rId38"/>
    <p:sldId id="306" r:id="rId39"/>
    <p:sldId id="286" r:id="rId40"/>
    <p:sldId id="301" r:id="rId41"/>
    <p:sldId id="287" r:id="rId42"/>
    <p:sldId id="288" r:id="rId43"/>
    <p:sldId id="289" r:id="rId44"/>
    <p:sldId id="290" r:id="rId45"/>
    <p:sldId id="291" r:id="rId46"/>
    <p:sldId id="292" r:id="rId47"/>
    <p:sldId id="296" r:id="rId48"/>
    <p:sldId id="294" r:id="rId49"/>
    <p:sldId id="297" r:id="rId50"/>
    <p:sldId id="298" r:id="rId5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53FAA2-BA9D-4DBD-AD38-0752220C6C97}" type="datetimeFigureOut">
              <a:rPr lang="ar-SA" smtClean="0"/>
              <a:pPr/>
              <a:t>05/06/32</a:t>
            </a:fld>
            <a:endParaRPr lang="ar-SA"/>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987F8A5-3D14-4927-B2AD-3607D77A2F33}"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C253FAA2-BA9D-4DBD-AD38-0752220C6C97}" type="datetimeFigureOut">
              <a:rPr lang="ar-SA" smtClean="0"/>
              <a:pPr/>
              <a:t>05/06/32</a:t>
            </a:fld>
            <a:endParaRPr lang="ar-SA"/>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SA"/>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987F8A5-3D14-4927-B2AD-3607D77A2F3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53FAA2-BA9D-4DBD-AD38-0752220C6C97}" type="datetimeFigureOut">
              <a:rPr lang="ar-SA" smtClean="0"/>
              <a:pPr/>
              <a:t>05/06/32</a:t>
            </a:fld>
            <a:endParaRPr lang="ar-SA"/>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987F8A5-3D14-4927-B2AD-3607D77A2F33}"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C253FAA2-BA9D-4DBD-AD38-0752220C6C97}" type="datetimeFigureOut">
              <a:rPr lang="ar-SA" smtClean="0"/>
              <a:pPr/>
              <a:t>05/06/32</a:t>
            </a:fld>
            <a:endParaRPr lang="ar-SA"/>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SA"/>
          </a:p>
        </p:txBody>
      </p:sp>
      <p:sp>
        <p:nvSpPr>
          <p:cNvPr id="4" name="عنصر نائب لرقم الشريحة 3"/>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987F8A5-3D14-4927-B2AD-3607D77A2F33}"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C253FAA2-BA9D-4DBD-AD38-0752220C6C97}" type="datetimeFigureOut">
              <a:rPr lang="ar-SA" smtClean="0"/>
              <a:pPr/>
              <a:t>05/06/32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987F8A5-3D14-4927-B2AD-3607D77A2F33}" type="slidenum">
              <a:rPr lang="ar-SA" smtClean="0"/>
              <a:pPr/>
              <a:t>‹#›</a:t>
            </a:fld>
            <a:endParaRPr lang="ar-SA"/>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53FAA2-BA9D-4DBD-AD38-0752220C6C97}" type="datetimeFigureOut">
              <a:rPr lang="ar-SA" smtClean="0"/>
              <a:pPr/>
              <a:t>05/06/32</a:t>
            </a:fld>
            <a:endParaRPr lang="ar-SA"/>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987F8A5-3D14-4927-B2AD-3607D77A2F3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lbahethah.com/ElementsOfCulture.aspx" TargetMode="External"/><Relationship Id="rId2" Type="http://schemas.openxmlformats.org/officeDocument/2006/relationships/hyperlink" Target="http://lyckhaldou.mountadactif.com/t281-topi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00364" y="285728"/>
            <a:ext cx="5715040" cy="12144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srgbClr val="00B050"/>
                </a:solidFill>
                <a:latin typeface="Arial" pitchFamily="34" charset="0"/>
                <a:cs typeface="Arial" pitchFamily="34" charset="0"/>
              </a:rPr>
              <a:t>الأساس </a:t>
            </a:r>
            <a:r>
              <a:rPr lang="ar-SA" sz="4400" b="1" dirty="0" err="1" smtClean="0">
                <a:solidFill>
                  <a:srgbClr val="00B050"/>
                </a:solidFill>
                <a:latin typeface="Arial" pitchFamily="34" charset="0"/>
                <a:cs typeface="Arial" pitchFamily="34" charset="0"/>
              </a:rPr>
              <a:t>الأجتماعي</a:t>
            </a:r>
            <a:r>
              <a:rPr lang="ar-SA" sz="4400" b="1" dirty="0" smtClean="0">
                <a:solidFill>
                  <a:srgbClr val="00B050"/>
                </a:solidFill>
                <a:latin typeface="Arial" pitchFamily="34" charset="0"/>
                <a:cs typeface="Arial" pitchFamily="34" charset="0"/>
              </a:rPr>
              <a:t> </a:t>
            </a:r>
            <a:r>
              <a:rPr lang="en-US" b="1" dirty="0" smtClean="0">
                <a:solidFill>
                  <a:schemeClr val="accent1">
                    <a:lumMod val="75000"/>
                  </a:schemeClr>
                </a:solidFill>
              </a:rPr>
              <a:t/>
            </a:r>
            <a:br>
              <a:rPr lang="en-US" b="1" dirty="0" smtClean="0">
                <a:solidFill>
                  <a:schemeClr val="accent1">
                    <a:lumMod val="75000"/>
                  </a:schemeClr>
                </a:solidFill>
              </a:rPr>
            </a:br>
            <a:endParaRPr lang="ar-SA" dirty="0"/>
          </a:p>
        </p:txBody>
      </p:sp>
      <p:sp>
        <p:nvSpPr>
          <p:cNvPr id="5" name="مستطيل 4"/>
          <p:cNvSpPr/>
          <p:nvPr/>
        </p:nvSpPr>
        <p:spPr>
          <a:xfrm>
            <a:off x="3786182" y="1714488"/>
            <a:ext cx="4000528" cy="7858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err="1" smtClean="0">
                <a:solidFill>
                  <a:srgbClr val="FF3399"/>
                </a:solidFill>
              </a:rPr>
              <a:t>اعداد</a:t>
            </a:r>
            <a:r>
              <a:rPr lang="ar-SA" sz="3600" dirty="0" smtClean="0">
                <a:solidFill>
                  <a:srgbClr val="FF3399"/>
                </a:solidFill>
              </a:rPr>
              <a:t> الطالبات:</a:t>
            </a:r>
            <a:endParaRPr lang="ar-SA" sz="3600" dirty="0">
              <a:solidFill>
                <a:srgbClr val="FF3399"/>
              </a:solidFill>
            </a:endParaRPr>
          </a:p>
        </p:txBody>
      </p:sp>
      <p:sp>
        <p:nvSpPr>
          <p:cNvPr id="6" name="مستطيل مستدير الزوايا 5"/>
          <p:cNvSpPr/>
          <p:nvPr/>
        </p:nvSpPr>
        <p:spPr>
          <a:xfrm>
            <a:off x="6143636" y="2714620"/>
            <a:ext cx="2714644" cy="714380"/>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rial" pitchFamily="34" charset="0"/>
                <a:cs typeface="Arial" pitchFamily="34" charset="0"/>
              </a:rPr>
              <a:t>سارة الصالح</a:t>
            </a:r>
            <a:endParaRPr lang="ar-SA" sz="3200" b="1" dirty="0">
              <a:solidFill>
                <a:srgbClr val="002060"/>
              </a:solidFill>
              <a:latin typeface="Arial" pitchFamily="34" charset="0"/>
              <a:cs typeface="Arial" pitchFamily="34" charset="0"/>
            </a:endParaRPr>
          </a:p>
        </p:txBody>
      </p:sp>
      <p:sp>
        <p:nvSpPr>
          <p:cNvPr id="7" name="مستطيل مستدير الزوايا 6"/>
          <p:cNvSpPr/>
          <p:nvPr/>
        </p:nvSpPr>
        <p:spPr>
          <a:xfrm>
            <a:off x="6143636" y="3786190"/>
            <a:ext cx="2714644" cy="7143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rial" pitchFamily="34" charset="0"/>
                <a:cs typeface="Arial" pitchFamily="34" charset="0"/>
              </a:rPr>
              <a:t>أسماء السلطان</a:t>
            </a:r>
            <a:endParaRPr lang="ar-SA" sz="3200" b="1" dirty="0">
              <a:solidFill>
                <a:srgbClr val="002060"/>
              </a:solidFill>
              <a:latin typeface="Arial" pitchFamily="34" charset="0"/>
              <a:cs typeface="Arial" pitchFamily="34" charset="0"/>
            </a:endParaRPr>
          </a:p>
        </p:txBody>
      </p:sp>
      <p:sp>
        <p:nvSpPr>
          <p:cNvPr id="8" name="مستطيل مستدير الزوايا 7"/>
          <p:cNvSpPr/>
          <p:nvPr/>
        </p:nvSpPr>
        <p:spPr>
          <a:xfrm>
            <a:off x="4572000" y="4929198"/>
            <a:ext cx="2714644" cy="7143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rial" pitchFamily="34" charset="0"/>
                <a:cs typeface="Arial" pitchFamily="34" charset="0"/>
              </a:rPr>
              <a:t>رنا السالم</a:t>
            </a:r>
            <a:endParaRPr lang="ar-SA" sz="3200" b="1" dirty="0">
              <a:solidFill>
                <a:srgbClr val="002060"/>
              </a:solidFill>
              <a:latin typeface="Arial" pitchFamily="34" charset="0"/>
              <a:cs typeface="Arial" pitchFamily="34" charset="0"/>
            </a:endParaRPr>
          </a:p>
        </p:txBody>
      </p:sp>
      <p:sp>
        <p:nvSpPr>
          <p:cNvPr id="9" name="مستطيل مستدير الزوايا 8"/>
          <p:cNvSpPr/>
          <p:nvPr/>
        </p:nvSpPr>
        <p:spPr>
          <a:xfrm>
            <a:off x="2857488" y="2714620"/>
            <a:ext cx="2714644" cy="7143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rial" pitchFamily="34" charset="0"/>
                <a:cs typeface="Arial" pitchFamily="34" charset="0"/>
              </a:rPr>
              <a:t>نوف </a:t>
            </a:r>
            <a:r>
              <a:rPr lang="ar-SA" sz="3200" b="1" dirty="0" err="1" smtClean="0">
                <a:solidFill>
                  <a:srgbClr val="002060"/>
                </a:solidFill>
                <a:latin typeface="Arial" pitchFamily="34" charset="0"/>
                <a:cs typeface="Arial" pitchFamily="34" charset="0"/>
              </a:rPr>
              <a:t>الشايع</a:t>
            </a:r>
            <a:endParaRPr lang="ar-SA" sz="3200" b="1" dirty="0">
              <a:solidFill>
                <a:srgbClr val="002060"/>
              </a:solidFill>
              <a:latin typeface="Arial" pitchFamily="34" charset="0"/>
              <a:cs typeface="Arial" pitchFamily="34" charset="0"/>
            </a:endParaRPr>
          </a:p>
        </p:txBody>
      </p:sp>
      <p:sp>
        <p:nvSpPr>
          <p:cNvPr id="10" name="مستطيل مستدير الزوايا 9"/>
          <p:cNvSpPr/>
          <p:nvPr/>
        </p:nvSpPr>
        <p:spPr>
          <a:xfrm>
            <a:off x="2786050" y="3571876"/>
            <a:ext cx="2786082" cy="714380"/>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rial" pitchFamily="34" charset="0"/>
                <a:cs typeface="Arial" pitchFamily="34" charset="0"/>
              </a:rPr>
              <a:t>ندى </a:t>
            </a:r>
            <a:r>
              <a:rPr lang="ar-SA" sz="3200" b="1" dirty="0" err="1" smtClean="0">
                <a:solidFill>
                  <a:srgbClr val="002060"/>
                </a:solidFill>
                <a:latin typeface="Arial" pitchFamily="34" charset="0"/>
                <a:cs typeface="Arial" pitchFamily="34" charset="0"/>
              </a:rPr>
              <a:t>السويلم</a:t>
            </a:r>
            <a:endParaRPr lang="ar-SA" sz="3200" b="1" dirty="0">
              <a:solidFill>
                <a:srgbClr val="002060"/>
              </a:solidFill>
              <a:latin typeface="Arial" pitchFamily="34" charset="0"/>
              <a:cs typeface="Arial" pitchFamily="34" charset="0"/>
            </a:endParaRPr>
          </a:p>
        </p:txBody>
      </p:sp>
      <p:pic>
        <p:nvPicPr>
          <p:cNvPr id="11" name="صورة 10" descr="ib_p007_2_24.jpg"/>
          <p:cNvPicPr>
            <a:picLocks noChangeAspect="1"/>
          </p:cNvPicPr>
          <p:nvPr/>
        </p:nvPicPr>
        <p:blipFill>
          <a:blip r:embed="rId2"/>
          <a:stretch>
            <a:fillRect/>
          </a:stretch>
        </p:blipFill>
        <p:spPr>
          <a:xfrm>
            <a:off x="0" y="0"/>
            <a:ext cx="271461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down)">
                                      <p:cBhvr>
                                        <p:cTn id="31" dur="500"/>
                                        <p:tgtEl>
                                          <p:spTgt spid="7">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wipe(down)">
                                      <p:cBhvr>
                                        <p:cTn id="39" dur="500"/>
                                        <p:tgtEl>
                                          <p:spTgt spid="8">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down)">
                                      <p:cBhvr>
                                        <p:cTn id="47" dur="500"/>
                                        <p:tgtEl>
                                          <p:spTgt spid="9">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down)">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animEffect transition="in" filter="wipe(down)">
                                      <p:cBhvr>
                                        <p:cTn id="55" dur="500"/>
                                        <p:tgtEl>
                                          <p:spTgt spid="10">
                                            <p:bg/>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wipe(down)">
                                      <p:cBhvr>
                                        <p:cTn id="5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P spid="9" grpId="0" build="allAtOnce" animBg="1"/>
      <p:bldP spid="10"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20040"/>
            <a:ext cx="7696200" cy="1143000"/>
          </a:xfrm>
        </p:spPr>
        <p:txBody>
          <a:bodyPr>
            <a:noAutofit/>
          </a:bodyPr>
          <a:lstStyle/>
          <a:p>
            <a:pPr algn="r"/>
            <a:r>
              <a:rPr lang="ar-SA" sz="4000" b="0" dirty="0" smtClean="0">
                <a:solidFill>
                  <a:schemeClr val="tx1"/>
                </a:solidFill>
                <a:latin typeface="Arial" pitchFamily="34" charset="0"/>
                <a:cs typeface="Arial" pitchFamily="34" charset="0"/>
              </a:rPr>
              <a:t>دور المنهج </a:t>
            </a:r>
            <a:r>
              <a:rPr lang="ar-SA" sz="4000" b="0" dirty="0" err="1" smtClean="0">
                <a:solidFill>
                  <a:schemeClr val="tx1"/>
                </a:solidFill>
                <a:latin typeface="Arial" pitchFamily="34" charset="0"/>
                <a:cs typeface="Arial" pitchFamily="34" charset="0"/>
              </a:rPr>
              <a:t>فى</a:t>
            </a:r>
            <a:r>
              <a:rPr lang="ar-SA" sz="4000" b="0" dirty="0" smtClean="0">
                <a:solidFill>
                  <a:schemeClr val="tx1"/>
                </a:solidFill>
                <a:latin typeface="Arial" pitchFamily="34" charset="0"/>
                <a:cs typeface="Arial" pitchFamily="34" charset="0"/>
              </a:rPr>
              <a:t> </a:t>
            </a:r>
            <a:r>
              <a:rPr lang="ar-SA" sz="4000" b="0" dirty="0" err="1" smtClean="0">
                <a:solidFill>
                  <a:schemeClr val="tx1"/>
                </a:solidFill>
                <a:latin typeface="Arial" pitchFamily="34" charset="0"/>
                <a:cs typeface="Arial" pitchFamily="34" charset="0"/>
              </a:rPr>
              <a:t>الاساس</a:t>
            </a:r>
            <a:r>
              <a:rPr lang="ar-SA" sz="4000" b="0" dirty="0" smtClean="0">
                <a:solidFill>
                  <a:schemeClr val="tx1"/>
                </a:solidFill>
                <a:latin typeface="Arial" pitchFamily="34" charset="0"/>
                <a:cs typeface="Arial" pitchFamily="34" charset="0"/>
              </a:rPr>
              <a:t> الاجتماعي </a:t>
            </a:r>
            <a:r>
              <a:rPr lang="ar-SA" sz="4000" b="0" dirty="0" err="1" smtClean="0">
                <a:solidFill>
                  <a:schemeClr val="tx1"/>
                </a:solidFill>
                <a:latin typeface="Arial" pitchFamily="34" charset="0"/>
                <a:cs typeface="Arial" pitchFamily="34" charset="0"/>
              </a:rPr>
              <a:t>او</a:t>
            </a:r>
            <a:r>
              <a:rPr lang="ar-SA" sz="4000" b="0" dirty="0" smtClean="0">
                <a:solidFill>
                  <a:schemeClr val="tx1"/>
                </a:solidFill>
                <a:latin typeface="Arial" pitchFamily="34" charset="0"/>
                <a:cs typeface="Arial" pitchFamily="34" charset="0"/>
              </a:rPr>
              <a:t> المجتمع</a:t>
            </a:r>
            <a:endParaRPr lang="ar-SA" sz="3600" b="0" dirty="0">
              <a:solidFill>
                <a:schemeClr val="tx1"/>
              </a:solidFill>
            </a:endParaRPr>
          </a:p>
        </p:txBody>
      </p:sp>
      <p:sp>
        <p:nvSpPr>
          <p:cNvPr id="3" name="عنصر نائب للمحتوى 2"/>
          <p:cNvSpPr>
            <a:spLocks noGrp="1"/>
          </p:cNvSpPr>
          <p:nvPr>
            <p:ph idx="1"/>
          </p:nvPr>
        </p:nvSpPr>
        <p:spPr/>
        <p:txBody>
          <a:bodyPr/>
          <a:lstStyle/>
          <a:p>
            <a:r>
              <a:rPr lang="ar-SA" sz="3200" b="1" dirty="0" smtClean="0">
                <a:solidFill>
                  <a:schemeClr val="accent1">
                    <a:lumMod val="75000"/>
                  </a:schemeClr>
                </a:solidFill>
                <a:latin typeface="Arial" pitchFamily="34" charset="0"/>
                <a:cs typeface="Arial" pitchFamily="34" charset="0"/>
              </a:rPr>
              <a:t>1- مساعدة المتعلم على فهم طبيعة مجتمعه وكيفية التفاعل معه</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2- الإسهام </a:t>
            </a:r>
            <a:r>
              <a:rPr lang="ar-SA" sz="3200" b="1" dirty="0" err="1" smtClean="0">
                <a:solidFill>
                  <a:schemeClr val="accent1">
                    <a:lumMod val="75000"/>
                  </a:schemeClr>
                </a:solidFill>
                <a:latin typeface="Arial" pitchFamily="34" charset="0"/>
                <a:cs typeface="Arial" pitchFamily="34" charset="0"/>
              </a:rPr>
              <a:t>فى</a:t>
            </a:r>
            <a:r>
              <a:rPr lang="ar-SA" sz="3200" b="1" dirty="0" smtClean="0">
                <a:solidFill>
                  <a:schemeClr val="accent1">
                    <a:lumMod val="75000"/>
                  </a:schemeClr>
                </a:solidFill>
                <a:latin typeface="Arial" pitchFamily="34" charset="0"/>
                <a:cs typeface="Arial" pitchFamily="34" charset="0"/>
              </a:rPr>
              <a:t> تحقيق تكيف الفرد مع مجتمعه </a:t>
            </a:r>
            <a:r>
              <a:rPr lang="ar-SA" sz="3200" b="1" dirty="0" err="1" smtClean="0">
                <a:solidFill>
                  <a:schemeClr val="accent1">
                    <a:lumMod val="75000"/>
                  </a:schemeClr>
                </a:solidFill>
                <a:latin typeface="Arial" pitchFamily="34" charset="0"/>
                <a:cs typeface="Arial" pitchFamily="34" charset="0"/>
              </a:rPr>
              <a:t>وابراز</a:t>
            </a:r>
            <a:r>
              <a:rPr lang="ar-SA" sz="3200" b="1" dirty="0" smtClean="0">
                <a:solidFill>
                  <a:schemeClr val="accent1">
                    <a:lumMod val="75000"/>
                  </a:schemeClr>
                </a:solidFill>
                <a:latin typeface="Arial" pitchFamily="34" charset="0"/>
                <a:cs typeface="Arial" pitchFamily="34" charset="0"/>
              </a:rPr>
              <a:t> دوره فيه وواجباته نحوه</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3- اكتساب المهارات التي تعينه على أداء دوره مستقبلا </a:t>
            </a:r>
            <a:r>
              <a:rPr lang="ar-SA" sz="3200" b="1" dirty="0" err="1" smtClean="0">
                <a:solidFill>
                  <a:schemeClr val="accent1">
                    <a:lumMod val="75000"/>
                  </a:schemeClr>
                </a:solidFill>
                <a:latin typeface="Arial" pitchFamily="34" charset="0"/>
                <a:cs typeface="Arial" pitchFamily="34" charset="0"/>
              </a:rPr>
              <a:t>فى</a:t>
            </a:r>
            <a:r>
              <a:rPr lang="ar-SA" sz="3200" b="1" dirty="0" smtClean="0">
                <a:solidFill>
                  <a:schemeClr val="accent1">
                    <a:lumMod val="75000"/>
                  </a:schemeClr>
                </a:solidFill>
                <a:latin typeface="Arial" pitchFamily="34" charset="0"/>
                <a:cs typeface="Arial" pitchFamily="34" charset="0"/>
              </a:rPr>
              <a:t> مجتمعه</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4- المنهج المدرسي له الدور </a:t>
            </a:r>
            <a:r>
              <a:rPr lang="ar-SA" sz="3200" b="1" dirty="0" err="1" smtClean="0">
                <a:solidFill>
                  <a:schemeClr val="accent1">
                    <a:lumMod val="75000"/>
                  </a:schemeClr>
                </a:solidFill>
                <a:latin typeface="Arial" pitchFamily="34" charset="0"/>
                <a:cs typeface="Arial" pitchFamily="34" charset="0"/>
              </a:rPr>
              <a:t>الاكبر</a:t>
            </a:r>
            <a:r>
              <a:rPr lang="ar-SA" sz="3200" b="1" dirty="0" smtClean="0">
                <a:solidFill>
                  <a:schemeClr val="accent1">
                    <a:lumMod val="75000"/>
                  </a:schemeClr>
                </a:solidFill>
                <a:latin typeface="Arial" pitchFamily="34" charset="0"/>
                <a:cs typeface="Arial" pitchFamily="34" charset="0"/>
              </a:rPr>
              <a:t> في سير المؤسسات التعليمية</a:t>
            </a:r>
          </a:p>
          <a:p>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4900" b="0" dirty="0" smtClean="0">
                <a:solidFill>
                  <a:schemeClr val="tx1"/>
                </a:solidFill>
                <a:latin typeface="Arial" pitchFamily="34" charset="0"/>
                <a:cs typeface="Arial" pitchFamily="34" charset="0"/>
              </a:rPr>
              <a:t>التغير الاجتماعي وعلاقته بالمنهج : </a:t>
            </a:r>
            <a:r>
              <a:rPr lang="ar-SA" sz="4000" dirty="0" smtClean="0">
                <a:solidFill>
                  <a:schemeClr val="accent1">
                    <a:lumMod val="75000"/>
                  </a:schemeClr>
                </a:solidFill>
                <a:latin typeface="Arial" pitchFamily="34" charset="0"/>
                <a:cs typeface="Arial" pitchFamily="34" charset="0"/>
              </a:rPr>
              <a:t/>
            </a:r>
            <a:br>
              <a:rPr lang="ar-SA" sz="4000" dirty="0" smtClean="0">
                <a:solidFill>
                  <a:schemeClr val="accent1">
                    <a:lumMod val="75000"/>
                  </a:schemeClr>
                </a:solidFill>
                <a:latin typeface="Arial" pitchFamily="34" charset="0"/>
                <a:cs typeface="Arial" pitchFamily="34" charset="0"/>
              </a:rPr>
            </a:br>
            <a:endParaRPr lang="ar-SA" dirty="0"/>
          </a:p>
        </p:txBody>
      </p:sp>
      <p:sp>
        <p:nvSpPr>
          <p:cNvPr id="3" name="عنصر نائب للمحتوى 2"/>
          <p:cNvSpPr>
            <a:spLocks noGrp="1"/>
          </p:cNvSpPr>
          <p:nvPr>
            <p:ph idx="1"/>
          </p:nvPr>
        </p:nvSpPr>
        <p:spPr>
          <a:xfrm>
            <a:off x="428596" y="642918"/>
            <a:ext cx="7239000" cy="4846320"/>
          </a:xfrm>
        </p:spPr>
        <p:txBody>
          <a:bodyPr>
            <a:normAutofit lnSpcReduction="10000"/>
          </a:bodyPr>
          <a:lstStyle/>
          <a:p>
            <a:pPr>
              <a:buNone/>
            </a:pPr>
            <a:endParaRPr lang="ar-SA"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التحدي البيئي : يبذل الإنسان كل ما في وسعه لمواجهة هذا التحدي </a:t>
            </a:r>
          </a:p>
          <a:p>
            <a:r>
              <a:rPr lang="ar-SA" sz="3200" b="1" dirty="0" smtClean="0">
                <a:solidFill>
                  <a:schemeClr val="accent1">
                    <a:lumMod val="75000"/>
                  </a:schemeClr>
                </a:solidFill>
                <a:latin typeface="Arial" pitchFamily="34" charset="0"/>
                <a:cs typeface="Arial" pitchFamily="34" charset="0"/>
              </a:rPr>
              <a:t>الحروب والثورات : قد تسبب الثورات الداخلية </a:t>
            </a:r>
            <a:r>
              <a:rPr lang="ar-SA" sz="3200" b="1" dirty="0" err="1" smtClean="0">
                <a:solidFill>
                  <a:schemeClr val="accent1">
                    <a:lumMod val="75000"/>
                  </a:schemeClr>
                </a:solidFill>
                <a:latin typeface="Arial" pitchFamily="34" charset="0"/>
                <a:cs typeface="Arial" pitchFamily="34" charset="0"/>
              </a:rPr>
              <a:t>الى</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الاسراع</a:t>
            </a:r>
            <a:r>
              <a:rPr lang="ar-SA" sz="3200" b="1" dirty="0" smtClean="0">
                <a:solidFill>
                  <a:schemeClr val="accent1">
                    <a:lumMod val="75000"/>
                  </a:schemeClr>
                </a:solidFill>
                <a:latin typeface="Arial" pitchFamily="34" charset="0"/>
                <a:cs typeface="Arial" pitchFamily="34" charset="0"/>
              </a:rPr>
              <a:t> عملية تقدم </a:t>
            </a:r>
          </a:p>
          <a:p>
            <a:r>
              <a:rPr lang="ar-SA" sz="3200" b="1" dirty="0" smtClean="0">
                <a:solidFill>
                  <a:schemeClr val="accent1">
                    <a:lumMod val="75000"/>
                  </a:schemeClr>
                </a:solidFill>
                <a:latin typeface="Arial" pitchFamily="34" charset="0"/>
                <a:cs typeface="Arial" pitchFamily="34" charset="0"/>
              </a:rPr>
              <a:t>العامل السكاني : زيادة عدد السكان وارتفاع مستوى التعليم بينهم يزيد الضغط على الوظائف والمنافسة الشديدة على فرص العمل </a:t>
            </a:r>
          </a:p>
          <a:p>
            <a:r>
              <a:rPr lang="ar-SA" sz="3200" b="1" dirty="0" smtClean="0">
                <a:solidFill>
                  <a:schemeClr val="accent1">
                    <a:lumMod val="75000"/>
                  </a:schemeClr>
                </a:solidFill>
                <a:latin typeface="Arial" pitchFamily="34" charset="0"/>
                <a:cs typeface="Arial" pitchFamily="34" charset="0"/>
              </a:rPr>
              <a:t>التقدم التكنولوجي : عن طريق المخترعات والاكتشافات العديدة </a:t>
            </a:r>
            <a:r>
              <a:rPr lang="ar-SA" sz="3200" b="1" dirty="0" err="1" smtClean="0">
                <a:solidFill>
                  <a:schemeClr val="accent1">
                    <a:lumMod val="75000"/>
                  </a:schemeClr>
                </a:solidFill>
                <a:latin typeface="Arial" pitchFamily="34" charset="0"/>
                <a:cs typeface="Arial" pitchFamily="34" charset="0"/>
              </a:rPr>
              <a:t>فى</a:t>
            </a:r>
            <a:r>
              <a:rPr lang="ar-SA" sz="3200" b="1" dirty="0" smtClean="0">
                <a:solidFill>
                  <a:schemeClr val="accent1">
                    <a:lumMod val="75000"/>
                  </a:schemeClr>
                </a:solidFill>
                <a:latin typeface="Arial" pitchFamily="34" charset="0"/>
                <a:cs typeface="Arial" pitchFamily="34" charset="0"/>
              </a:rPr>
              <a:t> مجال الطب والهندسة </a:t>
            </a:r>
          </a:p>
          <a:p>
            <a:endParaRPr lang="ar-SA" dirty="0"/>
          </a:p>
        </p:txBody>
      </p:sp>
      <p:sp>
        <p:nvSpPr>
          <p:cNvPr id="4" name="مربع نص 3"/>
          <p:cNvSpPr txBox="1"/>
          <p:nvPr/>
        </p:nvSpPr>
        <p:spPr>
          <a:xfrm>
            <a:off x="2928926" y="5786454"/>
            <a:ext cx="4500594" cy="461665"/>
          </a:xfrm>
          <a:prstGeom prst="rect">
            <a:avLst/>
          </a:prstGeom>
          <a:noFill/>
        </p:spPr>
        <p:txBody>
          <a:bodyPr wrap="square" rtlCol="1">
            <a:spAutoFit/>
          </a:bodyPr>
          <a:lstStyle/>
          <a:p>
            <a:r>
              <a:rPr lang="ar-SA" sz="2400" b="1" u="sng" dirty="0" smtClean="0">
                <a:solidFill>
                  <a:srgbClr val="00B050"/>
                </a:solidFill>
                <a:latin typeface="Arial" pitchFamily="34" charset="0"/>
                <a:cs typeface="Arial" pitchFamily="34" charset="0"/>
              </a:rPr>
              <a:t> المرجع//  </a:t>
            </a:r>
            <a:r>
              <a:rPr lang="ar-SA" sz="2400" b="1" u="sng" dirty="0" err="1" smtClean="0">
                <a:solidFill>
                  <a:srgbClr val="00B050"/>
                </a:solidFill>
                <a:latin typeface="Arial" pitchFamily="34" charset="0"/>
                <a:cs typeface="Arial" pitchFamily="34" charset="0"/>
              </a:rPr>
              <a:t>د</a:t>
            </a:r>
            <a:r>
              <a:rPr lang="ar-SA" sz="2400" b="1" u="sng" dirty="0" smtClean="0">
                <a:solidFill>
                  <a:srgbClr val="00B050"/>
                </a:solidFill>
                <a:latin typeface="Arial" pitchFamily="34" charset="0"/>
                <a:cs typeface="Arial" pitchFamily="34" charset="0"/>
              </a:rPr>
              <a:t>.</a:t>
            </a:r>
            <a:r>
              <a:rPr lang="ar-SA" sz="2400" b="1" u="sng" dirty="0" err="1" smtClean="0">
                <a:solidFill>
                  <a:srgbClr val="00B050"/>
                </a:solidFill>
                <a:latin typeface="Arial" pitchFamily="34" charset="0"/>
                <a:cs typeface="Arial" pitchFamily="34" charset="0"/>
              </a:rPr>
              <a:t>اسماعيل</a:t>
            </a:r>
            <a:r>
              <a:rPr lang="ar-SA" sz="2400" b="1" u="sng" dirty="0" smtClean="0">
                <a:solidFill>
                  <a:srgbClr val="00B050"/>
                </a:solidFill>
                <a:latin typeface="Arial" pitchFamily="34" charset="0"/>
                <a:cs typeface="Arial" pitchFamily="34" charset="0"/>
              </a:rPr>
              <a:t> محمد محمد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0" dirty="0" smtClean="0">
                <a:solidFill>
                  <a:schemeClr val="tx1"/>
                </a:solidFill>
                <a:latin typeface="Arial" pitchFamily="34" charset="0"/>
                <a:cs typeface="Arial" pitchFamily="34" charset="0"/>
              </a:rPr>
              <a:t>الأدوار </a:t>
            </a:r>
            <a:r>
              <a:rPr lang="ar-SA" sz="4400" b="0" dirty="0" err="1" smtClean="0">
                <a:solidFill>
                  <a:schemeClr val="tx1"/>
                </a:solidFill>
                <a:latin typeface="Arial" pitchFamily="34" charset="0"/>
                <a:cs typeface="Arial" pitchFamily="34" charset="0"/>
              </a:rPr>
              <a:t>الأجتماعية</a:t>
            </a:r>
            <a:r>
              <a:rPr lang="ar-SA" sz="4400" b="0" dirty="0" smtClean="0">
                <a:solidFill>
                  <a:schemeClr val="tx1"/>
                </a:solidFill>
                <a:latin typeface="Arial" pitchFamily="34" charset="0"/>
                <a:cs typeface="Arial" pitchFamily="34" charset="0"/>
              </a:rPr>
              <a:t> للمنهج المدرسي</a:t>
            </a:r>
            <a:endParaRPr lang="ar-SA" sz="4400" b="0" dirty="0">
              <a:solidFill>
                <a:schemeClr val="tx1"/>
              </a:solidFill>
            </a:endParaRPr>
          </a:p>
        </p:txBody>
      </p:sp>
      <p:sp>
        <p:nvSpPr>
          <p:cNvPr id="4" name="Subtitle 2"/>
          <p:cNvSpPr>
            <a:spLocks noGrp="1"/>
          </p:cNvSpPr>
          <p:nvPr>
            <p:ph idx="1"/>
          </p:nvPr>
        </p:nvSpPr>
        <p:spPr/>
        <p:txBody>
          <a:bodyPr>
            <a:normAutofit/>
          </a:bodyPr>
          <a:lstStyle/>
          <a:p>
            <a:pPr algn="ctr">
              <a:buNone/>
            </a:pPr>
            <a:endParaRPr lang="ar-SA" sz="4000" dirty="0" smtClean="0">
              <a:effectLst>
                <a:reflection blurRad="6350" stA="60000" endA="900" endPos="60000" dist="29997" dir="5400000" sy="-100000" algn="bl" rotWithShape="0"/>
              </a:effectLst>
              <a:latin typeface="Arial" pitchFamily="34" charset="0"/>
              <a:cs typeface="Arial" pitchFamily="34" charset="0"/>
            </a:endParaRPr>
          </a:p>
          <a:p>
            <a:pPr algn="ctr">
              <a:buNone/>
            </a:pPr>
            <a:endParaRPr lang="ar-SA" sz="4000" dirty="0" smtClean="0">
              <a:effectLst>
                <a:reflection blurRad="6350" stA="60000" endA="900" endPos="60000" dist="29997" dir="5400000" sy="-100000" algn="bl" rotWithShape="0"/>
              </a:effectLst>
              <a:latin typeface="Arial" pitchFamily="34" charset="0"/>
              <a:cs typeface="Arial" pitchFamily="34" charset="0"/>
            </a:endParaRPr>
          </a:p>
          <a:p>
            <a:pPr algn="ctr">
              <a:buNone/>
            </a:pPr>
            <a:r>
              <a:rPr lang="ar-SA" sz="4800" dirty="0" smtClean="0">
                <a:effectLst>
                  <a:reflection blurRad="6350" stA="60000" endA="900" endPos="60000" dist="29997" dir="5400000" sy="-100000" algn="bl" rotWithShape="0"/>
                </a:effectLst>
                <a:latin typeface="Arial" pitchFamily="34" charset="0"/>
                <a:cs typeface="Arial" pitchFamily="34" charset="0"/>
              </a:rPr>
              <a:t>أسماء السلطان</a:t>
            </a:r>
            <a:endParaRPr lang="ar-SA" sz="4800" dirty="0">
              <a:effectLst>
                <a:reflection blurRad="6350" stA="60000" endA="900" endPos="60000" dist="29997"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14356"/>
            <a:ext cx="7239000" cy="4846320"/>
          </a:xfrm>
        </p:spPr>
        <p:txBody>
          <a:bodyPr>
            <a:normAutofit/>
          </a:bodyPr>
          <a:lstStyle/>
          <a:p>
            <a:r>
              <a:rPr lang="ar-SA" sz="3200" b="1" dirty="0" smtClean="0">
                <a:solidFill>
                  <a:schemeClr val="accent1">
                    <a:lumMod val="75000"/>
                  </a:schemeClr>
                </a:solidFill>
                <a:latin typeface="Arial" pitchFamily="34" charset="0"/>
                <a:cs typeface="Arial" pitchFamily="34" charset="0"/>
              </a:rPr>
              <a:t>أن يتضمن محتوى المنهج خبرات غنية ومتطورة ذلك أن </a:t>
            </a:r>
          </a:p>
          <a:p>
            <a:pPr>
              <a:buNone/>
            </a:pPr>
            <a:r>
              <a:rPr lang="ar-SA" sz="3200" b="1" dirty="0" smtClean="0">
                <a:solidFill>
                  <a:schemeClr val="accent1">
                    <a:lumMod val="75000"/>
                  </a:schemeClr>
                </a:solidFill>
                <a:latin typeface="Arial" pitchFamily="34" charset="0"/>
                <a:cs typeface="Arial" pitchFamily="34" charset="0"/>
              </a:rPr>
              <a:t>    المجتمع يتطلع إلى نوعيات جديدة من الخبرات تكون أداة  حقيقية يمكن أن تشارك في حركة المجتمع نحو العصرية.</a:t>
            </a:r>
          </a:p>
          <a:p>
            <a:r>
              <a:rPr lang="ar-SA" sz="3200" b="1" dirty="0" smtClean="0">
                <a:solidFill>
                  <a:schemeClr val="accent1">
                    <a:lumMod val="75000"/>
                  </a:schemeClr>
                </a:solidFill>
                <a:latin typeface="Arial" pitchFamily="34" charset="0"/>
                <a:cs typeface="Arial" pitchFamily="34" charset="0"/>
              </a:rPr>
              <a:t>أن يعمل المنهج المدرسي على إعداد فرد متعلم قادر على الاتساق مع مجتمعه وعصره وأكثر قابلية للاستزادة من المعرفة الإنسانية بدون حدود وتوظيفها فرديا واجتماعيا.</a:t>
            </a:r>
          </a:p>
          <a:p>
            <a:endParaRPr lang="ar-SA" dirty="0"/>
          </a:p>
        </p:txBody>
      </p:sp>
      <p:pic>
        <p:nvPicPr>
          <p:cNvPr id="4" name="صورة 3" descr="untitled.bmp"/>
          <p:cNvPicPr>
            <a:picLocks noChangeAspect="1"/>
          </p:cNvPicPr>
          <p:nvPr/>
        </p:nvPicPr>
        <p:blipFill>
          <a:blip r:embed="rId2"/>
          <a:stretch>
            <a:fillRect/>
          </a:stretch>
        </p:blipFill>
        <p:spPr>
          <a:xfrm>
            <a:off x="214282" y="4857760"/>
            <a:ext cx="3071834" cy="1785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7239000" cy="5741380"/>
          </a:xfrm>
        </p:spPr>
        <p:txBody>
          <a:bodyPr/>
          <a:lstStyle/>
          <a:p>
            <a:pPr>
              <a:lnSpc>
                <a:spcPct val="90000"/>
              </a:lnSpc>
            </a:pPr>
            <a:r>
              <a:rPr lang="ar-SA" sz="3200" b="1" dirty="0" smtClean="0">
                <a:solidFill>
                  <a:schemeClr val="accent1">
                    <a:lumMod val="75000"/>
                  </a:schemeClr>
                </a:solidFill>
                <a:latin typeface="Arial" pitchFamily="34" charset="0"/>
                <a:cs typeface="Arial" pitchFamily="34" charset="0"/>
              </a:rPr>
              <a:t>إذابة الحواجز بين النظرية والتطبيق .</a:t>
            </a:r>
          </a:p>
          <a:p>
            <a:pPr>
              <a:lnSpc>
                <a:spcPct val="90000"/>
              </a:lnSpc>
              <a:buNone/>
            </a:pPr>
            <a:endParaRPr lang="ar-SA" sz="3200" b="1" dirty="0" smtClean="0">
              <a:solidFill>
                <a:schemeClr val="accent1">
                  <a:lumMod val="75000"/>
                </a:schemeClr>
              </a:solidFill>
              <a:latin typeface="Arial" pitchFamily="34" charset="0"/>
              <a:cs typeface="Arial" pitchFamily="34" charset="0"/>
            </a:endParaRPr>
          </a:p>
          <a:p>
            <a:pPr>
              <a:lnSpc>
                <a:spcPct val="90000"/>
              </a:lnSpc>
            </a:pPr>
            <a:r>
              <a:rPr lang="ar-SA" sz="3200" b="1" dirty="0" smtClean="0">
                <a:solidFill>
                  <a:schemeClr val="accent1">
                    <a:lumMod val="75000"/>
                  </a:schemeClr>
                </a:solidFill>
                <a:latin typeface="Arial" pitchFamily="34" charset="0"/>
                <a:cs typeface="Arial" pitchFamily="34" charset="0"/>
              </a:rPr>
              <a:t>لا ينبغي للمنهج المدرسي أن يخرج نمطا واحدا من المواطنين ولكنه مطالب بالتنوع مما يثري مجالات العمل والإنتاج.</a:t>
            </a:r>
          </a:p>
          <a:p>
            <a:pPr>
              <a:lnSpc>
                <a:spcPct val="90000"/>
              </a:lnSpc>
              <a:buNone/>
            </a:pPr>
            <a:endParaRPr lang="ar-SA" sz="3200" b="1" dirty="0" smtClean="0">
              <a:solidFill>
                <a:schemeClr val="accent1">
                  <a:lumMod val="75000"/>
                </a:schemeClr>
              </a:solidFill>
              <a:latin typeface="Arial" pitchFamily="34" charset="0"/>
              <a:cs typeface="Arial" pitchFamily="34" charset="0"/>
            </a:endParaRPr>
          </a:p>
          <a:p>
            <a:pPr>
              <a:lnSpc>
                <a:spcPct val="90000"/>
              </a:lnSpc>
            </a:pPr>
            <a:r>
              <a:rPr lang="ar-SA" sz="3200" b="1" dirty="0" smtClean="0">
                <a:solidFill>
                  <a:schemeClr val="accent1">
                    <a:lumMod val="75000"/>
                  </a:schemeClr>
                </a:solidFill>
                <a:latin typeface="Arial" pitchFamily="34" charset="0"/>
                <a:cs typeface="Arial" pitchFamily="34" charset="0"/>
              </a:rPr>
              <a:t>يجب أن يكون العمل محور الأهداف التربوية للمناهج وأن تترجم هذه الأهداف إلى خبرات تكسب الفرد قيما واتجاهات ومهارات تتصل بالعمل.</a:t>
            </a:r>
            <a:endParaRPr lang="en-US" sz="3200" b="1" dirty="0" smtClean="0">
              <a:solidFill>
                <a:schemeClr val="accent1">
                  <a:lumMod val="75000"/>
                </a:schemeClr>
              </a:solidFill>
              <a:latin typeface="Arial" pitchFamily="34" charset="0"/>
              <a:cs typeface="Arial" pitchFamily="34" charset="0"/>
            </a:endParaRPr>
          </a:p>
          <a:p>
            <a:endParaRPr lang="ar-SA" dirty="0" smtClean="0">
              <a:latin typeface="Arial" pitchFamily="34" charset="0"/>
              <a:cs typeface="Arial" pitchFamily="34" charset="0"/>
            </a:endParaRPr>
          </a:p>
          <a:p>
            <a:endParaRPr lang="ar-SA" dirty="0"/>
          </a:p>
        </p:txBody>
      </p:sp>
      <p:pic>
        <p:nvPicPr>
          <p:cNvPr id="4" name="صورة 3" descr="studentseo8.jpg"/>
          <p:cNvPicPr>
            <a:picLocks noChangeAspect="1"/>
          </p:cNvPicPr>
          <p:nvPr/>
        </p:nvPicPr>
        <p:blipFill>
          <a:blip r:embed="rId2" cstate="print"/>
          <a:stretch>
            <a:fillRect/>
          </a:stretch>
        </p:blipFill>
        <p:spPr>
          <a:xfrm>
            <a:off x="2714612" y="4929198"/>
            <a:ext cx="3744416"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85794"/>
            <a:ext cx="7239000" cy="5669942"/>
          </a:xfrm>
        </p:spPr>
        <p:txBody>
          <a:bodyPr/>
          <a:lstStyle/>
          <a:p>
            <a:r>
              <a:rPr lang="ar-SA" sz="3200" b="1" dirty="0" smtClean="0">
                <a:solidFill>
                  <a:schemeClr val="accent1">
                    <a:lumMod val="75000"/>
                  </a:schemeClr>
                </a:solidFill>
                <a:latin typeface="Arial" pitchFamily="34" charset="0"/>
                <a:cs typeface="Arial" pitchFamily="34" charset="0"/>
              </a:rPr>
              <a:t>أن يقوم تخطيط التعليم على أساس علمي تعاوني وعلى تحديد واضح لأهداف المجتمع وحاجاته وتطلعاته وحاجات الفرد ومشكلاته.</a:t>
            </a:r>
          </a:p>
          <a:p>
            <a:pPr>
              <a:buNone/>
            </a:pPr>
            <a:endParaRPr lang="ar-SA"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أن يهتم التعليم بالتربية الأسرية للفرد والتي تجعل من الأسرة إطارا صحيا يعيش فيه الفرد .</a:t>
            </a:r>
            <a:endParaRPr lang="en-US" sz="3200" b="1" dirty="0" smtClean="0">
              <a:solidFill>
                <a:schemeClr val="accent1">
                  <a:lumMod val="75000"/>
                </a:schemeClr>
              </a:solidFill>
              <a:latin typeface="Arial" pitchFamily="34" charset="0"/>
              <a:cs typeface="Arial" pitchFamily="34" charset="0"/>
            </a:endParaRPr>
          </a:p>
          <a:p>
            <a:endParaRPr lang="ar-SA" dirty="0" smtClean="0">
              <a:latin typeface="Arial" pitchFamily="34" charset="0"/>
              <a:cs typeface="Arial" pitchFamily="34" charset="0"/>
            </a:endParaRPr>
          </a:p>
          <a:p>
            <a:endParaRPr lang="ar-SA" dirty="0"/>
          </a:p>
        </p:txBody>
      </p:sp>
      <p:pic>
        <p:nvPicPr>
          <p:cNvPr id="4" name="صورة 3" descr="244646.jpg"/>
          <p:cNvPicPr>
            <a:picLocks noChangeAspect="1"/>
          </p:cNvPicPr>
          <p:nvPr/>
        </p:nvPicPr>
        <p:blipFill>
          <a:blip r:embed="rId2"/>
          <a:stretch>
            <a:fillRect/>
          </a:stretch>
        </p:blipFill>
        <p:spPr>
          <a:xfrm>
            <a:off x="3000364" y="4071942"/>
            <a:ext cx="3357554" cy="2500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857232"/>
            <a:ext cx="7239000" cy="1143000"/>
          </a:xfrm>
        </p:spPr>
        <p:txBody>
          <a:bodyPr>
            <a:normAutofit fontScale="90000"/>
          </a:bodyPr>
          <a:lstStyle/>
          <a:p>
            <a:pPr algn="ctr"/>
            <a:r>
              <a:rPr lang="ar-SA" sz="4000" b="0" dirty="0" smtClean="0">
                <a:solidFill>
                  <a:schemeClr val="tx1"/>
                </a:solidFill>
                <a:latin typeface="Arial" pitchFamily="34" charset="0"/>
                <a:cs typeface="Arial" pitchFamily="34" charset="0"/>
              </a:rPr>
              <a:t>المنهج المدرسي ودوره في تربيه النشء+</a:t>
            </a:r>
            <a:br>
              <a:rPr lang="ar-SA" sz="4000" b="0" dirty="0" smtClean="0">
                <a:solidFill>
                  <a:schemeClr val="tx1"/>
                </a:solidFill>
                <a:latin typeface="Arial" pitchFamily="34" charset="0"/>
                <a:cs typeface="Arial" pitchFamily="34" charset="0"/>
              </a:rPr>
            </a:br>
            <a:r>
              <a:rPr lang="ar-SA" sz="4000" b="0" dirty="0" smtClean="0">
                <a:solidFill>
                  <a:schemeClr val="tx1"/>
                </a:solidFill>
                <a:latin typeface="Arial" pitchFamily="34" charset="0"/>
                <a:cs typeface="Arial" pitchFamily="34" charset="0"/>
              </a:rPr>
              <a:t>ثقافة المجتمع وعلاقتها بالمنهج الدراسي</a:t>
            </a:r>
            <a:r>
              <a:rPr lang="en-US" sz="4000" dirty="0" smtClean="0">
                <a:solidFill>
                  <a:schemeClr val="accent1">
                    <a:lumMod val="75000"/>
                  </a:schemeClr>
                </a:solidFill>
                <a:latin typeface="Arial" pitchFamily="34" charset="0"/>
                <a:cs typeface="Arial" pitchFamily="34" charset="0"/>
              </a:rPr>
              <a:t/>
            </a:r>
            <a:br>
              <a:rPr lang="en-US" sz="4000" dirty="0" smtClean="0">
                <a:solidFill>
                  <a:schemeClr val="accent1">
                    <a:lumMod val="75000"/>
                  </a:schemeClr>
                </a:solidFill>
                <a:latin typeface="Arial" pitchFamily="34" charset="0"/>
                <a:cs typeface="Arial" pitchFamily="34" charset="0"/>
              </a:rPr>
            </a:br>
            <a:endParaRPr lang="ar-SA" dirty="0"/>
          </a:p>
        </p:txBody>
      </p:sp>
      <p:sp>
        <p:nvSpPr>
          <p:cNvPr id="3" name="عنصر نائب للمحتوى 2"/>
          <p:cNvSpPr>
            <a:spLocks noGrp="1"/>
          </p:cNvSpPr>
          <p:nvPr>
            <p:ph idx="1"/>
          </p:nvPr>
        </p:nvSpPr>
        <p:spPr/>
        <p:txBody>
          <a:bodyPr/>
          <a:lstStyle/>
          <a:p>
            <a:pPr algn="ctr">
              <a:buNone/>
            </a:pPr>
            <a:endParaRPr lang="ar-SA" sz="4000" b="1" dirty="0" smtClean="0">
              <a:solidFill>
                <a:schemeClr val="accent1">
                  <a:lumMod val="75000"/>
                </a:schemeClr>
              </a:solidFill>
              <a:latin typeface="Arial" pitchFamily="34" charset="0"/>
              <a:cs typeface="Arial" pitchFamily="34" charset="0"/>
            </a:endParaRPr>
          </a:p>
          <a:p>
            <a:pPr algn="ctr"/>
            <a:r>
              <a:rPr lang="ar-SA" sz="4000" b="1" dirty="0" smtClean="0">
                <a:solidFill>
                  <a:schemeClr val="accent1">
                    <a:lumMod val="75000"/>
                  </a:schemeClr>
                </a:solidFill>
                <a:latin typeface="Arial" pitchFamily="34" charset="0"/>
                <a:cs typeface="Arial" pitchFamily="34" charset="0"/>
              </a:rPr>
              <a:t>ندى احمد </a:t>
            </a:r>
            <a:r>
              <a:rPr lang="ar-SA" sz="4000" b="1" dirty="0" err="1" smtClean="0">
                <a:solidFill>
                  <a:schemeClr val="accent1">
                    <a:lumMod val="75000"/>
                  </a:schemeClr>
                </a:solidFill>
                <a:latin typeface="Arial" pitchFamily="34" charset="0"/>
                <a:cs typeface="Arial" pitchFamily="34" charset="0"/>
              </a:rPr>
              <a:t>السويلم</a:t>
            </a:r>
            <a:r>
              <a:rPr lang="ar-SA" sz="4000" b="1" dirty="0" smtClean="0">
                <a:solidFill>
                  <a:schemeClr val="accent1">
                    <a:lumMod val="75000"/>
                  </a:schemeClr>
                </a:solidFill>
                <a:latin typeface="Arial" pitchFamily="34" charset="0"/>
                <a:cs typeface="Arial" pitchFamily="34" charset="0"/>
              </a:rPr>
              <a:t> </a:t>
            </a:r>
            <a:endParaRPr lang="en-US" sz="4000" b="1" dirty="0" smtClean="0">
              <a:solidFill>
                <a:schemeClr val="accent1">
                  <a:lumMod val="75000"/>
                </a:schemeClr>
              </a:solidFill>
              <a:latin typeface="Arial" pitchFamily="34" charset="0"/>
              <a:cs typeface="Arial" pitchFamily="34" charset="0"/>
            </a:endParaRPr>
          </a:p>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400" b="0" dirty="0" smtClean="0">
                <a:solidFill>
                  <a:schemeClr val="tx1"/>
                </a:solidFill>
                <a:latin typeface="Arial" pitchFamily="34" charset="0"/>
                <a:cs typeface="Arial" pitchFamily="34" charset="0"/>
              </a:rPr>
              <a:t>المنهج المدرسي ودوره في تربيه النشء</a:t>
            </a:r>
            <a:r>
              <a:rPr lang="en-US" sz="4400" b="0" dirty="0" smtClean="0">
                <a:solidFill>
                  <a:schemeClr val="tx1"/>
                </a:solidFill>
                <a:latin typeface="Arial" pitchFamily="34" charset="0"/>
                <a:cs typeface="Arial" pitchFamily="34" charset="0"/>
              </a:rPr>
              <a:t/>
            </a:r>
            <a:br>
              <a:rPr lang="en-US" sz="4400" b="0" dirty="0" smtClean="0">
                <a:solidFill>
                  <a:schemeClr val="tx1"/>
                </a:solidFill>
                <a:latin typeface="Arial" pitchFamily="34" charset="0"/>
                <a:cs typeface="Arial" pitchFamily="34" charset="0"/>
              </a:rPr>
            </a:br>
            <a:endParaRPr lang="ar-SA" b="0" dirty="0">
              <a:solidFill>
                <a:schemeClr val="tx1"/>
              </a:solidFill>
            </a:endParaRPr>
          </a:p>
        </p:txBody>
      </p:sp>
      <p:sp>
        <p:nvSpPr>
          <p:cNvPr id="3" name="عنصر نائب للمحتوى 2"/>
          <p:cNvSpPr>
            <a:spLocks noGrp="1"/>
          </p:cNvSpPr>
          <p:nvPr>
            <p:ph idx="1"/>
          </p:nvPr>
        </p:nvSpPr>
        <p:spPr>
          <a:xfrm>
            <a:off x="428596" y="2011680"/>
            <a:ext cx="7239000" cy="4846320"/>
          </a:xfrm>
        </p:spPr>
        <p:txBody>
          <a:bodyPr/>
          <a:lstStyle/>
          <a:p>
            <a:pPr algn="ctr"/>
            <a:r>
              <a:rPr lang="ar-SA" sz="3200" b="1" dirty="0" smtClean="0">
                <a:solidFill>
                  <a:schemeClr val="accent1">
                    <a:lumMod val="75000"/>
                  </a:schemeClr>
                </a:solidFill>
                <a:latin typeface="Arial" pitchFamily="34" charset="0"/>
                <a:cs typeface="Arial" pitchFamily="34" charset="0"/>
              </a:rPr>
              <a:t>فيما يتعلق بتربيه النشء فان المجتمعات </a:t>
            </a:r>
            <a:r>
              <a:rPr lang="ar-SA" sz="3200" b="1" dirty="0" err="1" smtClean="0">
                <a:solidFill>
                  <a:schemeClr val="accent1">
                    <a:lumMod val="75000"/>
                  </a:schemeClr>
                </a:solidFill>
                <a:latin typeface="Arial" pitchFamily="34" charset="0"/>
                <a:cs typeface="Arial" pitchFamily="34" charset="0"/>
              </a:rPr>
              <a:t>المتقدمه</a:t>
            </a:r>
            <a:r>
              <a:rPr lang="ar-SA" sz="3200" b="1" dirty="0" smtClean="0">
                <a:solidFill>
                  <a:schemeClr val="accent1">
                    <a:lumMod val="75000"/>
                  </a:schemeClr>
                </a:solidFill>
                <a:latin typeface="Arial" pitchFamily="34" charset="0"/>
                <a:cs typeface="Arial" pitchFamily="34" charset="0"/>
              </a:rPr>
              <a:t> تنظر </a:t>
            </a:r>
            <a:r>
              <a:rPr lang="ar-SA" sz="3200" b="1" dirty="0" err="1" smtClean="0">
                <a:solidFill>
                  <a:schemeClr val="accent1">
                    <a:lumMod val="75000"/>
                  </a:schemeClr>
                </a:solidFill>
                <a:latin typeface="Arial" pitchFamily="34" charset="0"/>
                <a:cs typeface="Arial" pitchFamily="34" charset="0"/>
              </a:rPr>
              <a:t>الى</a:t>
            </a:r>
            <a:r>
              <a:rPr lang="ar-SA" sz="3200" b="1" dirty="0" smtClean="0">
                <a:solidFill>
                  <a:schemeClr val="accent1">
                    <a:lumMod val="75000"/>
                  </a:schemeClr>
                </a:solidFill>
                <a:latin typeface="Arial" pitchFamily="34" charset="0"/>
                <a:cs typeface="Arial" pitchFamily="34" charset="0"/>
              </a:rPr>
              <a:t> المناهج </a:t>
            </a:r>
            <a:r>
              <a:rPr lang="ar-SA" sz="3200" b="1" dirty="0" err="1" smtClean="0">
                <a:solidFill>
                  <a:schemeClr val="accent1">
                    <a:lumMod val="75000"/>
                  </a:schemeClr>
                </a:solidFill>
                <a:latin typeface="Arial" pitchFamily="34" charset="0"/>
                <a:cs typeface="Arial" pitchFamily="34" charset="0"/>
              </a:rPr>
              <a:t>المدرسيه</a:t>
            </a:r>
            <a:r>
              <a:rPr lang="ar-SA" sz="3200" b="1" dirty="0" smtClean="0">
                <a:solidFill>
                  <a:schemeClr val="accent1">
                    <a:lumMod val="75000"/>
                  </a:schemeClr>
                </a:solidFill>
                <a:latin typeface="Arial" pitchFamily="34" charset="0"/>
                <a:cs typeface="Arial" pitchFamily="34" charset="0"/>
              </a:rPr>
              <a:t> من المنظور الاجتماعي وترى هذه المجتمعات </a:t>
            </a:r>
            <a:r>
              <a:rPr lang="ar-SA" sz="3200" b="1" dirty="0" err="1" smtClean="0">
                <a:solidFill>
                  <a:schemeClr val="accent1">
                    <a:lumMod val="75000"/>
                  </a:schemeClr>
                </a:solidFill>
                <a:latin typeface="Arial" pitchFamily="34" charset="0"/>
                <a:cs typeface="Arial" pitchFamily="34" charset="0"/>
              </a:rPr>
              <a:t>ان</a:t>
            </a:r>
            <a:r>
              <a:rPr lang="ar-SA" sz="3200" b="1" dirty="0" smtClean="0">
                <a:solidFill>
                  <a:schemeClr val="accent1">
                    <a:lumMod val="75000"/>
                  </a:schemeClr>
                </a:solidFill>
                <a:latin typeface="Arial" pitchFamily="34" charset="0"/>
                <a:cs typeface="Arial" pitchFamily="34" charset="0"/>
              </a:rPr>
              <a:t> المنهج يجب </a:t>
            </a:r>
            <a:r>
              <a:rPr lang="ar-SA" sz="3200" b="1" dirty="0" err="1" smtClean="0">
                <a:solidFill>
                  <a:schemeClr val="accent1">
                    <a:lumMod val="75000"/>
                  </a:schemeClr>
                </a:solidFill>
                <a:latin typeface="Arial" pitchFamily="34" charset="0"/>
                <a:cs typeface="Arial" pitchFamily="34" charset="0"/>
              </a:rPr>
              <a:t>ان</a:t>
            </a:r>
            <a:r>
              <a:rPr lang="ar-SA" sz="3200" b="1" dirty="0" smtClean="0">
                <a:solidFill>
                  <a:schemeClr val="accent1">
                    <a:lumMod val="75000"/>
                  </a:schemeClr>
                </a:solidFill>
                <a:latin typeface="Arial" pitchFamily="34" charset="0"/>
                <a:cs typeface="Arial" pitchFamily="34" charset="0"/>
              </a:rPr>
              <a:t> يقوم </a:t>
            </a:r>
            <a:r>
              <a:rPr lang="ar-SA" sz="3200" b="1" dirty="0" err="1" smtClean="0">
                <a:solidFill>
                  <a:schemeClr val="accent1">
                    <a:lumMod val="75000"/>
                  </a:schemeClr>
                </a:solidFill>
                <a:latin typeface="Arial" pitchFamily="34" charset="0"/>
                <a:cs typeface="Arial" pitchFamily="34" charset="0"/>
              </a:rPr>
              <a:t>بالادوار</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الاتيه</a:t>
            </a:r>
            <a:r>
              <a:rPr lang="ar-SA" sz="3200" b="1" dirty="0" smtClean="0">
                <a:solidFill>
                  <a:schemeClr val="accent1">
                    <a:lumMod val="75000"/>
                  </a:schemeClr>
                </a:solidFill>
                <a:latin typeface="Arial" pitchFamily="34" charset="0"/>
                <a:cs typeface="Arial" pitchFamily="34" charset="0"/>
              </a:rPr>
              <a:t> تحقيقا لما يرجوه المجتمع :</a:t>
            </a:r>
            <a:endParaRPr lang="en-US" sz="3200" b="1" dirty="0" smtClean="0">
              <a:solidFill>
                <a:schemeClr val="accent1">
                  <a:lumMod val="75000"/>
                </a:schemeClr>
              </a:solidFill>
              <a:latin typeface="Arial" pitchFamily="34" charset="0"/>
              <a:cs typeface="Arial" pitchFamily="34" charset="0"/>
            </a:endParaRPr>
          </a:p>
          <a:p>
            <a:endParaRPr lang="ar-SA" dirty="0"/>
          </a:p>
        </p:txBody>
      </p:sp>
      <p:pic>
        <p:nvPicPr>
          <p:cNvPr id="4" name="صورة 3" descr="1285411154.jpg"/>
          <p:cNvPicPr>
            <a:picLocks noChangeAspect="1"/>
          </p:cNvPicPr>
          <p:nvPr/>
        </p:nvPicPr>
        <p:blipFill>
          <a:blip r:embed="rId2"/>
          <a:stretch>
            <a:fillRect/>
          </a:stretch>
        </p:blipFill>
        <p:spPr>
          <a:xfrm>
            <a:off x="2214546" y="3986228"/>
            <a:ext cx="3643338" cy="287177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7239000" cy="5812818"/>
          </a:xfrm>
        </p:spPr>
        <p:txBody>
          <a:bodyPr>
            <a:normAutofit lnSpcReduction="10000"/>
          </a:bodyPr>
          <a:lstStyle/>
          <a:p>
            <a:r>
              <a:rPr lang="ar-SA" sz="3200" b="1" dirty="0" smtClean="0">
                <a:solidFill>
                  <a:schemeClr val="accent1">
                    <a:lumMod val="75000"/>
                  </a:schemeClr>
                </a:solidFill>
                <a:latin typeface="Arial" pitchFamily="34" charset="0"/>
                <a:cs typeface="Arial" pitchFamily="34" charset="0"/>
              </a:rPr>
              <a:t>1- التدريب الشامل على </a:t>
            </a:r>
            <a:r>
              <a:rPr lang="ar-SA" sz="3200" b="1" dirty="0" err="1" smtClean="0">
                <a:solidFill>
                  <a:schemeClr val="accent1">
                    <a:lumMod val="75000"/>
                  </a:schemeClr>
                </a:solidFill>
                <a:latin typeface="Arial" pitchFamily="34" charset="0"/>
                <a:cs typeface="Arial" pitchFamily="34" charset="0"/>
              </a:rPr>
              <a:t>اساسيات</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الغات</a:t>
            </a:r>
            <a:r>
              <a:rPr lang="ar-SA" sz="3200" b="1" dirty="0" smtClean="0">
                <a:solidFill>
                  <a:schemeClr val="accent1">
                    <a:lumMod val="75000"/>
                  </a:schemeClr>
                </a:solidFill>
                <a:latin typeface="Arial" pitchFamily="34" charset="0"/>
                <a:cs typeface="Arial" pitchFamily="34" charset="0"/>
              </a:rPr>
              <a:t> والرياضيات</a:t>
            </a:r>
            <a:endParaRPr lang="en-US"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2- </a:t>
            </a:r>
            <a:r>
              <a:rPr lang="ar-SA" sz="3200" b="1" dirty="0" err="1" smtClean="0">
                <a:solidFill>
                  <a:schemeClr val="accent1">
                    <a:lumMod val="75000"/>
                  </a:schemeClr>
                </a:solidFill>
                <a:latin typeface="Arial" pitchFamily="34" charset="0"/>
                <a:cs typeface="Arial" pitchFamily="34" charset="0"/>
              </a:rPr>
              <a:t>دراسه</a:t>
            </a:r>
            <a:r>
              <a:rPr lang="ar-SA" sz="3200" b="1" dirty="0" smtClean="0">
                <a:solidFill>
                  <a:schemeClr val="accent1">
                    <a:lumMod val="75000"/>
                  </a:schemeClr>
                </a:solidFill>
                <a:latin typeface="Arial" pitchFamily="34" charset="0"/>
                <a:cs typeface="Arial" pitchFamily="34" charset="0"/>
              </a:rPr>
              <a:t> التاريخ والنقد </a:t>
            </a:r>
            <a:r>
              <a:rPr lang="ar-SA" sz="3200" b="1" dirty="0" err="1" smtClean="0">
                <a:solidFill>
                  <a:schemeClr val="accent1">
                    <a:lumMod val="75000"/>
                  </a:schemeClr>
                </a:solidFill>
                <a:latin typeface="Arial" pitchFamily="34" charset="0"/>
                <a:cs typeface="Arial" pitchFamily="34" charset="0"/>
              </a:rPr>
              <a:t>الادبى</a:t>
            </a:r>
            <a:r>
              <a:rPr lang="ar-SA" sz="3200" b="1" dirty="0" smtClean="0">
                <a:solidFill>
                  <a:schemeClr val="accent1">
                    <a:lumMod val="75000"/>
                  </a:schemeClr>
                </a:solidFill>
                <a:latin typeface="Arial" pitchFamily="34" charset="0"/>
                <a:cs typeface="Arial" pitchFamily="34" charset="0"/>
              </a:rPr>
              <a:t> والفنون </a:t>
            </a:r>
            <a:r>
              <a:rPr lang="ar-SA" sz="3200" b="1" dirty="0" err="1" smtClean="0">
                <a:solidFill>
                  <a:schemeClr val="accent1">
                    <a:lumMod val="75000"/>
                  </a:schemeClr>
                </a:solidFill>
                <a:latin typeface="Arial" pitchFamily="34" charset="0"/>
                <a:cs typeface="Arial" pitchFamily="34" charset="0"/>
              </a:rPr>
              <a:t>والاعمال</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اليدويه</a:t>
            </a:r>
            <a:endParaRPr lang="en-US"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3-تزويد المتعلم بمعلومات عامه عن </a:t>
            </a:r>
            <a:r>
              <a:rPr lang="ar-SA" sz="3200" b="1" dirty="0" err="1" smtClean="0">
                <a:solidFill>
                  <a:schemeClr val="accent1">
                    <a:lumMod val="75000"/>
                  </a:schemeClr>
                </a:solidFill>
                <a:latin typeface="Arial" pitchFamily="34" charset="0"/>
                <a:cs typeface="Arial" pitchFamily="34" charset="0"/>
              </a:rPr>
              <a:t>الانسان</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والبيئه</a:t>
            </a:r>
            <a:r>
              <a:rPr lang="ar-SA" sz="3200" b="1" dirty="0" smtClean="0">
                <a:solidFill>
                  <a:schemeClr val="accent1">
                    <a:lumMod val="75000"/>
                  </a:schemeClr>
                </a:solidFill>
                <a:latin typeface="Arial" pitchFamily="34" charset="0"/>
                <a:cs typeface="Arial" pitchFamily="34" charset="0"/>
              </a:rPr>
              <a:t> </a:t>
            </a:r>
            <a:endParaRPr lang="en-US"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4-تدريب المتعلم على استخدام المكتبات واستخدام وسائل الإعلام المختلفة.</a:t>
            </a:r>
            <a:endParaRPr lang="en-US"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5- تعريف المتعلم </a:t>
            </a:r>
            <a:r>
              <a:rPr lang="ar-SA" sz="3200" b="1" dirty="0" err="1" smtClean="0">
                <a:solidFill>
                  <a:schemeClr val="accent1">
                    <a:lumMod val="75000"/>
                  </a:schemeClr>
                </a:solidFill>
                <a:latin typeface="Arial" pitchFamily="34" charset="0"/>
                <a:cs typeface="Arial" pitchFamily="34" charset="0"/>
              </a:rPr>
              <a:t>بثقافه</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اخرى</a:t>
            </a:r>
            <a:r>
              <a:rPr lang="ar-SA" sz="3200" b="1" dirty="0" smtClean="0">
                <a:solidFill>
                  <a:schemeClr val="accent1">
                    <a:lumMod val="75000"/>
                  </a:schemeClr>
                </a:solidFill>
                <a:latin typeface="Arial" pitchFamily="34" charset="0"/>
                <a:cs typeface="Arial" pitchFamily="34" charset="0"/>
              </a:rPr>
              <a:t> على </a:t>
            </a:r>
            <a:r>
              <a:rPr lang="ar-SA" sz="3200" b="1" dirty="0" err="1" smtClean="0">
                <a:solidFill>
                  <a:schemeClr val="accent1">
                    <a:lumMod val="75000"/>
                  </a:schemeClr>
                </a:solidFill>
                <a:latin typeface="Arial" pitchFamily="34" charset="0"/>
                <a:cs typeface="Arial" pitchFamily="34" charset="0"/>
              </a:rPr>
              <a:t>الاقل</a:t>
            </a:r>
            <a:r>
              <a:rPr lang="ar-SA" sz="3200" b="1" dirty="0" smtClean="0">
                <a:solidFill>
                  <a:schemeClr val="accent1">
                    <a:lumMod val="75000"/>
                  </a:schemeClr>
                </a:solidFill>
                <a:latin typeface="Arial" pitchFamily="34" charset="0"/>
                <a:cs typeface="Arial" pitchFamily="34" charset="0"/>
              </a:rPr>
              <a:t> لمجتمع </a:t>
            </a:r>
            <a:r>
              <a:rPr lang="ar-SA" sz="3200" b="1" dirty="0" err="1" smtClean="0">
                <a:solidFill>
                  <a:schemeClr val="accent1">
                    <a:lumMod val="75000"/>
                  </a:schemeClr>
                </a:solidFill>
                <a:latin typeface="Arial" pitchFamily="34" charset="0"/>
                <a:cs typeface="Arial" pitchFamily="34" charset="0"/>
              </a:rPr>
              <a:t>اخر</a:t>
            </a:r>
            <a:endParaRPr lang="en-US"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6-ممارسه شامله </a:t>
            </a:r>
            <a:r>
              <a:rPr lang="ar-SA" sz="3200" b="1" dirty="0" err="1" smtClean="0">
                <a:solidFill>
                  <a:schemeClr val="accent1">
                    <a:lumMod val="75000"/>
                  </a:schemeClr>
                </a:solidFill>
                <a:latin typeface="Arial" pitchFamily="34" charset="0"/>
                <a:cs typeface="Arial" pitchFamily="34" charset="0"/>
              </a:rPr>
              <a:t>لمبادى</a:t>
            </a:r>
            <a:r>
              <a:rPr lang="ar-SA" sz="3200" b="1" dirty="0" smtClean="0">
                <a:solidFill>
                  <a:schemeClr val="accent1">
                    <a:lumMod val="75000"/>
                  </a:schemeClr>
                </a:solidFill>
                <a:latin typeface="Arial" pitchFamily="34" charset="0"/>
                <a:cs typeface="Arial" pitchFamily="34" charset="0"/>
              </a:rPr>
              <a:t> الشورى ,</a:t>
            </a:r>
            <a:r>
              <a:rPr lang="ar-SA" sz="3200" b="1" dirty="0" err="1" smtClean="0">
                <a:solidFill>
                  <a:schemeClr val="accent1">
                    <a:lumMod val="75000"/>
                  </a:schemeClr>
                </a:solidFill>
                <a:latin typeface="Arial" pitchFamily="34" charset="0"/>
                <a:cs typeface="Arial" pitchFamily="34" charset="0"/>
              </a:rPr>
              <a:t>والديمقراطيه</a:t>
            </a:r>
            <a:r>
              <a:rPr lang="ar-SA" sz="3200" b="1" dirty="0" smtClean="0">
                <a:solidFill>
                  <a:schemeClr val="accent1">
                    <a:lumMod val="75000"/>
                  </a:schemeClr>
                </a:solidFill>
                <a:latin typeface="Arial" pitchFamily="34" charset="0"/>
                <a:cs typeface="Arial" pitchFamily="34" charset="0"/>
              </a:rPr>
              <a:t>.</a:t>
            </a:r>
            <a:r>
              <a:rPr lang="ar-SA" sz="3200" b="1" dirty="0" err="1" smtClean="0">
                <a:solidFill>
                  <a:schemeClr val="accent1">
                    <a:lumMod val="75000"/>
                  </a:schemeClr>
                </a:solidFill>
                <a:latin typeface="Arial" pitchFamily="34" charset="0"/>
                <a:cs typeface="Arial" pitchFamily="34" charset="0"/>
              </a:rPr>
              <a:t>بماتشمله</a:t>
            </a:r>
            <a:r>
              <a:rPr lang="ar-SA" sz="3200" b="1" dirty="0" smtClean="0">
                <a:solidFill>
                  <a:schemeClr val="accent1">
                    <a:lumMod val="75000"/>
                  </a:schemeClr>
                </a:solidFill>
                <a:latin typeface="Arial" pitchFamily="34" charset="0"/>
                <a:cs typeface="Arial" pitchFamily="34" charset="0"/>
              </a:rPr>
              <a:t> من لقاءات ومناقشات ,واختيار </a:t>
            </a:r>
            <a:r>
              <a:rPr lang="ar-SA" sz="3200" b="1" dirty="0" err="1" smtClean="0">
                <a:solidFill>
                  <a:schemeClr val="accent1">
                    <a:lumMod val="75000"/>
                  </a:schemeClr>
                </a:solidFill>
                <a:latin typeface="Arial" pitchFamily="34" charset="0"/>
                <a:cs typeface="Arial" pitchFamily="34" charset="0"/>
              </a:rPr>
              <a:t>للقياده</a:t>
            </a:r>
            <a:r>
              <a:rPr lang="ar-SA" sz="3200" b="1" dirty="0" smtClean="0">
                <a:solidFill>
                  <a:schemeClr val="accent1">
                    <a:lumMod val="75000"/>
                  </a:schemeClr>
                </a:solidFill>
                <a:latin typeface="Arial" pitchFamily="34" charset="0"/>
                <a:cs typeface="Arial" pitchFamily="34" charset="0"/>
              </a:rPr>
              <a:t> ,وتدريب على سلوك </a:t>
            </a:r>
            <a:r>
              <a:rPr lang="ar-SA" sz="3200" b="1" dirty="0" err="1" smtClean="0">
                <a:solidFill>
                  <a:schemeClr val="accent1">
                    <a:lumMod val="75000"/>
                  </a:schemeClr>
                </a:solidFill>
                <a:latin typeface="Arial" pitchFamily="34" charset="0"/>
                <a:cs typeface="Arial" pitchFamily="34" charset="0"/>
              </a:rPr>
              <a:t>القياده</a:t>
            </a:r>
            <a:endParaRPr lang="en-US" sz="3200" b="1" dirty="0" smtClean="0">
              <a:solidFill>
                <a:schemeClr val="accent1">
                  <a:lumMod val="75000"/>
                </a:schemeClr>
              </a:solidFill>
              <a:latin typeface="Arial" pitchFamily="34" charset="0"/>
              <a:cs typeface="Arial" pitchFamily="34" charset="0"/>
            </a:endParaRPr>
          </a:p>
          <a:p>
            <a:endParaRPr lang="ar-SA" dirty="0" smtClean="0">
              <a:latin typeface="Arial" pitchFamily="34" charset="0"/>
              <a:cs typeface="Arial" pitchFamily="34" charset="0"/>
            </a:endParaRPr>
          </a:p>
          <a:p>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gg20173.jpg"/>
          <p:cNvPicPr>
            <a:picLocks noChangeAspect="1"/>
          </p:cNvPicPr>
          <p:nvPr/>
        </p:nvPicPr>
        <p:blipFill>
          <a:blip r:embed="rId2"/>
          <a:stretch>
            <a:fillRect/>
          </a:stretch>
        </p:blipFill>
        <p:spPr>
          <a:xfrm>
            <a:off x="4000496" y="0"/>
            <a:ext cx="4230178" cy="6858000"/>
          </a:xfrm>
          <a:prstGeom prst="rect">
            <a:avLst/>
          </a:prstGeom>
        </p:spPr>
      </p:pic>
      <p:pic>
        <p:nvPicPr>
          <p:cNvPr id="5" name="عنصر نائب للمحتوى 4" descr="JvX56725.jpg"/>
          <p:cNvPicPr>
            <a:picLocks noGrp="1" noChangeAspect="1"/>
          </p:cNvPicPr>
          <p:nvPr>
            <p:ph idx="1"/>
          </p:nvPr>
        </p:nvPicPr>
        <p:blipFill>
          <a:blip r:embed="rId3"/>
          <a:stretch>
            <a:fillRect/>
          </a:stretch>
        </p:blipFill>
        <p:spPr>
          <a:xfrm>
            <a:off x="0" y="0"/>
            <a:ext cx="4000496"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214414" y="285728"/>
            <a:ext cx="5786478" cy="128588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base">
              <a:spcBef>
                <a:spcPct val="0"/>
              </a:spcBef>
              <a:spcAft>
                <a:spcPct val="0"/>
              </a:spcAft>
            </a:pPr>
            <a:r>
              <a:rPr lang="ar-SA" sz="4000" b="1" dirty="0" smtClean="0">
                <a:ln w="11430"/>
                <a:solidFill>
                  <a:srgbClr val="00B050"/>
                </a:solidFill>
                <a:effectLst>
                  <a:outerShdw blurRad="50800" dist="39000" dir="5460000" algn="tl">
                    <a:srgbClr val="000000">
                      <a:alpha val="38000"/>
                    </a:srgbClr>
                  </a:outerShdw>
                </a:effectLst>
                <a:latin typeface="Arial" pitchFamily="34" charset="0"/>
                <a:cs typeface="Arial" pitchFamily="34" charset="0"/>
              </a:rPr>
              <a:t>سنتطرق في هذه المحاضرة </a:t>
            </a:r>
            <a:r>
              <a:rPr lang="ar-SA" sz="4000" b="1" dirty="0" err="1" smtClean="0">
                <a:ln w="11430"/>
                <a:solidFill>
                  <a:srgbClr val="00B050"/>
                </a:solidFill>
                <a:effectLst>
                  <a:outerShdw blurRad="50800" dist="39000" dir="5460000" algn="tl">
                    <a:srgbClr val="000000">
                      <a:alpha val="38000"/>
                    </a:srgbClr>
                  </a:outerShdw>
                </a:effectLst>
                <a:latin typeface="Arial" pitchFamily="34" charset="0"/>
                <a:cs typeface="Arial" pitchFamily="34" charset="0"/>
              </a:rPr>
              <a:t>الى</a:t>
            </a:r>
            <a:r>
              <a:rPr lang="ar-SA" sz="4000" b="1" dirty="0" smtClean="0">
                <a:ln w="11430"/>
                <a:solidFill>
                  <a:srgbClr val="00B050"/>
                </a:solidFill>
                <a:effectLst>
                  <a:outerShdw blurRad="50800" dist="39000" dir="5460000" algn="tl">
                    <a:srgbClr val="000000">
                      <a:alpha val="38000"/>
                    </a:srgbClr>
                  </a:outerShdw>
                </a:effectLst>
                <a:latin typeface="Arial" pitchFamily="34" charset="0"/>
                <a:cs typeface="Arial" pitchFamily="34" charset="0"/>
              </a:rPr>
              <a:t>:</a:t>
            </a:r>
          </a:p>
        </p:txBody>
      </p:sp>
      <p:sp>
        <p:nvSpPr>
          <p:cNvPr id="5" name="مستطيل مستدير الزوايا 4"/>
          <p:cNvSpPr/>
          <p:nvPr/>
        </p:nvSpPr>
        <p:spPr>
          <a:xfrm>
            <a:off x="4143372" y="2143116"/>
            <a:ext cx="3786214" cy="78581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rgbClr val="0070C0"/>
                </a:solidFill>
                <a:latin typeface="Arial" pitchFamily="34" charset="0"/>
                <a:cs typeface="Arial" pitchFamily="34" charset="0"/>
              </a:rPr>
              <a:t>مفهوم المجتمع وعلاقته بالمنهج المدرسي</a:t>
            </a:r>
          </a:p>
        </p:txBody>
      </p:sp>
      <p:sp>
        <p:nvSpPr>
          <p:cNvPr id="6" name="مستطيل مستدير الزوايا 5"/>
          <p:cNvSpPr/>
          <p:nvPr/>
        </p:nvSpPr>
        <p:spPr>
          <a:xfrm>
            <a:off x="4143372" y="3286124"/>
            <a:ext cx="3786214" cy="71438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err="1" smtClean="0">
                <a:solidFill>
                  <a:srgbClr val="0070C0"/>
                </a:solidFill>
                <a:latin typeface="Arial" pitchFamily="34" charset="0"/>
                <a:cs typeface="Arial" pitchFamily="34" charset="0"/>
              </a:rPr>
              <a:t>الادوار</a:t>
            </a:r>
            <a:r>
              <a:rPr lang="ar-SA" sz="2400" b="1" dirty="0" smtClean="0">
                <a:solidFill>
                  <a:srgbClr val="0070C0"/>
                </a:solidFill>
                <a:latin typeface="Arial" pitchFamily="34" charset="0"/>
                <a:cs typeface="Arial" pitchFamily="34" charset="0"/>
              </a:rPr>
              <a:t> </a:t>
            </a:r>
            <a:r>
              <a:rPr lang="ar-SA" sz="2400" b="1" dirty="0" err="1" smtClean="0">
                <a:solidFill>
                  <a:srgbClr val="0070C0"/>
                </a:solidFill>
                <a:latin typeface="Arial" pitchFamily="34" charset="0"/>
                <a:cs typeface="Arial" pitchFamily="34" charset="0"/>
              </a:rPr>
              <a:t>الأجتماعية</a:t>
            </a:r>
            <a:r>
              <a:rPr lang="ar-SA" sz="2400" b="1" dirty="0" smtClean="0">
                <a:solidFill>
                  <a:srgbClr val="0070C0"/>
                </a:solidFill>
                <a:latin typeface="Arial" pitchFamily="34" charset="0"/>
                <a:cs typeface="Arial" pitchFamily="34" charset="0"/>
              </a:rPr>
              <a:t> للمنهج المدرسي</a:t>
            </a:r>
            <a:endParaRPr lang="ar-SA" sz="2400" b="1" dirty="0">
              <a:solidFill>
                <a:srgbClr val="0070C0"/>
              </a:solidFill>
            </a:endParaRPr>
          </a:p>
        </p:txBody>
      </p:sp>
      <p:sp>
        <p:nvSpPr>
          <p:cNvPr id="7" name="مستطيل مستدير الزوايا 6"/>
          <p:cNvSpPr/>
          <p:nvPr/>
        </p:nvSpPr>
        <p:spPr>
          <a:xfrm>
            <a:off x="4071934" y="4286256"/>
            <a:ext cx="3857652" cy="857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2400" b="1" dirty="0" smtClean="0">
              <a:solidFill>
                <a:srgbClr val="0070C0"/>
              </a:solidFill>
              <a:latin typeface="Arial" pitchFamily="34" charset="0"/>
              <a:cs typeface="Arial" pitchFamily="34" charset="0"/>
            </a:endParaRPr>
          </a:p>
          <a:p>
            <a:r>
              <a:rPr lang="ar-SA" sz="2400" b="1" dirty="0" smtClean="0">
                <a:solidFill>
                  <a:srgbClr val="0070C0"/>
                </a:solidFill>
                <a:latin typeface="Arial" pitchFamily="34" charset="0"/>
                <a:cs typeface="Arial" pitchFamily="34" charset="0"/>
              </a:rPr>
              <a:t>المنهج المدرسي ودوره في تربية النشء</a:t>
            </a:r>
          </a:p>
          <a:p>
            <a:pPr algn="ctr"/>
            <a:endParaRPr lang="ar-SA" b="1" dirty="0" smtClean="0">
              <a:solidFill>
                <a:schemeClr val="accent1">
                  <a:lumMod val="75000"/>
                </a:schemeClr>
              </a:solidFill>
            </a:endParaRPr>
          </a:p>
        </p:txBody>
      </p:sp>
      <p:sp>
        <p:nvSpPr>
          <p:cNvPr id="8" name="مستطيل مستدير الزوايا 7"/>
          <p:cNvSpPr/>
          <p:nvPr/>
        </p:nvSpPr>
        <p:spPr>
          <a:xfrm>
            <a:off x="714348" y="2214554"/>
            <a:ext cx="2571768" cy="64294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ثقافة المجتمع</a:t>
            </a:r>
            <a:endParaRPr lang="ar-SA" sz="2400" b="1" dirty="0">
              <a:solidFill>
                <a:srgbClr val="0070C0"/>
              </a:solidFill>
              <a:latin typeface="Arial" pitchFamily="34" charset="0"/>
              <a:cs typeface="Arial" pitchFamily="34" charset="0"/>
            </a:endParaRPr>
          </a:p>
        </p:txBody>
      </p:sp>
      <p:sp>
        <p:nvSpPr>
          <p:cNvPr id="9" name="مستطيل مستدير الزوايا 8"/>
          <p:cNvSpPr/>
          <p:nvPr/>
        </p:nvSpPr>
        <p:spPr>
          <a:xfrm>
            <a:off x="571472" y="3286124"/>
            <a:ext cx="2786082" cy="78581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عناصر الثقافة وعلاقتها بالمنهج</a:t>
            </a:r>
            <a:endParaRPr lang="ar-SA" sz="2400" b="1" dirty="0">
              <a:solidFill>
                <a:srgbClr val="0070C0"/>
              </a:solidFill>
              <a:latin typeface="Arial" pitchFamily="34" charset="0"/>
              <a:cs typeface="Arial" pitchFamily="34" charset="0"/>
            </a:endParaRPr>
          </a:p>
        </p:txBody>
      </p:sp>
      <p:sp>
        <p:nvSpPr>
          <p:cNvPr id="10" name="مستطيل مستدير الزوايا 9"/>
          <p:cNvSpPr/>
          <p:nvPr/>
        </p:nvSpPr>
        <p:spPr>
          <a:xfrm>
            <a:off x="642910" y="4429132"/>
            <a:ext cx="2714644" cy="642942"/>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خصائص الثقافة</a:t>
            </a:r>
            <a:endParaRPr lang="ar-SA" sz="24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wipe(down)">
                                      <p:cBhvr>
                                        <p:cTn id="25" dur="500"/>
                                        <p:tgtEl>
                                          <p:spTgt spid="6">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Effect transition="in" filter="wipe(down)">
                                      <p:cBhvr>
                                        <p:cTn id="35" dur="500"/>
                                        <p:tgtEl>
                                          <p:spTgt spid="7">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down)">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wipe(down)">
                                      <p:cBhvr>
                                        <p:cTn id="45" dur="500"/>
                                        <p:tgtEl>
                                          <p:spTgt spid="8">
                                            <p:bg/>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wipe(down)">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wipe(down)">
                                      <p:cBhvr>
                                        <p:cTn id="55" dur="500"/>
                                        <p:tgtEl>
                                          <p:spTgt spid="9">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wipe(down)">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
                                            <p:bg/>
                                          </p:spTgt>
                                        </p:tgtEl>
                                        <p:attrNameLst>
                                          <p:attrName>style.visibility</p:attrName>
                                        </p:attrNameLst>
                                      </p:cBhvr>
                                      <p:to>
                                        <p:strVal val="visible"/>
                                      </p:to>
                                    </p:set>
                                    <p:animEffect transition="in" filter="wipe(down)">
                                      <p:cBhvr>
                                        <p:cTn id="65" dur="500"/>
                                        <p:tgtEl>
                                          <p:spTgt spid="10">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wipe(down)">
                                      <p:cBhvr>
                                        <p:cTn id="7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p" animBg="1"/>
      <p:bldP spid="7" grpId="0" build="p" animBg="1"/>
      <p:bldP spid="8" grpId="0" build="p" animBg="1"/>
      <p:bldP spid="9" grpId="0" build="p" animBg="1"/>
      <p:bldP spid="10"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4000" b="0" dirty="0" smtClean="0">
                <a:solidFill>
                  <a:schemeClr val="tx1"/>
                </a:solidFill>
                <a:latin typeface="Arial" pitchFamily="34" charset="0"/>
                <a:cs typeface="Arial" pitchFamily="34" charset="0"/>
              </a:rPr>
              <a:t>ثقافة المجتمع وعلاقتها بالمنهج الدراسي</a:t>
            </a:r>
            <a:r>
              <a:rPr lang="en-US" sz="4000" b="0" dirty="0" smtClean="0">
                <a:solidFill>
                  <a:schemeClr val="tx1"/>
                </a:solidFill>
                <a:latin typeface="Arial" pitchFamily="34" charset="0"/>
                <a:cs typeface="Arial" pitchFamily="34" charset="0"/>
              </a:rPr>
              <a:t/>
            </a:r>
            <a:br>
              <a:rPr lang="en-US" sz="4000" b="0" dirty="0" smtClean="0">
                <a:solidFill>
                  <a:schemeClr val="tx1"/>
                </a:solidFill>
                <a:latin typeface="Arial" pitchFamily="34" charset="0"/>
                <a:cs typeface="Arial" pitchFamily="34" charset="0"/>
              </a:rPr>
            </a:br>
            <a:endParaRPr lang="ar-SA" sz="3600" b="0" dirty="0">
              <a:solidFill>
                <a:schemeClr val="tx1"/>
              </a:solidFill>
            </a:endParaRPr>
          </a:p>
        </p:txBody>
      </p:sp>
      <p:sp>
        <p:nvSpPr>
          <p:cNvPr id="3" name="عنصر نائب للمحتوى 2"/>
          <p:cNvSpPr>
            <a:spLocks noGrp="1"/>
          </p:cNvSpPr>
          <p:nvPr>
            <p:ph idx="1"/>
          </p:nvPr>
        </p:nvSpPr>
        <p:spPr/>
        <p:txBody>
          <a:bodyPr/>
          <a:lstStyle/>
          <a:p>
            <a:r>
              <a:rPr lang="ar-SA" sz="4000" dirty="0" smtClean="0">
                <a:latin typeface="Arial" pitchFamily="34" charset="0"/>
                <a:cs typeface="Arial" pitchFamily="34" charset="0"/>
              </a:rPr>
              <a:t>مفهوم الثقافة:</a:t>
            </a:r>
            <a:endParaRPr lang="en-US" sz="4000" dirty="0" smtClean="0">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النسيج الكلي المعقد من الأفكار والمعتقدات والعادات والتقاليد والاتجاهات والقيم وأساليب التفكير والعمل وأنماط السلوك وكل ما يقوم على ذلك من تجديدات وابتكارات أو وسائل في حياة الناس مما ينشأ في ظله كل عضو من أعضاء الجماعة ومما ينحدر إلينا من الماضي فنأخذ </a:t>
            </a:r>
            <a:r>
              <a:rPr lang="ar-SA" sz="3200" b="1" dirty="0" err="1" smtClean="0">
                <a:solidFill>
                  <a:schemeClr val="accent1">
                    <a:lumMod val="75000"/>
                  </a:schemeClr>
                </a:solidFill>
                <a:latin typeface="Arial" pitchFamily="34" charset="0"/>
                <a:cs typeface="Arial" pitchFamily="34" charset="0"/>
              </a:rPr>
              <a:t>به</a:t>
            </a:r>
            <a:r>
              <a:rPr lang="ar-SA" sz="3200" b="1" dirty="0" smtClean="0">
                <a:solidFill>
                  <a:schemeClr val="accent1">
                    <a:lumMod val="75000"/>
                  </a:schemeClr>
                </a:solidFill>
                <a:latin typeface="Arial" pitchFamily="34" charset="0"/>
                <a:cs typeface="Arial" pitchFamily="34" charset="0"/>
              </a:rPr>
              <a:t> كما هو أو نطوره في ظل ظروف حياتنا.</a:t>
            </a:r>
            <a:endParaRPr lang="en-US" sz="3200" b="1" dirty="0" smtClean="0">
              <a:solidFill>
                <a:schemeClr val="accent1">
                  <a:lumMod val="75000"/>
                </a:schemeClr>
              </a:solidFill>
              <a:latin typeface="Arial" pitchFamily="34" charset="0"/>
              <a:cs typeface="Arial" pitchFamily="34" charset="0"/>
            </a:endParaRPr>
          </a:p>
          <a:p>
            <a:endParaRPr lang="ar-SA"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21.jpg"/>
          <p:cNvPicPr>
            <a:picLocks noGrp="1" noChangeAspect="1"/>
          </p:cNvPicPr>
          <p:nvPr>
            <p:ph idx="1"/>
          </p:nvPr>
        </p:nvPicPr>
        <p:blipFill>
          <a:blip r:embed="rId2"/>
          <a:stretch>
            <a:fillRect/>
          </a:stretch>
        </p:blipFill>
        <p:spPr>
          <a:xfrm>
            <a:off x="0" y="0"/>
            <a:ext cx="8143900" cy="3643314"/>
          </a:xfrm>
        </p:spPr>
      </p:pic>
      <p:pic>
        <p:nvPicPr>
          <p:cNvPr id="6" name="صورة 5" descr="imagesCAJ4O55H.jpg"/>
          <p:cNvPicPr>
            <a:picLocks noChangeAspect="1"/>
          </p:cNvPicPr>
          <p:nvPr/>
        </p:nvPicPr>
        <p:blipFill>
          <a:blip r:embed="rId3"/>
          <a:stretch>
            <a:fillRect/>
          </a:stretch>
        </p:blipFill>
        <p:spPr>
          <a:xfrm>
            <a:off x="0" y="3643314"/>
            <a:ext cx="4357686" cy="3214686"/>
          </a:xfrm>
          <a:prstGeom prst="rect">
            <a:avLst/>
          </a:prstGeom>
        </p:spPr>
      </p:pic>
      <p:pic>
        <p:nvPicPr>
          <p:cNvPr id="8" name="صورة 7" descr="imagesCAHRLHU9.jpg"/>
          <p:cNvPicPr>
            <a:picLocks noChangeAspect="1"/>
          </p:cNvPicPr>
          <p:nvPr/>
        </p:nvPicPr>
        <p:blipFill>
          <a:blip r:embed="rId4"/>
          <a:stretch>
            <a:fillRect/>
          </a:stretch>
        </p:blipFill>
        <p:spPr>
          <a:xfrm>
            <a:off x="4357686" y="3643314"/>
            <a:ext cx="3786214" cy="32146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untitled.bmp"/>
          <p:cNvPicPr>
            <a:picLocks noGrp="1" noChangeAspect="1"/>
          </p:cNvPicPr>
          <p:nvPr>
            <p:ph idx="1"/>
          </p:nvPr>
        </p:nvPicPr>
        <p:blipFill>
          <a:blip r:embed="rId2"/>
          <a:stretch>
            <a:fillRect/>
          </a:stretch>
        </p:blipFill>
        <p:spPr>
          <a:xfrm>
            <a:off x="0" y="0"/>
            <a:ext cx="4572000" cy="6858000"/>
          </a:xfrm>
        </p:spPr>
      </p:pic>
      <p:pic>
        <p:nvPicPr>
          <p:cNvPr id="5" name="صورة 4" descr="imagesCAJXPUUO.jpg"/>
          <p:cNvPicPr>
            <a:picLocks noChangeAspect="1"/>
          </p:cNvPicPr>
          <p:nvPr/>
        </p:nvPicPr>
        <p:blipFill>
          <a:blip r:embed="rId3"/>
          <a:stretch>
            <a:fillRect/>
          </a:stretch>
        </p:blipFill>
        <p:spPr>
          <a:xfrm>
            <a:off x="4500562" y="0"/>
            <a:ext cx="364333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0" dirty="0" smtClean="0">
                <a:solidFill>
                  <a:schemeClr val="tx1"/>
                </a:solidFill>
                <a:latin typeface="Arial" pitchFamily="34" charset="0"/>
                <a:cs typeface="Arial" pitchFamily="34" charset="0"/>
              </a:rPr>
              <a:t>عناصر الثقافة</a:t>
            </a:r>
            <a:endParaRPr lang="ar-SA" sz="4000" b="0" dirty="0"/>
          </a:p>
        </p:txBody>
      </p:sp>
      <p:sp>
        <p:nvSpPr>
          <p:cNvPr id="3" name="عنصر نائب للمحتوى 2"/>
          <p:cNvSpPr>
            <a:spLocks noGrp="1"/>
          </p:cNvSpPr>
          <p:nvPr>
            <p:ph idx="1"/>
          </p:nvPr>
        </p:nvSpPr>
        <p:spPr/>
        <p:txBody>
          <a:bodyPr/>
          <a:lstStyle/>
          <a:p>
            <a:pPr algn="ctr"/>
            <a:endParaRPr lang="ar-SA" sz="3600" b="1" dirty="0" smtClean="0">
              <a:solidFill>
                <a:schemeClr val="accent1">
                  <a:lumMod val="75000"/>
                </a:schemeClr>
              </a:solidFill>
              <a:latin typeface="Arial" pitchFamily="34" charset="0"/>
              <a:cs typeface="Arial" pitchFamily="34" charset="0"/>
            </a:endParaRPr>
          </a:p>
          <a:p>
            <a:pPr algn="ctr"/>
            <a:endParaRPr lang="ar-SA" sz="3600" b="1" dirty="0" smtClean="0">
              <a:solidFill>
                <a:schemeClr val="accent1">
                  <a:lumMod val="75000"/>
                </a:schemeClr>
              </a:solidFill>
              <a:latin typeface="Arial" pitchFamily="34" charset="0"/>
              <a:cs typeface="Arial" pitchFamily="34" charset="0"/>
            </a:endParaRPr>
          </a:p>
          <a:p>
            <a:pPr algn="ctr"/>
            <a:r>
              <a:rPr lang="ar-SA" sz="3600" b="1" dirty="0" smtClean="0">
                <a:solidFill>
                  <a:schemeClr val="accent1">
                    <a:lumMod val="75000"/>
                  </a:schemeClr>
                </a:solidFill>
                <a:latin typeface="Arial" pitchFamily="34" charset="0"/>
                <a:cs typeface="Arial" pitchFamily="34" charset="0"/>
              </a:rPr>
              <a:t>نوف </a:t>
            </a:r>
            <a:r>
              <a:rPr lang="ar-SA" sz="3600" b="1" dirty="0" err="1" smtClean="0">
                <a:solidFill>
                  <a:schemeClr val="accent1">
                    <a:lumMod val="75000"/>
                  </a:schemeClr>
                </a:solidFill>
                <a:latin typeface="Arial" pitchFamily="34" charset="0"/>
                <a:cs typeface="Arial" pitchFamily="34" charset="0"/>
              </a:rPr>
              <a:t>الشايع</a:t>
            </a:r>
            <a:endParaRPr lang="ar-SA" sz="3600" b="1" dirty="0" smtClean="0">
              <a:solidFill>
                <a:schemeClr val="accent1">
                  <a:lumMod val="75000"/>
                </a:schemeClr>
              </a:solidFill>
              <a:latin typeface="Arial" pitchFamily="34" charset="0"/>
              <a:cs typeface="Arial" pitchFamily="34" charset="0"/>
            </a:endParaRPr>
          </a:p>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r"/>
            <a:r>
              <a:rPr lang="ar-SA" sz="4000" b="0" dirty="0" smtClean="0">
                <a:solidFill>
                  <a:schemeClr val="tx1"/>
                </a:solidFill>
                <a:latin typeface="Arial" pitchFamily="34" charset="0"/>
                <a:cs typeface="Arial" pitchFamily="34" charset="0"/>
              </a:rPr>
              <a:t>الثقافة تشمل الجانبين العادي والمعنوي ومن أهم عناصر الثقافة ما يلي :</a:t>
            </a:r>
            <a:endParaRPr lang="ar-SA" sz="3600" b="0" dirty="0">
              <a:solidFill>
                <a:schemeClr val="tx1"/>
              </a:solidFill>
              <a:latin typeface="Arial" pitchFamily="34" charset="0"/>
              <a:cs typeface="Arial" pitchFamily="34" charset="0"/>
            </a:endParaRPr>
          </a:p>
        </p:txBody>
      </p:sp>
      <p:sp>
        <p:nvSpPr>
          <p:cNvPr id="3" name="عنصر نائب للمحتوى 2"/>
          <p:cNvSpPr>
            <a:spLocks noGrp="1"/>
          </p:cNvSpPr>
          <p:nvPr>
            <p:ph idx="1"/>
          </p:nvPr>
        </p:nvSpPr>
        <p:spPr/>
        <p:txBody>
          <a:bodyPr/>
          <a:lstStyle/>
          <a:p>
            <a:r>
              <a:rPr lang="ar-SA" sz="2800" b="1" dirty="0" smtClean="0"/>
              <a:t/>
            </a:r>
            <a:br>
              <a:rPr lang="ar-SA" sz="2800" b="1" dirty="0" smtClean="0"/>
            </a:br>
            <a:r>
              <a:rPr lang="ar-SA" sz="3200" b="1" dirty="0" smtClean="0">
                <a:solidFill>
                  <a:schemeClr val="accent1">
                    <a:lumMod val="75000"/>
                  </a:schemeClr>
                </a:solidFill>
                <a:latin typeface="Arial" pitchFamily="34" charset="0"/>
                <a:cs typeface="Arial" pitchFamily="34" charset="0"/>
              </a:rPr>
              <a:t>1- اللغة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2- الفن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3- العادات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4- العرف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5- التقاليد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6- القانون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7- الرأي العام </a:t>
            </a:r>
            <a:r>
              <a:rPr lang="ar-SA" sz="2800" b="1" dirty="0" smtClean="0"/>
              <a:t>.</a:t>
            </a:r>
            <a:endParaRPr lang="ar-SA" dirty="0"/>
          </a:p>
        </p:txBody>
      </p:sp>
      <p:sp>
        <p:nvSpPr>
          <p:cNvPr id="4" name="مستطيل 3"/>
          <p:cNvSpPr/>
          <p:nvPr/>
        </p:nvSpPr>
        <p:spPr>
          <a:xfrm>
            <a:off x="214282" y="5715016"/>
            <a:ext cx="4572000" cy="830997"/>
          </a:xfrm>
          <a:prstGeom prst="rect">
            <a:avLst/>
          </a:prstGeom>
        </p:spPr>
        <p:txBody>
          <a:bodyPr>
            <a:spAutoFit/>
          </a:bodyPr>
          <a:lstStyle/>
          <a:p>
            <a:r>
              <a:rPr lang="en-US" sz="2400" dirty="0" smtClean="0">
                <a:solidFill>
                  <a:srgbClr val="00B050"/>
                </a:solidFill>
                <a:latin typeface="Arial" pitchFamily="34" charset="0"/>
                <a:cs typeface="Arial" pitchFamily="34" charset="0"/>
              </a:rPr>
              <a:t>http://www.manhal.net/articles.php?action =</a:t>
            </a:r>
            <a:r>
              <a:rPr lang="en-US" sz="2400" dirty="0" err="1" smtClean="0">
                <a:solidFill>
                  <a:srgbClr val="00B050"/>
                </a:solidFill>
                <a:latin typeface="Arial" pitchFamily="34" charset="0"/>
                <a:cs typeface="Arial" pitchFamily="34" charset="0"/>
              </a:rPr>
              <a:t>show&amp;id</a:t>
            </a:r>
            <a:r>
              <a:rPr lang="en-US" sz="2400" dirty="0" smtClean="0">
                <a:solidFill>
                  <a:srgbClr val="00B050"/>
                </a:solidFill>
                <a:latin typeface="Arial" pitchFamily="34" charset="0"/>
                <a:cs typeface="Arial" pitchFamily="34" charset="0"/>
              </a:rPr>
              <a:t>=7297</a:t>
            </a:r>
            <a:endParaRPr lang="ar-SA" sz="2400"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0" dirty="0" smtClean="0">
                <a:solidFill>
                  <a:schemeClr val="tx1"/>
                </a:solidFill>
                <a:latin typeface="Arial" pitchFamily="34" charset="0"/>
                <a:cs typeface="Arial" pitchFamily="34" charset="0"/>
              </a:rPr>
              <a:t>عناصر الثقافة وعلاقتها بالمنهج </a:t>
            </a:r>
            <a:endParaRPr lang="ar-SA" b="0" dirty="0">
              <a:solidFill>
                <a:schemeClr val="tx1"/>
              </a:solidFill>
            </a:endParaRPr>
          </a:p>
        </p:txBody>
      </p:sp>
      <p:sp>
        <p:nvSpPr>
          <p:cNvPr id="4" name="Oval 4"/>
          <p:cNvSpPr>
            <a:spLocks noGrp="1" noChangeArrowheads="1"/>
          </p:cNvSpPr>
          <p:nvPr>
            <p:ph idx="1"/>
          </p:nvPr>
        </p:nvSpPr>
        <p:spPr bwMode="auto">
          <a:xfrm>
            <a:off x="5072066" y="1857364"/>
            <a:ext cx="3052762" cy="1643074"/>
          </a:xfrm>
          <a:prstGeom prst="ellipse">
            <a:avLst/>
          </a:prstGeom>
          <a:solidFill>
            <a:schemeClr val="accent1"/>
          </a:solidFill>
          <a:ln w="9525">
            <a:solidFill>
              <a:schemeClr val="tx1"/>
            </a:solidFill>
            <a:round/>
            <a:headEnd/>
            <a:tailEnd/>
          </a:ln>
          <a:effectLst/>
        </p:spPr>
        <p:txBody>
          <a:bodyPr wrap="none" anchor="ctr">
            <a:normAutofit/>
          </a:bodyPr>
          <a:lstStyle/>
          <a:p>
            <a:pPr algn="ctr">
              <a:buNone/>
            </a:pPr>
            <a:r>
              <a:rPr lang="ar-SA" sz="3200" b="1" dirty="0">
                <a:solidFill>
                  <a:srgbClr val="92D050"/>
                </a:solidFill>
                <a:latin typeface="Arial" pitchFamily="34" charset="0"/>
                <a:cs typeface="Arial" pitchFamily="34" charset="0"/>
              </a:rPr>
              <a:t>عموميات الثقافة</a:t>
            </a:r>
            <a:endParaRPr lang="en-US" sz="3200" b="1" dirty="0">
              <a:solidFill>
                <a:srgbClr val="92D050"/>
              </a:solidFill>
              <a:latin typeface="Arial" pitchFamily="34" charset="0"/>
              <a:cs typeface="Arial" pitchFamily="34" charset="0"/>
            </a:endParaRPr>
          </a:p>
        </p:txBody>
      </p:sp>
      <p:sp>
        <p:nvSpPr>
          <p:cNvPr id="5" name="Oval 5"/>
          <p:cNvSpPr>
            <a:spLocks noChangeArrowheads="1"/>
          </p:cNvSpPr>
          <p:nvPr/>
        </p:nvSpPr>
        <p:spPr bwMode="auto">
          <a:xfrm>
            <a:off x="2643174" y="4286256"/>
            <a:ext cx="3157547" cy="1643074"/>
          </a:xfrm>
          <a:prstGeom prst="ellipse">
            <a:avLst/>
          </a:prstGeom>
          <a:solidFill>
            <a:schemeClr val="accent1"/>
          </a:solidFill>
          <a:ln w="9525">
            <a:solidFill>
              <a:schemeClr val="tx1"/>
            </a:solidFill>
            <a:round/>
            <a:headEnd/>
            <a:tailEnd/>
          </a:ln>
          <a:effectLst/>
        </p:spPr>
        <p:txBody>
          <a:bodyPr wrap="none" anchor="ctr"/>
          <a:lstStyle/>
          <a:p>
            <a:pPr algn="ctr"/>
            <a:r>
              <a:rPr lang="ar-SA" sz="3200" b="1" dirty="0">
                <a:solidFill>
                  <a:srgbClr val="92D050"/>
                </a:solidFill>
                <a:latin typeface="Arial" pitchFamily="34" charset="0"/>
                <a:cs typeface="Arial" pitchFamily="34" charset="0"/>
              </a:rPr>
              <a:t>خصوصيات الثقافة</a:t>
            </a:r>
            <a:endParaRPr lang="en-US" sz="3200" b="1" dirty="0">
              <a:solidFill>
                <a:srgbClr val="92D050"/>
              </a:solidFill>
              <a:latin typeface="Arial" pitchFamily="34" charset="0"/>
              <a:cs typeface="Arial" pitchFamily="34" charset="0"/>
            </a:endParaRPr>
          </a:p>
        </p:txBody>
      </p:sp>
      <p:sp>
        <p:nvSpPr>
          <p:cNvPr id="6" name="Oval 6"/>
          <p:cNvSpPr>
            <a:spLocks noChangeArrowheads="1"/>
          </p:cNvSpPr>
          <p:nvPr/>
        </p:nvSpPr>
        <p:spPr bwMode="auto">
          <a:xfrm>
            <a:off x="0" y="1928802"/>
            <a:ext cx="3162304" cy="1714512"/>
          </a:xfrm>
          <a:prstGeom prst="ellipse">
            <a:avLst/>
          </a:prstGeom>
          <a:solidFill>
            <a:schemeClr val="accent1"/>
          </a:solidFill>
          <a:ln w="9525">
            <a:solidFill>
              <a:schemeClr val="tx1"/>
            </a:solidFill>
            <a:round/>
            <a:headEnd/>
            <a:tailEnd/>
          </a:ln>
          <a:effectLst/>
        </p:spPr>
        <p:txBody>
          <a:bodyPr wrap="none" anchor="ctr"/>
          <a:lstStyle/>
          <a:p>
            <a:pPr algn="ctr"/>
            <a:r>
              <a:rPr lang="ar-SA" sz="3200" b="1" dirty="0">
                <a:solidFill>
                  <a:srgbClr val="92D050"/>
                </a:solidFill>
                <a:latin typeface="Arial" pitchFamily="34" charset="0"/>
                <a:cs typeface="Arial" pitchFamily="34" charset="0"/>
              </a:rPr>
              <a:t>متغيرات الثقافة</a:t>
            </a:r>
            <a:endParaRPr lang="en-US" sz="3200" b="1" dirty="0">
              <a:solidFill>
                <a:srgbClr val="92D050"/>
              </a:solidFill>
              <a:latin typeface="Arial" pitchFamily="34" charset="0"/>
              <a:cs typeface="Arial" pitchFamily="34" charset="0"/>
            </a:endParaRPr>
          </a:p>
        </p:txBody>
      </p:sp>
      <p:cxnSp>
        <p:nvCxnSpPr>
          <p:cNvPr id="21" name="رابط مستقيم 20"/>
          <p:cNvCxnSpPr>
            <a:stCxn id="6" idx="6"/>
          </p:cNvCxnSpPr>
          <p:nvPr/>
        </p:nvCxnSpPr>
        <p:spPr>
          <a:xfrm>
            <a:off x="3162304" y="2786058"/>
            <a:ext cx="19097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5400000">
            <a:off x="5286380" y="3786190"/>
            <a:ext cx="1143008"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16200000" flipH="1">
            <a:off x="1714480" y="3786190"/>
            <a:ext cx="1071570" cy="9286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ipe(down)">
                                      <p:cBhvr>
                                        <p:cTn id="20" dur="500"/>
                                        <p:tgtEl>
                                          <p:spTgt spid="5">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ipe(down)">
                                      <p:cBhvr>
                                        <p:cTn id="33" dur="500"/>
                                        <p:tgtEl>
                                          <p:spTgt spid="6">
                                            <p:bg/>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0" dirty="0" smtClean="0">
                <a:solidFill>
                  <a:schemeClr val="tx1"/>
                </a:solidFill>
                <a:latin typeface="Arial" pitchFamily="34" charset="0"/>
                <a:cs typeface="Arial" pitchFamily="34" charset="0"/>
              </a:rPr>
              <a:t>مادة الثقافة وموضوعها</a:t>
            </a:r>
            <a:endParaRPr lang="ar-SA" b="0" dirty="0">
              <a:solidFill>
                <a:schemeClr val="tx1"/>
              </a:solidFill>
              <a:latin typeface="Arial" pitchFamily="34" charset="0"/>
              <a:cs typeface="Arial" pitchFamily="34" charset="0"/>
            </a:endParaRPr>
          </a:p>
        </p:txBody>
      </p:sp>
      <p:sp>
        <p:nvSpPr>
          <p:cNvPr id="3" name="عنصر نائب للمحتوى 2"/>
          <p:cNvSpPr>
            <a:spLocks noGrp="1"/>
          </p:cNvSpPr>
          <p:nvPr>
            <p:ph idx="1"/>
          </p:nvPr>
        </p:nvSpPr>
        <p:spPr>
          <a:xfrm>
            <a:off x="428596" y="2011680"/>
            <a:ext cx="7239000" cy="4846320"/>
          </a:xfrm>
        </p:spPr>
        <p:txBody>
          <a:bodyPr>
            <a:normAutofit/>
          </a:bodyPr>
          <a:lstStyle/>
          <a:p>
            <a:r>
              <a:rPr lang="ar-SA" sz="3200" b="1" dirty="0" smtClean="0">
                <a:solidFill>
                  <a:schemeClr val="accent1">
                    <a:lumMod val="75000"/>
                  </a:schemeClr>
                </a:solidFill>
                <a:latin typeface="Arial" pitchFamily="34" charset="0"/>
                <a:cs typeface="Arial" pitchFamily="34" charset="0"/>
              </a:rPr>
              <a:t>هي العناصر التي تحقق للإنسان تفوقه الفكري بصفته إنساناً ، وممارسته التقويمية للحياة الإنسانية ، وهي عناصر أي ثقافة، </a:t>
            </a:r>
            <a:br>
              <a:rPr lang="ar-SA" sz="3200" b="1" dirty="0" smtClean="0">
                <a:solidFill>
                  <a:schemeClr val="accent1">
                    <a:lumMod val="75000"/>
                  </a:schemeClr>
                </a:solidFill>
                <a:latin typeface="Arial" pitchFamily="34" charset="0"/>
                <a:cs typeface="Arial" pitchFamily="34" charset="0"/>
              </a:rPr>
            </a:br>
            <a:r>
              <a:rPr lang="ar-SA" sz="3200" b="1" dirty="0" smtClean="0">
                <a:solidFill>
                  <a:schemeClr val="accent1">
                    <a:lumMod val="75000"/>
                  </a:schemeClr>
                </a:solidFill>
                <a:latin typeface="Arial" pitchFamily="34" charset="0"/>
                <a:cs typeface="Arial" pitchFamily="34" charset="0"/>
              </a:rPr>
              <a:t>وليست خاصة بثقافة معينة:</a:t>
            </a:r>
            <a:endParaRPr lang="ar-SA" sz="2800" b="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7239000" cy="5884256"/>
          </a:xfrm>
        </p:spPr>
        <p:txBody>
          <a:bodyPr>
            <a:normAutofit fontScale="92500"/>
          </a:bodyPr>
          <a:lstStyle/>
          <a:p>
            <a:r>
              <a:rPr lang="ar-SA" sz="3200" b="1" dirty="0" smtClean="0">
                <a:solidFill>
                  <a:schemeClr val="accent1">
                    <a:lumMod val="75000"/>
                  </a:schemeClr>
                </a:solidFill>
                <a:latin typeface="Arial" pitchFamily="34" charset="0"/>
                <a:cs typeface="Arial" pitchFamily="34" charset="0"/>
              </a:rPr>
              <a:t>الأول : تفسير الوجود : التي يشعر أي </a:t>
            </a:r>
            <a:r>
              <a:rPr lang="ar-SA" sz="3200" b="1" dirty="0" err="1" smtClean="0">
                <a:solidFill>
                  <a:schemeClr val="accent1">
                    <a:lumMod val="75000"/>
                  </a:schemeClr>
                </a:solidFill>
                <a:latin typeface="Arial" pitchFamily="34" charset="0"/>
                <a:cs typeface="Arial" pitchFamily="34" charset="0"/>
              </a:rPr>
              <a:t>انسان</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انها</a:t>
            </a:r>
            <a:r>
              <a:rPr lang="ar-SA" sz="3200" b="1" dirty="0" smtClean="0">
                <a:solidFill>
                  <a:schemeClr val="accent1">
                    <a:lumMod val="75000"/>
                  </a:schemeClr>
                </a:solidFill>
                <a:latin typeface="Arial" pitchFamily="34" charset="0"/>
                <a:cs typeface="Arial" pitchFamily="34" charset="0"/>
              </a:rPr>
              <a:t> مطلب لديه </a:t>
            </a:r>
          </a:p>
          <a:p>
            <a:r>
              <a:rPr lang="ar-SA" sz="3200" b="1" dirty="0" smtClean="0">
                <a:solidFill>
                  <a:schemeClr val="accent1">
                    <a:lumMod val="75000"/>
                  </a:schemeClr>
                </a:solidFill>
                <a:latin typeface="Arial" pitchFamily="34" charset="0"/>
                <a:cs typeface="Arial" pitchFamily="34" charset="0"/>
              </a:rPr>
              <a:t>الثاني : القيم : هي تلك التي تتميز </a:t>
            </a:r>
            <a:r>
              <a:rPr lang="ar-SA" sz="3200" b="1" dirty="0" err="1" smtClean="0">
                <a:solidFill>
                  <a:schemeClr val="accent1">
                    <a:lumMod val="75000"/>
                  </a:schemeClr>
                </a:solidFill>
                <a:latin typeface="Arial" pitchFamily="34" charset="0"/>
                <a:cs typeface="Arial" pitchFamily="34" charset="0"/>
              </a:rPr>
              <a:t>بهال</a:t>
            </a:r>
            <a:r>
              <a:rPr lang="ar-SA" sz="3200" b="1" dirty="0" smtClean="0">
                <a:solidFill>
                  <a:schemeClr val="accent1">
                    <a:lumMod val="75000"/>
                  </a:schemeClr>
                </a:solidFill>
                <a:latin typeface="Arial" pitchFamily="34" charset="0"/>
                <a:cs typeface="Arial" pitchFamily="34" charset="0"/>
              </a:rPr>
              <a:t> الحياة </a:t>
            </a:r>
            <a:r>
              <a:rPr lang="ar-SA" sz="3200" b="1" dirty="0" err="1" smtClean="0">
                <a:solidFill>
                  <a:schemeClr val="accent1">
                    <a:lumMod val="75000"/>
                  </a:schemeClr>
                </a:solidFill>
                <a:latin typeface="Arial" pitchFamily="34" charset="0"/>
                <a:cs typeface="Arial" pitchFamily="34" charset="0"/>
              </a:rPr>
              <a:t>الانسانية</a:t>
            </a:r>
            <a:r>
              <a:rPr lang="ar-SA" sz="3200" b="1" dirty="0" smtClean="0">
                <a:solidFill>
                  <a:schemeClr val="accent1">
                    <a:lumMod val="75000"/>
                  </a:schemeClr>
                </a:solidFill>
                <a:latin typeface="Arial" pitchFamily="34" charset="0"/>
                <a:cs typeface="Arial" pitchFamily="34" charset="0"/>
              </a:rPr>
              <a:t> عن الحياة الحيوانية </a:t>
            </a:r>
            <a:r>
              <a:rPr lang="ar-SA" sz="3200" b="1" dirty="0" err="1" smtClean="0">
                <a:solidFill>
                  <a:schemeClr val="accent1">
                    <a:lumMod val="75000"/>
                  </a:schemeClr>
                </a:solidFill>
                <a:latin typeface="Arial" pitchFamily="34" charset="0"/>
                <a:cs typeface="Arial" pitchFamily="34" charset="0"/>
              </a:rPr>
              <a:t>او</a:t>
            </a:r>
            <a:r>
              <a:rPr lang="ar-SA" sz="3200" b="1" dirty="0" smtClean="0">
                <a:solidFill>
                  <a:schemeClr val="accent1">
                    <a:lumMod val="75000"/>
                  </a:schemeClr>
                </a:solidFill>
                <a:latin typeface="Arial" pitchFamily="34" charset="0"/>
                <a:cs typeface="Arial" pitchFamily="34" charset="0"/>
              </a:rPr>
              <a:t> القواعد التي يقيم </a:t>
            </a:r>
            <a:r>
              <a:rPr lang="ar-SA" sz="3200" b="1" dirty="0" err="1" smtClean="0">
                <a:solidFill>
                  <a:schemeClr val="accent1">
                    <a:lumMod val="75000"/>
                  </a:schemeClr>
                </a:solidFill>
                <a:latin typeface="Arial" pitchFamily="34" charset="0"/>
                <a:cs typeface="Arial" pitchFamily="34" charset="0"/>
              </a:rPr>
              <a:t>بهال</a:t>
            </a:r>
            <a:r>
              <a:rPr lang="ar-SA" sz="3200" b="1" dirty="0" smtClean="0">
                <a:solidFill>
                  <a:schemeClr val="accent1">
                    <a:lumMod val="75000"/>
                  </a:schemeClr>
                </a:solidFill>
                <a:latin typeface="Arial" pitchFamily="34" charset="0"/>
                <a:cs typeface="Arial" pitchFamily="34" charset="0"/>
              </a:rPr>
              <a:t> الناس حياتهم ليرتفعوا عن الحياة الحيوانية.</a:t>
            </a:r>
          </a:p>
          <a:p>
            <a:r>
              <a:rPr lang="ar-SA" sz="3200" b="1" dirty="0" smtClean="0">
                <a:solidFill>
                  <a:schemeClr val="accent1">
                    <a:lumMod val="75000"/>
                  </a:schemeClr>
                </a:solidFill>
                <a:latin typeface="Arial" pitchFamily="34" charset="0"/>
                <a:cs typeface="Arial" pitchFamily="34" charset="0"/>
              </a:rPr>
              <a:t>الثالث : النظم التشريعية في جوانب الحياة </a:t>
            </a:r>
            <a:r>
              <a:rPr lang="ar-SA" sz="3200" b="1" dirty="0" err="1" smtClean="0">
                <a:solidFill>
                  <a:schemeClr val="accent1">
                    <a:lumMod val="75000"/>
                  </a:schemeClr>
                </a:solidFill>
                <a:latin typeface="Arial" pitchFamily="34" charset="0"/>
                <a:cs typeface="Arial" pitchFamily="34" charset="0"/>
              </a:rPr>
              <a:t>سواءا</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اللضيقة</a:t>
            </a:r>
            <a:r>
              <a:rPr lang="ar-SA" sz="3200" b="1" dirty="0" smtClean="0">
                <a:solidFill>
                  <a:schemeClr val="accent1">
                    <a:lumMod val="75000"/>
                  </a:schemeClr>
                </a:solidFill>
                <a:latin typeface="Arial" pitchFamily="34" charset="0"/>
                <a:cs typeface="Arial" pitchFamily="34" charset="0"/>
              </a:rPr>
              <a:t> </a:t>
            </a:r>
            <a:r>
              <a:rPr lang="ar-SA" sz="3200" b="1" dirty="0" err="1" smtClean="0">
                <a:solidFill>
                  <a:schemeClr val="accent1">
                    <a:lumMod val="75000"/>
                  </a:schemeClr>
                </a:solidFill>
                <a:latin typeface="Arial" pitchFamily="34" charset="0"/>
                <a:cs typeface="Arial" pitchFamily="34" charset="0"/>
              </a:rPr>
              <a:t>بالانسان</a:t>
            </a:r>
            <a:r>
              <a:rPr lang="ar-SA" sz="3200" b="1" dirty="0" smtClean="0">
                <a:solidFill>
                  <a:schemeClr val="accent1">
                    <a:lumMod val="75000"/>
                  </a:schemeClr>
                </a:solidFill>
                <a:latin typeface="Arial" pitchFamily="34" charset="0"/>
                <a:cs typeface="Arial" pitchFamily="34" charset="0"/>
              </a:rPr>
              <a:t> ( الأخلاق,العبادات) </a:t>
            </a:r>
            <a:r>
              <a:rPr lang="ar-SA" sz="3200" b="1" dirty="0" err="1" smtClean="0">
                <a:solidFill>
                  <a:schemeClr val="accent1">
                    <a:lumMod val="75000"/>
                  </a:schemeClr>
                </a:solidFill>
                <a:latin typeface="Arial" pitchFamily="34" charset="0"/>
                <a:cs typeface="Arial" pitchFamily="34" charset="0"/>
              </a:rPr>
              <a:t>او</a:t>
            </a:r>
            <a:r>
              <a:rPr lang="ar-SA" sz="3200" b="1" dirty="0" smtClean="0">
                <a:solidFill>
                  <a:schemeClr val="accent1">
                    <a:lumMod val="75000"/>
                  </a:schemeClr>
                </a:solidFill>
                <a:latin typeface="Arial" pitchFamily="34" charset="0"/>
                <a:cs typeface="Arial" pitchFamily="34" charset="0"/>
              </a:rPr>
              <a:t> </a:t>
            </a:r>
          </a:p>
          <a:p>
            <a:r>
              <a:rPr lang="ar-SA" sz="3200" b="1" dirty="0" smtClean="0">
                <a:solidFill>
                  <a:schemeClr val="accent1">
                    <a:lumMod val="75000"/>
                  </a:schemeClr>
                </a:solidFill>
                <a:latin typeface="Arial" pitchFamily="34" charset="0"/>
                <a:cs typeface="Arial" pitchFamily="34" charset="0"/>
              </a:rPr>
              <a:t>(النظم التعليمية,</a:t>
            </a:r>
            <a:r>
              <a:rPr lang="ar-SA" sz="3200" b="1" dirty="0" err="1" smtClean="0">
                <a:solidFill>
                  <a:schemeClr val="accent1">
                    <a:lumMod val="75000"/>
                  </a:schemeClr>
                </a:solidFill>
                <a:latin typeface="Arial" pitchFamily="34" charset="0"/>
                <a:cs typeface="Arial" pitchFamily="34" charset="0"/>
              </a:rPr>
              <a:t>الادارية</a:t>
            </a:r>
            <a:r>
              <a:rPr lang="ar-SA" sz="3200" b="1" dirty="0" smtClean="0">
                <a:solidFill>
                  <a:schemeClr val="accent1">
                    <a:lumMod val="75000"/>
                  </a:schemeClr>
                </a:solidFill>
                <a:latin typeface="Arial" pitchFamily="34" charset="0"/>
                <a:cs typeface="Arial" pitchFamily="34" charset="0"/>
              </a:rPr>
              <a:t>..)</a:t>
            </a:r>
          </a:p>
          <a:p>
            <a:r>
              <a:rPr lang="ar-SA" sz="3200" b="1" dirty="0" smtClean="0">
                <a:solidFill>
                  <a:schemeClr val="accent1">
                    <a:lumMod val="75000"/>
                  </a:schemeClr>
                </a:solidFill>
                <a:latin typeface="Arial" pitchFamily="34" charset="0"/>
                <a:cs typeface="Arial" pitchFamily="34" charset="0"/>
              </a:rPr>
              <a:t>ومن خلال هذه العناصر تبنى شخصية </a:t>
            </a:r>
            <a:r>
              <a:rPr lang="ar-SA" sz="3200" b="1" dirty="0" err="1" smtClean="0">
                <a:solidFill>
                  <a:schemeClr val="accent1">
                    <a:lumMod val="75000"/>
                  </a:schemeClr>
                </a:solidFill>
                <a:latin typeface="Arial" pitchFamily="34" charset="0"/>
                <a:cs typeface="Arial" pitchFamily="34" charset="0"/>
              </a:rPr>
              <a:t>الانسان</a:t>
            </a:r>
            <a:r>
              <a:rPr lang="ar-SA" sz="3200" b="1" dirty="0" smtClean="0">
                <a:solidFill>
                  <a:schemeClr val="accent1">
                    <a:lumMod val="75000"/>
                  </a:schemeClr>
                </a:solidFill>
                <a:latin typeface="Arial" pitchFamily="34" charset="0"/>
                <a:cs typeface="Arial" pitchFamily="34" charset="0"/>
              </a:rPr>
              <a:t> وتبنى ثقافته.</a:t>
            </a:r>
          </a:p>
          <a:p>
            <a:pPr>
              <a:buNone/>
            </a:pPr>
            <a:endParaRPr lang="ar-SA" sz="2400" b="1" dirty="0" smtClean="0"/>
          </a:p>
          <a:p>
            <a:r>
              <a:rPr lang="en-US" sz="2800" dirty="0" smtClean="0">
                <a:solidFill>
                  <a:srgbClr val="00B050"/>
                </a:solidFill>
                <a:latin typeface="Arial" pitchFamily="34" charset="0"/>
                <a:cs typeface="Arial" pitchFamily="34" charset="0"/>
              </a:rPr>
              <a:t>http://baaqi.blogspot.com/2008/01/1_27.html</a:t>
            </a:r>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2143108" y="3071810"/>
            <a:ext cx="4143404" cy="1714512"/>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buNone/>
            </a:pPr>
            <a:r>
              <a:rPr lang="ar-SA" sz="4000" b="1" dirty="0" smtClean="0">
                <a:solidFill>
                  <a:srgbClr val="00B050"/>
                </a:solidFill>
                <a:latin typeface="Arial" pitchFamily="34" charset="0"/>
                <a:cs typeface="Arial" pitchFamily="34" charset="0"/>
              </a:rPr>
              <a:t>سارة الصالح</a:t>
            </a:r>
            <a:endParaRPr lang="ar-SA" sz="4000" b="1" dirty="0">
              <a:solidFill>
                <a:srgbClr val="00B050"/>
              </a:solidFill>
              <a:latin typeface="Arial" pitchFamily="34" charset="0"/>
              <a:cs typeface="Arial" pitchFamily="34" charset="0"/>
            </a:endParaRPr>
          </a:p>
        </p:txBody>
      </p:sp>
      <p:sp>
        <p:nvSpPr>
          <p:cNvPr id="5" name="مخطط انسيابي: شريط مثقب 4"/>
          <p:cNvSpPr/>
          <p:nvPr/>
        </p:nvSpPr>
        <p:spPr>
          <a:xfrm>
            <a:off x="1214414" y="285728"/>
            <a:ext cx="6143668" cy="2286016"/>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rgbClr val="00B050"/>
                </a:solidFill>
                <a:latin typeface="Arial" pitchFamily="34" charset="0"/>
                <a:cs typeface="Arial" pitchFamily="34" charset="0"/>
              </a:rPr>
              <a:t>خصائص الثقافة وعلاقتها بالمنهج</a:t>
            </a:r>
            <a:endParaRPr lang="en-US" sz="40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خدوش من كلا الطرفين 3"/>
          <p:cNvSpPr/>
          <p:nvPr/>
        </p:nvSpPr>
        <p:spPr>
          <a:xfrm>
            <a:off x="3214678" y="214290"/>
            <a:ext cx="4714908" cy="1071570"/>
          </a:xfrm>
          <a:prstGeom prst="snip2Same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0070C0"/>
                </a:solidFill>
                <a:latin typeface="Arial" pitchFamily="34" charset="0"/>
                <a:cs typeface="Arial" pitchFamily="34" charset="0"/>
              </a:rPr>
              <a:t>للثقافة خصائص عديدة نجملها في النقاط التالية:</a:t>
            </a:r>
            <a:endParaRPr lang="en-US" sz="3200" b="1" dirty="0">
              <a:solidFill>
                <a:srgbClr val="0070C0"/>
              </a:solidFill>
              <a:latin typeface="Arial" pitchFamily="34" charset="0"/>
              <a:cs typeface="Arial" pitchFamily="34" charset="0"/>
            </a:endParaRPr>
          </a:p>
        </p:txBody>
      </p:sp>
      <p:sp>
        <p:nvSpPr>
          <p:cNvPr id="5" name="مخطط انسيابي: شريط مثقب 4"/>
          <p:cNvSpPr/>
          <p:nvPr/>
        </p:nvSpPr>
        <p:spPr>
          <a:xfrm>
            <a:off x="3071802" y="1571612"/>
            <a:ext cx="4572032" cy="1285884"/>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rgbClr val="00B050"/>
                </a:solidFill>
                <a:latin typeface="Arial" pitchFamily="34" charset="0"/>
                <a:cs typeface="Arial" pitchFamily="34" charset="0"/>
              </a:rPr>
              <a:t>الثقافة إنسانية</a:t>
            </a:r>
            <a:endParaRPr lang="en-US" sz="4000" b="1" dirty="0">
              <a:solidFill>
                <a:srgbClr val="00B050"/>
              </a:solidFill>
              <a:latin typeface="Arial" pitchFamily="34" charset="0"/>
              <a:cs typeface="Arial" pitchFamily="34" charset="0"/>
            </a:endParaRPr>
          </a:p>
        </p:txBody>
      </p:sp>
      <p:pic>
        <p:nvPicPr>
          <p:cNvPr id="6" name="صورة 5" descr="hypnoGuy.jpg"/>
          <p:cNvPicPr>
            <a:picLocks noChangeAspect="1"/>
          </p:cNvPicPr>
          <p:nvPr/>
        </p:nvPicPr>
        <p:blipFill>
          <a:blip r:embed="rId2"/>
          <a:stretch>
            <a:fillRect/>
          </a:stretch>
        </p:blipFill>
        <p:spPr>
          <a:xfrm>
            <a:off x="285720" y="214290"/>
            <a:ext cx="2143108" cy="1818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ستطيل ذو زوايا قطرية مخدوشة 6"/>
          <p:cNvSpPr/>
          <p:nvPr/>
        </p:nvSpPr>
        <p:spPr>
          <a:xfrm>
            <a:off x="1071538" y="3429000"/>
            <a:ext cx="6643734" cy="2000288"/>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0070C0"/>
                </a:solidFill>
                <a:latin typeface="Arial" pitchFamily="34" charset="0"/>
                <a:cs typeface="Arial" pitchFamily="34" charset="0"/>
              </a:rPr>
              <a:t>ومن هنا كانت مهمة المناهج التركيز على </a:t>
            </a:r>
            <a:r>
              <a:rPr lang="ar-SA" sz="3200" b="1" dirty="0" err="1" smtClean="0">
                <a:solidFill>
                  <a:srgbClr val="0070C0"/>
                </a:solidFill>
                <a:latin typeface="Arial" pitchFamily="34" charset="0"/>
                <a:cs typeface="Arial" pitchFamily="34" charset="0"/>
              </a:rPr>
              <a:t>مايمتاز</a:t>
            </a:r>
            <a:r>
              <a:rPr lang="ar-SA" sz="3200" b="1" dirty="0" smtClean="0">
                <a:solidFill>
                  <a:srgbClr val="0070C0"/>
                </a:solidFill>
                <a:latin typeface="Arial" pitchFamily="34" charset="0"/>
                <a:cs typeface="Arial" pitchFamily="34" charset="0"/>
              </a:rPr>
              <a:t> </a:t>
            </a:r>
            <a:r>
              <a:rPr lang="ar-SA" sz="3200" b="1" dirty="0" err="1" smtClean="0">
                <a:solidFill>
                  <a:srgbClr val="0070C0"/>
                </a:solidFill>
                <a:latin typeface="Arial" pitchFamily="34" charset="0"/>
                <a:cs typeface="Arial" pitchFamily="34" charset="0"/>
              </a:rPr>
              <a:t>به</a:t>
            </a:r>
            <a:r>
              <a:rPr lang="ar-SA" sz="3200" b="1" dirty="0" smtClean="0">
                <a:solidFill>
                  <a:srgbClr val="0070C0"/>
                </a:solidFill>
                <a:latin typeface="Arial" pitchFamily="34" charset="0"/>
                <a:cs typeface="Arial" pitchFamily="34" charset="0"/>
              </a:rPr>
              <a:t> الإنسان من قدرات عقلية تساعده على الإبداع </a:t>
            </a:r>
            <a:r>
              <a:rPr lang="ar-SA" sz="3200" b="1" dirty="0" err="1" smtClean="0">
                <a:solidFill>
                  <a:srgbClr val="0070C0"/>
                </a:solidFill>
                <a:latin typeface="Arial" pitchFamily="34" charset="0"/>
                <a:cs typeface="Arial" pitchFamily="34" charset="0"/>
              </a:rPr>
              <a:t>والإختراع</a:t>
            </a:r>
            <a:r>
              <a:rPr lang="ar-SA" sz="3200" b="1" dirty="0" smtClean="0">
                <a:solidFill>
                  <a:srgbClr val="0070C0"/>
                </a:solidFill>
                <a:latin typeface="Arial" pitchFamily="34" charset="0"/>
                <a:cs typeface="Arial" pitchFamily="34" charset="0"/>
              </a:rPr>
              <a:t> والإفادة من خبرات الآخرين .</a:t>
            </a:r>
            <a:endParaRPr lang="en-US" sz="32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down)">
                                      <p:cBhvr>
                                        <p:cTn id="23" dur="500"/>
                                        <p:tgtEl>
                                          <p:spTgt spid="7">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2800" b="1" dirty="0" smtClean="0">
                <a:solidFill>
                  <a:srgbClr val="0070C0"/>
                </a:solidFill>
              </a:rPr>
              <a:t>مفهوم المجتمع وعلاقته بالمنهج المدرسي</a:t>
            </a:r>
          </a:p>
          <a:p>
            <a:endParaRPr lang="ar-SA" sz="2800" b="1" dirty="0" smtClean="0">
              <a:solidFill>
                <a:srgbClr val="0070C0"/>
              </a:solidFill>
            </a:endParaRPr>
          </a:p>
          <a:p>
            <a:r>
              <a:rPr lang="ar-SA" sz="2800" b="1" dirty="0" smtClean="0">
                <a:solidFill>
                  <a:srgbClr val="0070C0"/>
                </a:solidFill>
              </a:rPr>
              <a:t>       </a:t>
            </a:r>
            <a:r>
              <a:rPr lang="ar-SA" sz="5400" b="1" dirty="0" smtClean="0">
                <a:solidFill>
                  <a:srgbClr val="0070C0"/>
                </a:solidFill>
              </a:rPr>
              <a:t> </a:t>
            </a:r>
            <a:r>
              <a:rPr lang="ar-SA" sz="4000" b="1" dirty="0" smtClean="0">
                <a:solidFill>
                  <a:srgbClr val="0070C0"/>
                </a:solidFill>
              </a:rPr>
              <a:t>رنا بنت مساعد السالم .. </a:t>
            </a:r>
          </a:p>
          <a:p>
            <a:endParaRPr lang="ar-SA" dirty="0">
              <a:solidFill>
                <a:srgbClr val="0070C0"/>
              </a:solidFill>
            </a:endParaRPr>
          </a:p>
        </p:txBody>
      </p:sp>
      <p:pic>
        <p:nvPicPr>
          <p:cNvPr id="4" name="صورة 3" descr="التعليم 2.gif"/>
          <p:cNvPicPr>
            <a:picLocks noChangeAspect="1"/>
          </p:cNvPicPr>
          <p:nvPr/>
        </p:nvPicPr>
        <p:blipFill>
          <a:blip r:embed="rId2"/>
          <a:stretch>
            <a:fillRect/>
          </a:stretch>
        </p:blipFill>
        <p:spPr>
          <a:xfrm>
            <a:off x="928662" y="4357694"/>
            <a:ext cx="6643734" cy="208339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3857620" y="285728"/>
            <a:ext cx="3929090" cy="1714512"/>
          </a:xfrm>
          <a:prstGeom prst="star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err="1" smtClean="0">
                <a:solidFill>
                  <a:srgbClr val="00B050"/>
                </a:solidFill>
                <a:latin typeface="Arial" pitchFamily="34" charset="0"/>
                <a:cs typeface="Arial" pitchFamily="34" charset="0"/>
              </a:rPr>
              <a:t>اضافه</a:t>
            </a:r>
            <a:endParaRPr lang="en-US" b="1" dirty="0" smtClean="0">
              <a:solidFill>
                <a:srgbClr val="00B050"/>
              </a:solidFill>
              <a:latin typeface="Arial" pitchFamily="34" charset="0"/>
              <a:cs typeface="Arial" pitchFamily="34" charset="0"/>
            </a:endParaRPr>
          </a:p>
        </p:txBody>
      </p:sp>
      <p:sp>
        <p:nvSpPr>
          <p:cNvPr id="5" name="مستطيل ذو زوايا قطرية مخدوشة 4"/>
          <p:cNvSpPr/>
          <p:nvPr/>
        </p:nvSpPr>
        <p:spPr>
          <a:xfrm>
            <a:off x="1071538" y="2928934"/>
            <a:ext cx="6786610" cy="2643206"/>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70C0"/>
                </a:solidFill>
                <a:latin typeface="Arial" pitchFamily="34" charset="0"/>
                <a:cs typeface="Arial" pitchFamily="34" charset="0"/>
              </a:rPr>
              <a:t>أن الثقافة تختص بالعنصر البشري لأي إنسان له تاريخ يتذكره ويتعظ من أحداثه وله خبرات يستفيد منها فهي فاصل نوعي بين الإنسان وسائر المخلوقات وكذلك وسيلة الإنسان للالتقاء مع الآخرين من خلال عناصرها</a:t>
            </a:r>
            <a:r>
              <a:rPr lang="ar-SA" sz="2800" b="1" dirty="0" smtClean="0">
                <a:solidFill>
                  <a:srgbClr val="0070C0"/>
                </a:solidFill>
                <a:latin typeface="Arial" pitchFamily="34" charset="0"/>
                <a:cs typeface="Arial" pitchFamily="34" charset="0"/>
              </a:rPr>
              <a:t>. </a:t>
            </a:r>
          </a:p>
        </p:txBody>
      </p:sp>
      <p:pic>
        <p:nvPicPr>
          <p:cNvPr id="6" name="صورة 5" descr="human-mind.jpg"/>
          <p:cNvPicPr>
            <a:picLocks noChangeAspect="1"/>
          </p:cNvPicPr>
          <p:nvPr/>
        </p:nvPicPr>
        <p:blipFill>
          <a:blip r:embed="rId2"/>
          <a:stretch>
            <a:fillRect/>
          </a:stretch>
        </p:blipFill>
        <p:spPr>
          <a:xfrm>
            <a:off x="285720" y="357166"/>
            <a:ext cx="2428892" cy="1780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31.jpg"/>
          <p:cNvPicPr>
            <a:picLocks noChangeAspect="1"/>
          </p:cNvPicPr>
          <p:nvPr/>
        </p:nvPicPr>
        <p:blipFill>
          <a:blip r:embed="rId2"/>
          <a:stretch>
            <a:fillRect/>
          </a:stretch>
        </p:blipFill>
        <p:spPr>
          <a:xfrm>
            <a:off x="0" y="0"/>
            <a:ext cx="8001024" cy="2214554"/>
          </a:xfrm>
          <a:prstGeom prst="rect">
            <a:avLst/>
          </a:prstGeom>
        </p:spPr>
      </p:pic>
      <p:sp>
        <p:nvSpPr>
          <p:cNvPr id="5" name="مخطط انسيابي: شريط مثقب 4"/>
          <p:cNvSpPr/>
          <p:nvPr/>
        </p:nvSpPr>
        <p:spPr>
          <a:xfrm>
            <a:off x="3571868" y="1857364"/>
            <a:ext cx="4572032" cy="1285884"/>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rgbClr val="00B050"/>
                </a:solidFill>
                <a:latin typeface="Arial" pitchFamily="34" charset="0"/>
                <a:cs typeface="Arial" pitchFamily="34" charset="0"/>
              </a:rPr>
              <a:t>الثقافة مكتسبة</a:t>
            </a:r>
            <a:endParaRPr lang="en-US" sz="4000" b="1" dirty="0">
              <a:solidFill>
                <a:srgbClr val="00B050"/>
              </a:solidFill>
              <a:latin typeface="Arial" pitchFamily="34" charset="0"/>
              <a:cs typeface="Arial" pitchFamily="34" charset="0"/>
            </a:endParaRPr>
          </a:p>
        </p:txBody>
      </p:sp>
      <p:sp>
        <p:nvSpPr>
          <p:cNvPr id="6" name="مستطيل ذو زوايا قطرية مخدوشة 5"/>
          <p:cNvSpPr/>
          <p:nvPr/>
        </p:nvSpPr>
        <p:spPr>
          <a:xfrm>
            <a:off x="500034" y="3429000"/>
            <a:ext cx="7358082" cy="2643206"/>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0070C0"/>
                </a:solidFill>
                <a:latin typeface="Arial" pitchFamily="34" charset="0"/>
                <a:cs typeface="Arial" pitchFamily="34" charset="0"/>
              </a:rPr>
              <a:t>من خصائص الثقافة أنها مكتسبة وليست فطرية, لأن الإنسان يتعلمها بالممارسة والتقليد ومن خلال </a:t>
            </a:r>
            <a:r>
              <a:rPr lang="ar-SA" sz="3200" b="1" dirty="0" err="1" smtClean="0">
                <a:solidFill>
                  <a:srgbClr val="0070C0"/>
                </a:solidFill>
                <a:latin typeface="Arial" pitchFamily="34" charset="0"/>
                <a:cs typeface="Arial" pitchFamily="34" charset="0"/>
              </a:rPr>
              <a:t>الإحتكاك</a:t>
            </a:r>
            <a:r>
              <a:rPr lang="ar-SA" sz="3200" b="1" dirty="0" smtClean="0">
                <a:solidFill>
                  <a:srgbClr val="0070C0"/>
                </a:solidFill>
                <a:latin typeface="Arial" pitchFamily="34" charset="0"/>
                <a:cs typeface="Arial" pitchFamily="34" charset="0"/>
              </a:rPr>
              <a:t> بالآخرين في الأسرة والمدرسة والمجتمع . </a:t>
            </a:r>
            <a:endParaRPr lang="en-US" sz="32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4071934" y="214290"/>
            <a:ext cx="3929090" cy="2071702"/>
          </a:xfrm>
          <a:prstGeom prst="star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err="1" smtClean="0">
                <a:solidFill>
                  <a:srgbClr val="00B050"/>
                </a:solidFill>
                <a:latin typeface="Arial" pitchFamily="34" charset="0"/>
                <a:cs typeface="Arial" pitchFamily="34" charset="0"/>
              </a:rPr>
              <a:t>اضافه</a:t>
            </a:r>
            <a:endParaRPr lang="ar-SA" sz="4800" b="1" dirty="0">
              <a:latin typeface="Arial" pitchFamily="34" charset="0"/>
              <a:cs typeface="Arial" pitchFamily="34" charset="0"/>
            </a:endParaRPr>
          </a:p>
        </p:txBody>
      </p:sp>
      <p:sp>
        <p:nvSpPr>
          <p:cNvPr id="5" name="مستطيل ذو زوايا قطرية مخدوشة 4"/>
          <p:cNvSpPr/>
          <p:nvPr/>
        </p:nvSpPr>
        <p:spPr>
          <a:xfrm>
            <a:off x="642910" y="3357562"/>
            <a:ext cx="7143800" cy="2786082"/>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smtClean="0">
              <a:solidFill>
                <a:srgbClr val="0070C0"/>
              </a:solidFill>
            </a:endParaRPr>
          </a:p>
          <a:p>
            <a:pPr algn="ctr"/>
            <a:r>
              <a:rPr lang="ar-SA" sz="3200" b="1" dirty="0" smtClean="0">
                <a:solidFill>
                  <a:srgbClr val="0070C0"/>
                </a:solidFill>
                <a:latin typeface="Arial" pitchFamily="34" charset="0"/>
                <a:cs typeface="Arial" pitchFamily="34" charset="0"/>
              </a:rPr>
              <a:t>الثقافة لا يرثها الإنسان كما يرث لون عينيه أو بشرته ، بل يكتسبها بطرق مقصودة</a:t>
            </a:r>
          </a:p>
          <a:p>
            <a:pPr algn="ctr"/>
            <a:r>
              <a:rPr lang="ar-SA" sz="3200" b="1" dirty="0" smtClean="0">
                <a:solidFill>
                  <a:srgbClr val="0070C0"/>
                </a:solidFill>
                <a:latin typeface="Arial" pitchFamily="34" charset="0"/>
                <a:cs typeface="Arial" pitchFamily="34" charset="0"/>
              </a:rPr>
              <a:t> (( بالتعلم )) أو عرضية من الأفراد الذين تفاعل معهم </a:t>
            </a:r>
            <a:r>
              <a:rPr lang="ar-SA" sz="3200" b="1" dirty="0" err="1" smtClean="0">
                <a:solidFill>
                  <a:srgbClr val="0070C0"/>
                </a:solidFill>
                <a:latin typeface="Arial" pitchFamily="34" charset="0"/>
                <a:cs typeface="Arial" pitchFamily="34" charset="0"/>
              </a:rPr>
              <a:t>و</a:t>
            </a:r>
            <a:r>
              <a:rPr lang="ar-SA" sz="3200" b="1" dirty="0" smtClean="0">
                <a:solidFill>
                  <a:srgbClr val="0070C0"/>
                </a:solidFill>
                <a:latin typeface="Arial" pitchFamily="34" charset="0"/>
                <a:cs typeface="Arial" pitchFamily="34" charset="0"/>
              </a:rPr>
              <a:t> يعيشون حوله ، منذ ولادته ، كأسرته </a:t>
            </a:r>
            <a:r>
              <a:rPr lang="ar-SA" sz="3200" b="1" dirty="0" err="1" smtClean="0">
                <a:solidFill>
                  <a:srgbClr val="0070C0"/>
                </a:solidFill>
                <a:latin typeface="Arial" pitchFamily="34" charset="0"/>
                <a:cs typeface="Arial" pitchFamily="34" charset="0"/>
              </a:rPr>
              <a:t>و</a:t>
            </a:r>
            <a:r>
              <a:rPr lang="ar-SA" sz="3200" b="1" dirty="0" smtClean="0">
                <a:solidFill>
                  <a:srgbClr val="0070C0"/>
                </a:solidFill>
                <a:latin typeface="Arial" pitchFamily="34" charset="0"/>
                <a:cs typeface="Arial" pitchFamily="34" charset="0"/>
              </a:rPr>
              <a:t> أقرانه </a:t>
            </a:r>
            <a:r>
              <a:rPr lang="ar-SA" sz="3200" b="1" dirty="0" err="1" smtClean="0">
                <a:solidFill>
                  <a:srgbClr val="0070C0"/>
                </a:solidFill>
                <a:latin typeface="Arial" pitchFamily="34" charset="0"/>
                <a:cs typeface="Arial" pitchFamily="34" charset="0"/>
              </a:rPr>
              <a:t>و</a:t>
            </a:r>
            <a:r>
              <a:rPr lang="ar-SA" sz="3200" b="1" dirty="0" smtClean="0">
                <a:solidFill>
                  <a:srgbClr val="0070C0"/>
                </a:solidFill>
                <a:latin typeface="Arial" pitchFamily="34" charset="0"/>
                <a:cs typeface="Arial" pitchFamily="34" charset="0"/>
              </a:rPr>
              <a:t> غيرهم من الذين يخالطهم .</a:t>
            </a:r>
            <a:r>
              <a:rPr lang="ar-SA" sz="2800" b="1" dirty="0" smtClean="0">
                <a:solidFill>
                  <a:srgbClr val="0070C0"/>
                </a:solidFill>
                <a:latin typeface="Arial" pitchFamily="34" charset="0"/>
                <a:cs typeface="Arial" pitchFamily="34" charset="0"/>
              </a:rPr>
              <a:t/>
            </a:r>
            <a:br>
              <a:rPr lang="ar-SA" sz="2800" b="1" dirty="0" smtClean="0">
                <a:solidFill>
                  <a:srgbClr val="0070C0"/>
                </a:solidFill>
                <a:latin typeface="Arial" pitchFamily="34" charset="0"/>
                <a:cs typeface="Arial" pitchFamily="34" charset="0"/>
              </a:rPr>
            </a:br>
            <a:endParaRPr lang="ar-SA" sz="2800" dirty="0">
              <a:solidFill>
                <a:srgbClr val="0070C0"/>
              </a:solidFill>
              <a:latin typeface="Arial" pitchFamily="34" charset="0"/>
              <a:cs typeface="Arial" pitchFamily="34" charset="0"/>
            </a:endParaRPr>
          </a:p>
        </p:txBody>
      </p:sp>
      <p:pic>
        <p:nvPicPr>
          <p:cNvPr id="7" name="صورة 6" descr="Students_in_Classroom_clip_art.png"/>
          <p:cNvPicPr>
            <a:picLocks noChangeAspect="1"/>
          </p:cNvPicPr>
          <p:nvPr/>
        </p:nvPicPr>
        <p:blipFill>
          <a:blip r:embed="rId2"/>
          <a:stretch>
            <a:fillRect/>
          </a:stretch>
        </p:blipFill>
        <p:spPr>
          <a:xfrm>
            <a:off x="214282" y="0"/>
            <a:ext cx="2867025"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500174"/>
            <a:ext cx="7239000" cy="1143000"/>
          </a:xfrm>
        </p:spPr>
        <p:txBody>
          <a:bodyPr>
            <a:noAutofit/>
          </a:bodyPr>
          <a:lstStyle/>
          <a:p>
            <a:pPr algn="ctr"/>
            <a:r>
              <a:rPr lang="ar-SA" sz="4000" b="0" dirty="0" smtClean="0">
                <a:solidFill>
                  <a:schemeClr val="tx1"/>
                </a:solidFill>
                <a:latin typeface="Arial" pitchFamily="34" charset="0"/>
                <a:cs typeface="Arial" pitchFamily="34" charset="0"/>
              </a:rPr>
              <a:t>ومهمة المناهج هنا التركيز على </a:t>
            </a:r>
            <a:r>
              <a:rPr lang="ar-SA" sz="4000" b="0" dirty="0" err="1" smtClean="0">
                <a:solidFill>
                  <a:schemeClr val="tx1"/>
                </a:solidFill>
                <a:latin typeface="Arial" pitchFamily="34" charset="0"/>
                <a:cs typeface="Arial" pitchFamily="34" charset="0"/>
              </a:rPr>
              <a:t>مايناسب</a:t>
            </a:r>
            <a:r>
              <a:rPr lang="ar-SA" sz="4000" b="0" dirty="0" smtClean="0">
                <a:solidFill>
                  <a:schemeClr val="tx1"/>
                </a:solidFill>
                <a:latin typeface="Arial" pitchFamily="34" charset="0"/>
                <a:cs typeface="Arial" pitchFamily="34" charset="0"/>
              </a:rPr>
              <a:t> التلاميذ من رصيد ثقافي في كل مرحلة من مراحل التعليم وهذا </a:t>
            </a:r>
            <a:r>
              <a:rPr lang="ar-SA" sz="4000" b="0" dirty="0" err="1" smtClean="0">
                <a:solidFill>
                  <a:schemeClr val="tx1"/>
                </a:solidFill>
                <a:latin typeface="Arial" pitchFamily="34" charset="0"/>
                <a:cs typeface="Arial" pitchFamily="34" charset="0"/>
              </a:rPr>
              <a:t>مايعكس</a:t>
            </a:r>
            <a:r>
              <a:rPr lang="ar-SA" sz="4000" b="0" dirty="0" smtClean="0">
                <a:solidFill>
                  <a:schemeClr val="tx1"/>
                </a:solidFill>
                <a:latin typeface="Arial" pitchFamily="34" charset="0"/>
                <a:cs typeface="Arial" pitchFamily="34" charset="0"/>
              </a:rPr>
              <a:t> الواقع.</a:t>
            </a:r>
            <a:r>
              <a:rPr lang="en-US" sz="4000" b="0" dirty="0" smtClean="0">
                <a:solidFill>
                  <a:schemeClr val="tx1"/>
                </a:solidFill>
                <a:latin typeface="Arial" pitchFamily="34" charset="0"/>
                <a:cs typeface="Arial" pitchFamily="34" charset="0"/>
              </a:rPr>
              <a:t/>
            </a:r>
            <a:br>
              <a:rPr lang="en-US" sz="4000" b="0" dirty="0" smtClean="0">
                <a:solidFill>
                  <a:schemeClr val="tx1"/>
                </a:solidFill>
                <a:latin typeface="Arial" pitchFamily="34" charset="0"/>
                <a:cs typeface="Arial" pitchFamily="34" charset="0"/>
              </a:rPr>
            </a:br>
            <a:endParaRPr lang="ar-SA" sz="4000" b="0" dirty="0">
              <a:solidFill>
                <a:schemeClr val="tx1"/>
              </a:solidFill>
            </a:endParaRPr>
          </a:p>
        </p:txBody>
      </p:sp>
      <p:pic>
        <p:nvPicPr>
          <p:cNvPr id="4" name="عنصر نائب للمحتوى 3" descr="k24222009.jpg"/>
          <p:cNvPicPr>
            <a:picLocks noGrp="1" noChangeAspect="1"/>
          </p:cNvPicPr>
          <p:nvPr>
            <p:ph idx="1"/>
          </p:nvPr>
        </p:nvPicPr>
        <p:blipFill>
          <a:blip r:embed="rId2"/>
          <a:stretch>
            <a:fillRect/>
          </a:stretch>
        </p:blipFill>
        <p:spPr>
          <a:xfrm>
            <a:off x="0" y="2285992"/>
            <a:ext cx="8143900" cy="457200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Uky16554.jpg"/>
          <p:cNvPicPr>
            <a:picLocks noGrp="1" noChangeAspect="1"/>
          </p:cNvPicPr>
          <p:nvPr>
            <p:ph idx="1"/>
          </p:nvPr>
        </p:nvPicPr>
        <p:blipFill>
          <a:blip r:embed="rId2"/>
          <a:stretch>
            <a:fillRect/>
          </a:stretch>
        </p:blipFill>
        <p:spPr>
          <a:xfrm>
            <a:off x="1" y="0"/>
            <a:ext cx="4429124" cy="6858000"/>
          </a:xfrm>
        </p:spPr>
      </p:pic>
      <p:pic>
        <p:nvPicPr>
          <p:cNvPr id="7" name="عنصر نائب للمحتوى 3" descr="081213155210KdMN.jpg"/>
          <p:cNvPicPr>
            <a:picLocks noChangeAspect="1"/>
          </p:cNvPicPr>
          <p:nvPr/>
        </p:nvPicPr>
        <p:blipFill>
          <a:blip r:embed="rId3"/>
          <a:stretch>
            <a:fillRect/>
          </a:stretch>
        </p:blipFill>
        <p:spPr>
          <a:xfrm>
            <a:off x="4429124" y="0"/>
            <a:ext cx="3714776"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et-3-2008-gulflobby_com_7t0vsw1p.gif"/>
          <p:cNvPicPr>
            <a:picLocks noGrp="1" noChangeAspect="1"/>
          </p:cNvPicPr>
          <p:nvPr>
            <p:ph idx="1"/>
          </p:nvPr>
        </p:nvPicPr>
        <p:blipFill>
          <a:blip r:embed="rId2"/>
          <a:stretch>
            <a:fillRect/>
          </a:stretch>
        </p:blipFill>
        <p:spPr>
          <a:xfrm>
            <a:off x="0" y="0"/>
            <a:ext cx="8215338" cy="3714752"/>
          </a:xfrm>
        </p:spPr>
      </p:pic>
      <p:pic>
        <p:nvPicPr>
          <p:cNvPr id="5" name="عنصر نائب للمحتوى 6" descr="3036813375_f8c1089b0a.jpg"/>
          <p:cNvPicPr>
            <a:picLocks noChangeAspect="1"/>
          </p:cNvPicPr>
          <p:nvPr/>
        </p:nvPicPr>
        <p:blipFill>
          <a:blip r:embed="rId3"/>
          <a:stretch>
            <a:fillRect/>
          </a:stretch>
        </p:blipFill>
        <p:spPr>
          <a:xfrm>
            <a:off x="0" y="3714752"/>
            <a:ext cx="8215338" cy="314324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شريط مثقب 3"/>
          <p:cNvSpPr/>
          <p:nvPr/>
        </p:nvSpPr>
        <p:spPr>
          <a:xfrm>
            <a:off x="3214678" y="642918"/>
            <a:ext cx="4572032" cy="1285884"/>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rgbClr val="00B050"/>
                </a:solidFill>
                <a:latin typeface="Arial" pitchFamily="34" charset="0"/>
                <a:cs typeface="Arial" pitchFamily="34" charset="0"/>
              </a:rPr>
              <a:t>الثقافة متغيرة</a:t>
            </a:r>
            <a:endParaRPr lang="en-US" sz="4000" b="1" dirty="0">
              <a:solidFill>
                <a:srgbClr val="00B050"/>
              </a:solidFill>
              <a:latin typeface="Arial" pitchFamily="34" charset="0"/>
              <a:cs typeface="Arial" pitchFamily="34" charset="0"/>
            </a:endParaRPr>
          </a:p>
        </p:txBody>
      </p:sp>
      <p:sp>
        <p:nvSpPr>
          <p:cNvPr id="5" name="مستطيل ذو زوايا قطرية مخدوشة 4"/>
          <p:cNvSpPr/>
          <p:nvPr/>
        </p:nvSpPr>
        <p:spPr>
          <a:xfrm>
            <a:off x="1000100" y="2714620"/>
            <a:ext cx="6858048" cy="2500330"/>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rgbClr val="0070C0"/>
                </a:solidFill>
                <a:latin typeface="Arial" pitchFamily="34" charset="0"/>
                <a:cs typeface="Arial" pitchFamily="34" charset="0"/>
              </a:rPr>
              <a:t>الثقافة قابلة للتغير </a:t>
            </a:r>
            <a:r>
              <a:rPr lang="ar-SA" sz="3200" b="1" dirty="0" err="1" smtClean="0">
                <a:solidFill>
                  <a:srgbClr val="0070C0"/>
                </a:solidFill>
                <a:latin typeface="Arial" pitchFamily="34" charset="0"/>
                <a:cs typeface="Arial" pitchFamily="34" charset="0"/>
              </a:rPr>
              <a:t>والإختلاف</a:t>
            </a:r>
            <a:r>
              <a:rPr lang="ar-SA" sz="3200" b="1" dirty="0" smtClean="0">
                <a:solidFill>
                  <a:srgbClr val="0070C0"/>
                </a:solidFill>
                <a:latin typeface="Arial" pitchFamily="34" charset="0"/>
                <a:cs typeface="Arial" pitchFamily="34" charset="0"/>
              </a:rPr>
              <a:t> من عصر إلى أخر ومن جيل إلى جيل , ومن مجتمع إلى مجتمع , فالثقافة التي كانت سائدة في عصر أجدادنا تختلف بالتأكيد عن ثقافة اليوم. </a:t>
            </a:r>
            <a:endParaRPr lang="en-US" sz="32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139410alsh3er.jpg"/>
          <p:cNvPicPr>
            <a:picLocks noGrp="1" noChangeAspect="1"/>
          </p:cNvPicPr>
          <p:nvPr>
            <p:ph idx="1"/>
          </p:nvPr>
        </p:nvPicPr>
        <p:blipFill>
          <a:blip r:embed="rId2"/>
          <a:stretch>
            <a:fillRect/>
          </a:stretch>
        </p:blipFill>
        <p:spPr>
          <a:xfrm>
            <a:off x="0" y="1928802"/>
            <a:ext cx="3941932" cy="4929198"/>
          </a:xfrm>
        </p:spPr>
      </p:pic>
      <p:pic>
        <p:nvPicPr>
          <p:cNvPr id="7" name="صورة 6" descr="5576alsh3er.jpg"/>
          <p:cNvPicPr>
            <a:picLocks noChangeAspect="1"/>
          </p:cNvPicPr>
          <p:nvPr/>
        </p:nvPicPr>
        <p:blipFill>
          <a:blip r:embed="rId3"/>
          <a:stretch>
            <a:fillRect/>
          </a:stretch>
        </p:blipFill>
        <p:spPr>
          <a:xfrm>
            <a:off x="3929058" y="1928802"/>
            <a:ext cx="5214942" cy="4929198"/>
          </a:xfrm>
          <a:prstGeom prst="rect">
            <a:avLst/>
          </a:prstGeom>
        </p:spPr>
      </p:pic>
      <p:sp>
        <p:nvSpPr>
          <p:cNvPr id="5" name="شكل بيضاوي 4"/>
          <p:cNvSpPr/>
          <p:nvPr/>
        </p:nvSpPr>
        <p:spPr>
          <a:xfrm>
            <a:off x="2071670" y="214290"/>
            <a:ext cx="3986234" cy="127159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B050"/>
                </a:solidFill>
                <a:latin typeface="Arial" pitchFamily="34" charset="0"/>
                <a:cs typeface="Arial" pitchFamily="34" charset="0"/>
              </a:rPr>
              <a:t>قديما</a:t>
            </a:r>
            <a:endParaRPr lang="ar-SA" sz="60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files.jpg"/>
          <p:cNvPicPr>
            <a:picLocks noGrp="1" noChangeAspect="1"/>
          </p:cNvPicPr>
          <p:nvPr>
            <p:ph idx="1"/>
          </p:nvPr>
        </p:nvPicPr>
        <p:blipFill>
          <a:blip r:embed="rId2"/>
          <a:stretch>
            <a:fillRect/>
          </a:stretch>
        </p:blipFill>
        <p:spPr>
          <a:xfrm>
            <a:off x="0" y="2000240"/>
            <a:ext cx="9144000" cy="4857760"/>
          </a:xfrm>
        </p:spPr>
      </p:pic>
      <p:sp>
        <p:nvSpPr>
          <p:cNvPr id="5" name="شكل بيضاوي 4"/>
          <p:cNvSpPr/>
          <p:nvPr/>
        </p:nvSpPr>
        <p:spPr>
          <a:xfrm>
            <a:off x="2214546" y="214290"/>
            <a:ext cx="3986234" cy="127159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B050"/>
                </a:solidFill>
                <a:latin typeface="Arial" pitchFamily="34" charset="0"/>
                <a:cs typeface="Arial" pitchFamily="34" charset="0"/>
              </a:rPr>
              <a:t>حديثا</a:t>
            </a:r>
            <a:endParaRPr lang="ar-SA" sz="60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4214810" y="214290"/>
            <a:ext cx="3714776" cy="2357430"/>
          </a:xfrm>
          <a:prstGeom prst="star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err="1" smtClean="0">
                <a:solidFill>
                  <a:srgbClr val="00B050"/>
                </a:solidFill>
                <a:latin typeface="Arial" pitchFamily="34" charset="0"/>
                <a:cs typeface="Arial" pitchFamily="34" charset="0"/>
              </a:rPr>
              <a:t>اضافه</a:t>
            </a:r>
            <a:endParaRPr lang="ar-SA" sz="4800" b="1" dirty="0">
              <a:latin typeface="Arial" pitchFamily="34" charset="0"/>
              <a:cs typeface="Arial" pitchFamily="34" charset="0"/>
            </a:endParaRPr>
          </a:p>
        </p:txBody>
      </p:sp>
      <p:sp>
        <p:nvSpPr>
          <p:cNvPr id="5" name="مستطيل ذو زوايا قطرية مخدوشة 4"/>
          <p:cNvSpPr/>
          <p:nvPr/>
        </p:nvSpPr>
        <p:spPr>
          <a:xfrm>
            <a:off x="1000100" y="3071810"/>
            <a:ext cx="6858048" cy="2714644"/>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70C0"/>
                </a:solidFill>
                <a:latin typeface="Arial" pitchFamily="34" charset="0"/>
                <a:cs typeface="Arial" pitchFamily="34" charset="0"/>
              </a:rPr>
              <a:t>من خصائص الثقافة أنها تتغير في المجتمع الواحد طالما كانت الثقافة جزء من ظواهر الكون ويخضع الكون بجميع ظواهره للتغير ويصيب التغير الثقافي كافة عناصر الثقافة المادية وغير المادية.</a:t>
            </a:r>
            <a:r>
              <a:rPr lang="ar-SA" sz="3200" b="1" dirty="0" smtClean="0">
                <a:solidFill>
                  <a:srgbClr val="0070C0"/>
                </a:solidFill>
              </a:rPr>
              <a:t> </a:t>
            </a:r>
            <a:endParaRPr lang="ar-SA" sz="32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400" b="0" dirty="0" smtClean="0">
                <a:solidFill>
                  <a:schemeClr val="tx1">
                    <a:lumMod val="75000"/>
                    <a:lumOff val="25000"/>
                  </a:schemeClr>
                </a:solidFill>
                <a:latin typeface="Arial" pitchFamily="34" charset="0"/>
                <a:cs typeface="Arial" pitchFamily="34" charset="0"/>
              </a:rPr>
              <a:t>تعريف المجتمع :</a:t>
            </a:r>
            <a:endParaRPr lang="ar-SA" sz="4400" b="0" dirty="0">
              <a:solidFill>
                <a:schemeClr val="tx1">
                  <a:lumMod val="75000"/>
                  <a:lumOff val="25000"/>
                </a:schemeClr>
              </a:solidFill>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endParaRPr lang="ar-SA"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يعرف المجتمع بأنه إطار عام يحدد العلاقات التي تنشأ بين جمع من الأفراد الذين يستقرون في بيئة معينة , وتنشأ بينهم مجموعة من الأهداف المشتركة والمنافع المتبادلة , وتحكمهم مجموعة من القيم والقواعد والأساليب المنظمة لسلوكياتهم وتفاعلاتهم</a:t>
            </a:r>
            <a:endParaRPr lang="ar-SA" sz="2800" dirty="0"/>
          </a:p>
        </p:txBody>
      </p:sp>
      <p:pic>
        <p:nvPicPr>
          <p:cNvPr id="4" name="صورة 3" descr="التعليم 2.gif"/>
          <p:cNvPicPr>
            <a:picLocks noChangeAspect="1"/>
          </p:cNvPicPr>
          <p:nvPr/>
        </p:nvPicPr>
        <p:blipFill>
          <a:blip r:embed="rId2"/>
          <a:stretch>
            <a:fillRect/>
          </a:stretch>
        </p:blipFill>
        <p:spPr>
          <a:xfrm>
            <a:off x="1" y="1"/>
            <a:ext cx="3929058" cy="157161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34be54e34538a7af3f057ed8d3a533a.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شريط مثقب 3"/>
          <p:cNvSpPr/>
          <p:nvPr/>
        </p:nvSpPr>
        <p:spPr>
          <a:xfrm>
            <a:off x="4000496" y="214290"/>
            <a:ext cx="4000528" cy="1500198"/>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rgbClr val="00B050"/>
                </a:solidFill>
                <a:latin typeface="Arial" pitchFamily="34" charset="0"/>
                <a:cs typeface="Arial" pitchFamily="34" charset="0"/>
              </a:rPr>
              <a:t>الثقافة قابلة للانتشار</a:t>
            </a:r>
            <a:endParaRPr lang="en-US" sz="4000" b="1" dirty="0">
              <a:solidFill>
                <a:srgbClr val="00B050"/>
              </a:solidFill>
              <a:latin typeface="Arial" pitchFamily="34" charset="0"/>
              <a:cs typeface="Arial" pitchFamily="34" charset="0"/>
            </a:endParaRPr>
          </a:p>
        </p:txBody>
      </p:sp>
      <p:sp>
        <p:nvSpPr>
          <p:cNvPr id="5" name="مستطيل ذو زوايا قطرية مخدوشة 4"/>
          <p:cNvSpPr/>
          <p:nvPr/>
        </p:nvSpPr>
        <p:spPr>
          <a:xfrm>
            <a:off x="357158" y="3500438"/>
            <a:ext cx="7715272" cy="2857520"/>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3200" b="1" dirty="0" smtClean="0">
                <a:solidFill>
                  <a:srgbClr val="0070C0"/>
                </a:solidFill>
                <a:latin typeface="Arial" pitchFamily="34" charset="0"/>
                <a:cs typeface="Arial" pitchFamily="34" charset="0"/>
              </a:rPr>
              <a:t>بما أن الثقافة مكتسبة ومتغيرة فهي بالتالي قابلة للانتشار </a:t>
            </a:r>
            <a:r>
              <a:rPr lang="ar-SA" sz="3200" b="1" dirty="0" err="1" smtClean="0">
                <a:solidFill>
                  <a:srgbClr val="0070C0"/>
                </a:solidFill>
                <a:latin typeface="Arial" pitchFamily="34" charset="0"/>
                <a:cs typeface="Arial" pitchFamily="34" charset="0"/>
              </a:rPr>
              <a:t>والإنتقال</a:t>
            </a:r>
            <a:r>
              <a:rPr lang="ar-SA" sz="3200" b="1" dirty="0" smtClean="0">
                <a:solidFill>
                  <a:srgbClr val="0070C0"/>
                </a:solidFill>
                <a:latin typeface="Arial" pitchFamily="34" charset="0"/>
                <a:cs typeface="Arial" pitchFamily="34" charset="0"/>
              </a:rPr>
              <a:t> من جيل إلى جيل , ومن مجتمع إلى آخر , ولعل هذا </a:t>
            </a:r>
            <a:r>
              <a:rPr lang="ar-SA" sz="3200" b="1" dirty="0" err="1" smtClean="0">
                <a:solidFill>
                  <a:srgbClr val="0070C0"/>
                </a:solidFill>
                <a:latin typeface="Arial" pitchFamily="34" charset="0"/>
                <a:cs typeface="Arial" pitchFamily="34" charset="0"/>
              </a:rPr>
              <a:t>مايفسر</a:t>
            </a:r>
            <a:r>
              <a:rPr lang="ar-SA" sz="3200" b="1" dirty="0" smtClean="0">
                <a:solidFill>
                  <a:srgbClr val="0070C0"/>
                </a:solidFill>
                <a:latin typeface="Arial" pitchFamily="34" charset="0"/>
                <a:cs typeface="Arial" pitchFamily="34" charset="0"/>
              </a:rPr>
              <a:t> وجود خصائص ثقافية مشتركة بين المجتمعات , ولاسيما في الجانب المعرفي في الثقافة.</a:t>
            </a:r>
            <a:endParaRPr lang="en-US" sz="3200" b="1" dirty="0">
              <a:solidFill>
                <a:srgbClr val="0070C0"/>
              </a:solidFill>
              <a:latin typeface="Arial" pitchFamily="34" charset="0"/>
              <a:cs typeface="Arial" pitchFamily="34" charset="0"/>
            </a:endParaRPr>
          </a:p>
        </p:txBody>
      </p:sp>
      <p:pic>
        <p:nvPicPr>
          <p:cNvPr id="6" name="صورة 5" descr="217956_28713_778404498.jpg"/>
          <p:cNvPicPr>
            <a:picLocks noChangeAspect="1"/>
          </p:cNvPicPr>
          <p:nvPr/>
        </p:nvPicPr>
        <p:blipFill>
          <a:blip r:embed="rId2"/>
          <a:stretch>
            <a:fillRect/>
          </a:stretch>
        </p:blipFill>
        <p:spPr>
          <a:xfrm>
            <a:off x="0" y="0"/>
            <a:ext cx="3643306" cy="32861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4214810" y="0"/>
            <a:ext cx="3643338" cy="2071702"/>
          </a:xfrm>
          <a:prstGeom prst="star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err="1" smtClean="0">
                <a:solidFill>
                  <a:srgbClr val="00B050"/>
                </a:solidFill>
                <a:latin typeface="Arial" pitchFamily="34" charset="0"/>
                <a:cs typeface="Arial" pitchFamily="34" charset="0"/>
              </a:rPr>
              <a:t>اضافه</a:t>
            </a:r>
            <a:endParaRPr lang="ar-SA" sz="4800" b="1" dirty="0">
              <a:latin typeface="Arial" pitchFamily="34" charset="0"/>
              <a:cs typeface="Arial" pitchFamily="34" charset="0"/>
            </a:endParaRPr>
          </a:p>
        </p:txBody>
      </p:sp>
      <p:sp>
        <p:nvSpPr>
          <p:cNvPr id="5" name="مستطيل ذو زوايا قطرية مخدوشة 4"/>
          <p:cNvSpPr/>
          <p:nvPr/>
        </p:nvSpPr>
        <p:spPr>
          <a:xfrm>
            <a:off x="214282" y="2643182"/>
            <a:ext cx="7786742" cy="4214842"/>
          </a:xfrm>
          <a:prstGeom prst="snip2Diag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70C0"/>
                </a:solidFill>
                <a:latin typeface="Arial" pitchFamily="34" charset="0"/>
                <a:cs typeface="Arial" pitchFamily="34" charset="0"/>
              </a:rPr>
              <a:t>هي لا تموت بموت الفرد ,لأنها ملك جماعي </a:t>
            </a:r>
            <a:r>
              <a:rPr lang="ar-SA" sz="3200" b="1" dirty="0" err="1" smtClean="0">
                <a:solidFill>
                  <a:srgbClr val="0070C0"/>
                </a:solidFill>
                <a:latin typeface="Arial" pitchFamily="34" charset="0"/>
                <a:cs typeface="Arial" pitchFamily="34" charset="0"/>
              </a:rPr>
              <a:t>و</a:t>
            </a:r>
            <a:r>
              <a:rPr lang="ar-SA" sz="3200" b="1" dirty="0" smtClean="0">
                <a:solidFill>
                  <a:srgbClr val="0070C0"/>
                </a:solidFill>
                <a:latin typeface="Arial" pitchFamily="34" charset="0"/>
                <a:cs typeface="Arial" pitchFamily="34" charset="0"/>
              </a:rPr>
              <a:t> تراث يرثه جميع </a:t>
            </a:r>
            <a:r>
              <a:rPr lang="ar-SA" sz="3200" b="1" dirty="0" err="1" smtClean="0">
                <a:solidFill>
                  <a:srgbClr val="0070C0"/>
                </a:solidFill>
                <a:latin typeface="Arial" pitchFamily="34" charset="0"/>
                <a:cs typeface="Arial" pitchFamily="34" charset="0"/>
              </a:rPr>
              <a:t>أفرادالمجتمع</a:t>
            </a:r>
            <a:r>
              <a:rPr lang="ar-SA" sz="3200" b="1" dirty="0" smtClean="0">
                <a:solidFill>
                  <a:srgbClr val="0070C0"/>
                </a:solidFill>
                <a:latin typeface="Arial" pitchFamily="34" charset="0"/>
                <a:cs typeface="Arial" pitchFamily="34" charset="0"/>
              </a:rPr>
              <a:t>, كما انه لا يمكن القضاء على ثقافة ما , إلا بالقضاء على جميع </a:t>
            </a:r>
            <a:r>
              <a:rPr lang="ar-SA" sz="3200" b="1" dirty="0" err="1" smtClean="0">
                <a:solidFill>
                  <a:srgbClr val="0070C0"/>
                </a:solidFill>
                <a:latin typeface="Arial" pitchFamily="34" charset="0"/>
                <a:cs typeface="Arial" pitchFamily="34" charset="0"/>
              </a:rPr>
              <a:t>أفرادالمجتمع</a:t>
            </a:r>
            <a:r>
              <a:rPr lang="ar-SA" sz="3200" b="1" dirty="0" smtClean="0">
                <a:solidFill>
                  <a:srgbClr val="0070C0"/>
                </a:solidFill>
                <a:latin typeface="Arial" pitchFamily="34" charset="0"/>
                <a:cs typeface="Arial" pitchFamily="34" charset="0"/>
              </a:rPr>
              <a:t> الذي يتبعها , أو تذويب تلك الجماعة التي تمارس تلك الثقافة بجماعة أكبر </a:t>
            </a:r>
            <a:r>
              <a:rPr lang="ar-SA" sz="3200" b="1" dirty="0" err="1" smtClean="0">
                <a:solidFill>
                  <a:srgbClr val="0070C0"/>
                </a:solidFill>
                <a:latin typeface="Arial" pitchFamily="34" charset="0"/>
                <a:cs typeface="Arial" pitchFamily="34" charset="0"/>
              </a:rPr>
              <a:t>أواقوي</a:t>
            </a:r>
            <a:r>
              <a:rPr lang="ar-SA" sz="3200" b="1" dirty="0" smtClean="0">
                <a:solidFill>
                  <a:srgbClr val="0070C0"/>
                </a:solidFill>
                <a:latin typeface="Arial" pitchFamily="34" charset="0"/>
                <a:cs typeface="Arial" pitchFamily="34" charset="0"/>
              </a:rPr>
              <a:t> ,و لا تفنى الثقافة إلا إذا انقرض المجتمع الذي يمارسها سواء بالقوة أو </a:t>
            </a:r>
            <a:r>
              <a:rPr lang="ar-SA" sz="3200" b="1" dirty="0" err="1" smtClean="0">
                <a:solidFill>
                  <a:srgbClr val="0070C0"/>
                </a:solidFill>
                <a:latin typeface="Arial" pitchFamily="34" charset="0"/>
                <a:cs typeface="Arial" pitchFamily="34" charset="0"/>
              </a:rPr>
              <a:t>الحربأو</a:t>
            </a:r>
            <a:r>
              <a:rPr lang="ar-SA" sz="3200" b="1" dirty="0" smtClean="0">
                <a:solidFill>
                  <a:srgbClr val="0070C0"/>
                </a:solidFill>
                <a:latin typeface="Arial" pitchFamily="34" charset="0"/>
                <a:cs typeface="Arial" pitchFamily="34" charset="0"/>
              </a:rPr>
              <a:t> السيطرة أو ظهور ثقافة جديدة من منطلق عقائدي جديد قوي </a:t>
            </a:r>
            <a:r>
              <a:rPr lang="ar-SA" sz="3200" b="1" dirty="0" err="1" smtClean="0">
                <a:solidFill>
                  <a:srgbClr val="0070C0"/>
                </a:solidFill>
                <a:latin typeface="Arial" pitchFamily="34" charset="0"/>
                <a:cs typeface="Arial" pitchFamily="34" charset="0"/>
              </a:rPr>
              <a:t>و</a:t>
            </a:r>
            <a:r>
              <a:rPr lang="ar-SA" sz="3200" b="1" dirty="0" smtClean="0">
                <a:solidFill>
                  <a:srgbClr val="0070C0"/>
                </a:solidFill>
                <a:latin typeface="Arial" pitchFamily="34" charset="0"/>
                <a:cs typeface="Arial" pitchFamily="34" charset="0"/>
              </a:rPr>
              <a:t> مسيطر</a:t>
            </a:r>
            <a:endParaRPr lang="ar-SA" sz="3200" dirty="0">
              <a:solidFill>
                <a:srgbClr val="0070C0"/>
              </a:solidFill>
              <a:latin typeface="Arial" pitchFamily="34" charset="0"/>
              <a:cs typeface="Arial" pitchFamily="34" charset="0"/>
            </a:endParaRPr>
          </a:p>
        </p:txBody>
      </p:sp>
      <p:pic>
        <p:nvPicPr>
          <p:cNvPr id="6" name="صورة 5" descr="imagesCAPHK3C7.jpg"/>
          <p:cNvPicPr>
            <a:picLocks noChangeAspect="1"/>
          </p:cNvPicPr>
          <p:nvPr/>
        </p:nvPicPr>
        <p:blipFill>
          <a:blip r:embed="rId2"/>
          <a:stretch>
            <a:fillRect/>
          </a:stretch>
        </p:blipFill>
        <p:spPr>
          <a:xfrm>
            <a:off x="0" y="0"/>
            <a:ext cx="4000496"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7 نقاط 3"/>
          <p:cNvSpPr/>
          <p:nvPr/>
        </p:nvSpPr>
        <p:spPr>
          <a:xfrm>
            <a:off x="2786050" y="428604"/>
            <a:ext cx="3071834" cy="1643074"/>
          </a:xfrm>
          <a:prstGeom prst="star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err="1" smtClean="0">
                <a:solidFill>
                  <a:srgbClr val="00B050"/>
                </a:solidFill>
                <a:latin typeface="Arial" pitchFamily="34" charset="0"/>
                <a:cs typeface="Arial" pitchFamily="34" charset="0"/>
              </a:rPr>
              <a:t>اضافه</a:t>
            </a:r>
            <a:endParaRPr lang="ar-SA" sz="4800" b="1" dirty="0">
              <a:latin typeface="Arial" pitchFamily="34" charset="0"/>
              <a:cs typeface="Arial" pitchFamily="34" charset="0"/>
            </a:endParaRPr>
          </a:p>
        </p:txBody>
      </p:sp>
      <p:sp>
        <p:nvSpPr>
          <p:cNvPr id="5" name="مستطيل مخدوش من كلا الطرفين 4"/>
          <p:cNvSpPr/>
          <p:nvPr/>
        </p:nvSpPr>
        <p:spPr>
          <a:xfrm>
            <a:off x="1214414" y="2500306"/>
            <a:ext cx="5500726" cy="3071834"/>
          </a:xfrm>
          <a:prstGeom prst="snip2Same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B050"/>
                </a:solidFill>
                <a:latin typeface="Arial" pitchFamily="34" charset="0"/>
                <a:cs typeface="Arial" pitchFamily="34" charset="0"/>
              </a:rPr>
              <a:t>خصائص الثقافة الأخرى</a:t>
            </a:r>
            <a:endParaRPr lang="ar-SA" sz="6000" b="1" dirty="0">
              <a:latin typeface="Arial" pitchFamily="34" charset="0"/>
              <a:cs typeface="Arial" pitchFamily="34" charset="0"/>
            </a:endParaRPr>
          </a:p>
        </p:txBody>
      </p:sp>
      <p:pic>
        <p:nvPicPr>
          <p:cNvPr id="6" name="صورة 5" descr="cute2%20(11).gif"/>
          <p:cNvPicPr>
            <a:picLocks noChangeAspect="1"/>
          </p:cNvPicPr>
          <p:nvPr/>
        </p:nvPicPr>
        <p:blipFill>
          <a:blip r:embed="rId2"/>
          <a:stretch>
            <a:fillRect/>
          </a:stretch>
        </p:blipFill>
        <p:spPr>
          <a:xfrm>
            <a:off x="0" y="0"/>
            <a:ext cx="2357422"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4643438" y="500042"/>
            <a:ext cx="2928958" cy="1500198"/>
          </a:xfrm>
          <a:prstGeom prst="ellipse">
            <a:avLst/>
          </a:prstGeom>
          <a:solidFill>
            <a:srgbClr val="BCF1F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00B050"/>
                </a:solidFill>
                <a:latin typeface="Arial" pitchFamily="34" charset="0"/>
                <a:cs typeface="Arial" pitchFamily="34" charset="0"/>
              </a:rPr>
              <a:t>التكامل</a:t>
            </a:r>
            <a:endParaRPr lang="ar-SA" sz="3200" dirty="0">
              <a:solidFill>
                <a:srgbClr val="00B050"/>
              </a:solidFill>
              <a:latin typeface="Arial" pitchFamily="34" charset="0"/>
              <a:cs typeface="Arial" pitchFamily="34" charset="0"/>
            </a:endParaRPr>
          </a:p>
        </p:txBody>
      </p:sp>
      <p:sp>
        <p:nvSpPr>
          <p:cNvPr id="5" name="مستطيل مخدوش من كلا الطرفين 4"/>
          <p:cNvSpPr/>
          <p:nvPr/>
        </p:nvSpPr>
        <p:spPr>
          <a:xfrm>
            <a:off x="1500166" y="2500306"/>
            <a:ext cx="6357982" cy="3429024"/>
          </a:xfrm>
          <a:prstGeom prst="snip2Same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70C0"/>
                </a:solidFill>
                <a:latin typeface="Arial" pitchFamily="34" charset="0"/>
                <a:cs typeface="Arial" pitchFamily="34" charset="0"/>
              </a:rPr>
              <a:t>أن عناصر الثقافة تتكامل وتتوازن في أي مجتمع ، وأن الأمور المادية للثقافة تستند كلياً على الأمور المعنوية في المجتمع وإذا حدث خلل بين هذه الجوانب نطلق عليه التخلف الثقافي ولا بد للمجتمع أن يصحح هذا الخلل</a:t>
            </a:r>
            <a:endParaRPr lang="ar-SA" sz="3200" b="1" dirty="0">
              <a:solidFill>
                <a:srgbClr val="0070C0"/>
              </a:solidFill>
              <a:latin typeface="Arial" pitchFamily="34" charset="0"/>
              <a:cs typeface="Arial" pitchFamily="34" charset="0"/>
            </a:endParaRPr>
          </a:p>
        </p:txBody>
      </p:sp>
      <p:pic>
        <p:nvPicPr>
          <p:cNvPr id="6" name="صورة 5" descr="ib_p007_2_24.jpg"/>
          <p:cNvPicPr>
            <a:picLocks noChangeAspect="1"/>
          </p:cNvPicPr>
          <p:nvPr/>
        </p:nvPicPr>
        <p:blipFill>
          <a:blip r:embed="rId2"/>
          <a:stretch>
            <a:fillRect/>
          </a:stretch>
        </p:blipFill>
        <p:spPr>
          <a:xfrm>
            <a:off x="0" y="0"/>
            <a:ext cx="4572000" cy="235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071670" y="214290"/>
            <a:ext cx="6143668" cy="1571636"/>
          </a:xfrm>
          <a:prstGeom prst="ellipse">
            <a:avLst/>
          </a:prstGeom>
          <a:solidFill>
            <a:srgbClr val="BCF1F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B050"/>
                </a:solidFill>
                <a:latin typeface="Arial" pitchFamily="34" charset="0"/>
                <a:cs typeface="Arial" pitchFamily="34" charset="0"/>
              </a:rPr>
              <a:t>الثقافة صانعة الإنسان والإنسان صانعها...كيف يكون ذلك..؟!</a:t>
            </a:r>
            <a:endParaRPr lang="ar-SA" sz="2800" dirty="0">
              <a:solidFill>
                <a:srgbClr val="00B050"/>
              </a:solidFill>
              <a:latin typeface="Arial" pitchFamily="34" charset="0"/>
              <a:cs typeface="Arial" pitchFamily="34" charset="0"/>
            </a:endParaRPr>
          </a:p>
        </p:txBody>
      </p:sp>
      <p:sp>
        <p:nvSpPr>
          <p:cNvPr id="5" name="مستطيل مخدوش من كلا الطرفين 4"/>
          <p:cNvSpPr/>
          <p:nvPr/>
        </p:nvSpPr>
        <p:spPr>
          <a:xfrm>
            <a:off x="214282" y="2500306"/>
            <a:ext cx="7715304" cy="3929090"/>
          </a:xfrm>
          <a:prstGeom prst="snip2Same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70C0"/>
                </a:solidFill>
                <a:latin typeface="Arial" pitchFamily="34" charset="0"/>
                <a:cs typeface="Arial" pitchFamily="34" charset="0"/>
              </a:rPr>
              <a:t>إن الإنسان هو صانع الثقافة ومبدع عناصرها وأن الثقافة أمر متصل بالإنسان وهي ليست خارجة عن قوانين البيئة وإنما هي نتاج النشاط الإنساني انطلاقا من علاقة الإنسان بالطبيعة والمحيط الذي نعيشه، إلا أن الثقافة تعود لتصنع الإنسان وتشكله حسب أنماطها التي وصلت إليه،فالإنسان حين يولد يتأثر مع ثقافة بيئته ويتفاعل معها ليؤثر هو في الثقافة</a:t>
            </a:r>
            <a:endParaRPr lang="ar-SA" sz="3200" b="1" dirty="0">
              <a:solidFill>
                <a:srgbClr val="0070C0"/>
              </a:solidFill>
              <a:latin typeface="Arial" pitchFamily="34" charset="0"/>
              <a:cs typeface="Arial" pitchFamily="34" charset="0"/>
            </a:endParaRPr>
          </a:p>
        </p:txBody>
      </p:sp>
      <p:pic>
        <p:nvPicPr>
          <p:cNvPr id="6" name="صورة 5" descr="10(14).jpg"/>
          <p:cNvPicPr>
            <a:picLocks noChangeAspect="1"/>
          </p:cNvPicPr>
          <p:nvPr/>
        </p:nvPicPr>
        <p:blipFill>
          <a:blip r:embed="rId2"/>
          <a:stretch>
            <a:fillRect/>
          </a:stretch>
        </p:blipFill>
        <p:spPr>
          <a:xfrm>
            <a:off x="0" y="0"/>
            <a:ext cx="2000232"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4143372" y="285728"/>
            <a:ext cx="3714776" cy="1500198"/>
          </a:xfrm>
          <a:prstGeom prst="ellipse">
            <a:avLst/>
          </a:prstGeom>
          <a:solidFill>
            <a:srgbClr val="BCF1F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الثقافة فكر وعمل</a:t>
            </a:r>
            <a:endParaRPr lang="ar-SA" sz="3200" dirty="0">
              <a:solidFill>
                <a:srgbClr val="00B050"/>
              </a:solidFill>
              <a:latin typeface="Arial" pitchFamily="34" charset="0"/>
              <a:cs typeface="Arial" pitchFamily="34" charset="0"/>
            </a:endParaRPr>
          </a:p>
        </p:txBody>
      </p:sp>
      <p:sp>
        <p:nvSpPr>
          <p:cNvPr id="5" name="مستطيل مخدوش من كلا الطرفين 4"/>
          <p:cNvSpPr/>
          <p:nvPr/>
        </p:nvSpPr>
        <p:spPr>
          <a:xfrm>
            <a:off x="428596" y="2571744"/>
            <a:ext cx="7643866" cy="3571900"/>
          </a:xfrm>
          <a:prstGeom prst="snip2Same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smtClean="0">
                <a:solidFill>
                  <a:srgbClr val="0070C0"/>
                </a:solidFill>
                <a:latin typeface="Arial" pitchFamily="34" charset="0"/>
                <a:cs typeface="Arial" pitchFamily="34" charset="0"/>
              </a:rPr>
              <a:t>إن غاية وجود الإنسان على سطح الأرض والعمل والتفكير وذلك من أجل بقائه ومواجهة مشاكله وبذلك تتأصل الثقافة وتنمو من التفاعل المستمر بين الإنسان والبيئة المحيطة </a:t>
            </a:r>
            <a:r>
              <a:rPr lang="ar-SA" sz="3200" b="1" dirty="0" err="1" smtClean="0">
                <a:solidFill>
                  <a:srgbClr val="0070C0"/>
                </a:solidFill>
                <a:latin typeface="Arial" pitchFamily="34" charset="0"/>
                <a:cs typeface="Arial" pitchFamily="34" charset="0"/>
              </a:rPr>
              <a:t>به</a:t>
            </a:r>
            <a:r>
              <a:rPr lang="ar-SA" sz="3200" b="1" dirty="0" smtClean="0">
                <a:solidFill>
                  <a:srgbClr val="0070C0"/>
                </a:solidFill>
                <a:latin typeface="Arial" pitchFamily="34" charset="0"/>
                <a:cs typeface="Arial" pitchFamily="34" charset="0"/>
              </a:rPr>
              <a:t> ومعه نفسه وبهذا فإن الثقافة ليست غريزية أو مكتسبة بل هي نتيجة خبرات تمر بالإنسان تجعله يفكر في الوقت الذي مر فيه. </a:t>
            </a:r>
            <a:endParaRPr lang="ar-SA" sz="3200" b="1" dirty="0">
              <a:solidFill>
                <a:srgbClr val="0070C0"/>
              </a:solidFill>
              <a:latin typeface="Arial" pitchFamily="34" charset="0"/>
              <a:cs typeface="Arial" pitchFamily="34" charset="0"/>
            </a:endParaRPr>
          </a:p>
        </p:txBody>
      </p:sp>
      <p:pic>
        <p:nvPicPr>
          <p:cNvPr id="7" name="صورة 6" descr="lamb40.gif"/>
          <p:cNvPicPr>
            <a:picLocks noChangeAspect="1"/>
          </p:cNvPicPr>
          <p:nvPr/>
        </p:nvPicPr>
        <p:blipFill>
          <a:blip r:embed="rId2"/>
          <a:stretch>
            <a:fillRect/>
          </a:stretch>
        </p:blipFill>
        <p:spPr>
          <a:xfrm>
            <a:off x="0" y="0"/>
            <a:ext cx="3857620" cy="2428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نجمة مكونة من 10 نقاط 3"/>
          <p:cNvSpPr/>
          <p:nvPr/>
        </p:nvSpPr>
        <p:spPr>
          <a:xfrm>
            <a:off x="2071670" y="285728"/>
            <a:ext cx="4643470" cy="1857388"/>
          </a:xfrm>
          <a:prstGeom prst="star1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rgbClr val="00B050"/>
                </a:solidFill>
                <a:latin typeface="Arial" pitchFamily="34" charset="0"/>
                <a:cs typeface="Arial" pitchFamily="34" charset="0"/>
              </a:rPr>
              <a:t>المراجع:</a:t>
            </a:r>
          </a:p>
          <a:p>
            <a:pPr algn="ctr"/>
            <a:endParaRPr lang="en-US" b="1" dirty="0" smtClean="0">
              <a:solidFill>
                <a:srgbClr val="00B050"/>
              </a:solidFill>
            </a:endParaRPr>
          </a:p>
        </p:txBody>
      </p:sp>
      <p:sp>
        <p:nvSpPr>
          <p:cNvPr id="5" name="مستطيل 4"/>
          <p:cNvSpPr/>
          <p:nvPr/>
        </p:nvSpPr>
        <p:spPr>
          <a:xfrm>
            <a:off x="3643306" y="2214554"/>
            <a:ext cx="385765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Rectangle 2"/>
          <p:cNvSpPr>
            <a:spLocks noChangeArrowheads="1"/>
          </p:cNvSpPr>
          <p:nvPr/>
        </p:nvSpPr>
        <p:spPr bwMode="auto">
          <a:xfrm>
            <a:off x="4143372" y="2285993"/>
            <a:ext cx="33575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ar-SA" sz="24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1- الثانوية </a:t>
            </a:r>
            <a:r>
              <a:rPr kumimoji="0" lang="ar-SA" sz="2400" b="1" i="0" u="none" strike="noStrike" cap="none" normalizeH="0" baseline="0" dirty="0" err="1" smtClean="0">
                <a:ln>
                  <a:noFill/>
                </a:ln>
                <a:solidFill>
                  <a:srgbClr val="00B050"/>
                </a:solidFill>
                <a:effectLst/>
                <a:latin typeface="Arial" pitchFamily="34" charset="0"/>
                <a:ea typeface="Calibri" pitchFamily="34" charset="0"/>
                <a:cs typeface="Arial" pitchFamily="34" charset="0"/>
              </a:rPr>
              <a:t>التأهيلية</a:t>
            </a:r>
            <a:r>
              <a:rPr kumimoji="0" lang="ar-SA" sz="24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 ابن خل</a:t>
            </a:r>
            <a:r>
              <a:rPr lang="ar-SA" sz="2400" b="1" dirty="0" smtClean="0">
                <a:solidFill>
                  <a:srgbClr val="00B050"/>
                </a:solidFill>
                <a:latin typeface="Arial" pitchFamily="34" charset="0"/>
                <a:cs typeface="Arial" pitchFamily="34" charset="0"/>
              </a:rPr>
              <a:t>د</a:t>
            </a:r>
            <a:r>
              <a:rPr kumimoji="0" lang="ar-SA" sz="24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ون</a:t>
            </a:r>
            <a:endParaRPr kumimoji="0" lang="ar-SA" sz="2400" b="0" i="0" u="none" strike="noStrike" cap="none" normalizeH="0" baseline="0" dirty="0" smtClean="0">
              <a:ln>
                <a:noFill/>
              </a:ln>
              <a:solidFill>
                <a:srgbClr val="00B050"/>
              </a:solidFill>
              <a:effectLst/>
              <a:latin typeface="Arial" pitchFamily="34" charset="0"/>
              <a:cs typeface="Arial" pitchFamily="34" charset="0"/>
            </a:endParaRPr>
          </a:p>
        </p:txBody>
      </p:sp>
      <p:sp>
        <p:nvSpPr>
          <p:cNvPr id="7" name="مستطيل 6"/>
          <p:cNvSpPr/>
          <p:nvPr/>
        </p:nvSpPr>
        <p:spPr>
          <a:xfrm>
            <a:off x="1000100" y="3214686"/>
            <a:ext cx="6500858"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en-US" dirty="0" smtClean="0">
                <a:solidFill>
                  <a:srgbClr val="00B050"/>
                </a:solidFill>
                <a:hlinkClick r:id="rId2"/>
              </a:rPr>
              <a:t>http://lyckhaldou.mountadactif.com/t281-topic</a:t>
            </a:r>
            <a:r>
              <a:rPr lang="ar-SA" dirty="0" smtClean="0"/>
              <a:t> </a:t>
            </a:r>
            <a:endParaRPr lang="ar-SA" dirty="0"/>
          </a:p>
        </p:txBody>
      </p:sp>
      <p:sp>
        <p:nvSpPr>
          <p:cNvPr id="8" name="مستطيل 7"/>
          <p:cNvSpPr/>
          <p:nvPr/>
        </p:nvSpPr>
        <p:spPr>
          <a:xfrm>
            <a:off x="4286248" y="4143380"/>
            <a:ext cx="285752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fontAlgn="base">
              <a:spcBef>
                <a:spcPct val="0"/>
              </a:spcBef>
              <a:spcAft>
                <a:spcPct val="0"/>
              </a:spcAft>
            </a:pPr>
            <a:r>
              <a:rPr lang="ar-SA" sz="2400" b="1" dirty="0" smtClean="0">
                <a:solidFill>
                  <a:srgbClr val="00B050"/>
                </a:solidFill>
                <a:latin typeface="Calibri" pitchFamily="34" charset="0"/>
                <a:ea typeface="Calibri" pitchFamily="34" charset="0"/>
                <a:cs typeface="Arial" pitchFamily="34" charset="0"/>
              </a:rPr>
              <a:t>2- </a:t>
            </a:r>
            <a:r>
              <a:rPr kumimoji="0" lang="ar-SA" sz="2400" b="1" i="0" u="none" strike="noStrike" cap="none" normalizeH="0" baseline="0" dirty="0" smtClean="0">
                <a:ln>
                  <a:noFill/>
                </a:ln>
                <a:solidFill>
                  <a:srgbClr val="00B050"/>
                </a:solidFill>
                <a:effectLst/>
                <a:latin typeface="Calibri" pitchFamily="34" charset="0"/>
                <a:ea typeface="Calibri" pitchFamily="34" charset="0"/>
                <a:cs typeface="Arial" pitchFamily="34" charset="0"/>
              </a:rPr>
              <a:t>مجلة الباحثة</a:t>
            </a:r>
            <a:endParaRPr kumimoji="0" lang="ar-SA" sz="3200" b="0" i="0" u="none" strike="noStrike" cap="none" normalizeH="0" baseline="0" dirty="0" smtClean="0">
              <a:ln>
                <a:noFill/>
              </a:ln>
              <a:solidFill>
                <a:srgbClr val="00B050"/>
              </a:solidFill>
              <a:effectLst/>
              <a:latin typeface="Arial" pitchFamily="34" charset="0"/>
              <a:cs typeface="Arial" pitchFamily="34" charset="0"/>
            </a:endParaRPr>
          </a:p>
        </p:txBody>
      </p:sp>
      <p:sp>
        <p:nvSpPr>
          <p:cNvPr id="9" name="مستطيل 8"/>
          <p:cNvSpPr/>
          <p:nvPr/>
        </p:nvSpPr>
        <p:spPr>
          <a:xfrm>
            <a:off x="1000100" y="4929198"/>
            <a:ext cx="6500858"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en-US" dirty="0" smtClean="0">
                <a:solidFill>
                  <a:srgbClr val="00B050"/>
                </a:solidFill>
                <a:hlinkClick r:id="rId3"/>
              </a:rPr>
              <a:t>http://albahethah.com/ElementsOfCulture.aspx</a:t>
            </a:r>
            <a:endParaRPr lang="ar-SA" dirty="0" smtClean="0">
              <a:solidFill>
                <a:srgbClr val="00B050"/>
              </a:solidFill>
            </a:endParaRPr>
          </a:p>
          <a:p>
            <a:pPr algn="ct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down)">
                                      <p:cBhvr>
                                        <p:cTn id="23" dur="500"/>
                                        <p:tgtEl>
                                          <p:spTgt spid="9">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build="allAtOnce" animBg="1"/>
      <p:bldP spid="9"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علامه استفهام.jpg"/>
          <p:cNvPicPr>
            <a:picLocks noGrp="1" noChangeAspect="1"/>
          </p:cNvPicPr>
          <p:nvPr>
            <p:ph sz="quarter" idx="1"/>
          </p:nvPr>
        </p:nvPicPr>
        <p:blipFill>
          <a:blip r:embed="rId2">
            <a:lum bright="-5000" contrast="14000"/>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0000"/>
              </a:srgbClr>
            </a:outerShdw>
          </a:effectLst>
        </p:spPr>
      </p:pic>
      <p:pic>
        <p:nvPicPr>
          <p:cNvPr id="5" name="صورة 4" descr="ساعه.gif"/>
          <p:cNvPicPr>
            <a:picLocks noChangeAspect="1"/>
          </p:cNvPicPr>
          <p:nvPr/>
        </p:nvPicPr>
        <p:blipFill>
          <a:blip r:embed="rId3"/>
          <a:stretch>
            <a:fillRect/>
          </a:stretch>
        </p:blipFill>
        <p:spPr>
          <a:xfrm>
            <a:off x="0" y="0"/>
            <a:ext cx="2857500" cy="1428750"/>
          </a:xfrm>
          <a:prstGeom prst="rect">
            <a:avLst/>
          </a:prstGeom>
        </p:spPr>
      </p:pic>
      <p:sp>
        <p:nvSpPr>
          <p:cNvPr id="7" name="مستطيل 6"/>
          <p:cNvSpPr/>
          <p:nvPr/>
        </p:nvSpPr>
        <p:spPr>
          <a:xfrm>
            <a:off x="4143372" y="285728"/>
            <a:ext cx="4643470" cy="785818"/>
          </a:xfrm>
          <a:prstGeom prst="rect">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صلي العمود الأول بالعمود الثاني:</a:t>
            </a:r>
            <a:endParaRPr lang="ar-SA" sz="3200" b="1" dirty="0">
              <a:solidFill>
                <a:srgbClr val="00B050"/>
              </a:solidFill>
              <a:latin typeface="Arial" pitchFamily="34" charset="0"/>
              <a:cs typeface="Arial" pitchFamily="34" charset="0"/>
            </a:endParaRPr>
          </a:p>
        </p:txBody>
      </p:sp>
      <p:sp>
        <p:nvSpPr>
          <p:cNvPr id="8" name="شكل بيضاوي 7"/>
          <p:cNvSpPr/>
          <p:nvPr/>
        </p:nvSpPr>
        <p:spPr>
          <a:xfrm>
            <a:off x="6215042" y="2071678"/>
            <a:ext cx="2928958" cy="857256"/>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الثقافة إنسانية</a:t>
            </a:r>
            <a:endParaRPr lang="en-US" sz="3200" b="1" dirty="0">
              <a:solidFill>
                <a:srgbClr val="00B050"/>
              </a:solidFill>
              <a:latin typeface="Arial" pitchFamily="34" charset="0"/>
              <a:cs typeface="Arial" pitchFamily="34" charset="0"/>
            </a:endParaRPr>
          </a:p>
        </p:txBody>
      </p:sp>
      <p:sp>
        <p:nvSpPr>
          <p:cNvPr id="9" name="شكل بيضاوي 8"/>
          <p:cNvSpPr/>
          <p:nvPr/>
        </p:nvSpPr>
        <p:spPr>
          <a:xfrm>
            <a:off x="6143604" y="3643314"/>
            <a:ext cx="3000396" cy="857256"/>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الثقافة مكتسبة</a:t>
            </a:r>
            <a:endParaRPr lang="en-US" sz="3200" b="1" dirty="0">
              <a:solidFill>
                <a:srgbClr val="00B050"/>
              </a:solidFill>
              <a:latin typeface="Arial" pitchFamily="34" charset="0"/>
              <a:cs typeface="Arial" pitchFamily="34" charset="0"/>
            </a:endParaRPr>
          </a:p>
        </p:txBody>
      </p:sp>
      <p:sp>
        <p:nvSpPr>
          <p:cNvPr id="10" name="شكل بيضاوي 9"/>
          <p:cNvSpPr/>
          <p:nvPr/>
        </p:nvSpPr>
        <p:spPr>
          <a:xfrm>
            <a:off x="6215042" y="5357826"/>
            <a:ext cx="2928958" cy="857256"/>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الثقافة متغيرة</a:t>
            </a:r>
            <a:endParaRPr lang="en-US" sz="3200" b="1" dirty="0">
              <a:solidFill>
                <a:srgbClr val="00B050"/>
              </a:solidFill>
              <a:latin typeface="Arial" pitchFamily="34" charset="0"/>
              <a:cs typeface="Arial" pitchFamily="34" charset="0"/>
            </a:endParaRPr>
          </a:p>
        </p:txBody>
      </p:sp>
      <p:sp>
        <p:nvSpPr>
          <p:cNvPr id="11" name="شكل بيضاوي 10"/>
          <p:cNvSpPr/>
          <p:nvPr/>
        </p:nvSpPr>
        <p:spPr>
          <a:xfrm>
            <a:off x="0" y="1643050"/>
            <a:ext cx="3643338" cy="1643074"/>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B050"/>
                </a:solidFill>
                <a:latin typeface="Arial" pitchFamily="34" charset="0"/>
                <a:cs typeface="Arial" pitchFamily="34" charset="0"/>
              </a:rPr>
              <a:t>تكون مختلفة من عصر إلى أخر ومن جيل إلى جيل , ومن مجتمع إلى مجتمع</a:t>
            </a:r>
            <a:endParaRPr lang="ar-SA" sz="2400" b="1" dirty="0">
              <a:solidFill>
                <a:srgbClr val="00B050"/>
              </a:solidFill>
            </a:endParaRPr>
          </a:p>
        </p:txBody>
      </p:sp>
      <p:sp>
        <p:nvSpPr>
          <p:cNvPr id="12" name="شكل بيضاوي 11"/>
          <p:cNvSpPr/>
          <p:nvPr/>
        </p:nvSpPr>
        <p:spPr>
          <a:xfrm>
            <a:off x="0" y="3643314"/>
            <a:ext cx="3643306" cy="1071570"/>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B050"/>
                </a:solidFill>
                <a:latin typeface="Arial" pitchFamily="34" charset="0"/>
                <a:cs typeface="Arial" pitchFamily="34" charset="0"/>
              </a:rPr>
              <a:t>تختص بالعنصر البشري</a:t>
            </a:r>
            <a:endParaRPr lang="ar-SA" sz="2400" dirty="0">
              <a:solidFill>
                <a:srgbClr val="00B050"/>
              </a:solidFill>
            </a:endParaRPr>
          </a:p>
        </p:txBody>
      </p:sp>
      <p:sp>
        <p:nvSpPr>
          <p:cNvPr id="13" name="شكل بيضاوي 12"/>
          <p:cNvSpPr/>
          <p:nvPr/>
        </p:nvSpPr>
        <p:spPr>
          <a:xfrm>
            <a:off x="0" y="5286388"/>
            <a:ext cx="3571900" cy="1071570"/>
          </a:xfrm>
          <a:prstGeom prst="ellipse">
            <a:avLst/>
          </a:prstGeom>
          <a:solidFill>
            <a:srgbClr val="CECDC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 </a:t>
            </a:r>
            <a:r>
              <a:rPr lang="ar-SA" sz="2400" b="1" dirty="0" smtClean="0">
                <a:solidFill>
                  <a:srgbClr val="00B050"/>
                </a:solidFill>
                <a:latin typeface="Arial" pitchFamily="34" charset="0"/>
                <a:cs typeface="Arial" pitchFamily="34" charset="0"/>
              </a:rPr>
              <a:t>يتعلمها الإنسان بالممارسة والتقليد </a:t>
            </a:r>
            <a:endParaRPr lang="ar-SA" sz="2400" dirty="0">
              <a:solidFill>
                <a:srgbClr val="00B050"/>
              </a:solidFill>
            </a:endParaRPr>
          </a:p>
        </p:txBody>
      </p:sp>
      <p:cxnSp>
        <p:nvCxnSpPr>
          <p:cNvPr id="15" name="رابط كسهم مستقيم 14"/>
          <p:cNvCxnSpPr>
            <a:stCxn id="8" idx="2"/>
          </p:cNvCxnSpPr>
          <p:nvPr/>
        </p:nvCxnSpPr>
        <p:spPr>
          <a:xfrm rot="10800000" flipV="1">
            <a:off x="3786182" y="2500306"/>
            <a:ext cx="2428860" cy="16430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stCxn id="9" idx="2"/>
          </p:cNvCxnSpPr>
          <p:nvPr/>
        </p:nvCxnSpPr>
        <p:spPr>
          <a:xfrm rot="10800000" flipV="1">
            <a:off x="3643306" y="4071942"/>
            <a:ext cx="2500298" cy="16430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rot="16200000" flipV="1">
            <a:off x="3464711" y="2750339"/>
            <a:ext cx="3000396" cy="26432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wipe(down)">
                                      <p:cBhvr>
                                        <p:cTn id="20" dur="500"/>
                                        <p:tgtEl>
                                          <p:spTgt spid="8">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bg/>
                                          </p:spTgt>
                                        </p:tgtEl>
                                        <p:attrNameLst>
                                          <p:attrName>style.visibility</p:attrName>
                                        </p:attrNameLst>
                                      </p:cBhvr>
                                      <p:to>
                                        <p:strVal val="visible"/>
                                      </p:to>
                                    </p:set>
                                    <p:animEffect transition="in" filter="wipe(down)">
                                      <p:cBhvr>
                                        <p:cTn id="28" dur="500"/>
                                        <p:tgtEl>
                                          <p:spTgt spid="9">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bg/>
                                          </p:spTgt>
                                        </p:tgtEl>
                                        <p:attrNameLst>
                                          <p:attrName>style.visibility</p:attrName>
                                        </p:attrNameLst>
                                      </p:cBhvr>
                                      <p:to>
                                        <p:strVal val="visible"/>
                                      </p:to>
                                    </p:set>
                                    <p:animEffect transition="in" filter="wipe(down)">
                                      <p:cBhvr>
                                        <p:cTn id="36" dur="500"/>
                                        <p:tgtEl>
                                          <p:spTgt spid="10">
                                            <p:bg/>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wipe(down)">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bg/>
                                          </p:spTgt>
                                        </p:tgtEl>
                                        <p:attrNameLst>
                                          <p:attrName>style.visibility</p:attrName>
                                        </p:attrNameLst>
                                      </p:cBhvr>
                                      <p:to>
                                        <p:strVal val="visible"/>
                                      </p:to>
                                    </p:set>
                                    <p:animEffect transition="in" filter="wipe(down)">
                                      <p:cBhvr>
                                        <p:cTn id="44" dur="500"/>
                                        <p:tgtEl>
                                          <p:spTgt spid="11">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bg/>
                                          </p:spTgt>
                                        </p:tgtEl>
                                        <p:attrNameLst>
                                          <p:attrName>style.visibility</p:attrName>
                                        </p:attrNameLst>
                                      </p:cBhvr>
                                      <p:to>
                                        <p:strVal val="visible"/>
                                      </p:to>
                                    </p:set>
                                    <p:animEffect transition="in" filter="wipe(down)">
                                      <p:cBhvr>
                                        <p:cTn id="60" dur="500"/>
                                        <p:tgtEl>
                                          <p:spTgt spid="13">
                                            <p:bg/>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wipe(down)">
                                      <p:cBhvr>
                                        <p:cTn id="63" dur="500"/>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P spid="10" grpId="0" build="allAtOnce" animBg="1"/>
      <p:bldP spid="11" grpId="0" build="allAtOnce" animBg="1"/>
      <p:bldP spid="12" grpId="0" build="allAtOnce" animBg="1"/>
      <p:bldP spid="13"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928926" y="2571744"/>
            <a:ext cx="3786214"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B050"/>
                </a:solidFill>
                <a:latin typeface="Arial" pitchFamily="34" charset="0"/>
                <a:cs typeface="Arial" pitchFamily="34" charset="0"/>
              </a:rPr>
              <a:t>الأساس الاجتماعي</a:t>
            </a:r>
            <a:endParaRPr lang="ar-SA" sz="3200" b="1" dirty="0">
              <a:solidFill>
                <a:srgbClr val="00B050"/>
              </a:solidFill>
              <a:latin typeface="Arial" pitchFamily="34" charset="0"/>
              <a:cs typeface="Arial" pitchFamily="34" charset="0"/>
            </a:endParaRPr>
          </a:p>
        </p:txBody>
      </p:sp>
      <p:sp>
        <p:nvSpPr>
          <p:cNvPr id="5" name="مستطيل مستدير الزوايا 4"/>
          <p:cNvSpPr/>
          <p:nvPr/>
        </p:nvSpPr>
        <p:spPr>
          <a:xfrm>
            <a:off x="4714876" y="571480"/>
            <a:ext cx="3500430" cy="1285860"/>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rgbClr val="0070C0"/>
                </a:solidFill>
                <a:latin typeface="Arial" pitchFamily="34" charset="0"/>
                <a:cs typeface="Arial" pitchFamily="34" charset="0"/>
              </a:rPr>
              <a:t>مفهوم المجتمع وعلاقته بالمنهج المدرسي</a:t>
            </a:r>
          </a:p>
        </p:txBody>
      </p:sp>
      <p:sp>
        <p:nvSpPr>
          <p:cNvPr id="6" name="مستطيل مستدير الزوايا 5"/>
          <p:cNvSpPr/>
          <p:nvPr/>
        </p:nvSpPr>
        <p:spPr>
          <a:xfrm>
            <a:off x="785786" y="500042"/>
            <a:ext cx="3429024" cy="1285884"/>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الأدوار </a:t>
            </a:r>
            <a:r>
              <a:rPr lang="ar-SA" sz="2400" b="1" dirty="0" err="1" smtClean="0">
                <a:solidFill>
                  <a:srgbClr val="0070C0"/>
                </a:solidFill>
                <a:latin typeface="Arial" pitchFamily="34" charset="0"/>
                <a:cs typeface="Arial" pitchFamily="34" charset="0"/>
              </a:rPr>
              <a:t>الأجتماعية</a:t>
            </a:r>
            <a:r>
              <a:rPr lang="ar-SA" sz="2400" b="1" dirty="0" smtClean="0">
                <a:solidFill>
                  <a:srgbClr val="0070C0"/>
                </a:solidFill>
                <a:latin typeface="Arial" pitchFamily="34" charset="0"/>
                <a:cs typeface="Arial" pitchFamily="34" charset="0"/>
              </a:rPr>
              <a:t> للمنهج المدرسي</a:t>
            </a:r>
            <a:endParaRPr lang="ar-SA" sz="2400" b="1" dirty="0">
              <a:solidFill>
                <a:srgbClr val="0070C0"/>
              </a:solidFill>
            </a:endParaRPr>
          </a:p>
        </p:txBody>
      </p:sp>
      <p:sp>
        <p:nvSpPr>
          <p:cNvPr id="7" name="مستطيل مستدير الزوايا 6"/>
          <p:cNvSpPr/>
          <p:nvPr/>
        </p:nvSpPr>
        <p:spPr>
          <a:xfrm>
            <a:off x="6143636" y="4572008"/>
            <a:ext cx="2857488" cy="1214446"/>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المنهج المدرسي ودوره في تربية النشء</a:t>
            </a:r>
          </a:p>
          <a:p>
            <a:pPr algn="ctr"/>
            <a:endParaRPr lang="ar-SA" b="1" dirty="0" smtClean="0">
              <a:solidFill>
                <a:schemeClr val="accent1">
                  <a:lumMod val="75000"/>
                </a:schemeClr>
              </a:solidFill>
            </a:endParaRPr>
          </a:p>
        </p:txBody>
      </p:sp>
      <p:sp>
        <p:nvSpPr>
          <p:cNvPr id="8" name="مستطيل مستدير الزوايا 7"/>
          <p:cNvSpPr/>
          <p:nvPr/>
        </p:nvSpPr>
        <p:spPr>
          <a:xfrm>
            <a:off x="3357554" y="4786322"/>
            <a:ext cx="2428892" cy="142876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ثقافة المجتمع</a:t>
            </a:r>
            <a:endParaRPr lang="ar-SA" sz="2400" b="1" dirty="0">
              <a:solidFill>
                <a:srgbClr val="0070C0"/>
              </a:solidFill>
              <a:latin typeface="Arial" pitchFamily="34" charset="0"/>
              <a:cs typeface="Arial" pitchFamily="34" charset="0"/>
            </a:endParaRPr>
          </a:p>
        </p:txBody>
      </p:sp>
      <p:sp>
        <p:nvSpPr>
          <p:cNvPr id="9" name="مستطيل مستدير الزوايا 8"/>
          <p:cNvSpPr/>
          <p:nvPr/>
        </p:nvSpPr>
        <p:spPr>
          <a:xfrm>
            <a:off x="214282" y="4000504"/>
            <a:ext cx="2357454" cy="13573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عناصر الثقافة وعلاقتها بالمنهج</a:t>
            </a:r>
            <a:endParaRPr lang="ar-SA" sz="2400" b="1" dirty="0">
              <a:solidFill>
                <a:srgbClr val="0070C0"/>
              </a:solidFill>
              <a:latin typeface="Arial" pitchFamily="34" charset="0"/>
              <a:cs typeface="Arial" pitchFamily="34" charset="0"/>
            </a:endParaRPr>
          </a:p>
        </p:txBody>
      </p:sp>
      <p:sp>
        <p:nvSpPr>
          <p:cNvPr id="10" name="مستطيل مستدير الزوايا 9"/>
          <p:cNvSpPr/>
          <p:nvPr/>
        </p:nvSpPr>
        <p:spPr>
          <a:xfrm>
            <a:off x="214282" y="1928802"/>
            <a:ext cx="2357422" cy="14287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70C0"/>
                </a:solidFill>
                <a:latin typeface="Arial" pitchFamily="34" charset="0"/>
                <a:cs typeface="Arial" pitchFamily="34" charset="0"/>
              </a:rPr>
              <a:t>خصائص الثقافة</a:t>
            </a:r>
            <a:endParaRPr lang="ar-SA" sz="2400" b="1" dirty="0">
              <a:solidFill>
                <a:srgbClr val="0070C0"/>
              </a:solidFill>
              <a:latin typeface="Arial" pitchFamily="34" charset="0"/>
              <a:cs typeface="Arial" pitchFamily="34" charset="0"/>
            </a:endParaRPr>
          </a:p>
        </p:txBody>
      </p:sp>
      <p:cxnSp>
        <p:nvCxnSpPr>
          <p:cNvPr id="11" name="رابط بشكل مرفق 10"/>
          <p:cNvCxnSpPr/>
          <p:nvPr/>
        </p:nvCxnSpPr>
        <p:spPr>
          <a:xfrm rot="5400000" flipH="1" flipV="1">
            <a:off x="6465107" y="2035959"/>
            <a:ext cx="928694" cy="8572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بشكل مرفق 11"/>
          <p:cNvCxnSpPr/>
          <p:nvPr/>
        </p:nvCxnSpPr>
        <p:spPr>
          <a:xfrm rot="16200000" flipV="1">
            <a:off x="3571868" y="1928802"/>
            <a:ext cx="714380"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رابط بشكل مرفق 13"/>
          <p:cNvCxnSpPr/>
          <p:nvPr/>
        </p:nvCxnSpPr>
        <p:spPr>
          <a:xfrm rot="16200000" flipH="1">
            <a:off x="6572264" y="3571876"/>
            <a:ext cx="857256" cy="8572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بشكل مرفق 14"/>
          <p:cNvCxnSpPr/>
          <p:nvPr/>
        </p:nvCxnSpPr>
        <p:spPr>
          <a:xfrm rot="5400000">
            <a:off x="5072066" y="4000504"/>
            <a:ext cx="857256"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بشكل مرفق 15"/>
          <p:cNvCxnSpPr/>
          <p:nvPr/>
        </p:nvCxnSpPr>
        <p:spPr>
          <a:xfrm rot="10800000" flipV="1">
            <a:off x="2643174" y="3714752"/>
            <a:ext cx="785818" cy="7143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رابط بشكل مرفق 16"/>
          <p:cNvCxnSpPr/>
          <p:nvPr/>
        </p:nvCxnSpPr>
        <p:spPr>
          <a:xfrm rot="10800000">
            <a:off x="2714612" y="2428868"/>
            <a:ext cx="642942"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wipe(down)">
                                      <p:cBhvr>
                                        <p:cTn id="20" dur="500"/>
                                        <p:tgtEl>
                                          <p:spTgt spid="5">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ipe(down)">
                                      <p:cBhvr>
                                        <p:cTn id="33" dur="500"/>
                                        <p:tgtEl>
                                          <p:spTgt spid="6">
                                            <p:bg/>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bg/>
                                          </p:spTgt>
                                        </p:tgtEl>
                                        <p:attrNameLst>
                                          <p:attrName>style.visibility</p:attrName>
                                        </p:attrNameLst>
                                      </p:cBhvr>
                                      <p:to>
                                        <p:strVal val="visible"/>
                                      </p:to>
                                    </p:set>
                                    <p:animEffect transition="in" filter="wipe(down)">
                                      <p:cBhvr>
                                        <p:cTn id="46" dur="500"/>
                                        <p:tgtEl>
                                          <p:spTgt spid="7">
                                            <p:bg/>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wipe(down)">
                                      <p:cBhvr>
                                        <p:cTn id="49" dur="500"/>
                                        <p:tgtEl>
                                          <p:spTgt spid="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8">
                                            <p:bg/>
                                          </p:spTgt>
                                        </p:tgtEl>
                                        <p:attrNameLst>
                                          <p:attrName>style.visibility</p:attrName>
                                        </p:attrNameLst>
                                      </p:cBhvr>
                                      <p:to>
                                        <p:strVal val="visible"/>
                                      </p:to>
                                    </p:set>
                                    <p:animEffect transition="in" filter="wipe(down)">
                                      <p:cBhvr>
                                        <p:cTn id="59" dur="500"/>
                                        <p:tgtEl>
                                          <p:spTgt spid="8">
                                            <p:bg/>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down)">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bg/>
                                          </p:spTgt>
                                        </p:tgtEl>
                                        <p:attrNameLst>
                                          <p:attrName>style.visibility</p:attrName>
                                        </p:attrNameLst>
                                      </p:cBhvr>
                                      <p:to>
                                        <p:strVal val="visible"/>
                                      </p:to>
                                    </p:set>
                                    <p:animEffect transition="in" filter="wipe(down)">
                                      <p:cBhvr>
                                        <p:cTn id="72" dur="500"/>
                                        <p:tgtEl>
                                          <p:spTgt spid="9">
                                            <p:bg/>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animEffect transition="in" filter="wipe(down)">
                                      <p:cBhvr>
                                        <p:cTn id="75" dur="500"/>
                                        <p:tgtEl>
                                          <p:spTgt spid="9">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down)">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0">
                                            <p:bg/>
                                          </p:spTgt>
                                        </p:tgtEl>
                                        <p:attrNameLst>
                                          <p:attrName>style.visibility</p:attrName>
                                        </p:attrNameLst>
                                      </p:cBhvr>
                                      <p:to>
                                        <p:strVal val="visible"/>
                                      </p:to>
                                    </p:set>
                                    <p:animEffect transition="in" filter="wipe(down)">
                                      <p:cBhvr>
                                        <p:cTn id="85" dur="500"/>
                                        <p:tgtEl>
                                          <p:spTgt spid="10">
                                            <p:bg/>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wipe(down)">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P spid="9" grpId="0" build="allAtOnce" animBg="1"/>
      <p:bldP spid="10"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7239000" cy="6098570"/>
          </a:xfrm>
        </p:spPr>
        <p:txBody>
          <a:bodyPr>
            <a:normAutofit/>
          </a:bodyPr>
          <a:lstStyle/>
          <a:p>
            <a:endParaRPr lang="ar-SA" sz="3200" b="1" dirty="0" smtClean="0">
              <a:solidFill>
                <a:schemeClr val="accent1">
                  <a:lumMod val="75000"/>
                </a:schemeClr>
              </a:solidFill>
              <a:latin typeface="Arial" pitchFamily="34" charset="0"/>
              <a:cs typeface="Arial" pitchFamily="34" charset="0"/>
            </a:endParaRPr>
          </a:p>
          <a:p>
            <a:endParaRPr lang="ar-SA"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إذن لابد لتكوين المجتمع من أفراد , ولابد من أن تربطهم </a:t>
            </a:r>
            <a:r>
              <a:rPr lang="ar-SA" sz="3200" b="1" dirty="0" err="1" smtClean="0">
                <a:solidFill>
                  <a:schemeClr val="accent1">
                    <a:lumMod val="75000"/>
                  </a:schemeClr>
                </a:solidFill>
                <a:latin typeface="Arial" pitchFamily="34" charset="0"/>
                <a:cs typeface="Arial" pitchFamily="34" charset="0"/>
              </a:rPr>
              <a:t>ببعضهم</a:t>
            </a:r>
            <a:r>
              <a:rPr lang="ar-SA" sz="3200" b="1" dirty="0" smtClean="0">
                <a:solidFill>
                  <a:schemeClr val="accent1">
                    <a:lumMod val="75000"/>
                  </a:schemeClr>
                </a:solidFill>
                <a:latin typeface="Arial" pitchFamily="34" charset="0"/>
                <a:cs typeface="Arial" pitchFamily="34" charset="0"/>
              </a:rPr>
              <a:t> روابط مشتركة , وتسود بينهم خصائص معينة . ومعنى هذا أن الأفراد بدون روابط مشتركة لا يكونون مجتمعاُ , وإن اجتمعوا في مكان واحد...</a:t>
            </a:r>
            <a:endParaRPr lang="ar-SA" sz="3200" dirty="0"/>
          </a:p>
        </p:txBody>
      </p:sp>
      <p:pic>
        <p:nvPicPr>
          <p:cNvPr id="4" name="صورة 3" descr="المجتمع.jpg"/>
          <p:cNvPicPr>
            <a:picLocks noChangeAspect="1"/>
          </p:cNvPicPr>
          <p:nvPr/>
        </p:nvPicPr>
        <p:blipFill>
          <a:blip r:embed="rId2"/>
          <a:stretch>
            <a:fillRect/>
          </a:stretch>
        </p:blipFill>
        <p:spPr>
          <a:xfrm>
            <a:off x="0" y="4572008"/>
            <a:ext cx="3040045" cy="2285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214414" y="285728"/>
            <a:ext cx="5715040" cy="18573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5400" b="1" dirty="0" smtClean="0">
                <a:solidFill>
                  <a:schemeClr val="tx1"/>
                </a:solidFill>
                <a:latin typeface="Arial" pitchFamily="34" charset="0"/>
                <a:cs typeface="Arial" pitchFamily="34" charset="0"/>
              </a:rPr>
              <a:t>نشكر لكن حسن استماعكن</a:t>
            </a:r>
            <a:endParaRPr lang="ar-SA" sz="5400" b="1" dirty="0">
              <a:solidFill>
                <a:schemeClr val="tx1"/>
              </a:solidFill>
              <a:latin typeface="Arial" pitchFamily="34" charset="0"/>
              <a:cs typeface="Arial" pitchFamily="34" charset="0"/>
            </a:endParaRPr>
          </a:p>
        </p:txBody>
      </p:sp>
      <p:pic>
        <p:nvPicPr>
          <p:cNvPr id="6" name="صورة 5" descr="1393_purplelovewallpaper.jpg"/>
          <p:cNvPicPr>
            <a:picLocks noChangeAspect="1"/>
          </p:cNvPicPr>
          <p:nvPr/>
        </p:nvPicPr>
        <p:blipFill>
          <a:blip r:embed="rId2"/>
          <a:stretch>
            <a:fillRect/>
          </a:stretch>
        </p:blipFill>
        <p:spPr>
          <a:xfrm>
            <a:off x="1571604" y="2714620"/>
            <a:ext cx="5143536" cy="3536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7239000" cy="6170008"/>
          </a:xfrm>
        </p:spPr>
        <p:txBody>
          <a:bodyPr/>
          <a:lstStyle/>
          <a:p>
            <a:endParaRPr lang="ar-SA" sz="3200" b="1" dirty="0" smtClean="0">
              <a:solidFill>
                <a:schemeClr val="accent1">
                  <a:lumMod val="75000"/>
                </a:schemeClr>
              </a:solidFill>
              <a:latin typeface="Arial" pitchFamily="34" charset="0"/>
              <a:cs typeface="Arial" pitchFamily="34" charset="0"/>
            </a:endParaRPr>
          </a:p>
          <a:p>
            <a:endParaRPr lang="ar-SA" sz="3200" b="1" dirty="0" smtClean="0">
              <a:solidFill>
                <a:schemeClr val="accent1">
                  <a:lumMod val="7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ويترتب على هذا المفهوم أن يكون للمجتمع – أي مجتمع –عدد من النظم الدينية والتربوية والسياسية والاقتصادية والاجتماعية والقانونية والثقافية وغيرها , وتمارس تلك النظم أدوارها في المجتمع من خلال </a:t>
            </a:r>
            <a:r>
              <a:rPr lang="ar-SA" sz="3200" b="1" dirty="0" err="1" smtClean="0">
                <a:solidFill>
                  <a:schemeClr val="accent1">
                    <a:lumMod val="75000"/>
                  </a:schemeClr>
                </a:solidFill>
                <a:latin typeface="Arial" pitchFamily="34" charset="0"/>
                <a:cs typeface="Arial" pitchFamily="34" charset="0"/>
              </a:rPr>
              <a:t>مايعرف</a:t>
            </a:r>
            <a:r>
              <a:rPr lang="ar-SA" sz="3200" b="1" dirty="0" smtClean="0">
                <a:solidFill>
                  <a:schemeClr val="accent1">
                    <a:lumMod val="75000"/>
                  </a:schemeClr>
                </a:solidFill>
                <a:latin typeface="Arial" pitchFamily="34" charset="0"/>
                <a:cs typeface="Arial" pitchFamily="34" charset="0"/>
              </a:rPr>
              <a:t> بالمؤسسات الاجتماعية.</a:t>
            </a:r>
            <a:endParaRPr lang="ar-SA" sz="3200" b="1" dirty="0" smtClean="0">
              <a:latin typeface="Arial" pitchFamily="34" charset="0"/>
              <a:cs typeface="Arial" pitchFamily="34" charset="0"/>
            </a:endParaRPr>
          </a:p>
          <a:p>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239000" cy="1143000"/>
          </a:xfrm>
        </p:spPr>
        <p:txBody>
          <a:bodyPr>
            <a:noAutofit/>
          </a:bodyPr>
          <a:lstStyle/>
          <a:p>
            <a:r>
              <a:rPr lang="ar-SA" sz="4400" b="0" dirty="0" smtClean="0">
                <a:solidFill>
                  <a:schemeClr val="accent1">
                    <a:lumMod val="75000"/>
                  </a:schemeClr>
                </a:solidFill>
                <a:latin typeface="Arial" pitchFamily="34" charset="0"/>
                <a:cs typeface="Arial" pitchFamily="34" charset="0"/>
              </a:rPr>
              <a:t>أهمية النظام التربوي بين النظم الأخرى </a:t>
            </a:r>
            <a:endParaRPr lang="ar-SA" sz="4400" b="0" dirty="0">
              <a:latin typeface="Arial" pitchFamily="34" charset="0"/>
              <a:cs typeface="Arial" pitchFamily="34" charset="0"/>
            </a:endParaRPr>
          </a:p>
        </p:txBody>
      </p:sp>
      <p:sp>
        <p:nvSpPr>
          <p:cNvPr id="3" name="عنصر نائب للمحتوى 2"/>
          <p:cNvSpPr>
            <a:spLocks noGrp="1"/>
          </p:cNvSpPr>
          <p:nvPr>
            <p:ph idx="1"/>
          </p:nvPr>
        </p:nvSpPr>
        <p:spPr/>
        <p:txBody>
          <a:bodyPr>
            <a:normAutofit/>
          </a:bodyPr>
          <a:lstStyle/>
          <a:p>
            <a:r>
              <a:rPr lang="ar-SA" sz="3200" b="1" dirty="0" smtClean="0">
                <a:solidFill>
                  <a:schemeClr val="accent1">
                    <a:lumMod val="75000"/>
                  </a:schemeClr>
                </a:solidFill>
                <a:latin typeface="Arial" pitchFamily="34" charset="0"/>
                <a:cs typeface="Arial" pitchFamily="34" charset="0"/>
              </a:rPr>
              <a:t>وتأتي أهمية النظام التربوي بين النظم الأخرى , من كونه المسئول عن إعداد الكوادر اللازمة للعمل في سائر المؤسسات الاجتماعية الأخرى , ومن ثم فبقدر </a:t>
            </a:r>
            <a:r>
              <a:rPr lang="ar-SA" sz="3200" b="1" dirty="0" err="1" smtClean="0">
                <a:solidFill>
                  <a:schemeClr val="accent1">
                    <a:lumMod val="75000"/>
                  </a:schemeClr>
                </a:solidFill>
                <a:latin typeface="Arial" pitchFamily="34" charset="0"/>
                <a:cs typeface="Arial" pitchFamily="34" charset="0"/>
              </a:rPr>
              <a:t>مايكون</a:t>
            </a:r>
            <a:r>
              <a:rPr lang="ar-SA" sz="3200" b="1" dirty="0" smtClean="0">
                <a:solidFill>
                  <a:schemeClr val="accent1">
                    <a:lumMod val="75000"/>
                  </a:schemeClr>
                </a:solidFill>
                <a:latin typeface="Arial" pitchFamily="34" charset="0"/>
                <a:cs typeface="Arial" pitchFamily="34" charset="0"/>
              </a:rPr>
              <a:t> التشكيل والإعداد التربوي جيداً , يأتي العطاء من أفراد المجتمع المتعلمين كبيراً ومجدياً .</a:t>
            </a:r>
            <a:endParaRPr lang="ar-SA" sz="3200" b="1" dirty="0"/>
          </a:p>
        </p:txBody>
      </p:sp>
      <p:pic>
        <p:nvPicPr>
          <p:cNvPr id="4" name="صورة 3" descr="المنهج"/>
          <p:cNvPicPr>
            <a:picLocks noChangeAspect="1"/>
          </p:cNvPicPr>
          <p:nvPr/>
        </p:nvPicPr>
        <p:blipFill>
          <a:blip r:embed="rId2"/>
          <a:stretch>
            <a:fillRect/>
          </a:stretch>
        </p:blipFill>
        <p:spPr>
          <a:xfrm>
            <a:off x="500034" y="4500570"/>
            <a:ext cx="2214578" cy="21696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7239000" cy="5955694"/>
          </a:xfrm>
        </p:spPr>
        <p:txBody>
          <a:bodyPr/>
          <a:lstStyle/>
          <a:p>
            <a:r>
              <a:rPr lang="ar-SA" sz="4400" dirty="0" smtClean="0">
                <a:solidFill>
                  <a:schemeClr val="tx1">
                    <a:lumMod val="75000"/>
                    <a:lumOff val="25000"/>
                  </a:schemeClr>
                </a:solidFill>
                <a:latin typeface="Arial" pitchFamily="34" charset="0"/>
                <a:cs typeface="Arial" pitchFamily="34" charset="0"/>
              </a:rPr>
              <a:t>نلخص من ذلك </a:t>
            </a:r>
          </a:p>
          <a:p>
            <a:endParaRPr lang="ar-SA" sz="3200" b="1" dirty="0" smtClean="0">
              <a:solidFill>
                <a:schemeClr val="tx1">
                  <a:lumMod val="75000"/>
                  <a:lumOff val="25000"/>
                </a:schemeClr>
              </a:solidFill>
              <a:latin typeface="Arial" pitchFamily="34" charset="0"/>
              <a:cs typeface="Arial" pitchFamily="34" charset="0"/>
            </a:endParaRPr>
          </a:p>
          <a:p>
            <a:r>
              <a:rPr lang="ar-SA" sz="3200" b="1" dirty="0" smtClean="0">
                <a:solidFill>
                  <a:schemeClr val="accent1">
                    <a:lumMod val="75000"/>
                  </a:schemeClr>
                </a:solidFill>
                <a:latin typeface="Arial" pitchFamily="34" charset="0"/>
                <a:cs typeface="Arial" pitchFamily="34" charset="0"/>
              </a:rPr>
              <a:t>إلى أن التأثير بين المجتمع والمنهج المدرسي </a:t>
            </a:r>
            <a:r>
              <a:rPr lang="ar-SA" sz="3200" b="1" dirty="0" err="1" smtClean="0">
                <a:solidFill>
                  <a:schemeClr val="accent1">
                    <a:lumMod val="75000"/>
                  </a:schemeClr>
                </a:solidFill>
                <a:latin typeface="Arial" pitchFamily="34" charset="0"/>
                <a:cs typeface="Arial" pitchFamily="34" charset="0"/>
              </a:rPr>
              <a:t>متباد</a:t>
            </a:r>
            <a:r>
              <a:rPr lang="ar-SA" sz="3200" b="1" dirty="0" smtClean="0">
                <a:solidFill>
                  <a:schemeClr val="accent1">
                    <a:lumMod val="75000"/>
                  </a:schemeClr>
                </a:solidFill>
                <a:latin typeface="Arial" pitchFamily="34" charset="0"/>
                <a:cs typeface="Arial" pitchFamily="34" charset="0"/>
              </a:rPr>
              <a:t> ومستمر , ومن هنا تأتي أهمية الأساس الاجتماعي في بناء المناهج , فهو أقوى الأسس تأثيراً في تحديد ملامح المنهج نظراً للطبيعة الخاصة بكل مجتمع , من حيث تقاليده وقيمه ومشكلاته وطموحاته التي تختلف عن أي مجتمع آخر , فهذه المقومات جميعها يجب أخذها في الحسبان عن التخطيط للمنهج وبنائه وتقويمه وتطويره  ..  </a:t>
            </a:r>
          </a:p>
          <a:p>
            <a:endParaRPr lang="ar-SA" sz="3200" b="1" dirty="0"/>
          </a:p>
        </p:txBody>
      </p:sp>
      <p:pic>
        <p:nvPicPr>
          <p:cNvPr id="4" name="صورة 3" descr="المجتمع.jpg"/>
          <p:cNvPicPr>
            <a:picLocks noChangeAspect="1"/>
          </p:cNvPicPr>
          <p:nvPr/>
        </p:nvPicPr>
        <p:blipFill>
          <a:blip r:embed="rId2"/>
          <a:stretch>
            <a:fillRect/>
          </a:stretch>
        </p:blipFill>
        <p:spPr>
          <a:xfrm>
            <a:off x="0" y="0"/>
            <a:ext cx="3071802" cy="17049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239000" cy="1323034"/>
          </a:xfrm>
        </p:spPr>
        <p:txBody>
          <a:bodyPr>
            <a:noAutofit/>
          </a:bodyPr>
          <a:lstStyle/>
          <a:p>
            <a:pPr algn="ctr"/>
            <a:r>
              <a:rPr lang="ar-SA" sz="4400" b="0" dirty="0" smtClean="0">
                <a:solidFill>
                  <a:schemeClr val="tx1">
                    <a:lumMod val="75000"/>
                    <a:lumOff val="25000"/>
                  </a:schemeClr>
                </a:solidFill>
                <a:latin typeface="Arial" pitchFamily="34" charset="0"/>
                <a:cs typeface="Arial" pitchFamily="34" charset="0"/>
              </a:rPr>
              <a:t/>
            </a:r>
            <a:br>
              <a:rPr lang="ar-SA" sz="4400" b="0" dirty="0" smtClean="0">
                <a:solidFill>
                  <a:schemeClr val="tx1">
                    <a:lumMod val="75000"/>
                    <a:lumOff val="25000"/>
                  </a:schemeClr>
                </a:solidFill>
                <a:latin typeface="Arial" pitchFamily="34" charset="0"/>
                <a:cs typeface="Arial" pitchFamily="34" charset="0"/>
              </a:rPr>
            </a:br>
            <a:r>
              <a:rPr lang="ar-SA" sz="4400" b="0" dirty="0" smtClean="0">
                <a:solidFill>
                  <a:schemeClr val="tx1">
                    <a:lumMod val="75000"/>
                    <a:lumOff val="25000"/>
                  </a:schemeClr>
                </a:solidFill>
                <a:latin typeface="Arial" pitchFamily="34" charset="0"/>
                <a:cs typeface="Arial" pitchFamily="34" charset="0"/>
              </a:rPr>
              <a:t/>
            </a:r>
            <a:br>
              <a:rPr lang="ar-SA" sz="4400" b="0" dirty="0" smtClean="0">
                <a:solidFill>
                  <a:schemeClr val="tx1">
                    <a:lumMod val="75000"/>
                    <a:lumOff val="25000"/>
                  </a:schemeClr>
                </a:solidFill>
                <a:latin typeface="Arial" pitchFamily="34" charset="0"/>
                <a:cs typeface="Arial" pitchFamily="34" charset="0"/>
              </a:rPr>
            </a:br>
            <a:r>
              <a:rPr lang="ar-SA" sz="4400" b="0" dirty="0" smtClean="0">
                <a:solidFill>
                  <a:schemeClr val="tx1">
                    <a:lumMod val="75000"/>
                    <a:lumOff val="25000"/>
                  </a:schemeClr>
                </a:solidFill>
                <a:latin typeface="Arial" pitchFamily="34" charset="0"/>
                <a:cs typeface="Arial" pitchFamily="34" charset="0"/>
              </a:rPr>
              <a:t/>
            </a:r>
            <a:br>
              <a:rPr lang="ar-SA" sz="4400" b="0" dirty="0" smtClean="0">
                <a:solidFill>
                  <a:schemeClr val="tx1">
                    <a:lumMod val="75000"/>
                    <a:lumOff val="25000"/>
                  </a:schemeClr>
                </a:solidFill>
                <a:latin typeface="Arial" pitchFamily="34" charset="0"/>
                <a:cs typeface="Arial" pitchFamily="34" charset="0"/>
              </a:rPr>
            </a:br>
            <a:r>
              <a:rPr lang="ar-SA" sz="4400" b="0" dirty="0" smtClean="0">
                <a:solidFill>
                  <a:schemeClr val="tx1">
                    <a:lumMod val="75000"/>
                    <a:lumOff val="25000"/>
                  </a:schemeClr>
                </a:solidFill>
                <a:latin typeface="Arial" pitchFamily="34" charset="0"/>
                <a:cs typeface="Arial" pitchFamily="34" charset="0"/>
              </a:rPr>
              <a:t/>
            </a:r>
            <a:br>
              <a:rPr lang="ar-SA" sz="4400" b="0" dirty="0" smtClean="0">
                <a:solidFill>
                  <a:schemeClr val="tx1">
                    <a:lumMod val="75000"/>
                    <a:lumOff val="25000"/>
                  </a:schemeClr>
                </a:solidFill>
                <a:latin typeface="Arial" pitchFamily="34" charset="0"/>
                <a:cs typeface="Arial" pitchFamily="34" charset="0"/>
              </a:rPr>
            </a:br>
            <a:r>
              <a:rPr lang="ar-SA" sz="4400" b="0" dirty="0" smtClean="0">
                <a:solidFill>
                  <a:schemeClr val="tx1">
                    <a:lumMod val="75000"/>
                    <a:lumOff val="25000"/>
                  </a:schemeClr>
                </a:solidFill>
                <a:latin typeface="Arial" pitchFamily="34" charset="0"/>
                <a:cs typeface="Arial" pitchFamily="34" charset="0"/>
              </a:rPr>
              <a:t>  </a:t>
            </a:r>
            <a:r>
              <a:rPr lang="ar-SA" sz="4000" b="0" dirty="0" err="1" smtClean="0">
                <a:solidFill>
                  <a:schemeClr val="tx1">
                    <a:lumMod val="75000"/>
                    <a:lumOff val="25000"/>
                  </a:schemeClr>
                </a:solidFill>
                <a:latin typeface="Arial" pitchFamily="34" charset="0"/>
                <a:cs typeface="Arial" pitchFamily="34" charset="0"/>
              </a:rPr>
              <a:t>الاساس</a:t>
            </a:r>
            <a:r>
              <a:rPr lang="ar-SA" sz="4000" b="0" dirty="0" smtClean="0">
                <a:solidFill>
                  <a:schemeClr val="tx1">
                    <a:lumMod val="75000"/>
                    <a:lumOff val="25000"/>
                  </a:schemeClr>
                </a:solidFill>
                <a:latin typeface="Arial" pitchFamily="34" charset="0"/>
                <a:cs typeface="Arial" pitchFamily="34" charset="0"/>
              </a:rPr>
              <a:t> الاجتماعي</a:t>
            </a:r>
            <a:r>
              <a:rPr lang="ar-SA" sz="4000" dirty="0" smtClean="0">
                <a:solidFill>
                  <a:schemeClr val="accent1">
                    <a:lumMod val="75000"/>
                  </a:schemeClr>
                </a:solidFill>
                <a:latin typeface="Arial" pitchFamily="34" charset="0"/>
                <a:cs typeface="Arial" pitchFamily="34" charset="0"/>
              </a:rPr>
              <a:t/>
            </a:r>
            <a:br>
              <a:rPr lang="ar-SA" sz="4000" dirty="0" smtClean="0">
                <a:solidFill>
                  <a:schemeClr val="accent1">
                    <a:lumMod val="75000"/>
                  </a:schemeClr>
                </a:solidFill>
                <a:latin typeface="Arial" pitchFamily="34" charset="0"/>
                <a:cs typeface="Arial" pitchFamily="34" charset="0"/>
              </a:rPr>
            </a:br>
            <a:endParaRPr lang="ar-SA" sz="4000" b="0" dirty="0">
              <a:solidFill>
                <a:schemeClr val="tx1">
                  <a:lumMod val="75000"/>
                  <a:lumOff val="25000"/>
                </a:schemeClr>
              </a:solidFill>
            </a:endParaRPr>
          </a:p>
        </p:txBody>
      </p:sp>
      <p:sp>
        <p:nvSpPr>
          <p:cNvPr id="3" name="عنصر نائب للمحتوى 2"/>
          <p:cNvSpPr>
            <a:spLocks noGrp="1"/>
          </p:cNvSpPr>
          <p:nvPr>
            <p:ph idx="1"/>
          </p:nvPr>
        </p:nvSpPr>
        <p:spPr/>
        <p:txBody>
          <a:bodyPr/>
          <a:lstStyle/>
          <a:p>
            <a:r>
              <a:rPr lang="ar-SA" sz="3200" b="1" dirty="0" smtClean="0">
                <a:solidFill>
                  <a:schemeClr val="accent1">
                    <a:lumMod val="75000"/>
                  </a:schemeClr>
                </a:solidFill>
                <a:latin typeface="Arial" pitchFamily="34" charset="0"/>
                <a:cs typeface="Arial" pitchFamily="34" charset="0"/>
              </a:rPr>
              <a:t>يقصد بالأساس الاجتماعي مجموعة المقومات أو الركائز ذات العلاقة بالمجتمع الذي يعيش فيه الطلاب والتي يجب أخذها </a:t>
            </a:r>
            <a:r>
              <a:rPr lang="ar-SA" sz="3200" b="1" dirty="0" err="1" smtClean="0">
                <a:solidFill>
                  <a:schemeClr val="accent1">
                    <a:lumMod val="75000"/>
                  </a:schemeClr>
                </a:solidFill>
                <a:latin typeface="Arial" pitchFamily="34" charset="0"/>
                <a:cs typeface="Arial" pitchFamily="34" charset="0"/>
              </a:rPr>
              <a:t>فى</a:t>
            </a:r>
            <a:r>
              <a:rPr lang="ar-SA" sz="3200" b="1" dirty="0" smtClean="0">
                <a:solidFill>
                  <a:schemeClr val="accent1">
                    <a:lumMod val="75000"/>
                  </a:schemeClr>
                </a:solidFill>
                <a:latin typeface="Arial" pitchFamily="34" charset="0"/>
                <a:cs typeface="Arial" pitchFamily="34" charset="0"/>
              </a:rPr>
              <a:t> الحسبان عند التخطيط للمنهج المدرسي أو تصميمه وذلك لظروف كل مجتمع بخصوصياته وعاداته وتقاليده وقيمه وطموحاته ومشكلاته التي تختلف عن ظروف وخصوصيات المجتمعات الأخرى .</a:t>
            </a:r>
          </a:p>
          <a:p>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150</TotalTime>
  <Words>1411</Words>
  <Application>Microsoft Office PowerPoint</Application>
  <PresentationFormat>عرض على الشاشة (3:4)‏</PresentationFormat>
  <Paragraphs>144</Paragraphs>
  <Slides>50</Slides>
  <Notes>0</Notes>
  <HiddenSlides>0</HiddenSlides>
  <MMClips>0</MMClips>
  <ScaleCrop>false</ScaleCrop>
  <HeadingPairs>
    <vt:vector size="4" baseType="variant">
      <vt:variant>
        <vt:lpstr>سمة</vt:lpstr>
      </vt:variant>
      <vt:variant>
        <vt:i4>1</vt:i4>
      </vt:variant>
      <vt:variant>
        <vt:lpstr>عناوين الشرائح</vt:lpstr>
      </vt:variant>
      <vt:variant>
        <vt:i4>50</vt:i4>
      </vt:variant>
    </vt:vector>
  </HeadingPairs>
  <TitlesOfParts>
    <vt:vector size="51" baseType="lpstr">
      <vt:lpstr>وافر</vt:lpstr>
      <vt:lpstr>الشريحة 1</vt:lpstr>
      <vt:lpstr>الشريحة 2</vt:lpstr>
      <vt:lpstr>الشريحة 3</vt:lpstr>
      <vt:lpstr>تعريف المجتمع :</vt:lpstr>
      <vt:lpstr>الشريحة 5</vt:lpstr>
      <vt:lpstr>الشريحة 6</vt:lpstr>
      <vt:lpstr>أهمية النظام التربوي بين النظم الأخرى </vt:lpstr>
      <vt:lpstr>الشريحة 8</vt:lpstr>
      <vt:lpstr>      الاساس الاجتماعي </vt:lpstr>
      <vt:lpstr>دور المنهج فى الاساس الاجتماعي او المجتمع</vt:lpstr>
      <vt:lpstr>التغير الاجتماعي وعلاقته بالمنهج :  </vt:lpstr>
      <vt:lpstr>الأدوار الأجتماعية للمنهج المدرسي</vt:lpstr>
      <vt:lpstr>الشريحة 13</vt:lpstr>
      <vt:lpstr>الشريحة 14</vt:lpstr>
      <vt:lpstr>الشريحة 15</vt:lpstr>
      <vt:lpstr>المنهج المدرسي ودوره في تربيه النشء+ ثقافة المجتمع وعلاقتها بالمنهج الدراسي </vt:lpstr>
      <vt:lpstr>المنهج المدرسي ودوره في تربيه النشء </vt:lpstr>
      <vt:lpstr>الشريحة 18</vt:lpstr>
      <vt:lpstr>الشريحة 19</vt:lpstr>
      <vt:lpstr>ثقافة المجتمع وعلاقتها بالمنهج الدراسي </vt:lpstr>
      <vt:lpstr>الشريحة 21</vt:lpstr>
      <vt:lpstr>الشريحة 22</vt:lpstr>
      <vt:lpstr>عناصر الثقافة</vt:lpstr>
      <vt:lpstr>الثقافة تشمل الجانبين العادي والمعنوي ومن أهم عناصر الثقافة ما يلي :</vt:lpstr>
      <vt:lpstr>عناصر الثقافة وعلاقتها بالمنهج </vt:lpstr>
      <vt:lpstr>مادة الثقافة وموضوعها</vt:lpstr>
      <vt:lpstr>الشريحة 27</vt:lpstr>
      <vt:lpstr>الشريحة 28</vt:lpstr>
      <vt:lpstr>الشريحة 29</vt:lpstr>
      <vt:lpstr>الشريحة 30</vt:lpstr>
      <vt:lpstr>الشريحة 31</vt:lpstr>
      <vt:lpstr>الشريحة 32</vt:lpstr>
      <vt:lpstr>ومهمة المناهج هنا التركيز على مايناسب التلاميذ من رصيد ثقافي في كل مرحلة من مراحل التعليم وهذا مايعكس الواقع. </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17</cp:revision>
  <dcterms:created xsi:type="dcterms:W3CDTF">2011-05-08T15:05:26Z</dcterms:created>
  <dcterms:modified xsi:type="dcterms:W3CDTF">2011-05-08T20:16:52Z</dcterms:modified>
</cp:coreProperties>
</file>