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E80757-D495-4F72-A564-E30D1BD6AC26}" type="datetimeFigureOut">
              <a:rPr lang="ar-SA" smtClean="0"/>
              <a:t>20/01/34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B7C924-E389-4272-8AAF-5258DE6ED0EF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المحاضرة العاشرة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2560" y="2357430"/>
            <a:ext cx="7425720" cy="1245234"/>
          </a:xfrm>
        </p:spPr>
        <p:txBody>
          <a:bodyPr>
            <a:normAutofit/>
          </a:bodyPr>
          <a:lstStyle/>
          <a:p>
            <a:pPr algn="ctr"/>
            <a:r>
              <a:rPr lang="ar-SA" sz="7200" b="1" dirty="0" smtClean="0"/>
              <a:t>مرحلة الطفولة 2</a:t>
            </a:r>
            <a:endParaRPr lang="ar-SA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مخاوف الأطفال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1- الخوف من الأشياء المتخيلة.</a:t>
            </a:r>
          </a:p>
          <a:p>
            <a:r>
              <a:rPr lang="ar-SA" b="1" dirty="0" smtClean="0"/>
              <a:t>2- الخوف من الخبرات الجديدة.</a:t>
            </a:r>
          </a:p>
          <a:p>
            <a:r>
              <a:rPr lang="ar-SA" b="1" dirty="0" smtClean="0"/>
              <a:t>3- الخوف من الرفض.</a:t>
            </a:r>
          </a:p>
          <a:p>
            <a:endParaRPr lang="ar-SA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اللغوي</a:t>
            </a:r>
            <a:endParaRPr lang="ar-SA" sz="4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تعد الطفولة مرحلة حاسمة لاكتساب اللغة الأولى, ومعنى ذلك أن الشخص لو تجاوز هذه المرحلة دون تعلم لغة فإنه لن يستطيع تعلمها فيما بعد.</a:t>
            </a:r>
          </a:p>
          <a:p>
            <a:r>
              <a:rPr lang="ar-SA" b="1" dirty="0" smtClean="0"/>
              <a:t>الطفل في نموه اللغوي لا يقتصر على تعلم الألفاظ بل يتعلم القواعد التي تحكم استعمال هذه الألفاظ.</a:t>
            </a:r>
          </a:p>
          <a:p>
            <a:r>
              <a:rPr lang="ar-SA" b="1" dirty="0" smtClean="0"/>
              <a:t>عندما يصل الطفل إلى سن الرابعة نجده يتكلم بجمل وتراكيب لغوية مشابهة إلى حد كبير للغة الكبار.</a:t>
            </a:r>
          </a:p>
          <a:p>
            <a:pPr>
              <a:buNone/>
            </a:pPr>
            <a:r>
              <a:rPr lang="ar-SA" b="1" dirty="0" smtClean="0"/>
              <a:t>   يظل الطفل في هذه المرحلة يجد صعوبة في فهم بعض الاستعمالات اللغوية ومنها المبني للمجهول.</a:t>
            </a:r>
            <a:endParaRPr lang="ar-SA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b="1" dirty="0" smtClean="0"/>
              <a:t>الجانب اللغوي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* بعض الظواهر اللغوية عند الأطفال:</a:t>
            </a:r>
          </a:p>
          <a:p>
            <a:r>
              <a:rPr lang="ar-SA" b="1" dirty="0" smtClean="0"/>
              <a:t>1- ظاهرة الحديث الانفرادي.</a:t>
            </a:r>
          </a:p>
          <a:p>
            <a:r>
              <a:rPr lang="ar-SA" b="1" dirty="0" smtClean="0"/>
              <a:t>2- ظاهرة أخطاء النمو في اللغة.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* تعليم الأطفال لغة أخرى:</a:t>
            </a:r>
          </a:p>
          <a:p>
            <a:r>
              <a:rPr lang="ar-SA" b="1" dirty="0" smtClean="0"/>
              <a:t>بينت الدراسات أن الأشخاص المعدين إعداداً جيداً في لغتهم الأولى يتعلمون اللغة الثانية أسهل من غيرهم, ويكونون أقوى فيها.</a:t>
            </a:r>
          </a:p>
          <a:p>
            <a:r>
              <a:rPr lang="ar-SA" b="1" dirty="0" smtClean="0"/>
              <a:t>قد يظن بعض الآباء أنهم يحسنون إلى أبنائهم بإلحاقهم مدارس تدرس اللغة الإنجليزية في المرحلة </a:t>
            </a:r>
            <a:r>
              <a:rPr lang="ar-SA" b="1" dirty="0" err="1" smtClean="0"/>
              <a:t>الإبتدائية</a:t>
            </a:r>
            <a:r>
              <a:rPr lang="ar-SA" b="1" dirty="0" smtClean="0"/>
              <a:t>, غير مدركين النواحي السلبية لذلك.</a:t>
            </a:r>
          </a:p>
          <a:p>
            <a:endParaRPr lang="ar-SA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اللغوي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* عيوب النطق والكلام عند الأطفال:</a:t>
            </a:r>
          </a:p>
          <a:p>
            <a:r>
              <a:rPr lang="ar-SA" sz="3600" b="1" dirty="0" smtClean="0"/>
              <a:t>1- عدم نطق بعض الحروف نطقاً صحيحاً.</a:t>
            </a:r>
          </a:p>
          <a:p>
            <a:r>
              <a:rPr lang="ar-SA" sz="3600" b="1" dirty="0" smtClean="0"/>
              <a:t>2- تقديم بعض الحروف على بعض في كلمات محددة.</a:t>
            </a:r>
          </a:p>
          <a:p>
            <a:r>
              <a:rPr lang="ar-SA" sz="3600" b="1" dirty="0" smtClean="0"/>
              <a:t>3- اللجلجة أو التردد في الحديث.</a:t>
            </a:r>
          </a:p>
          <a:p>
            <a:pPr>
              <a:buNone/>
            </a:pPr>
            <a:endParaRPr lang="ar-SA" sz="36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اللغوي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* التعامل مع مشكلات اللغة عند الأطفال: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أولاً: إجراءات وقائية:</a:t>
            </a:r>
          </a:p>
          <a:p>
            <a:r>
              <a:rPr lang="ar-SA" b="1" dirty="0" smtClean="0"/>
              <a:t>1- التأكد من سلامة الجهاز السمعي في وقت مبكر.</a:t>
            </a:r>
          </a:p>
          <a:p>
            <a:r>
              <a:rPr lang="ar-SA" b="1" dirty="0" smtClean="0"/>
              <a:t>2- التحدث مع الطفل من سن مبكرة.</a:t>
            </a:r>
          </a:p>
          <a:p>
            <a:r>
              <a:rPr lang="ar-SA" b="1" dirty="0" smtClean="0"/>
              <a:t>3- تجنب التصحيح المباشر عندما يخطئ الطفل.</a:t>
            </a:r>
          </a:p>
          <a:p>
            <a:r>
              <a:rPr lang="ar-SA" b="1" dirty="0" smtClean="0"/>
              <a:t>1- يفضل عدم </a:t>
            </a:r>
            <a:r>
              <a:rPr lang="ar-SA" b="1" dirty="0" err="1" smtClean="0"/>
              <a:t>إ</a:t>
            </a:r>
            <a:r>
              <a:rPr lang="ar-SA" b="1" dirty="0" err="1" smtClean="0">
                <a:solidFill>
                  <a:srgbClr val="FF0000"/>
                </a:solidFill>
              </a:rPr>
              <a:t>ثانياً</a:t>
            </a:r>
            <a:r>
              <a:rPr lang="ar-SA" b="1" dirty="0" smtClean="0">
                <a:solidFill>
                  <a:srgbClr val="FF0000"/>
                </a:solidFill>
              </a:rPr>
              <a:t>: في حالة ظهور المشكلة:</a:t>
            </a:r>
          </a:p>
          <a:p>
            <a:r>
              <a:rPr lang="ar-SA" b="1" dirty="0" smtClean="0"/>
              <a:t>شعار الطفل بالمشكلة.</a:t>
            </a:r>
          </a:p>
          <a:p>
            <a:r>
              <a:rPr lang="ar-SA" b="1" dirty="0" smtClean="0"/>
              <a:t>2- بعض المشكلات </a:t>
            </a:r>
            <a:r>
              <a:rPr lang="ar-SA" b="1" dirty="0" err="1" smtClean="0"/>
              <a:t>كالتأتأة</a:t>
            </a:r>
            <a:r>
              <a:rPr lang="ar-SA" b="1" dirty="0" smtClean="0"/>
              <a:t> تكون وقتية.</a:t>
            </a:r>
          </a:p>
          <a:p>
            <a:r>
              <a:rPr lang="ar-SA" b="1" dirty="0" smtClean="0"/>
              <a:t>3- عرض الطفل على مختصين.</a:t>
            </a:r>
            <a:endParaRPr lang="ar-SA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الانفعالي</a:t>
            </a:r>
            <a:endParaRPr lang="ar-SA" sz="4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* مفهوم الذات:</a:t>
            </a:r>
          </a:p>
          <a:p>
            <a:r>
              <a:rPr lang="ar-SA" b="1" dirty="0" smtClean="0"/>
              <a:t>مفهوم الذات يقصد </a:t>
            </a:r>
            <a:r>
              <a:rPr lang="ar-SA" b="1" dirty="0" err="1" smtClean="0"/>
              <a:t>به</a:t>
            </a:r>
            <a:r>
              <a:rPr lang="ar-SA" b="1" dirty="0" smtClean="0"/>
              <a:t>: الفكرة التي يحملها الفرد عن نفسه وقد تحمل تقديراً إيجابياً أو سلبياً.</a:t>
            </a:r>
          </a:p>
          <a:p>
            <a:r>
              <a:rPr lang="ar-SA" b="1" dirty="0" smtClean="0"/>
              <a:t>عندما يثبت مفهوم الذات عند الفرد فإنه لن يتأثر كثيراً بالأحداث التي تخالف مفهومه عن نفسه.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* نشأة مفهوم الذات:</a:t>
            </a:r>
          </a:p>
          <a:p>
            <a:r>
              <a:rPr lang="ar-SA" b="1" dirty="0" smtClean="0"/>
              <a:t>يبدأ مفهوم الذات بالتشكل تدريجياً في سن مبكرة.</a:t>
            </a:r>
          </a:p>
          <a:p>
            <a:r>
              <a:rPr lang="ar-SA" b="1" dirty="0" smtClean="0"/>
              <a:t>تنشأ الأفكار التي تشكل مفهوم الذات من خلال ردود أفعال الآخرين تجاه الشخص أو سلوكه.</a:t>
            </a:r>
            <a:endParaRPr lang="ar-S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الانفعالي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التأديب الموجه للذات والموجه للسلوك وعلاقتهما بمفهوم الذات:</a:t>
            </a:r>
          </a:p>
          <a:p>
            <a:r>
              <a:rPr lang="ar-SA" b="1" dirty="0" smtClean="0"/>
              <a:t>يقصد بالتأديب الكلام الذي يراد منه تشجيع الطفل أو لومه على سلوك ما.</a:t>
            </a:r>
          </a:p>
          <a:p>
            <a:r>
              <a:rPr lang="ar-SA" b="1" dirty="0" smtClean="0"/>
              <a:t>يكون التأديب موجهاً للذات كأن نقول أنت ممتاز.</a:t>
            </a:r>
          </a:p>
          <a:p>
            <a:r>
              <a:rPr lang="ar-SA" b="1" dirty="0" smtClean="0"/>
              <a:t>ويكون التأديب موجهاً للسلوك عندما لا نصف في كلامنا ذات الطفل وإنما نصف سلوكه كأن نقول هذا عمل سيء.</a:t>
            </a:r>
            <a:endParaRPr lang="ar-SA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الانفعالي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أساليب يلجأ إليها الأطفال لتأكيد </a:t>
            </a:r>
            <a:r>
              <a:rPr lang="ar-SA" b="1" dirty="0" err="1" smtClean="0">
                <a:solidFill>
                  <a:srgbClr val="FF0000"/>
                </a:solidFill>
              </a:rPr>
              <a:t>ذواتهم</a:t>
            </a:r>
            <a:r>
              <a:rPr lang="ar-SA" b="1" dirty="0" smtClean="0">
                <a:solidFill>
                  <a:srgbClr val="FF0000"/>
                </a:solidFill>
              </a:rPr>
              <a:t> والتعامل معها:</a:t>
            </a:r>
          </a:p>
          <a:p>
            <a:r>
              <a:rPr lang="ar-SA" b="1" dirty="0" smtClean="0"/>
              <a:t>1- الإصرار على الرأي.</a:t>
            </a:r>
          </a:p>
          <a:p>
            <a:r>
              <a:rPr lang="ar-SA" b="1" dirty="0" smtClean="0"/>
              <a:t>2- الميل لممارسة الاختيار.</a:t>
            </a:r>
          </a:p>
          <a:p>
            <a:r>
              <a:rPr lang="ar-SA" b="1" dirty="0" smtClean="0"/>
              <a:t>3- التصرف الذاتي المبادرة.</a:t>
            </a:r>
          </a:p>
          <a:p>
            <a:r>
              <a:rPr lang="ar-SA" b="1" dirty="0" smtClean="0"/>
              <a:t>4- تقليد سلوك الوالدين.</a:t>
            </a:r>
          </a:p>
          <a:p>
            <a:r>
              <a:rPr lang="ar-SA" b="1" dirty="0" smtClean="0"/>
              <a:t>5- الاستقلال النفسي.</a:t>
            </a:r>
          </a:p>
          <a:p>
            <a:r>
              <a:rPr lang="ar-SA" b="1" dirty="0" smtClean="0"/>
              <a:t>6- المنافسة.</a:t>
            </a:r>
            <a:endParaRPr lang="ar-SA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الهوية الجنسية</a:t>
            </a:r>
            <a:endParaRPr lang="ar-SA" sz="4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يقصد بالهوية الجنسية اعتزاز الطفل وافتخاره بجنسه بعدما يدرك جنسه إدراكاً كاملاً.</a:t>
            </a:r>
          </a:p>
          <a:p>
            <a:r>
              <a:rPr lang="ar-SA" b="1" dirty="0" smtClean="0"/>
              <a:t>تبلغ ذروة الهوية الجنسية بين سن السادسة والتاسعة من العمر.</a:t>
            </a:r>
          </a:p>
          <a:p>
            <a:r>
              <a:rPr lang="ar-SA" b="1" dirty="0" smtClean="0"/>
              <a:t>من الأمور التي لا بد من مراعاتها لصحة الطفل النفسية تجنب تحقير جنس الطفل بشكل متكرر.</a:t>
            </a:r>
            <a:endParaRPr lang="ar-SA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484</Words>
  <Application>Microsoft Office PowerPoint</Application>
  <PresentationFormat>عرض على الشاشة (3:4)‏</PresentationFormat>
  <Paragraphs>57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المحاضرة العاشرة</vt:lpstr>
      <vt:lpstr>الجانب اللغوي</vt:lpstr>
      <vt:lpstr>الجانب اللغوي</vt:lpstr>
      <vt:lpstr>الجانب اللغوي</vt:lpstr>
      <vt:lpstr>الجانب اللغوي</vt:lpstr>
      <vt:lpstr>الجانب الانفعالي</vt:lpstr>
      <vt:lpstr>الجانب الانفعالي</vt:lpstr>
      <vt:lpstr>الجانب الانفعالي</vt:lpstr>
      <vt:lpstr>الهوية الجنسية</vt:lpstr>
      <vt:lpstr>مخاوف الأطفال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العاشرة</dc:title>
  <dc:creator>HASEB</dc:creator>
  <cp:lastModifiedBy>HASEB</cp:lastModifiedBy>
  <cp:revision>13</cp:revision>
  <dcterms:created xsi:type="dcterms:W3CDTF">2012-12-03T07:05:39Z</dcterms:created>
  <dcterms:modified xsi:type="dcterms:W3CDTF">2012-12-03T07:49:27Z</dcterms:modified>
</cp:coreProperties>
</file>