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3" r:id="rId1"/>
  </p:sldMasterIdLst>
  <p:notesMasterIdLst>
    <p:notesMasterId r:id="rId25"/>
  </p:notesMasterIdLst>
  <p:sldIdLst>
    <p:sldId id="348" r:id="rId2"/>
    <p:sldId id="287" r:id="rId3"/>
    <p:sldId id="367" r:id="rId4"/>
    <p:sldId id="413" r:id="rId5"/>
    <p:sldId id="416" r:id="rId6"/>
    <p:sldId id="422" r:id="rId7"/>
    <p:sldId id="399" r:id="rId8"/>
    <p:sldId id="405" r:id="rId9"/>
    <p:sldId id="404" r:id="rId10"/>
    <p:sldId id="400" r:id="rId11"/>
    <p:sldId id="373" r:id="rId12"/>
    <p:sldId id="372" r:id="rId13"/>
    <p:sldId id="371" r:id="rId14"/>
    <p:sldId id="321" r:id="rId15"/>
    <p:sldId id="421" r:id="rId16"/>
    <p:sldId id="376" r:id="rId17"/>
    <p:sldId id="375" r:id="rId18"/>
    <p:sldId id="374" r:id="rId19"/>
    <p:sldId id="419" r:id="rId20"/>
    <p:sldId id="418" r:id="rId21"/>
    <p:sldId id="417" r:id="rId22"/>
    <p:sldId id="420" r:id="rId23"/>
    <p:sldId id="370" r:id="rId24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99"/>
    <a:srgbClr val="003399"/>
    <a:srgbClr val="99FF66"/>
    <a:srgbClr val="CCFF66"/>
    <a:srgbClr val="66FF66"/>
    <a:srgbClr val="CCFFCC"/>
    <a:srgbClr val="FF9966"/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920" autoAdjust="0"/>
    <p:restoredTop sz="92652" autoAdjust="0"/>
  </p:normalViewPr>
  <p:slideViewPr>
    <p:cSldViewPr>
      <p:cViewPr varScale="1">
        <p:scale>
          <a:sx n="66" d="100"/>
          <a:sy n="66" d="100"/>
        </p:scale>
        <p:origin x="-1320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pPr>
              <a:defRPr/>
            </a:pPr>
            <a:fld id="{8CE68B21-380E-4C19-8575-4A95490B1634}" type="datetimeFigureOut">
              <a:rPr lang="ar-SA"/>
              <a:pPr>
                <a:defRPr/>
              </a:pPr>
              <a:t>06/01/34</a:t>
            </a:fld>
            <a:endParaRPr lang="ar-S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pPr lvl="0"/>
            <a:endParaRPr lang="ar-SA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pPr>
              <a:defRPr/>
            </a:pPr>
            <a:fld id="{4D4D91F4-5C3A-4B23-95D2-849D1D3A4FAA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39458F-35C3-499C-A759-B8B97FB20854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EA5139-4017-43F8-8086-9DAE39EA2331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C40DF3-7C94-44AD-874D-57D98878ABA8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F6AEED-F0AC-4229-8BDE-D3C3679A56F9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B89BD5-C102-402C-9148-E8C56BA51FCE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235AD8-9AD0-467E-97B0-11D4743B76D2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01A91A-36FF-41B3-B833-4FC87900CBEB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61A087-25F6-4358-8791-5BC5FD888A50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07E6F6-BD56-466D-B6A6-FCEC8ACC06BD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9E3CE0-C288-4BF6-87EC-62C9DBEE955E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A59565-5D08-4BD1-8352-58625ACFAC37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A5F9160-4FA7-4B2C-A486-1DBA1193FC5E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4" r:id="rId1"/>
    <p:sldLayoutId id="2147484005" r:id="rId2"/>
    <p:sldLayoutId id="2147484006" r:id="rId3"/>
    <p:sldLayoutId id="2147484007" r:id="rId4"/>
    <p:sldLayoutId id="2147484008" r:id="rId5"/>
    <p:sldLayoutId id="2147484009" r:id="rId6"/>
    <p:sldLayoutId id="2147484010" r:id="rId7"/>
    <p:sldLayoutId id="2147484011" r:id="rId8"/>
    <p:sldLayoutId id="2147484012" r:id="rId9"/>
    <p:sldLayoutId id="2147484013" r:id="rId10"/>
    <p:sldLayoutId id="2147484014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95288" y="914400"/>
            <a:ext cx="8229600" cy="685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200" dirty="0" smtClean="0">
                <a:solidFill>
                  <a:srgbClr val="800000"/>
                </a:solidFill>
              </a:rPr>
              <a:t/>
            </a:r>
            <a:br>
              <a:rPr lang="en-US" sz="3200" dirty="0" smtClean="0">
                <a:solidFill>
                  <a:srgbClr val="800000"/>
                </a:solidFill>
              </a:rPr>
            </a:br>
            <a:r>
              <a:rPr lang="ar-SA" sz="3200" dirty="0" smtClean="0">
                <a:solidFill>
                  <a:srgbClr val="800000"/>
                </a:solidFill>
              </a:rPr>
              <a:t/>
            </a:r>
            <a:br>
              <a:rPr lang="ar-SA" sz="3200" dirty="0" smtClean="0">
                <a:solidFill>
                  <a:srgbClr val="800000"/>
                </a:solidFill>
              </a:rPr>
            </a:br>
            <a:r>
              <a:rPr lang="ar-SA" dirty="0" smtClean="0">
                <a:solidFill>
                  <a:srgbClr val="800000"/>
                </a:solidFill>
                <a:latin typeface="Arabic Typesetting" pitchFamily="66" charset="-78"/>
                <a:cs typeface="Arabic Typesetting" pitchFamily="66" charset="-78"/>
              </a:rPr>
              <a:t>وســل : وسائل الاتصال السمعية </a:t>
            </a:r>
            <a:r>
              <a:rPr lang="ar-SA" sz="3200" dirty="0" smtClean="0">
                <a:solidFill>
                  <a:srgbClr val="800000"/>
                </a:solidFill>
              </a:rPr>
              <a:t/>
            </a:r>
            <a:br>
              <a:rPr lang="ar-SA" sz="3200" dirty="0" smtClean="0">
                <a:solidFill>
                  <a:srgbClr val="800000"/>
                </a:solidFill>
              </a:rPr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endParaRPr lang="en-US" sz="3200" dirty="0" smtClean="0">
              <a:solidFill>
                <a:srgbClr val="800000"/>
              </a:solidFill>
            </a:endParaRPr>
          </a:p>
        </p:txBody>
      </p:sp>
      <p:pic>
        <p:nvPicPr>
          <p:cNvPr id="4099" name="Picture 12" descr="شعار الجامعة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692150"/>
            <a:ext cx="841375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1" name="Rectangle 6"/>
          <p:cNvSpPr>
            <a:spLocks noChangeArrowheads="1"/>
          </p:cNvSpPr>
          <p:nvPr/>
        </p:nvSpPr>
        <p:spPr bwMode="auto">
          <a:xfrm>
            <a:off x="1143000" y="1928813"/>
            <a:ext cx="1857375" cy="1500187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ar-SA"/>
          </a:p>
        </p:txBody>
      </p:sp>
      <p:pic>
        <p:nvPicPr>
          <p:cNvPr id="4102" name="Picture 7" descr="imagesCAGZAL78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2924944"/>
            <a:ext cx="1500188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/>
          <p:cNvSpPr txBox="1"/>
          <p:nvPr/>
        </p:nvSpPr>
        <p:spPr>
          <a:xfrm>
            <a:off x="971600" y="1124744"/>
            <a:ext cx="7857610" cy="4124206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457200" indent="-457200" rtl="1">
              <a:defRPr/>
            </a:pPr>
            <a:r>
              <a:rPr lang="ar-SA" sz="5400" b="1" dirty="0">
                <a:solidFill>
                  <a:srgbClr val="C00000"/>
                </a:solidFill>
                <a:latin typeface="Arabic Typesetting" pitchFamily="66" charset="-78"/>
                <a:cs typeface="Arabic Typesetting" pitchFamily="66" charset="-78"/>
              </a:rPr>
              <a:t>أطوال الموجه الصوتية</a:t>
            </a:r>
          </a:p>
          <a:p>
            <a:pPr algn="r" rtl="1">
              <a:defRPr/>
            </a:pPr>
            <a:endParaRPr lang="ar-SA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457200" indent="-457200" algn="r" rtl="1">
              <a:buFont typeface="+mj-lt"/>
              <a:buAutoNum type="arabicPeriod"/>
              <a:defRPr/>
            </a:pPr>
            <a:r>
              <a:rPr lang="ar-SA" sz="4000" b="1" dirty="0">
                <a:solidFill>
                  <a:srgbClr val="214192"/>
                </a:solidFill>
                <a:latin typeface="Arabic Typesetting" pitchFamily="66" charset="-78"/>
                <a:cs typeface="Arabic Typesetting" pitchFamily="66" charset="-78"/>
              </a:rPr>
              <a:t>موجات طويلة </a:t>
            </a:r>
            <a:r>
              <a:rPr lang="ar-SA" sz="4000" b="1" dirty="0" smtClean="0">
                <a:solidFill>
                  <a:srgbClr val="214192"/>
                </a:solidFill>
                <a:latin typeface="Arabic Typesetting" pitchFamily="66" charset="-78"/>
                <a:cs typeface="Arabic Typesetting" pitchFamily="66" charset="-78"/>
              </a:rPr>
              <a:t> 600    2000  متر</a:t>
            </a:r>
            <a:endParaRPr lang="ar-SA" sz="4000" b="1" dirty="0">
              <a:solidFill>
                <a:srgbClr val="214192"/>
              </a:solidFill>
              <a:latin typeface="Arabic Typesetting" pitchFamily="66" charset="-78"/>
              <a:cs typeface="Arabic Typesetting" pitchFamily="66" charset="-78"/>
            </a:endParaRPr>
          </a:p>
          <a:p>
            <a:pPr marL="457200" indent="-457200" algn="r" rtl="1">
              <a:buFont typeface="+mj-lt"/>
              <a:buAutoNum type="arabicPeriod"/>
              <a:defRPr/>
            </a:pPr>
            <a:r>
              <a:rPr lang="ar-SA" sz="4000" b="1" dirty="0">
                <a:solidFill>
                  <a:srgbClr val="214192"/>
                </a:solidFill>
                <a:latin typeface="Arabic Typesetting" pitchFamily="66" charset="-78"/>
                <a:cs typeface="Arabic Typesetting" pitchFamily="66" charset="-78"/>
              </a:rPr>
              <a:t>موجات </a:t>
            </a:r>
            <a:r>
              <a:rPr lang="ar-SA" sz="4000" b="1" dirty="0" smtClean="0">
                <a:solidFill>
                  <a:srgbClr val="214192"/>
                </a:solidFill>
                <a:latin typeface="Arabic Typesetting" pitchFamily="66" charset="-78"/>
                <a:cs typeface="Arabic Typesetting" pitchFamily="66" charset="-78"/>
              </a:rPr>
              <a:t>متوسطة  200   600 متر </a:t>
            </a:r>
            <a:endParaRPr lang="ar-SA" sz="4000" b="1" dirty="0">
              <a:solidFill>
                <a:srgbClr val="214192"/>
              </a:solidFill>
              <a:latin typeface="Arabic Typesetting" pitchFamily="66" charset="-78"/>
              <a:cs typeface="Arabic Typesetting" pitchFamily="66" charset="-78"/>
            </a:endParaRPr>
          </a:p>
          <a:p>
            <a:pPr marL="457200" indent="-457200" algn="r" rtl="1">
              <a:buFont typeface="+mj-lt"/>
              <a:buAutoNum type="arabicPeriod"/>
              <a:defRPr/>
            </a:pPr>
            <a:r>
              <a:rPr lang="ar-SA" sz="4000" b="1" dirty="0">
                <a:solidFill>
                  <a:srgbClr val="214192"/>
                </a:solidFill>
                <a:latin typeface="Arabic Typesetting" pitchFamily="66" charset="-78"/>
                <a:cs typeface="Arabic Typesetting" pitchFamily="66" charset="-78"/>
              </a:rPr>
              <a:t>موجات </a:t>
            </a:r>
            <a:r>
              <a:rPr lang="ar-SA" sz="4000" b="1" dirty="0" smtClean="0">
                <a:solidFill>
                  <a:srgbClr val="214192"/>
                </a:solidFill>
                <a:latin typeface="Arabic Typesetting" pitchFamily="66" charset="-78"/>
                <a:cs typeface="Arabic Typesetting" pitchFamily="66" charset="-78"/>
              </a:rPr>
              <a:t>قصيرة  10  200 متر</a:t>
            </a:r>
            <a:endParaRPr lang="ar-SA" sz="4000" b="1" dirty="0">
              <a:solidFill>
                <a:srgbClr val="214192"/>
              </a:solidFill>
              <a:latin typeface="Arabic Typesetting" pitchFamily="66" charset="-78"/>
              <a:cs typeface="Arabic Typesetting" pitchFamily="66" charset="-78"/>
            </a:endParaRPr>
          </a:p>
          <a:p>
            <a:pPr marL="457200" indent="-457200" algn="r" rtl="1">
              <a:buFont typeface="+mj-lt"/>
              <a:buAutoNum type="arabicPeriod"/>
              <a:defRPr/>
            </a:pPr>
            <a:r>
              <a:rPr lang="ar-SA" sz="4000" b="1" dirty="0">
                <a:solidFill>
                  <a:srgbClr val="214192"/>
                </a:solidFill>
                <a:latin typeface="Arabic Typesetting" pitchFamily="66" charset="-78"/>
                <a:cs typeface="Arabic Typesetting" pitchFamily="66" charset="-78"/>
              </a:rPr>
              <a:t>موجات متناهية في </a:t>
            </a:r>
            <a:r>
              <a:rPr lang="ar-SA" sz="4000" b="1" dirty="0" smtClean="0">
                <a:solidFill>
                  <a:srgbClr val="214192"/>
                </a:solidFill>
                <a:latin typeface="Arabic Typesetting" pitchFamily="66" charset="-78"/>
                <a:cs typeface="Arabic Typesetting" pitchFamily="66" charset="-78"/>
              </a:rPr>
              <a:t>القصر اقل من 1 متر </a:t>
            </a:r>
            <a:endParaRPr lang="ar-SA" sz="4000" b="1" dirty="0">
              <a:solidFill>
                <a:srgbClr val="214192"/>
              </a:solidFill>
              <a:latin typeface="Arabic Typesetting" pitchFamily="66" charset="-78"/>
              <a:cs typeface="Arabic Typesetting" pitchFamily="66" charset="-78"/>
            </a:endParaRPr>
          </a:p>
          <a:p>
            <a:pPr marL="457200" indent="-457200" algn="r" rtl="1">
              <a:buFont typeface="+mj-lt"/>
              <a:buAutoNum type="arabicPeriod"/>
              <a:defRPr/>
            </a:pPr>
            <a:endParaRPr lang="en-US" sz="2400" b="1" dirty="0">
              <a:ln w="1905"/>
              <a:solidFill>
                <a:schemeClr val="accent4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5"/>
          <p:cNvSpPr txBox="1">
            <a:spLocks noGrp="1"/>
          </p:cNvSpPr>
          <p:nvPr/>
        </p:nvSpPr>
        <p:spPr bwMode="auto">
          <a:xfrm>
            <a:off x="8129588" y="5734050"/>
            <a:ext cx="609600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ar-SA" sz="1400" b="1">
                <a:solidFill>
                  <a:srgbClr val="FFFFFF"/>
                </a:solidFill>
                <a:latin typeface="Century Schoolbook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7" name="مستطيل 16"/>
          <p:cNvSpPr/>
          <p:nvPr/>
        </p:nvSpPr>
        <p:spPr>
          <a:xfrm>
            <a:off x="8143875" y="5643563"/>
            <a:ext cx="571500" cy="7143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>
              <a:defRPr/>
            </a:pPr>
            <a:endParaRPr lang="ar-SA"/>
          </a:p>
        </p:txBody>
      </p:sp>
      <p:sp>
        <p:nvSpPr>
          <p:cNvPr id="16" name="Rectangle 15"/>
          <p:cNvSpPr/>
          <p:nvPr/>
        </p:nvSpPr>
        <p:spPr>
          <a:xfrm>
            <a:off x="395288" y="188913"/>
            <a:ext cx="8569325" cy="31702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rtl="1">
              <a:defRPr/>
            </a:pPr>
            <a:endParaRPr lang="ar-SA" sz="4000" b="1" dirty="0">
              <a:solidFill>
                <a:srgbClr val="7030A0"/>
              </a:solidFill>
              <a:latin typeface="Arabic Typesetting" pitchFamily="66" charset="-78"/>
              <a:ea typeface="+mj-ea"/>
              <a:cs typeface="Arabic Typesetting" pitchFamily="66" charset="-78"/>
            </a:endParaRPr>
          </a:p>
          <a:p>
            <a:pPr algn="r" rtl="1">
              <a:defRPr/>
            </a:pPr>
            <a:r>
              <a:rPr lang="ar-SA" sz="4000" b="1" dirty="0">
                <a:solidFill>
                  <a:srgbClr val="7030A0"/>
                </a:solidFill>
                <a:latin typeface="Arabic Typesetting" pitchFamily="66" charset="-78"/>
                <a:ea typeface="+mj-ea"/>
                <a:cs typeface="Arabic Typesetting" pitchFamily="66" charset="-78"/>
              </a:rPr>
              <a:t>عبارة عن رموز صوتية تنقلها موجات صوتية ذات معنى ودلاله نتفاعل معها بالاستماع والإنصات ,فالوسائط الصوتية الذاتية العرض تضم النقل المباشر للاصوات من الافراد والمخلوقات والآلات , كما تضم الكاسيت بانواعها , ومختبر اللغات وهي موارد ووسائط صوتية اليكترونية العرض .</a:t>
            </a:r>
            <a:endParaRPr lang="ar-SA" sz="4000" b="1" dirty="0">
              <a:solidFill>
                <a:schemeClr val="bg2">
                  <a:lumMod val="50000"/>
                </a:schemeClr>
              </a:solidFill>
              <a:latin typeface="Arabic Typesetting" pitchFamily="66" charset="-78"/>
              <a:ea typeface="+mj-ea"/>
              <a:cs typeface="Arabic Typesetting" pitchFamily="66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843213" y="115888"/>
            <a:ext cx="3673475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ar-SA" sz="4000" b="1" kern="0" dirty="0">
                <a:solidFill>
                  <a:srgbClr val="C00000"/>
                </a:solidFill>
                <a:latin typeface="Arabic Typesetting" pitchFamily="66" charset="-78"/>
                <a:ea typeface="+mj-ea"/>
                <a:cs typeface="DecoType Naskh Extensions" pitchFamily="2" charset="-78"/>
              </a:rPr>
              <a:t>المواد والوسائط الصوتية </a:t>
            </a:r>
          </a:p>
        </p:txBody>
      </p:sp>
      <p:sp>
        <p:nvSpPr>
          <p:cNvPr id="7" name="Rectangle 6"/>
          <p:cNvSpPr/>
          <p:nvPr/>
        </p:nvSpPr>
        <p:spPr>
          <a:xfrm>
            <a:off x="395288" y="2492375"/>
            <a:ext cx="8569325" cy="37861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rtl="1">
              <a:defRPr/>
            </a:pPr>
            <a:endParaRPr lang="ar-SA" sz="4000" b="1" dirty="0">
              <a:solidFill>
                <a:srgbClr val="7030A0"/>
              </a:solidFill>
              <a:latin typeface="Arabic Typesetting" pitchFamily="66" charset="-78"/>
              <a:ea typeface="+mj-ea"/>
              <a:cs typeface="Arabic Typesetting" pitchFamily="66" charset="-78"/>
            </a:endParaRPr>
          </a:p>
          <a:p>
            <a:pPr algn="r" rtl="1">
              <a:defRPr/>
            </a:pPr>
            <a:r>
              <a:rPr lang="ar-SA" sz="4000" b="1" dirty="0">
                <a:solidFill>
                  <a:srgbClr val="00B050"/>
                </a:solidFill>
                <a:latin typeface="Arabic Typesetting" pitchFamily="66" charset="-78"/>
                <a:ea typeface="+mj-ea"/>
                <a:cs typeface="Arabic Typesetting" pitchFamily="66" charset="-78"/>
              </a:rPr>
              <a:t>ومن مميزاتها :</a:t>
            </a:r>
          </a:p>
          <a:p>
            <a:pPr algn="r" rtl="1">
              <a:buFont typeface="Arial" pitchFamily="34" charset="0"/>
              <a:buChar char="•"/>
              <a:defRPr/>
            </a:pPr>
            <a:r>
              <a:rPr lang="ar-SA" sz="4000" b="1" dirty="0">
                <a:solidFill>
                  <a:schemeClr val="accent2">
                    <a:lumMod val="50000"/>
                  </a:schemeClr>
                </a:solidFill>
                <a:latin typeface="Arabic Typesetting" pitchFamily="66" charset="-78"/>
                <a:ea typeface="+mj-ea"/>
                <a:cs typeface="Arabic Typesetting" pitchFamily="66" charset="-78"/>
              </a:rPr>
              <a:t>تعتمد في استقبالها على حاسة واحدة وهي السمع </a:t>
            </a:r>
          </a:p>
          <a:p>
            <a:pPr algn="r" rtl="1">
              <a:buFont typeface="Arial" pitchFamily="34" charset="0"/>
              <a:buChar char="•"/>
              <a:defRPr/>
            </a:pPr>
            <a:r>
              <a:rPr lang="ar-SA" sz="4000" b="1" dirty="0">
                <a:solidFill>
                  <a:schemeClr val="accent2">
                    <a:lumMod val="50000"/>
                  </a:schemeClr>
                </a:solidFill>
                <a:latin typeface="Arabic Typesetting" pitchFamily="66" charset="-78"/>
                <a:ea typeface="+mj-ea"/>
                <a:cs typeface="Arabic Typesetting" pitchFamily="66" charset="-78"/>
              </a:rPr>
              <a:t>وسائط تعتمد على الاستماع والإنصات </a:t>
            </a:r>
          </a:p>
          <a:p>
            <a:pPr algn="r" rtl="1">
              <a:buFont typeface="Arial" pitchFamily="34" charset="0"/>
              <a:buChar char="•"/>
              <a:defRPr/>
            </a:pPr>
            <a:r>
              <a:rPr lang="ar-SA" sz="4000" b="1" dirty="0">
                <a:solidFill>
                  <a:schemeClr val="accent2">
                    <a:lumMod val="50000"/>
                  </a:schemeClr>
                </a:solidFill>
                <a:latin typeface="Arabic Typesetting" pitchFamily="66" charset="-78"/>
                <a:ea typeface="+mj-ea"/>
                <a:cs typeface="Arabic Typesetting" pitchFamily="66" charset="-78"/>
              </a:rPr>
              <a:t>تستخدم في جميع أنماط تجميع التلاميذ وأساليب التدريس المختلفة </a:t>
            </a:r>
          </a:p>
          <a:p>
            <a:pPr algn="r" rtl="1">
              <a:buFont typeface="Arial" pitchFamily="34" charset="0"/>
              <a:buChar char="•"/>
              <a:defRPr/>
            </a:pPr>
            <a:r>
              <a:rPr lang="ar-SA" sz="4000" b="1" dirty="0">
                <a:solidFill>
                  <a:schemeClr val="accent2">
                    <a:lumMod val="50000"/>
                  </a:schemeClr>
                </a:solidFill>
                <a:latin typeface="Arabic Typesetting" pitchFamily="66" charset="-78"/>
                <a:ea typeface="+mj-ea"/>
                <a:cs typeface="Arabic Typesetting" pitchFamily="66" charset="-78"/>
              </a:rPr>
              <a:t>يمكن تغيير معدل العرض في المواد الوسائط الصوتية المسجلة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5"/>
          <p:cNvSpPr txBox="1">
            <a:spLocks noGrp="1"/>
          </p:cNvSpPr>
          <p:nvPr/>
        </p:nvSpPr>
        <p:spPr bwMode="auto">
          <a:xfrm>
            <a:off x="8129588" y="5734050"/>
            <a:ext cx="609600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ar-SA" sz="1400" b="1">
                <a:solidFill>
                  <a:srgbClr val="FFFFFF"/>
                </a:solidFill>
                <a:latin typeface="Century Schoolbook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7" name="مستطيل 16"/>
          <p:cNvSpPr/>
          <p:nvPr/>
        </p:nvSpPr>
        <p:spPr>
          <a:xfrm>
            <a:off x="8143875" y="5643563"/>
            <a:ext cx="571500" cy="7143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>
              <a:defRPr/>
            </a:pPr>
            <a:endParaRPr lang="ar-SA"/>
          </a:p>
        </p:txBody>
      </p:sp>
      <p:sp>
        <p:nvSpPr>
          <p:cNvPr id="6" name="Rectangle 5"/>
          <p:cNvSpPr/>
          <p:nvPr/>
        </p:nvSpPr>
        <p:spPr>
          <a:xfrm>
            <a:off x="1908175" y="115888"/>
            <a:ext cx="4608513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ar-SA" sz="4000" b="1" kern="0" dirty="0">
                <a:solidFill>
                  <a:srgbClr val="C00000"/>
                </a:solidFill>
                <a:latin typeface="Arabic Typesetting" pitchFamily="66" charset="-78"/>
                <a:ea typeface="+mj-ea"/>
                <a:cs typeface="DecoType Naskh Extensions" pitchFamily="2" charset="-78"/>
              </a:rPr>
              <a:t>المواد والوسائط الصوتية المستخدمة 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idx="1"/>
          </p:nvPr>
        </p:nvSpPr>
        <p:spPr>
          <a:xfrm>
            <a:off x="1116013" y="1052513"/>
            <a:ext cx="5543550" cy="5040312"/>
          </a:xfrm>
        </p:spPr>
        <p:txBody>
          <a:bodyPr/>
          <a:lstStyle/>
          <a:p>
            <a:pPr algn="r" rtl="1">
              <a:buClr>
                <a:schemeClr val="tx1"/>
              </a:buClr>
            </a:pPr>
            <a:r>
              <a:rPr lang="ar-SA" sz="4000" b="1" smtClean="0">
                <a:solidFill>
                  <a:srgbClr val="0D0D0D"/>
                </a:solidFill>
                <a:latin typeface="Arabic Typesetting" pitchFamily="66" charset="-78"/>
                <a:cs typeface="Arabic Typesetting" pitchFamily="66" charset="-78"/>
              </a:rPr>
              <a:t>صوت الإفراد والآلات والمخلوقات المباشر </a:t>
            </a:r>
          </a:p>
          <a:p>
            <a:pPr algn="r" rtl="1">
              <a:buClr>
                <a:schemeClr val="tx1"/>
              </a:buClr>
            </a:pPr>
            <a:r>
              <a:rPr lang="ar-SA" sz="4000" b="1" smtClean="0">
                <a:solidFill>
                  <a:srgbClr val="0D0D0D"/>
                </a:solidFill>
                <a:latin typeface="Arabic Typesetting" pitchFamily="66" charset="-78"/>
                <a:cs typeface="Arabic Typesetting" pitchFamily="66" charset="-78"/>
              </a:rPr>
              <a:t>الشرائط الممغنطة </a:t>
            </a:r>
          </a:p>
          <a:p>
            <a:pPr algn="r" rtl="1">
              <a:buClr>
                <a:schemeClr val="tx1"/>
              </a:buClr>
              <a:buFontTx/>
              <a:buAutoNum type="arabicPeriod"/>
            </a:pPr>
            <a:r>
              <a:rPr lang="ar-SA" sz="4000" b="1" smtClean="0">
                <a:solidFill>
                  <a:srgbClr val="0D0D0D"/>
                </a:solidFill>
                <a:latin typeface="Arabic Typesetting" pitchFamily="66" charset="-78"/>
                <a:cs typeface="Arabic Typesetting" pitchFamily="66" charset="-78"/>
              </a:rPr>
              <a:t>البكرات المفتوحة </a:t>
            </a:r>
          </a:p>
          <a:p>
            <a:pPr algn="r" rtl="1">
              <a:buClr>
                <a:schemeClr val="tx1"/>
              </a:buClr>
              <a:buFontTx/>
              <a:buAutoNum type="arabicPeriod"/>
            </a:pPr>
            <a:r>
              <a:rPr lang="ar-SA" sz="4000" b="1" smtClean="0">
                <a:solidFill>
                  <a:srgbClr val="0D0D0D"/>
                </a:solidFill>
                <a:latin typeface="Arabic Typesetting" pitchFamily="66" charset="-78"/>
                <a:cs typeface="Arabic Typesetting" pitchFamily="66" charset="-78"/>
              </a:rPr>
              <a:t>أشرطة الكاسيت </a:t>
            </a:r>
          </a:p>
          <a:p>
            <a:pPr algn="r" rtl="1">
              <a:buClr>
                <a:schemeClr val="tx1"/>
              </a:buClr>
            </a:pPr>
            <a:r>
              <a:rPr lang="ar-SA" sz="4000" b="1" smtClean="0">
                <a:solidFill>
                  <a:srgbClr val="0D0D0D"/>
                </a:solidFill>
                <a:latin typeface="Arabic Typesetting" pitchFamily="66" charset="-78"/>
                <a:cs typeface="Arabic Typesetting" pitchFamily="66" charset="-78"/>
              </a:rPr>
              <a:t>الاسطوانات البلاستيكية </a:t>
            </a:r>
          </a:p>
          <a:p>
            <a:pPr algn="r" rtl="1">
              <a:buClr>
                <a:schemeClr val="tx1"/>
              </a:buClr>
            </a:pPr>
            <a:r>
              <a:rPr lang="ar-SA" sz="4000" b="1" smtClean="0">
                <a:solidFill>
                  <a:srgbClr val="0D0D0D"/>
                </a:solidFill>
                <a:latin typeface="Arabic Typesetting" pitchFamily="66" charset="-78"/>
                <a:cs typeface="Arabic Typesetting" pitchFamily="66" charset="-78"/>
              </a:rPr>
              <a:t>أقراص الليزر المندمجة </a:t>
            </a:r>
          </a:p>
          <a:p>
            <a:pPr rtl="1">
              <a:buFont typeface="Wingdings" pitchFamily="2" charset="2"/>
              <a:buNone/>
            </a:pPr>
            <a:endParaRPr lang="ar-SA" smtClean="0"/>
          </a:p>
        </p:txBody>
      </p:sp>
      <p:pic>
        <p:nvPicPr>
          <p:cNvPr id="13318" name="Picture 6" descr="C:\Users\user\Pictures\imagesCADXQ6D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3500438"/>
            <a:ext cx="2646363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9" name="Picture 8" descr="http://t3.gstatic.com/images?q=tbn:ANd9GcTHCoZe4d9S5WZnBngxpgebpjq1XZe9r7E0s_5GXcI05eRUTp98W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125" y="765175"/>
            <a:ext cx="2376488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0" name="Picture 10" descr="http://t1.gstatic.com/images?q=tbn:ANd9GcS-TC8AJrqjJaXzC68IfRWx46XpvOZLD3rMm2XlNhtQXhPaSa-60Q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4213" y="1773238"/>
            <a:ext cx="3059112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1" name="Picture 12" descr="http://t2.gstatic.com/images?q=tbn:ANd9GcTTxj1CnapFVXUQwO5mL0CKjc4peennoaPKEie6WJFtjR9Y-JJ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64388" y="4365625"/>
            <a:ext cx="1312862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5"/>
          <p:cNvSpPr txBox="1">
            <a:spLocks noGrp="1"/>
          </p:cNvSpPr>
          <p:nvPr/>
        </p:nvSpPr>
        <p:spPr bwMode="auto">
          <a:xfrm>
            <a:off x="8129588" y="5734050"/>
            <a:ext cx="609600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ar-SA" sz="1400" b="1">
                <a:solidFill>
                  <a:srgbClr val="FFFFFF"/>
                </a:solidFill>
                <a:latin typeface="Century Schoolbook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7" name="مستطيل 16"/>
          <p:cNvSpPr/>
          <p:nvPr/>
        </p:nvSpPr>
        <p:spPr>
          <a:xfrm>
            <a:off x="8143875" y="5643563"/>
            <a:ext cx="571500" cy="7143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>
              <a:defRPr/>
            </a:pPr>
            <a:endParaRPr lang="ar-SA"/>
          </a:p>
        </p:txBody>
      </p:sp>
      <p:sp>
        <p:nvSpPr>
          <p:cNvPr id="16" name="Rectangle 15"/>
          <p:cNvSpPr/>
          <p:nvPr/>
        </p:nvSpPr>
        <p:spPr>
          <a:xfrm>
            <a:off x="395288" y="692150"/>
            <a:ext cx="8569325" cy="37861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rtl="1">
              <a:defRPr/>
            </a:pPr>
            <a:endParaRPr lang="ar-SA" sz="4000" b="1" dirty="0">
              <a:solidFill>
                <a:srgbClr val="7030A0"/>
              </a:solidFill>
              <a:latin typeface="Arabic Typesetting" pitchFamily="66" charset="-78"/>
              <a:ea typeface="+mj-ea"/>
              <a:cs typeface="Arabic Typesetting" pitchFamily="66" charset="-78"/>
            </a:endParaRPr>
          </a:p>
          <a:p>
            <a:pPr algn="r" rtl="1">
              <a:defRPr/>
            </a:pPr>
            <a:r>
              <a:rPr lang="ar-SA" sz="4000" b="1" dirty="0">
                <a:solidFill>
                  <a:srgbClr val="7030A0"/>
                </a:solidFill>
                <a:latin typeface="Arabic Typesetting" pitchFamily="66" charset="-78"/>
                <a:ea typeface="+mj-ea"/>
                <a:cs typeface="Arabic Typesetting" pitchFamily="66" charset="-78"/>
              </a:rPr>
              <a:t>أداة تجميع الصوت وأداة لتسجيل الصوت وأخيرا على الوسط الذي يحمل المادة الصوتية </a:t>
            </a:r>
          </a:p>
          <a:p>
            <a:pPr algn="r" rtl="1">
              <a:buFont typeface="Arial" pitchFamily="34" charset="0"/>
              <a:buChar char="•"/>
              <a:defRPr/>
            </a:pPr>
            <a:r>
              <a:rPr lang="ar-SA" sz="4000" b="1" dirty="0">
                <a:solidFill>
                  <a:schemeClr val="bg2">
                    <a:lumMod val="50000"/>
                  </a:schemeClr>
                </a:solidFill>
                <a:latin typeface="Arabic Typesetting" pitchFamily="66" charset="-78"/>
                <a:ea typeface="+mj-ea"/>
                <a:cs typeface="Arabic Typesetting" pitchFamily="66" charset="-78"/>
              </a:rPr>
              <a:t>الميكروفون </a:t>
            </a:r>
          </a:p>
          <a:p>
            <a:pPr algn="r" rtl="1">
              <a:buFont typeface="Arial" pitchFamily="34" charset="0"/>
              <a:buChar char="•"/>
              <a:defRPr/>
            </a:pPr>
            <a:r>
              <a:rPr lang="ar-SA" sz="4000" b="1" dirty="0">
                <a:solidFill>
                  <a:schemeClr val="bg2">
                    <a:lumMod val="50000"/>
                  </a:schemeClr>
                </a:solidFill>
                <a:latin typeface="Arabic Typesetting" pitchFamily="66" charset="-78"/>
                <a:ea typeface="+mj-ea"/>
                <a:cs typeface="Arabic Typesetting" pitchFamily="66" charset="-78"/>
              </a:rPr>
              <a:t>الكاسيت </a:t>
            </a:r>
          </a:p>
          <a:p>
            <a:pPr algn="r" rtl="1">
              <a:buFont typeface="Arial" pitchFamily="34" charset="0"/>
              <a:buChar char="•"/>
              <a:defRPr/>
            </a:pPr>
            <a:r>
              <a:rPr lang="ar-SA" sz="4000" b="1" dirty="0">
                <a:solidFill>
                  <a:schemeClr val="bg2">
                    <a:lumMod val="50000"/>
                  </a:schemeClr>
                </a:solidFill>
                <a:latin typeface="Arabic Typesetting" pitchFamily="66" charset="-78"/>
                <a:ea typeface="+mj-ea"/>
                <a:cs typeface="Arabic Typesetting" pitchFamily="66" charset="-78"/>
              </a:rPr>
              <a:t>أداة التسجيل </a:t>
            </a:r>
          </a:p>
        </p:txBody>
      </p:sp>
      <p:sp>
        <p:nvSpPr>
          <p:cNvPr id="6" name="Rectangle 5"/>
          <p:cNvSpPr/>
          <p:nvPr/>
        </p:nvSpPr>
        <p:spPr>
          <a:xfrm>
            <a:off x="1908175" y="115888"/>
            <a:ext cx="5688013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ar-SA" sz="4000" b="1" kern="0" dirty="0">
                <a:solidFill>
                  <a:srgbClr val="C00000"/>
                </a:solidFill>
                <a:latin typeface="Arabic Typesetting" pitchFamily="66" charset="-78"/>
                <a:ea typeface="+mj-ea"/>
                <a:cs typeface="DecoType Naskh Extensions" pitchFamily="2" charset="-78"/>
              </a:rPr>
              <a:t>بعض أجهزة أنتاج المواد والوسائط الصوتية </a:t>
            </a:r>
          </a:p>
        </p:txBody>
      </p:sp>
      <p:pic>
        <p:nvPicPr>
          <p:cNvPr id="14342" name="Picture 6" descr="C:\Users\user\Pictures\imagesCAG27T4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2988" y="3500438"/>
            <a:ext cx="4752975" cy="253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5"/>
          <p:cNvSpPr>
            <a:spLocks noGrp="1" noChangeArrowheads="1"/>
          </p:cNvSpPr>
          <p:nvPr>
            <p:ph idx="1"/>
          </p:nvPr>
        </p:nvSpPr>
        <p:spPr>
          <a:xfrm>
            <a:off x="3563938" y="1052513"/>
            <a:ext cx="4032250" cy="3671887"/>
          </a:xfrm>
        </p:spPr>
        <p:txBody>
          <a:bodyPr/>
          <a:lstStyle/>
          <a:p>
            <a:pPr algn="r" rtl="1">
              <a:defRPr/>
            </a:pPr>
            <a:r>
              <a:rPr lang="ar-SA" sz="4000" b="1" kern="1200" dirty="0" smtClean="0">
                <a:solidFill>
                  <a:schemeClr val="accent2">
                    <a:lumMod val="50000"/>
                  </a:schemeClr>
                </a:solidFill>
                <a:latin typeface="Arabic Typesetting" pitchFamily="66" charset="-78"/>
                <a:ea typeface="+mj-ea"/>
                <a:cs typeface="Arabic Typesetting" pitchFamily="66" charset="-78"/>
              </a:rPr>
              <a:t>الميكروفون الكربوني </a:t>
            </a:r>
          </a:p>
          <a:p>
            <a:pPr algn="r" rtl="1">
              <a:defRPr/>
            </a:pPr>
            <a:r>
              <a:rPr lang="ar-SA" sz="4000" b="1" kern="1200" dirty="0" smtClean="0">
                <a:solidFill>
                  <a:schemeClr val="accent2">
                    <a:lumMod val="50000"/>
                  </a:schemeClr>
                </a:solidFill>
                <a:latin typeface="Arabic Typesetting" pitchFamily="66" charset="-78"/>
                <a:ea typeface="+mj-ea"/>
                <a:cs typeface="Arabic Typesetting" pitchFamily="66" charset="-78"/>
              </a:rPr>
              <a:t>الميكروفون الديناميكي </a:t>
            </a:r>
          </a:p>
          <a:p>
            <a:pPr algn="r" rtl="1">
              <a:defRPr/>
            </a:pPr>
            <a:r>
              <a:rPr lang="ar-SA" sz="4000" b="1" kern="1200" dirty="0" smtClean="0">
                <a:solidFill>
                  <a:schemeClr val="accent2">
                    <a:lumMod val="50000"/>
                  </a:schemeClr>
                </a:solidFill>
                <a:latin typeface="Arabic Typesetting" pitchFamily="66" charset="-78"/>
                <a:ea typeface="+mj-ea"/>
                <a:cs typeface="Arabic Typesetting" pitchFamily="66" charset="-78"/>
              </a:rPr>
              <a:t>الميكروفون السعوي </a:t>
            </a:r>
          </a:p>
          <a:p>
            <a:pPr algn="r" rtl="1">
              <a:defRPr/>
            </a:pPr>
            <a:r>
              <a:rPr lang="ar-SA" sz="4000" b="1" kern="1200" dirty="0" smtClean="0">
                <a:solidFill>
                  <a:schemeClr val="accent2">
                    <a:lumMod val="50000"/>
                  </a:schemeClr>
                </a:solidFill>
                <a:latin typeface="Arabic Typesetting" pitchFamily="66" charset="-78"/>
                <a:ea typeface="+mj-ea"/>
                <a:cs typeface="Arabic Typesetting" pitchFamily="66" charset="-78"/>
              </a:rPr>
              <a:t>الميكروفون البلوري </a:t>
            </a:r>
          </a:p>
          <a:p>
            <a:pPr algn="r" rtl="1">
              <a:defRPr/>
            </a:pPr>
            <a:r>
              <a:rPr lang="ar-SA" sz="4000" b="1" kern="1200" dirty="0" smtClean="0">
                <a:solidFill>
                  <a:schemeClr val="accent2">
                    <a:lumMod val="50000"/>
                  </a:schemeClr>
                </a:solidFill>
                <a:latin typeface="Arabic Typesetting" pitchFamily="66" charset="-78"/>
                <a:ea typeface="+mj-ea"/>
                <a:cs typeface="Arabic Typesetting" pitchFamily="66" charset="-78"/>
              </a:rPr>
              <a:t>الميكروفون الشرطي 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 bwMode="gray">
          <a:xfrm>
            <a:off x="0" y="435769"/>
            <a:ext cx="9144000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r>
              <a:rPr lang="en-US" sz="4000" b="1" kern="0" dirty="0">
                <a:solidFill>
                  <a:srgbClr val="003399"/>
                </a:solidFill>
                <a:latin typeface="Arabic Typesetting" pitchFamily="66" charset="-78"/>
                <a:ea typeface="+mj-ea"/>
                <a:cs typeface="DecoType Naskh Extensions" pitchFamily="2" charset="-78"/>
              </a:rPr>
              <a:t>  </a:t>
            </a:r>
            <a:r>
              <a:rPr lang="ar-SA" sz="4000" b="1" kern="0" dirty="0">
                <a:solidFill>
                  <a:srgbClr val="C00000"/>
                </a:solidFill>
                <a:latin typeface="Arabic Typesetting" pitchFamily="66" charset="-78"/>
                <a:ea typeface="+mj-ea"/>
                <a:cs typeface="DecoType Naskh Extensions" pitchFamily="2" charset="-78"/>
              </a:rPr>
              <a:t>أنواع الميكرفونات من حيث العنصر المولد :</a:t>
            </a:r>
            <a:r>
              <a:rPr lang="ar-SA" sz="4400" b="1" kern="1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chemeClr val="bg2">
                        <a:alpha val="46001"/>
                      </a:schemeClr>
                    </a:gs>
                    <a:gs pos="100000">
                      <a:srgbClr val="FF0000">
                        <a:alpha val="75998"/>
                      </a:srgbClr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ea typeface="+mj-ea"/>
                <a:cs typeface="Times New Roman"/>
              </a:rPr>
              <a:t/>
            </a:r>
            <a:br>
              <a:rPr lang="ar-SA" sz="4400" b="1" kern="1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chemeClr val="bg2">
                        <a:alpha val="46001"/>
                      </a:schemeClr>
                    </a:gs>
                    <a:gs pos="100000">
                      <a:srgbClr val="FF0000">
                        <a:alpha val="75998"/>
                      </a:srgbClr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ea typeface="+mj-ea"/>
                <a:cs typeface="Times New Roman"/>
              </a:rPr>
            </a:br>
            <a:endParaRPr lang="en-US" sz="4400" b="1" kern="0" dirty="0">
              <a:solidFill>
                <a:srgbClr val="003399"/>
              </a:solidFill>
              <a:latin typeface="Arabic Typesetting" pitchFamily="66" charset="-78"/>
              <a:ea typeface="+mj-ea"/>
              <a:cs typeface="Arabic Typesetting" pitchFamily="66" charset="-78"/>
            </a:endParaRPr>
          </a:p>
        </p:txBody>
      </p:sp>
      <p:pic>
        <p:nvPicPr>
          <p:cNvPr id="15364" name="Picture 4" descr="C:\Users\user\Pictures\imagesCA3QTDC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50" y="836613"/>
            <a:ext cx="3744913" cy="554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1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1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5" descr="C:\Users\user\Pictures\imagesCAX2K3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333375"/>
            <a:ext cx="8459787" cy="619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plit dir="in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5"/>
          <p:cNvSpPr>
            <a:spLocks noGrp="1" noChangeArrowheads="1"/>
          </p:cNvSpPr>
          <p:nvPr>
            <p:ph idx="1"/>
          </p:nvPr>
        </p:nvSpPr>
        <p:spPr>
          <a:xfrm>
            <a:off x="684213" y="979488"/>
            <a:ext cx="8135937" cy="4537075"/>
          </a:xfrm>
        </p:spPr>
        <p:txBody>
          <a:bodyPr>
            <a:normAutofit lnSpcReduction="10000"/>
          </a:bodyPr>
          <a:lstStyle/>
          <a:p>
            <a:pPr algn="r" rtl="1">
              <a:buFontTx/>
              <a:buNone/>
              <a:defRPr/>
            </a:pPr>
            <a:r>
              <a:rPr lang="ar-SA" sz="4000" b="1" dirty="0" smtClean="0">
                <a:solidFill>
                  <a:srgbClr val="00B050"/>
                </a:solidFill>
                <a:latin typeface="Arabic Typesetting" pitchFamily="66" charset="-78"/>
                <a:ea typeface="+mj-ea"/>
                <a:cs typeface="DecoType Naskh Extensions" pitchFamily="2" charset="-78"/>
              </a:rPr>
              <a:t>مميزاته :</a:t>
            </a:r>
          </a:p>
          <a:p>
            <a:pPr algn="r" rtl="1">
              <a:defRPr/>
            </a:pPr>
            <a:r>
              <a:rPr lang="ar-SA" sz="4000" b="1" kern="1200" dirty="0" smtClean="0">
                <a:solidFill>
                  <a:schemeClr val="accent2">
                    <a:lumMod val="50000"/>
                  </a:schemeClr>
                </a:solidFill>
                <a:latin typeface="Arabic Typesetting" pitchFamily="66" charset="-78"/>
                <a:ea typeface="+mj-ea"/>
                <a:cs typeface="Arabic Typesetting" pitchFamily="66" charset="-78"/>
              </a:rPr>
              <a:t>الامانه في نقل الأصوات بدون حدوث تشويه </a:t>
            </a:r>
          </a:p>
          <a:p>
            <a:pPr algn="r" rtl="1">
              <a:defRPr/>
            </a:pPr>
            <a:r>
              <a:rPr lang="ar-SA" sz="4000" b="1" kern="1200" dirty="0" smtClean="0">
                <a:solidFill>
                  <a:schemeClr val="accent2">
                    <a:lumMod val="50000"/>
                  </a:schemeClr>
                </a:solidFill>
                <a:latin typeface="Arabic Typesetting" pitchFamily="66" charset="-78"/>
                <a:ea typeface="+mj-ea"/>
                <a:cs typeface="Arabic Typesetting" pitchFamily="66" charset="-78"/>
              </a:rPr>
              <a:t>الحساسية حيث تسبب الضغوط الميكانيكية البسيطة ضغوط كهربائية كبيرة </a:t>
            </a:r>
          </a:p>
          <a:p>
            <a:pPr algn="r" rtl="1">
              <a:defRPr/>
            </a:pPr>
            <a:r>
              <a:rPr lang="ar-SA" sz="4000" b="1" kern="1200" dirty="0" smtClean="0">
                <a:solidFill>
                  <a:schemeClr val="accent2">
                    <a:lumMod val="50000"/>
                  </a:schemeClr>
                </a:solidFill>
                <a:latin typeface="Arabic Typesetting" pitchFamily="66" charset="-78"/>
                <a:ea typeface="+mj-ea"/>
                <a:cs typeface="Arabic Typesetting" pitchFamily="66" charset="-78"/>
              </a:rPr>
              <a:t>قوة الاحتمال مع خفة وزنة ورخص ثمنه </a:t>
            </a:r>
          </a:p>
          <a:p>
            <a:pPr algn="r" rtl="1">
              <a:defRPr/>
            </a:pPr>
            <a:r>
              <a:rPr lang="ar-SA" sz="4000" b="1" kern="1200" dirty="0" smtClean="0">
                <a:solidFill>
                  <a:schemeClr val="accent2">
                    <a:lumMod val="50000"/>
                  </a:schemeClr>
                </a:solidFill>
                <a:latin typeface="Arabic Typesetting" pitchFamily="66" charset="-78"/>
                <a:ea typeface="+mj-ea"/>
                <a:cs typeface="Arabic Typesetting" pitchFamily="66" charset="-78"/>
              </a:rPr>
              <a:t>يمكن توصيلة بالمكبر مباشرة بدون الاستعانة إلى وسيلة لرفع الضغط المتغير المتولد على طرفي التوصيل  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 bwMode="gray">
          <a:xfrm>
            <a:off x="0" y="404664"/>
            <a:ext cx="9144000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r>
              <a:rPr lang="en-US" sz="4000" b="1" kern="0" dirty="0">
                <a:solidFill>
                  <a:srgbClr val="C00000"/>
                </a:solidFill>
                <a:latin typeface="Arabic Typesetting" pitchFamily="66" charset="-78"/>
                <a:ea typeface="+mj-ea"/>
                <a:cs typeface="DecoType Naskh Extensions" pitchFamily="2" charset="-78"/>
              </a:rPr>
              <a:t>  </a:t>
            </a:r>
            <a:r>
              <a:rPr lang="ar-SA" sz="4000" b="1" kern="0" dirty="0">
                <a:solidFill>
                  <a:srgbClr val="C00000"/>
                </a:solidFill>
                <a:latin typeface="Arabic Typesetting" pitchFamily="66" charset="-78"/>
                <a:ea typeface="+mj-ea"/>
                <a:cs typeface="DecoType Naskh Extensions" pitchFamily="2" charset="-78"/>
              </a:rPr>
              <a:t>الميكروفون الكربوني :</a:t>
            </a:r>
            <a:r>
              <a:rPr lang="ar-SA" sz="4400" b="1" kern="1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chemeClr val="bg2">
                        <a:alpha val="46001"/>
                      </a:schemeClr>
                    </a:gs>
                    <a:gs pos="100000">
                      <a:srgbClr val="FF0000">
                        <a:alpha val="75998"/>
                      </a:srgbClr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ea typeface="+mj-ea"/>
                <a:cs typeface="Times New Roman"/>
              </a:rPr>
              <a:t/>
            </a:r>
            <a:br>
              <a:rPr lang="ar-SA" sz="4400" b="1" kern="1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chemeClr val="bg2">
                        <a:alpha val="46001"/>
                      </a:schemeClr>
                    </a:gs>
                    <a:gs pos="100000">
                      <a:srgbClr val="FF0000">
                        <a:alpha val="75998"/>
                      </a:srgbClr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ea typeface="+mj-ea"/>
                <a:cs typeface="Times New Roman"/>
              </a:rPr>
            </a:br>
            <a:endParaRPr lang="en-US" sz="4400" b="1" kern="0" dirty="0">
              <a:solidFill>
                <a:srgbClr val="003399"/>
              </a:solidFill>
              <a:latin typeface="Arabic Typesetting" pitchFamily="66" charset="-78"/>
              <a:ea typeface="+mj-ea"/>
              <a:cs typeface="Arabic Typesetting" pitchFamily="66" charset="-78"/>
            </a:endParaRPr>
          </a:p>
        </p:txBody>
      </p:sp>
      <p:pic>
        <p:nvPicPr>
          <p:cNvPr id="17412" name="Picture 4" descr="C:\Users\user\Pictures\imagesCA5W5XQ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765175"/>
            <a:ext cx="2503487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1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1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5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5"/>
          <p:cNvSpPr>
            <a:spLocks noGrp="1" noChangeArrowheads="1"/>
          </p:cNvSpPr>
          <p:nvPr>
            <p:ph idx="1"/>
          </p:nvPr>
        </p:nvSpPr>
        <p:spPr>
          <a:xfrm>
            <a:off x="684213" y="1196975"/>
            <a:ext cx="8280400" cy="3527425"/>
          </a:xfrm>
        </p:spPr>
        <p:txBody>
          <a:bodyPr>
            <a:normAutofit lnSpcReduction="10000"/>
          </a:bodyPr>
          <a:lstStyle/>
          <a:p>
            <a:pPr algn="r" rtl="1">
              <a:buFontTx/>
              <a:buNone/>
              <a:defRPr/>
            </a:pPr>
            <a:r>
              <a:rPr lang="ar-SA" sz="4000" b="1" dirty="0" smtClean="0">
                <a:solidFill>
                  <a:srgbClr val="00B050"/>
                </a:solidFill>
                <a:latin typeface="Arabic Typesetting" pitchFamily="66" charset="-78"/>
                <a:ea typeface="+mj-ea"/>
                <a:cs typeface="DecoType Naskh Extensions" pitchFamily="2" charset="-78"/>
              </a:rPr>
              <a:t>مميزاته :</a:t>
            </a:r>
          </a:p>
          <a:p>
            <a:pPr algn="r" rtl="1">
              <a:defRPr/>
            </a:pPr>
            <a:r>
              <a:rPr lang="ar-SA" sz="4000" b="1" kern="1200" dirty="0" smtClean="0">
                <a:solidFill>
                  <a:schemeClr val="accent2">
                    <a:lumMod val="50000"/>
                  </a:schemeClr>
                </a:solidFill>
                <a:latin typeface="Arabic Typesetting" pitchFamily="66" charset="-78"/>
                <a:ea typeface="+mj-ea"/>
                <a:cs typeface="Arabic Typesetting" pitchFamily="66" charset="-78"/>
              </a:rPr>
              <a:t>يمتاز بحساسية عالية للترددات المنخفضة </a:t>
            </a:r>
          </a:p>
          <a:p>
            <a:pPr algn="r" rtl="1">
              <a:defRPr/>
            </a:pPr>
            <a:r>
              <a:rPr lang="ar-SA" sz="4000" b="1" kern="1200" dirty="0" smtClean="0">
                <a:solidFill>
                  <a:schemeClr val="accent2">
                    <a:lumMod val="50000"/>
                  </a:schemeClr>
                </a:solidFill>
                <a:latin typeface="Arabic Typesetting" pitchFamily="66" charset="-78"/>
                <a:ea typeface="+mj-ea"/>
                <a:cs typeface="Arabic Typesetting" pitchFamily="66" charset="-78"/>
              </a:rPr>
              <a:t>خفيف الوزن وصغير الحجم في حالة عد استعمال مكبر صوت</a:t>
            </a:r>
          </a:p>
          <a:p>
            <a:pPr algn="r" rtl="1">
              <a:defRPr/>
            </a:pPr>
            <a:r>
              <a:rPr lang="ar-SA" sz="4000" b="1" kern="1200" dirty="0" smtClean="0">
                <a:solidFill>
                  <a:schemeClr val="accent2">
                    <a:lumMod val="50000"/>
                  </a:schemeClr>
                </a:solidFill>
                <a:latin typeface="Arabic Typesetting" pitchFamily="66" charset="-78"/>
                <a:ea typeface="+mj-ea"/>
                <a:cs typeface="Arabic Typesetting" pitchFamily="66" charset="-78"/>
              </a:rPr>
              <a:t>لايتأثر بالأحوال الجوية السيئة </a:t>
            </a:r>
          </a:p>
          <a:p>
            <a:pPr algn="r" rtl="1">
              <a:defRPr/>
            </a:pPr>
            <a:r>
              <a:rPr lang="ar-SA" sz="4000" b="1" kern="1200" dirty="0" smtClean="0">
                <a:solidFill>
                  <a:schemeClr val="accent2">
                    <a:lumMod val="50000"/>
                  </a:schemeClr>
                </a:solidFill>
                <a:latin typeface="Arabic Typesetting" pitchFamily="66" charset="-78"/>
                <a:ea typeface="+mj-ea"/>
                <a:cs typeface="Arabic Typesetting" pitchFamily="66" charset="-78"/>
              </a:rPr>
              <a:t>لايحتاج إلى مصدر قوة خارجي (بطارية)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 bwMode="gray">
          <a:xfrm>
            <a:off x="3563888" y="435769"/>
            <a:ext cx="5255568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r>
              <a:rPr lang="en-US" sz="4000" b="1" kern="0" dirty="0">
                <a:solidFill>
                  <a:srgbClr val="003399"/>
                </a:solidFill>
                <a:latin typeface="Arabic Typesetting" pitchFamily="66" charset="-78"/>
                <a:ea typeface="+mj-ea"/>
                <a:cs typeface="DecoType Naskh Extensions" pitchFamily="2" charset="-78"/>
              </a:rPr>
              <a:t>  </a:t>
            </a:r>
            <a:r>
              <a:rPr lang="ar-SA" sz="4000" b="1" kern="0" dirty="0">
                <a:solidFill>
                  <a:srgbClr val="C00000"/>
                </a:solidFill>
                <a:latin typeface="Arabic Typesetting" pitchFamily="66" charset="-78"/>
                <a:ea typeface="+mj-ea"/>
                <a:cs typeface="DecoType Naskh Extensions" pitchFamily="2" charset="-78"/>
              </a:rPr>
              <a:t> الميكرفون الديناميكي  :</a:t>
            </a:r>
            <a:r>
              <a:rPr lang="ar-SA" sz="4400" b="1" kern="1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chemeClr val="bg2">
                        <a:alpha val="46001"/>
                      </a:schemeClr>
                    </a:gs>
                    <a:gs pos="100000">
                      <a:srgbClr val="FF0000">
                        <a:alpha val="75998"/>
                      </a:srgbClr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ea typeface="+mj-ea"/>
                <a:cs typeface="Times New Roman"/>
              </a:rPr>
              <a:t/>
            </a:r>
            <a:br>
              <a:rPr lang="ar-SA" sz="4400" b="1" kern="1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chemeClr val="bg2">
                        <a:alpha val="46001"/>
                      </a:schemeClr>
                    </a:gs>
                    <a:gs pos="100000">
                      <a:srgbClr val="FF0000">
                        <a:alpha val="75998"/>
                      </a:srgbClr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ea typeface="+mj-ea"/>
                <a:cs typeface="Times New Roman"/>
              </a:rPr>
            </a:br>
            <a:endParaRPr lang="en-US" sz="4400" b="1" kern="0" dirty="0">
              <a:solidFill>
                <a:srgbClr val="003399"/>
              </a:solidFill>
              <a:latin typeface="Arabic Typesetting" pitchFamily="66" charset="-78"/>
              <a:ea typeface="+mj-ea"/>
              <a:cs typeface="Arabic Typesetting" pitchFamily="66" charset="-78"/>
            </a:endParaRPr>
          </a:p>
        </p:txBody>
      </p:sp>
    </p:spTree>
  </p:cSld>
  <p:clrMapOvr>
    <a:masterClrMapping/>
  </p:clrMapOvr>
  <p:transition spd="med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1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1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5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5"/>
          <p:cNvSpPr>
            <a:spLocks noGrp="1" noChangeArrowheads="1"/>
          </p:cNvSpPr>
          <p:nvPr>
            <p:ph idx="1"/>
          </p:nvPr>
        </p:nvSpPr>
        <p:spPr>
          <a:xfrm>
            <a:off x="900113" y="1125538"/>
            <a:ext cx="7993062" cy="2519362"/>
          </a:xfrm>
        </p:spPr>
        <p:txBody>
          <a:bodyPr/>
          <a:lstStyle/>
          <a:p>
            <a:pPr algn="r" rtl="1">
              <a:defRPr/>
            </a:pPr>
            <a:endParaRPr lang="ar-SA" dirty="0" smtClean="0"/>
          </a:p>
          <a:p>
            <a:pPr algn="r" rtl="1">
              <a:defRPr/>
            </a:pPr>
            <a:r>
              <a:rPr lang="ar-SA" sz="4000" b="1" kern="1200" dirty="0" smtClean="0">
                <a:solidFill>
                  <a:schemeClr val="accent2">
                    <a:lumMod val="50000"/>
                  </a:schemeClr>
                </a:solidFill>
                <a:latin typeface="Arabic Typesetting" pitchFamily="66" charset="-78"/>
                <a:ea typeface="+mj-ea"/>
                <a:cs typeface="Arabic Typesetting" pitchFamily="66" charset="-78"/>
              </a:rPr>
              <a:t>يستخدم في أغراض الفحص والاختبار بالمعامل </a:t>
            </a:r>
          </a:p>
          <a:p>
            <a:pPr algn="r" rtl="1">
              <a:defRPr/>
            </a:pPr>
            <a:r>
              <a:rPr lang="ar-SA" sz="4000" b="1" kern="1200" dirty="0" smtClean="0">
                <a:solidFill>
                  <a:schemeClr val="accent2">
                    <a:lumMod val="50000"/>
                  </a:schemeClr>
                </a:solidFill>
                <a:latin typeface="Arabic Typesetting" pitchFamily="66" charset="-78"/>
                <a:ea typeface="+mj-ea"/>
                <a:cs typeface="Arabic Typesetting" pitchFamily="66" charset="-78"/>
              </a:rPr>
              <a:t>عدم حساسيته لذلك لايستخدم في عمليات الإنتاج الصوتي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 bwMode="gray">
          <a:xfrm>
            <a:off x="0" y="435769"/>
            <a:ext cx="9144000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r>
              <a:rPr lang="en-US" sz="4000" b="1" kern="0" dirty="0">
                <a:solidFill>
                  <a:srgbClr val="003399"/>
                </a:solidFill>
                <a:latin typeface="Arabic Typesetting" pitchFamily="66" charset="-78"/>
                <a:ea typeface="+mj-ea"/>
                <a:cs typeface="DecoType Naskh Extensions" pitchFamily="2" charset="-78"/>
              </a:rPr>
              <a:t>  </a:t>
            </a:r>
            <a:r>
              <a:rPr lang="ar-SA" sz="4000" b="1" kern="0" dirty="0">
                <a:solidFill>
                  <a:srgbClr val="C00000"/>
                </a:solidFill>
                <a:latin typeface="Arabic Typesetting" pitchFamily="66" charset="-78"/>
                <a:ea typeface="+mj-ea"/>
                <a:cs typeface="DecoType Naskh Extensions" pitchFamily="2" charset="-78"/>
              </a:rPr>
              <a:t>الميكروفون السعوي :</a:t>
            </a:r>
            <a:r>
              <a:rPr lang="ar-SA" sz="4400" b="1" kern="1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chemeClr val="bg2">
                        <a:alpha val="46001"/>
                      </a:schemeClr>
                    </a:gs>
                    <a:gs pos="100000">
                      <a:srgbClr val="FF0000">
                        <a:alpha val="75998"/>
                      </a:srgbClr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ea typeface="+mj-ea"/>
                <a:cs typeface="Times New Roman"/>
              </a:rPr>
              <a:t/>
            </a:r>
            <a:br>
              <a:rPr lang="ar-SA" sz="4400" b="1" kern="1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chemeClr val="bg2">
                        <a:alpha val="46001"/>
                      </a:schemeClr>
                    </a:gs>
                    <a:gs pos="100000">
                      <a:srgbClr val="FF0000">
                        <a:alpha val="75998"/>
                      </a:srgbClr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ea typeface="+mj-ea"/>
                <a:cs typeface="Times New Roman"/>
              </a:rPr>
            </a:br>
            <a:endParaRPr lang="en-US" sz="4400" b="1" kern="0" dirty="0">
              <a:solidFill>
                <a:srgbClr val="003399"/>
              </a:solidFill>
              <a:latin typeface="Arabic Typesetting" pitchFamily="66" charset="-78"/>
              <a:ea typeface="+mj-ea"/>
              <a:cs typeface="Arabic Typesetting" pitchFamily="66" charset="-78"/>
            </a:endParaRPr>
          </a:p>
        </p:txBody>
      </p:sp>
    </p:spTree>
  </p:cSld>
  <p:clrMapOvr>
    <a:masterClrMapping/>
  </p:clrMapOvr>
  <p:transition spd="med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5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5"/>
          <p:cNvSpPr>
            <a:spLocks noGrp="1" noChangeArrowheads="1"/>
          </p:cNvSpPr>
          <p:nvPr>
            <p:ph idx="1"/>
          </p:nvPr>
        </p:nvSpPr>
        <p:spPr>
          <a:xfrm>
            <a:off x="1476375" y="1052513"/>
            <a:ext cx="7343775" cy="3240087"/>
          </a:xfrm>
        </p:spPr>
        <p:txBody>
          <a:bodyPr>
            <a:normAutofit lnSpcReduction="10000"/>
          </a:bodyPr>
          <a:lstStyle/>
          <a:p>
            <a:pPr algn="r" rtl="1">
              <a:buFontTx/>
              <a:buNone/>
              <a:defRPr/>
            </a:pPr>
            <a:r>
              <a:rPr lang="ar-SA" b="1" dirty="0" smtClean="0">
                <a:solidFill>
                  <a:srgbClr val="00B050"/>
                </a:solidFill>
                <a:latin typeface="Arabic Typesetting" pitchFamily="66" charset="-78"/>
                <a:cs typeface="DecoType Naskh Extensions" pitchFamily="2" charset="-78"/>
              </a:rPr>
              <a:t>مميزاته :</a:t>
            </a:r>
          </a:p>
          <a:p>
            <a:pPr algn="r" rtl="1">
              <a:defRPr/>
            </a:pPr>
            <a:r>
              <a:rPr lang="ar-SA" sz="4000" b="1" kern="1200" dirty="0" smtClean="0">
                <a:solidFill>
                  <a:schemeClr val="accent2">
                    <a:lumMod val="50000"/>
                  </a:schemeClr>
                </a:solidFill>
                <a:latin typeface="Arabic Typesetting" pitchFamily="66" charset="-78"/>
                <a:ea typeface="+mj-ea"/>
                <a:cs typeface="Arabic Typesetting" pitchFamily="66" charset="-78"/>
              </a:rPr>
              <a:t>حساسيته العالية </a:t>
            </a:r>
          </a:p>
          <a:p>
            <a:pPr algn="r" rtl="1">
              <a:defRPr/>
            </a:pPr>
            <a:r>
              <a:rPr lang="ar-SA" sz="4000" b="1" kern="1200" dirty="0" smtClean="0">
                <a:solidFill>
                  <a:schemeClr val="accent2">
                    <a:lumMod val="50000"/>
                  </a:schemeClr>
                </a:solidFill>
                <a:latin typeface="Arabic Typesetting" pitchFamily="66" charset="-78"/>
                <a:ea typeface="+mj-ea"/>
                <a:cs typeface="Arabic Typesetting" pitchFamily="66" charset="-78"/>
              </a:rPr>
              <a:t>لايحتاج إلى بطارية خارجية </a:t>
            </a:r>
          </a:p>
          <a:p>
            <a:pPr algn="r" rtl="1">
              <a:defRPr/>
            </a:pPr>
            <a:r>
              <a:rPr lang="ar-SA" sz="4000" b="1" kern="1200" dirty="0" smtClean="0">
                <a:solidFill>
                  <a:schemeClr val="accent2">
                    <a:lumMod val="50000"/>
                  </a:schemeClr>
                </a:solidFill>
                <a:latin typeface="Arabic Typesetting" pitchFamily="66" charset="-78"/>
                <a:ea typeface="+mj-ea"/>
                <a:cs typeface="Arabic Typesetting" pitchFamily="66" charset="-78"/>
              </a:rPr>
              <a:t>لايتأثر كثيراً بالاهتزازات الميكانيكية الخارجية </a:t>
            </a:r>
          </a:p>
          <a:p>
            <a:pPr algn="r" rtl="1">
              <a:defRPr/>
            </a:pPr>
            <a:r>
              <a:rPr lang="ar-SA" sz="4000" b="1" kern="1200" dirty="0" smtClean="0">
                <a:solidFill>
                  <a:schemeClr val="accent2">
                    <a:lumMod val="50000"/>
                  </a:schemeClr>
                </a:solidFill>
                <a:latin typeface="Arabic Typesetting" pitchFamily="66" charset="-78"/>
                <a:ea typeface="+mj-ea"/>
                <a:cs typeface="Arabic Typesetting" pitchFamily="66" charset="-78"/>
              </a:rPr>
              <a:t>خفيف الوزن صغير الحجم  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 bwMode="gray">
          <a:xfrm>
            <a:off x="0" y="435769"/>
            <a:ext cx="9144000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r>
              <a:rPr lang="en-US" sz="4000" b="1" kern="0" dirty="0">
                <a:solidFill>
                  <a:srgbClr val="003399"/>
                </a:solidFill>
                <a:latin typeface="Arabic Typesetting" pitchFamily="66" charset="-78"/>
                <a:ea typeface="+mj-ea"/>
                <a:cs typeface="DecoType Naskh Extensions" pitchFamily="2" charset="-78"/>
              </a:rPr>
              <a:t>  </a:t>
            </a:r>
            <a:r>
              <a:rPr lang="ar-SA" sz="4000" b="1" kern="0" dirty="0">
                <a:solidFill>
                  <a:srgbClr val="C00000"/>
                </a:solidFill>
                <a:latin typeface="Arabic Typesetting" pitchFamily="66" charset="-78"/>
                <a:ea typeface="+mj-ea"/>
                <a:cs typeface="DecoType Naskh Extensions" pitchFamily="2" charset="-78"/>
              </a:rPr>
              <a:t>الميكروفون البلوري :</a:t>
            </a:r>
            <a:r>
              <a:rPr lang="ar-SA" sz="4400" b="1" kern="1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chemeClr val="bg2">
                        <a:alpha val="46001"/>
                      </a:schemeClr>
                    </a:gs>
                    <a:gs pos="100000">
                      <a:srgbClr val="FF0000">
                        <a:alpha val="75998"/>
                      </a:srgbClr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ea typeface="+mj-ea"/>
                <a:cs typeface="Times New Roman"/>
              </a:rPr>
              <a:t/>
            </a:r>
            <a:br>
              <a:rPr lang="ar-SA" sz="4400" b="1" kern="1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chemeClr val="bg2">
                        <a:alpha val="46001"/>
                      </a:schemeClr>
                    </a:gs>
                    <a:gs pos="100000">
                      <a:srgbClr val="FF0000">
                        <a:alpha val="75998"/>
                      </a:srgbClr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ea typeface="+mj-ea"/>
                <a:cs typeface="Times New Roman"/>
              </a:rPr>
            </a:br>
            <a:endParaRPr lang="en-US" sz="4400" b="1" kern="0" dirty="0">
              <a:solidFill>
                <a:srgbClr val="003399"/>
              </a:solidFill>
              <a:latin typeface="Arabic Typesetting" pitchFamily="66" charset="-78"/>
              <a:ea typeface="+mj-ea"/>
              <a:cs typeface="Arabic Typesetting" pitchFamily="66" charset="-78"/>
            </a:endParaRPr>
          </a:p>
        </p:txBody>
      </p:sp>
    </p:spTree>
  </p:cSld>
  <p:clrMapOvr>
    <a:masterClrMapping/>
  </p:clrMapOvr>
  <p:transition spd="med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1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1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4"/>
          <p:cNvGraphicFramePr>
            <a:graphicFrameLocks noChangeAspect="1"/>
          </p:cNvGraphicFramePr>
          <p:nvPr/>
        </p:nvGraphicFramePr>
        <p:xfrm>
          <a:off x="1403350" y="1839913"/>
          <a:ext cx="7158038" cy="2884487"/>
        </p:xfrm>
        <a:graphic>
          <a:graphicData uri="http://schemas.openxmlformats.org/presentationml/2006/ole">
            <p:oleObj spid="_x0000_s1026" name="Image" r:id="rId3" imgW="5172028" imgH="2084836" progId="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5"/>
          <p:cNvSpPr>
            <a:spLocks noGrp="1" noChangeArrowheads="1"/>
          </p:cNvSpPr>
          <p:nvPr>
            <p:ph idx="1"/>
          </p:nvPr>
        </p:nvSpPr>
        <p:spPr>
          <a:xfrm>
            <a:off x="1476375" y="1052513"/>
            <a:ext cx="7199313" cy="3671887"/>
          </a:xfrm>
        </p:spPr>
        <p:txBody>
          <a:bodyPr/>
          <a:lstStyle/>
          <a:p>
            <a:pPr algn="r" rtl="1">
              <a:buFontTx/>
              <a:buNone/>
              <a:defRPr/>
            </a:pPr>
            <a:r>
              <a:rPr lang="ar-SA" b="1" dirty="0" smtClean="0">
                <a:solidFill>
                  <a:srgbClr val="00B050"/>
                </a:solidFill>
                <a:latin typeface="Arabic Typesetting" pitchFamily="66" charset="-78"/>
                <a:cs typeface="DecoType Naskh Extensions" pitchFamily="2" charset="-78"/>
              </a:rPr>
              <a:t>مميزاته :</a:t>
            </a:r>
          </a:p>
          <a:p>
            <a:pPr algn="r" rtl="1">
              <a:defRPr/>
            </a:pPr>
            <a:r>
              <a:rPr lang="ar-SA" sz="4000" b="1" kern="1200" dirty="0" smtClean="0">
                <a:solidFill>
                  <a:schemeClr val="accent2">
                    <a:lumMod val="50000"/>
                  </a:schemeClr>
                </a:solidFill>
                <a:latin typeface="Arabic Typesetting" pitchFamily="66" charset="-78"/>
                <a:ea typeface="+mj-ea"/>
                <a:cs typeface="Arabic Typesetting" pitchFamily="66" charset="-78"/>
              </a:rPr>
              <a:t>يمتاز بحساسية نسبية واستجابة مرضية للتردد</a:t>
            </a:r>
          </a:p>
          <a:p>
            <a:pPr algn="r" rtl="1">
              <a:defRPr/>
            </a:pPr>
            <a:r>
              <a:rPr lang="ar-SA" sz="4000" b="1" kern="1200" dirty="0" smtClean="0">
                <a:solidFill>
                  <a:schemeClr val="accent2">
                    <a:lumMod val="50000"/>
                  </a:schemeClr>
                </a:solidFill>
                <a:latin typeface="Arabic Typesetting" pitchFamily="66" charset="-78"/>
                <a:ea typeface="+mj-ea"/>
                <a:cs typeface="Arabic Typesetting" pitchFamily="66" charset="-78"/>
              </a:rPr>
              <a:t>لا يحتاج </a:t>
            </a:r>
            <a:r>
              <a:rPr lang="ar-SA" sz="4000" b="1" kern="1200" dirty="0" err="1" smtClean="0">
                <a:solidFill>
                  <a:schemeClr val="accent2">
                    <a:lumMod val="50000"/>
                  </a:schemeClr>
                </a:solidFill>
                <a:latin typeface="Arabic Typesetting" pitchFamily="66" charset="-78"/>
                <a:ea typeface="+mj-ea"/>
                <a:cs typeface="Arabic Typesetting" pitchFamily="66" charset="-78"/>
              </a:rPr>
              <a:t>الى</a:t>
            </a:r>
            <a:r>
              <a:rPr lang="ar-SA" sz="4000" b="1" kern="1200" dirty="0" smtClean="0">
                <a:solidFill>
                  <a:schemeClr val="accent2">
                    <a:lumMod val="50000"/>
                  </a:schemeClr>
                </a:solidFill>
                <a:latin typeface="Arabic Typesetting" pitchFamily="66" charset="-78"/>
                <a:ea typeface="+mj-ea"/>
                <a:cs typeface="Arabic Typesetting" pitchFamily="66" charset="-78"/>
              </a:rPr>
              <a:t> مصدر خارجي  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 bwMode="gray">
          <a:xfrm>
            <a:off x="0" y="435769"/>
            <a:ext cx="9144000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r>
              <a:rPr lang="en-US" sz="4000" b="1" kern="0" dirty="0">
                <a:solidFill>
                  <a:srgbClr val="003399"/>
                </a:solidFill>
                <a:latin typeface="Arabic Typesetting" pitchFamily="66" charset="-78"/>
                <a:ea typeface="+mj-ea"/>
                <a:cs typeface="DecoType Naskh Extensions" pitchFamily="2" charset="-78"/>
              </a:rPr>
              <a:t>  </a:t>
            </a:r>
            <a:r>
              <a:rPr lang="ar-SA" sz="4000" b="1" kern="0" dirty="0">
                <a:solidFill>
                  <a:srgbClr val="C00000"/>
                </a:solidFill>
                <a:latin typeface="Arabic Typesetting" pitchFamily="66" charset="-78"/>
                <a:ea typeface="+mj-ea"/>
                <a:cs typeface="DecoType Naskh Extensions" pitchFamily="2" charset="-78"/>
              </a:rPr>
              <a:t>الميكروفون الشريطي :</a:t>
            </a:r>
            <a:r>
              <a:rPr lang="ar-SA" sz="4400" b="1" kern="1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chemeClr val="bg2">
                        <a:alpha val="46001"/>
                      </a:schemeClr>
                    </a:gs>
                    <a:gs pos="100000">
                      <a:srgbClr val="FF0000">
                        <a:alpha val="75998"/>
                      </a:srgbClr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ea typeface="+mj-ea"/>
                <a:cs typeface="Times New Roman"/>
              </a:rPr>
              <a:t/>
            </a:r>
            <a:br>
              <a:rPr lang="ar-SA" sz="4400" b="1" kern="1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chemeClr val="bg2">
                        <a:alpha val="46001"/>
                      </a:schemeClr>
                    </a:gs>
                    <a:gs pos="100000">
                      <a:srgbClr val="FF0000">
                        <a:alpha val="75998"/>
                      </a:srgbClr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ea typeface="+mj-ea"/>
                <a:cs typeface="Times New Roman"/>
              </a:rPr>
            </a:br>
            <a:endParaRPr lang="en-US" sz="4400" b="1" kern="0" dirty="0">
              <a:solidFill>
                <a:srgbClr val="003399"/>
              </a:solidFill>
              <a:latin typeface="Arabic Typesetting" pitchFamily="66" charset="-78"/>
              <a:ea typeface="+mj-ea"/>
              <a:cs typeface="Arabic Typesetting" pitchFamily="66" charset="-78"/>
            </a:endParaRPr>
          </a:p>
        </p:txBody>
      </p:sp>
      <p:pic>
        <p:nvPicPr>
          <p:cNvPr id="21508" name="Picture 4" descr="C:\Users\user\Pictures\sound108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2700" y="3357563"/>
            <a:ext cx="4152900" cy="261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5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/>
          <p:cNvSpPr txBox="1"/>
          <p:nvPr/>
        </p:nvSpPr>
        <p:spPr>
          <a:xfrm>
            <a:off x="673120" y="188640"/>
            <a:ext cx="8291368" cy="44627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rtl="1">
              <a:defRPr/>
            </a:pPr>
            <a:r>
              <a:rPr lang="ar-SA" sz="4400" b="1" dirty="0" err="1">
                <a:solidFill>
                  <a:srgbClr val="C00000"/>
                </a:solidFill>
                <a:latin typeface="Arabic Typesetting" pitchFamily="66" charset="-78"/>
                <a:cs typeface="Arabic Typesetting" pitchFamily="66" charset="-78"/>
              </a:rPr>
              <a:t>اشكال</a:t>
            </a:r>
            <a:r>
              <a:rPr lang="ar-SA" sz="4400" b="1" dirty="0">
                <a:solidFill>
                  <a:srgbClr val="C00000"/>
                </a:solidFill>
                <a:latin typeface="Arabic Typesetting" pitchFamily="66" charset="-78"/>
                <a:cs typeface="Arabic Typesetting" pitchFamily="66" charset="-78"/>
              </a:rPr>
              <a:t> مجالات التقاط الصوت </a:t>
            </a:r>
          </a:p>
          <a:p>
            <a:pPr algn="r" rtl="1">
              <a:defRPr/>
            </a:pPr>
            <a:endParaRPr lang="ar-SA" sz="3600" b="1" dirty="0">
              <a:solidFill>
                <a:srgbClr val="214192"/>
              </a:solidFill>
              <a:latin typeface="Arabic Typesetting" pitchFamily="66" charset="-78"/>
              <a:cs typeface="Arabic Typesetting" pitchFamily="66" charset="-78"/>
            </a:endParaRPr>
          </a:p>
          <a:p>
            <a:pPr algn="r" rtl="1">
              <a:defRPr/>
            </a:pPr>
            <a:r>
              <a:rPr lang="ar-SA" sz="3600" b="1" dirty="0">
                <a:solidFill>
                  <a:srgbClr val="00B050"/>
                </a:solidFill>
                <a:latin typeface="Arabic Typesetting" pitchFamily="66" charset="-78"/>
                <a:cs typeface="Arabic Typesetting" pitchFamily="66" charset="-78"/>
              </a:rPr>
              <a:t>تتحدد المنطقة التي يلتقط الميكروفون الصوت فيها باتجاهية الميكروفون:</a:t>
            </a:r>
          </a:p>
          <a:p>
            <a:pPr algn="r" rtl="1">
              <a:defRPr/>
            </a:pPr>
            <a:endParaRPr lang="ar-SA" sz="3600" b="1" dirty="0">
              <a:solidFill>
                <a:srgbClr val="00B050"/>
              </a:solidFill>
              <a:latin typeface="Arabic Typesetting" pitchFamily="66" charset="-78"/>
              <a:cs typeface="Arabic Typesetting" pitchFamily="66" charset="-78"/>
            </a:endParaRPr>
          </a:p>
          <a:p>
            <a:pPr marL="457200" indent="-457200" algn="r" rtl="1">
              <a:buFont typeface="+mj-lt"/>
              <a:buAutoNum type="arabicPeriod"/>
              <a:defRPr/>
            </a:pPr>
            <a:r>
              <a:rPr lang="ar-SA" sz="3600" b="1" dirty="0">
                <a:solidFill>
                  <a:schemeClr val="accent6">
                    <a:lumMod val="50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لاقط يلتقط صوت من زاوية واحدة وهذا ما يطلق عليه (آحادي الاتجاه)</a:t>
            </a:r>
          </a:p>
          <a:p>
            <a:pPr marL="457200" indent="-457200" algn="r" rtl="1">
              <a:buFont typeface="+mj-lt"/>
              <a:buAutoNum type="arabicPeriod"/>
              <a:defRPr/>
            </a:pPr>
            <a:r>
              <a:rPr lang="ar-SA" sz="3600" b="1" dirty="0">
                <a:solidFill>
                  <a:schemeClr val="accent6">
                    <a:lumMod val="50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لاقط يلتقط صوت من اتجاهين وهو ما يسمى ب(ثنائي الاتجاه)</a:t>
            </a:r>
          </a:p>
          <a:p>
            <a:pPr marL="457200" indent="-457200" algn="r" rtl="1">
              <a:buFont typeface="+mj-lt"/>
              <a:buAutoNum type="arabicPeriod"/>
              <a:defRPr/>
            </a:pPr>
            <a:r>
              <a:rPr lang="ar-SA" sz="3600" b="1" dirty="0">
                <a:solidFill>
                  <a:schemeClr val="accent6">
                    <a:lumMod val="50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لاقط يلتقط صوت من ثلاث اتجاهات وهو ما يعرف ب(متعدد الاتجاهات)</a:t>
            </a:r>
          </a:p>
          <a:p>
            <a:pPr algn="r" rtl="1">
              <a:defRPr/>
            </a:pPr>
            <a:endParaRPr lang="en-US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/>
          <p:cNvSpPr txBox="1"/>
          <p:nvPr/>
        </p:nvSpPr>
        <p:spPr>
          <a:xfrm>
            <a:off x="673120" y="188640"/>
            <a:ext cx="8291368" cy="39087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rtl="1">
              <a:defRPr/>
            </a:pPr>
            <a:r>
              <a:rPr lang="ar-SA" sz="4400" b="1" dirty="0">
                <a:solidFill>
                  <a:srgbClr val="C00000"/>
                </a:solidFill>
                <a:latin typeface="Arabic Typesetting" pitchFamily="66" charset="-78"/>
                <a:cs typeface="Arabic Typesetting" pitchFamily="66" charset="-78"/>
              </a:rPr>
              <a:t> شرائط التسجيل </a:t>
            </a:r>
          </a:p>
          <a:p>
            <a:pPr algn="r" rtl="1">
              <a:defRPr/>
            </a:pPr>
            <a:endParaRPr lang="ar-SA" sz="3600" b="1" dirty="0">
              <a:solidFill>
                <a:srgbClr val="214192"/>
              </a:solidFill>
              <a:latin typeface="Arabic Typesetting" pitchFamily="66" charset="-78"/>
              <a:cs typeface="Arabic Typesetting" pitchFamily="66" charset="-78"/>
            </a:endParaRPr>
          </a:p>
          <a:p>
            <a:pPr algn="r" rtl="1">
              <a:defRPr/>
            </a:pPr>
            <a:r>
              <a:rPr lang="ar-SA" sz="3600" b="1" dirty="0">
                <a:solidFill>
                  <a:srgbClr val="00B050"/>
                </a:solidFill>
                <a:latin typeface="Arabic Typesetting" pitchFamily="66" charset="-78"/>
                <a:cs typeface="Arabic Typesetting" pitchFamily="66" charset="-78"/>
              </a:rPr>
              <a:t>توجد في ثلاث أنواع :</a:t>
            </a:r>
          </a:p>
          <a:p>
            <a:pPr marL="457200" indent="-457200" algn="r" rtl="1">
              <a:buFont typeface="+mj-lt"/>
              <a:buAutoNum type="arabicPeriod"/>
              <a:defRPr/>
            </a:pPr>
            <a:r>
              <a:rPr lang="ar-SA" sz="3600" b="1" dirty="0">
                <a:solidFill>
                  <a:schemeClr val="accent6">
                    <a:lumMod val="50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شرائط من اوكسيد الحديد </a:t>
            </a:r>
          </a:p>
          <a:p>
            <a:pPr marL="457200" indent="-457200" algn="r" rtl="1">
              <a:buFont typeface="+mj-lt"/>
              <a:buAutoNum type="arabicPeriod"/>
              <a:defRPr/>
            </a:pPr>
            <a:r>
              <a:rPr lang="ar-SA" sz="3600" b="1" dirty="0">
                <a:solidFill>
                  <a:schemeClr val="accent6">
                    <a:lumMod val="50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شرائط أكاسيد الكروميوم</a:t>
            </a:r>
          </a:p>
          <a:p>
            <a:pPr marL="457200" indent="-457200" algn="r" rtl="1">
              <a:buFont typeface="+mj-lt"/>
              <a:buAutoNum type="arabicPeriod"/>
              <a:defRPr/>
            </a:pPr>
            <a:r>
              <a:rPr lang="ar-SA" sz="3600" b="1" dirty="0">
                <a:solidFill>
                  <a:schemeClr val="accent6">
                    <a:lumMod val="50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الشريط المعدني </a:t>
            </a:r>
          </a:p>
          <a:p>
            <a:pPr algn="r" rtl="1">
              <a:defRPr/>
            </a:pPr>
            <a:endParaRPr lang="en-US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WordArt 5"/>
          <p:cNvSpPr>
            <a:spLocks noChangeArrowheads="1" noChangeShapeType="1" noTextEdit="1"/>
          </p:cNvSpPr>
          <p:nvPr/>
        </p:nvSpPr>
        <p:spPr bwMode="auto">
          <a:xfrm>
            <a:off x="2555875" y="198438"/>
            <a:ext cx="3986213" cy="7096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rtl="1"/>
            <a:r>
              <a:rPr lang="ar-SA" sz="3600" b="1" i="1" kern="10">
                <a:ln w="28575">
                  <a:solidFill>
                    <a:schemeClr val="accent1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تعلمتُ اليوم</a:t>
            </a:r>
          </a:p>
        </p:txBody>
      </p:sp>
      <p:sp>
        <p:nvSpPr>
          <p:cNvPr id="4" name="Rectangle 5"/>
          <p:cNvSpPr txBox="1">
            <a:spLocks noChangeArrowheads="1"/>
          </p:cNvSpPr>
          <p:nvPr/>
        </p:nvSpPr>
        <p:spPr>
          <a:xfrm>
            <a:off x="1763713" y="1412875"/>
            <a:ext cx="5400675" cy="3671888"/>
          </a:xfrm>
          <a:prstGeom prst="rect">
            <a:avLst/>
          </a:prstGeom>
        </p:spPr>
        <p:txBody>
          <a:bodyPr/>
          <a:lstStyle/>
          <a:p>
            <a:pPr marL="342900" indent="-342900" algn="r" rtl="1" eaLnBrk="0" hangingPunct="0">
              <a:spcBef>
                <a:spcPct val="20000"/>
              </a:spcBef>
              <a:buClr>
                <a:schemeClr val="accent2"/>
              </a:buClr>
              <a:buFontTx/>
              <a:buChar char="•"/>
              <a:defRPr/>
            </a:pPr>
            <a:r>
              <a:rPr lang="ar-SA" sz="4000" b="1" dirty="0">
                <a:solidFill>
                  <a:schemeClr val="accent2">
                    <a:lumMod val="50000"/>
                  </a:schemeClr>
                </a:solidFill>
                <a:latin typeface="Arabic Typesetting" pitchFamily="66" charset="-78"/>
                <a:ea typeface="+mj-ea"/>
                <a:cs typeface="Arabic Typesetting" pitchFamily="66" charset="-78"/>
              </a:rPr>
              <a:t>الصوت (مفهومة وخصائصه والعوامل المؤثرة)</a:t>
            </a:r>
          </a:p>
          <a:p>
            <a:pPr marL="342900" indent="-342900" algn="r" rtl="1" eaLnBrk="0" hangingPunct="0">
              <a:spcBef>
                <a:spcPct val="20000"/>
              </a:spcBef>
              <a:buClr>
                <a:schemeClr val="accent2"/>
              </a:buClr>
              <a:buFontTx/>
              <a:buChar char="•"/>
              <a:defRPr/>
            </a:pPr>
            <a:r>
              <a:rPr lang="ar-SA" sz="4000" b="1" dirty="0">
                <a:solidFill>
                  <a:schemeClr val="accent2">
                    <a:lumMod val="50000"/>
                  </a:schemeClr>
                </a:solidFill>
                <a:latin typeface="Arabic Typesetting" pitchFamily="66" charset="-78"/>
                <a:ea typeface="+mj-ea"/>
                <a:cs typeface="Arabic Typesetting" pitchFamily="66" charset="-78"/>
              </a:rPr>
              <a:t> المواد والوسائط الصوتية </a:t>
            </a:r>
          </a:p>
          <a:p>
            <a:pPr marL="342900" indent="-342900" algn="r" rtl="1" eaLnBrk="0" hangingPunct="0">
              <a:spcBef>
                <a:spcPct val="20000"/>
              </a:spcBef>
              <a:buClr>
                <a:schemeClr val="accent2"/>
              </a:buClr>
              <a:buFontTx/>
              <a:buChar char="•"/>
              <a:defRPr/>
            </a:pPr>
            <a:r>
              <a:rPr lang="ar-SA" sz="4000" b="1" dirty="0">
                <a:solidFill>
                  <a:schemeClr val="accent2">
                    <a:lumMod val="50000"/>
                  </a:schemeClr>
                </a:solidFill>
                <a:latin typeface="Arabic Typesetting" pitchFamily="66" charset="-78"/>
                <a:ea typeface="+mj-ea"/>
                <a:cs typeface="Arabic Typesetting" pitchFamily="66" charset="-78"/>
              </a:rPr>
              <a:t>أنواع الميكروفونات من حيث المولد</a:t>
            </a:r>
          </a:p>
          <a:p>
            <a:pPr marL="342900" indent="-342900" algn="r" rtl="1" eaLnBrk="0" hangingPunct="0">
              <a:spcBef>
                <a:spcPct val="20000"/>
              </a:spcBef>
              <a:buClr>
                <a:schemeClr val="accent2"/>
              </a:buClr>
              <a:buFontTx/>
              <a:buChar char="•"/>
              <a:defRPr/>
            </a:pPr>
            <a:r>
              <a:rPr lang="ar-SA" sz="4000" b="1" dirty="0">
                <a:solidFill>
                  <a:schemeClr val="accent2">
                    <a:lumMod val="50000"/>
                  </a:schemeClr>
                </a:solidFill>
                <a:latin typeface="Arabic Typesetting" pitchFamily="66" charset="-78"/>
                <a:ea typeface="+mj-ea"/>
                <a:cs typeface="Arabic Typesetting" pitchFamily="66" charset="-78"/>
              </a:rPr>
              <a:t>مكبرا الصوت </a:t>
            </a:r>
          </a:p>
          <a:p>
            <a:pPr marL="342900" indent="-342900" algn="r" rtl="1" eaLnBrk="0" hangingPunct="0">
              <a:spcBef>
                <a:spcPct val="20000"/>
              </a:spcBef>
              <a:buClr>
                <a:schemeClr val="accent2"/>
              </a:buClr>
              <a:buFontTx/>
              <a:buChar char="•"/>
              <a:defRPr/>
            </a:pPr>
            <a:r>
              <a:rPr lang="ar-SA" sz="4000" b="1" dirty="0">
                <a:solidFill>
                  <a:schemeClr val="accent2">
                    <a:lumMod val="50000"/>
                  </a:schemeClr>
                </a:solidFill>
                <a:latin typeface="Arabic Typesetting" pitchFamily="66" charset="-78"/>
                <a:ea typeface="+mj-ea"/>
                <a:cs typeface="Arabic Typesetting" pitchFamily="66" charset="-78"/>
              </a:rPr>
              <a:t>شرائط التسجيل </a:t>
            </a:r>
          </a:p>
          <a:p>
            <a:pPr marL="342900" indent="-342900" algn="r" rtl="1" eaLnBrk="0" hangingPunct="0">
              <a:spcBef>
                <a:spcPct val="20000"/>
              </a:spcBef>
              <a:buClr>
                <a:schemeClr val="accent2"/>
              </a:buClr>
              <a:buFontTx/>
              <a:buChar char="•"/>
              <a:defRPr/>
            </a:pPr>
            <a:endParaRPr lang="ar-SA" sz="4000" b="1" dirty="0">
              <a:solidFill>
                <a:schemeClr val="accent2">
                  <a:lumMod val="50000"/>
                </a:schemeClr>
              </a:solidFill>
              <a:latin typeface="Arabic Typesetting" pitchFamily="66" charset="-78"/>
              <a:ea typeface="+mj-ea"/>
              <a:cs typeface="Arabic Typesetting" pitchFamily="66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827584" y="692696"/>
            <a:ext cx="6653213" cy="857250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ar-SA" sz="5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الســــمع / الصـــــوت </a:t>
            </a:r>
            <a:endParaRPr lang="en-US" sz="5400" b="1" dirty="0">
              <a:solidFill>
                <a:schemeClr val="accent4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عنوان فرعي 2"/>
          <p:cNvSpPr txBox="1">
            <a:spLocks/>
          </p:cNvSpPr>
          <p:nvPr/>
        </p:nvSpPr>
        <p:spPr bwMode="auto">
          <a:xfrm>
            <a:off x="2987675" y="188913"/>
            <a:ext cx="3413125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rtl="1"/>
            <a:r>
              <a:rPr lang="ar-SA" sz="5400" b="1">
                <a:solidFill>
                  <a:srgbClr val="C00000"/>
                </a:solidFill>
                <a:latin typeface="Arabic Typesetting" pitchFamily="66" charset="-78"/>
                <a:cs typeface="Arabic Typesetting" pitchFamily="66" charset="-78"/>
              </a:rPr>
              <a:t>المحتويــات</a:t>
            </a:r>
          </a:p>
        </p:txBody>
      </p:sp>
      <p:sp>
        <p:nvSpPr>
          <p:cNvPr id="4" name="Rectangle 5"/>
          <p:cNvSpPr txBox="1">
            <a:spLocks noChangeArrowheads="1"/>
          </p:cNvSpPr>
          <p:nvPr/>
        </p:nvSpPr>
        <p:spPr>
          <a:xfrm>
            <a:off x="2195513" y="1052513"/>
            <a:ext cx="5400675" cy="3671887"/>
          </a:xfrm>
          <a:prstGeom prst="rect">
            <a:avLst/>
          </a:prstGeom>
        </p:spPr>
        <p:txBody>
          <a:bodyPr/>
          <a:lstStyle/>
          <a:p>
            <a:pPr marL="342900" indent="-342900" algn="r" rtl="1" eaLnBrk="0" hangingPunct="0">
              <a:spcBef>
                <a:spcPct val="20000"/>
              </a:spcBef>
              <a:buClr>
                <a:schemeClr val="accent2"/>
              </a:buClr>
              <a:buFontTx/>
              <a:buChar char="•"/>
              <a:defRPr/>
            </a:pPr>
            <a:r>
              <a:rPr lang="ar-SA" sz="4000" b="1" dirty="0">
                <a:solidFill>
                  <a:schemeClr val="accent2">
                    <a:lumMod val="50000"/>
                  </a:schemeClr>
                </a:solidFill>
                <a:latin typeface="Arabic Typesetting" pitchFamily="66" charset="-78"/>
                <a:ea typeface="+mj-ea"/>
                <a:cs typeface="Arabic Typesetting" pitchFamily="66" charset="-78"/>
              </a:rPr>
              <a:t>الصوت (مفهومة وخصائصه والعوامل المؤثرة)</a:t>
            </a:r>
          </a:p>
          <a:p>
            <a:pPr marL="342900" indent="-342900" algn="r" rtl="1" eaLnBrk="0" hangingPunct="0">
              <a:spcBef>
                <a:spcPct val="20000"/>
              </a:spcBef>
              <a:buClr>
                <a:schemeClr val="accent2"/>
              </a:buClr>
              <a:buFontTx/>
              <a:buChar char="•"/>
              <a:defRPr/>
            </a:pPr>
            <a:r>
              <a:rPr lang="ar-SA" sz="4000" b="1" dirty="0">
                <a:solidFill>
                  <a:schemeClr val="accent2">
                    <a:lumMod val="50000"/>
                  </a:schemeClr>
                </a:solidFill>
                <a:latin typeface="Arabic Typesetting" pitchFamily="66" charset="-78"/>
                <a:ea typeface="+mj-ea"/>
                <a:cs typeface="Arabic Typesetting" pitchFamily="66" charset="-78"/>
              </a:rPr>
              <a:t> المواد والوسائط الصوتية </a:t>
            </a:r>
          </a:p>
          <a:p>
            <a:pPr marL="342900" indent="-342900" algn="r" rtl="1" eaLnBrk="0" hangingPunct="0">
              <a:spcBef>
                <a:spcPct val="20000"/>
              </a:spcBef>
              <a:buClr>
                <a:schemeClr val="accent2"/>
              </a:buClr>
              <a:buFontTx/>
              <a:buChar char="•"/>
              <a:defRPr/>
            </a:pPr>
            <a:r>
              <a:rPr lang="ar-SA" sz="4000" b="1" dirty="0">
                <a:solidFill>
                  <a:schemeClr val="accent2">
                    <a:lumMod val="50000"/>
                  </a:schemeClr>
                </a:solidFill>
                <a:latin typeface="Arabic Typesetting" pitchFamily="66" charset="-78"/>
                <a:ea typeface="+mj-ea"/>
                <a:cs typeface="Arabic Typesetting" pitchFamily="66" charset="-78"/>
              </a:rPr>
              <a:t>أنواع الميكروفونات من حيث المولد</a:t>
            </a:r>
          </a:p>
          <a:p>
            <a:pPr marL="342900" indent="-342900" algn="r" rtl="1" eaLnBrk="0" hangingPunct="0">
              <a:spcBef>
                <a:spcPct val="20000"/>
              </a:spcBef>
              <a:buClr>
                <a:schemeClr val="accent2"/>
              </a:buClr>
              <a:buFontTx/>
              <a:buChar char="•"/>
              <a:defRPr/>
            </a:pPr>
            <a:r>
              <a:rPr lang="ar-SA" sz="4000" b="1" dirty="0">
                <a:solidFill>
                  <a:schemeClr val="accent2">
                    <a:lumMod val="50000"/>
                  </a:schemeClr>
                </a:solidFill>
                <a:latin typeface="Arabic Typesetting" pitchFamily="66" charset="-78"/>
                <a:ea typeface="+mj-ea"/>
                <a:cs typeface="Arabic Typesetting" pitchFamily="66" charset="-78"/>
              </a:rPr>
              <a:t>أشكال مجالات التقاط الصوت </a:t>
            </a:r>
          </a:p>
          <a:p>
            <a:pPr marL="342900" indent="-342900" algn="r" rtl="1" eaLnBrk="0" hangingPunct="0">
              <a:spcBef>
                <a:spcPct val="20000"/>
              </a:spcBef>
              <a:buClr>
                <a:schemeClr val="accent2"/>
              </a:buClr>
              <a:buFontTx/>
              <a:buChar char="•"/>
              <a:defRPr/>
            </a:pPr>
            <a:r>
              <a:rPr lang="ar-SA" sz="4000" b="1" dirty="0">
                <a:solidFill>
                  <a:schemeClr val="accent2">
                    <a:lumMod val="50000"/>
                  </a:schemeClr>
                </a:solidFill>
                <a:latin typeface="Arabic Typesetting" pitchFamily="66" charset="-78"/>
                <a:ea typeface="+mj-ea"/>
                <a:cs typeface="Arabic Typesetting" pitchFamily="66" charset="-78"/>
              </a:rPr>
              <a:t>شرائط التسجيل </a:t>
            </a:r>
          </a:p>
          <a:p>
            <a:pPr marL="342900" indent="-342900" algn="r" rtl="1" eaLnBrk="0" hangingPunct="0">
              <a:spcBef>
                <a:spcPct val="20000"/>
              </a:spcBef>
              <a:buClr>
                <a:schemeClr val="accent2"/>
              </a:buClr>
              <a:buFontTx/>
              <a:buChar char="•"/>
              <a:defRPr/>
            </a:pPr>
            <a:endParaRPr lang="ar-SA" sz="4000" b="1" dirty="0">
              <a:solidFill>
                <a:schemeClr val="accent2">
                  <a:lumMod val="50000"/>
                </a:schemeClr>
              </a:solidFill>
              <a:latin typeface="Arabic Typesetting" pitchFamily="66" charset="-78"/>
              <a:ea typeface="+mj-ea"/>
              <a:cs typeface="Arabic Typesetting" pitchFamily="66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/>
          <p:cNvSpPr txBox="1"/>
          <p:nvPr/>
        </p:nvSpPr>
        <p:spPr>
          <a:xfrm>
            <a:off x="323528" y="332657"/>
            <a:ext cx="8640960" cy="6740307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rtl="1">
              <a:defRPr/>
            </a:pPr>
            <a:r>
              <a:rPr lang="ar-SA" sz="5400" b="1" dirty="0">
                <a:solidFill>
                  <a:srgbClr val="C00000"/>
                </a:solidFill>
                <a:latin typeface="Arabic Typesetting" pitchFamily="66" charset="-78"/>
                <a:cs typeface="Arabic Typesetting" pitchFamily="66" charset="-78"/>
              </a:rPr>
              <a:t>السمع : </a:t>
            </a:r>
          </a:p>
          <a:p>
            <a:pPr rtl="1">
              <a:defRPr/>
            </a:pPr>
            <a:r>
              <a:rPr lang="ar-SA" sz="3600" b="1" dirty="0">
                <a:solidFill>
                  <a:schemeClr val="accent6">
                    <a:lumMod val="50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هي قوة في الاذن تدرك بها </a:t>
            </a:r>
            <a:r>
              <a:rPr lang="ar-SA" sz="3600" b="1" dirty="0" smtClean="0">
                <a:solidFill>
                  <a:schemeClr val="accent6">
                    <a:lumMod val="50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الأصوات – يتعلق بوظيفه الأذن في تلقي المثيرات الصوتية</a:t>
            </a:r>
          </a:p>
          <a:p>
            <a:pPr rtl="1">
              <a:defRPr/>
            </a:pPr>
            <a:r>
              <a:rPr lang="ar-SA" sz="3600" b="1" dirty="0" smtClean="0">
                <a:solidFill>
                  <a:schemeClr val="accent6">
                    <a:lumMod val="50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في حدود القدره السمعية للانسان (حد أدنى وحد أعلى من القوى والترددات)  </a:t>
            </a:r>
          </a:p>
          <a:p>
            <a:pPr rtl="1">
              <a:defRPr/>
            </a:pPr>
            <a:r>
              <a:rPr lang="ar-SA" sz="3600" b="1" dirty="0" smtClean="0">
                <a:solidFill>
                  <a:schemeClr val="accent6">
                    <a:lumMod val="50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 </a:t>
            </a:r>
            <a:endParaRPr lang="ar-SA" sz="3600" b="1" dirty="0">
              <a:solidFill>
                <a:schemeClr val="accent6">
                  <a:lumMod val="50000"/>
                </a:schemeClr>
              </a:solidFill>
              <a:latin typeface="Arabic Typesetting" pitchFamily="66" charset="-78"/>
              <a:cs typeface="Arabic Typesetting" pitchFamily="66" charset="-78"/>
            </a:endParaRPr>
          </a:p>
          <a:p>
            <a:pPr rtl="1">
              <a:defRPr/>
            </a:pPr>
            <a:r>
              <a:rPr lang="ar-SA" sz="5400" b="1" dirty="0">
                <a:solidFill>
                  <a:srgbClr val="C00000"/>
                </a:solidFill>
                <a:latin typeface="Arabic Typesetting" pitchFamily="66" charset="-78"/>
                <a:cs typeface="Arabic Typesetting" pitchFamily="66" charset="-78"/>
              </a:rPr>
              <a:t>الاستماع : </a:t>
            </a:r>
          </a:p>
          <a:p>
            <a:pPr rtl="1">
              <a:defRPr/>
            </a:pPr>
            <a:r>
              <a:rPr lang="ar-SA" sz="3600" b="1" dirty="0">
                <a:solidFill>
                  <a:schemeClr val="accent6">
                    <a:lumMod val="50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العملية التي تستقبل اذان الانسان المنبهات الصوتية من الاخرين وخلال سلسلة من الخطوات يفسر المخ هذة المنبهات </a:t>
            </a:r>
            <a:r>
              <a:rPr lang="ar-SA" sz="3600" b="1" dirty="0" smtClean="0">
                <a:solidFill>
                  <a:schemeClr val="accent6">
                    <a:lumMod val="50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ويتذكرها (يستمع 300 كلمة, ينطق 125 كلمة, يفكر 600 كلمة في الدقيقة)</a:t>
            </a:r>
            <a:endParaRPr lang="ar-SA" sz="3600" b="1" dirty="0">
              <a:solidFill>
                <a:schemeClr val="accent6">
                  <a:lumMod val="50000"/>
                </a:schemeClr>
              </a:solidFill>
              <a:latin typeface="Arabic Typesetting" pitchFamily="66" charset="-78"/>
              <a:cs typeface="Arabic Typesetting" pitchFamily="66" charset="-78"/>
            </a:endParaRPr>
          </a:p>
          <a:p>
            <a:pPr rtl="1">
              <a:defRPr/>
            </a:pPr>
            <a:r>
              <a:rPr lang="ar-SA" sz="5400" b="1" dirty="0">
                <a:solidFill>
                  <a:srgbClr val="C00000"/>
                </a:solidFill>
                <a:latin typeface="Arabic Typesetting" pitchFamily="66" charset="-78"/>
                <a:cs typeface="Arabic Typesetting" pitchFamily="66" charset="-78"/>
              </a:rPr>
              <a:t>الإصغاء </a:t>
            </a:r>
          </a:p>
          <a:p>
            <a:pPr rtl="1">
              <a:defRPr/>
            </a:pPr>
            <a:r>
              <a:rPr lang="ar-SA" sz="5400" b="1" dirty="0">
                <a:solidFill>
                  <a:srgbClr val="C00000"/>
                </a:solidFill>
                <a:latin typeface="Arabic Typesetting" pitchFamily="66" charset="-78"/>
                <a:cs typeface="Arabic Typesetting" pitchFamily="66" charset="-78"/>
              </a:rPr>
              <a:t>الإنصات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عنصر نائب للمحتوى 3" descr="ear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15616" y="1743861"/>
            <a:ext cx="6552728" cy="423513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/>
          <p:cNvSpPr txBox="1"/>
          <p:nvPr/>
        </p:nvSpPr>
        <p:spPr>
          <a:xfrm>
            <a:off x="961152" y="1023694"/>
            <a:ext cx="7715304" cy="4493538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r" rtl="1">
              <a:defRPr/>
            </a:pPr>
            <a:endParaRPr lang="ar-SA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rtl="1">
              <a:defRPr/>
            </a:pPr>
            <a:r>
              <a:rPr lang="ar-SA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ar-SA" sz="5400" b="1" dirty="0">
                <a:solidFill>
                  <a:srgbClr val="C00000"/>
                </a:solidFill>
                <a:latin typeface="Arabic Typesetting" pitchFamily="66" charset="-78"/>
                <a:cs typeface="Arabic Typesetting" pitchFamily="66" charset="-78"/>
              </a:rPr>
              <a:t>مفهوم الصوت </a:t>
            </a:r>
          </a:p>
          <a:p>
            <a:pPr algn="r" rtl="1">
              <a:defRPr/>
            </a:pPr>
            <a:endParaRPr lang="ar-SA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r" rtl="1">
              <a:defRPr/>
            </a:pPr>
            <a:r>
              <a:rPr lang="ar-SA" sz="4000" b="1" dirty="0">
                <a:solidFill>
                  <a:srgbClr val="214192"/>
                </a:solidFill>
                <a:latin typeface="Arabic Typesetting" pitchFamily="66" charset="-78"/>
                <a:cs typeface="Arabic Typesetting" pitchFamily="66" charset="-78"/>
              </a:rPr>
              <a:t>موجات ميكانيكية طويلة تنتقل في الأجسام الصلبة والسوائل والغازات. </a:t>
            </a:r>
          </a:p>
          <a:p>
            <a:pPr algn="r" rtl="1">
              <a:defRPr/>
            </a:pPr>
            <a:r>
              <a:rPr lang="ar-SA" sz="4000" b="1" dirty="0">
                <a:solidFill>
                  <a:srgbClr val="214192"/>
                </a:solidFill>
                <a:latin typeface="Arabic Typesetting" pitchFamily="66" charset="-78"/>
                <a:cs typeface="Arabic Typesetting" pitchFamily="66" charset="-78"/>
              </a:rPr>
              <a:t>ووحدة قياس قوة وشدة الصوت الديسيبل (</a:t>
            </a:r>
            <a:r>
              <a:rPr lang="en-US" sz="4000" b="1" dirty="0">
                <a:solidFill>
                  <a:srgbClr val="214192"/>
                </a:solidFill>
                <a:latin typeface="Arabic Typesetting" pitchFamily="66" charset="-78"/>
                <a:cs typeface="Arabic Typesetting" pitchFamily="66" charset="-78"/>
              </a:rPr>
              <a:t>decibvle</a:t>
            </a:r>
            <a:r>
              <a:rPr lang="ar-SA" sz="4000" b="1" dirty="0">
                <a:solidFill>
                  <a:srgbClr val="214192"/>
                </a:solidFill>
                <a:latin typeface="Arabic Typesetting" pitchFamily="66" charset="-78"/>
                <a:cs typeface="Arabic Typesetting" pitchFamily="66" charset="-78"/>
              </a:rPr>
              <a:t>) </a:t>
            </a:r>
          </a:p>
          <a:p>
            <a:pPr algn="r" rtl="1">
              <a:defRPr/>
            </a:pPr>
            <a:endParaRPr lang="ar-SA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r" rtl="1">
              <a:defRPr/>
            </a:pPr>
            <a:endParaRPr lang="en-US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/>
          <p:cNvSpPr txBox="1"/>
          <p:nvPr/>
        </p:nvSpPr>
        <p:spPr>
          <a:xfrm>
            <a:off x="467544" y="692696"/>
            <a:ext cx="8352928" cy="5724644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r" rtl="1">
              <a:defRPr/>
            </a:pPr>
            <a:endParaRPr lang="ar-SA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rtl="1">
              <a:defRPr/>
            </a:pPr>
            <a:r>
              <a:rPr lang="ar-SA" sz="5400" b="1" dirty="0">
                <a:solidFill>
                  <a:srgbClr val="C00000"/>
                </a:solidFill>
                <a:latin typeface="Arabic Typesetting" pitchFamily="66" charset="-78"/>
                <a:cs typeface="Arabic Typesetting" pitchFamily="66" charset="-78"/>
              </a:rPr>
              <a:t>خصائص الصوت </a:t>
            </a:r>
          </a:p>
          <a:p>
            <a:pPr algn="r" rtl="1">
              <a:defRPr/>
            </a:pPr>
            <a:endParaRPr lang="ar-SA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457200" indent="-457200" algn="r" rtl="1">
              <a:buFont typeface="+mj-lt"/>
              <a:buAutoNum type="arabicPeriod"/>
              <a:defRPr/>
            </a:pPr>
            <a:r>
              <a:rPr lang="ar-SA" sz="4000" b="1" dirty="0">
                <a:solidFill>
                  <a:srgbClr val="CC0099"/>
                </a:solidFill>
                <a:latin typeface="Arabic Typesetting" pitchFamily="66" charset="-78"/>
                <a:cs typeface="Arabic Typesetting" pitchFamily="66" charset="-78"/>
              </a:rPr>
              <a:t>يسير الصوت في جميع الاتجاهات </a:t>
            </a:r>
          </a:p>
          <a:p>
            <a:pPr marL="457200" indent="-457200" algn="r" rtl="1">
              <a:buFont typeface="+mj-lt"/>
              <a:buAutoNum type="arabicPeriod"/>
              <a:defRPr/>
            </a:pPr>
            <a:r>
              <a:rPr lang="ar-SA" sz="4000" b="1" dirty="0">
                <a:solidFill>
                  <a:srgbClr val="CC0099"/>
                </a:solidFill>
                <a:latin typeface="Arabic Typesetting" pitchFamily="66" charset="-78"/>
                <a:cs typeface="Arabic Typesetting" pitchFamily="66" charset="-78"/>
              </a:rPr>
              <a:t>ينكسر الصوت إذا اصطدم ببعض الأجسام </a:t>
            </a:r>
            <a:r>
              <a:rPr lang="ar-SA" sz="2400" b="1" dirty="0" smtClean="0">
                <a:solidFill>
                  <a:srgbClr val="CC0099"/>
                </a:solidFill>
                <a:latin typeface="Arabic Typesetting" pitchFamily="66" charset="-78"/>
                <a:cs typeface="Arabic Typesetting" pitchFamily="66" charset="-78"/>
              </a:rPr>
              <a:t>(حاله التردد المنحفض أو الموجه الطويله)</a:t>
            </a:r>
            <a:endParaRPr lang="ar-SA" sz="2400" b="1" dirty="0">
              <a:solidFill>
                <a:srgbClr val="CC0099"/>
              </a:solidFill>
              <a:latin typeface="Arabic Typesetting" pitchFamily="66" charset="-78"/>
              <a:cs typeface="Arabic Typesetting" pitchFamily="66" charset="-78"/>
            </a:endParaRPr>
          </a:p>
          <a:p>
            <a:pPr marL="457200" indent="-457200" algn="r" rtl="1">
              <a:buFont typeface="+mj-lt"/>
              <a:buAutoNum type="arabicPeriod"/>
              <a:defRPr/>
            </a:pPr>
            <a:r>
              <a:rPr lang="ar-SA" sz="4000" b="1" dirty="0">
                <a:solidFill>
                  <a:srgbClr val="CC0099"/>
                </a:solidFill>
                <a:latin typeface="Arabic Typesetting" pitchFamily="66" charset="-78"/>
                <a:cs typeface="Arabic Typesetting" pitchFamily="66" charset="-78"/>
              </a:rPr>
              <a:t>ينعكس الصوت إذا اصطدم ببعض </a:t>
            </a:r>
            <a:r>
              <a:rPr lang="ar-SA" sz="4000" b="1" dirty="0" smtClean="0">
                <a:solidFill>
                  <a:srgbClr val="CC0099"/>
                </a:solidFill>
                <a:latin typeface="Arabic Typesetting" pitchFamily="66" charset="-78"/>
                <a:cs typeface="Arabic Typesetting" pitchFamily="66" charset="-78"/>
              </a:rPr>
              <a:t>الأجسام </a:t>
            </a:r>
            <a:r>
              <a:rPr lang="ar-SA" sz="2800" b="1" dirty="0" smtClean="0">
                <a:solidFill>
                  <a:srgbClr val="CC0099"/>
                </a:solidFill>
                <a:latin typeface="Arabic Typesetting" pitchFamily="66" charset="-78"/>
                <a:cs typeface="Arabic Typesetting" pitchFamily="66" charset="-78"/>
              </a:rPr>
              <a:t>(حاله التردد المرتفع أو الموجه القصيرة)</a:t>
            </a:r>
            <a:endParaRPr lang="ar-SA" sz="2800" b="1" dirty="0">
              <a:solidFill>
                <a:srgbClr val="CC0099"/>
              </a:solidFill>
              <a:latin typeface="Arabic Typesetting" pitchFamily="66" charset="-78"/>
              <a:cs typeface="Arabic Typesetting" pitchFamily="66" charset="-78"/>
            </a:endParaRPr>
          </a:p>
          <a:p>
            <a:pPr marL="457200" indent="-457200" algn="r" rtl="1">
              <a:buFont typeface="+mj-lt"/>
              <a:buAutoNum type="arabicPeriod"/>
              <a:defRPr/>
            </a:pPr>
            <a:r>
              <a:rPr lang="ar-SA" sz="4000" b="1" dirty="0">
                <a:solidFill>
                  <a:srgbClr val="CC0099"/>
                </a:solidFill>
                <a:latin typeface="Arabic Typesetting" pitchFamily="66" charset="-78"/>
                <a:cs typeface="Arabic Typesetting" pitchFamily="66" charset="-78"/>
              </a:rPr>
              <a:t>ينتقل عبر العديد من </a:t>
            </a:r>
            <a:r>
              <a:rPr lang="ar-SA" sz="4000" b="1" dirty="0" err="1">
                <a:solidFill>
                  <a:srgbClr val="CC0099"/>
                </a:solidFill>
                <a:latin typeface="Arabic Typesetting" pitchFamily="66" charset="-78"/>
                <a:cs typeface="Arabic Typesetting" pitchFamily="66" charset="-78"/>
              </a:rPr>
              <a:t>الاجسام</a:t>
            </a:r>
            <a:r>
              <a:rPr lang="ar-SA" sz="4000" b="1" dirty="0">
                <a:solidFill>
                  <a:srgbClr val="CC0099"/>
                </a:solidFill>
                <a:latin typeface="Arabic Typesetting" pitchFamily="66" charset="-78"/>
                <a:cs typeface="Arabic Typesetting" pitchFamily="66" charset="-78"/>
              </a:rPr>
              <a:t> </a:t>
            </a:r>
          </a:p>
          <a:p>
            <a:pPr marL="457200" indent="-457200" algn="r" rtl="1">
              <a:buFont typeface="+mj-lt"/>
              <a:buAutoNum type="arabicPeriod"/>
              <a:defRPr/>
            </a:pPr>
            <a:r>
              <a:rPr lang="ar-SA" sz="4000" b="1" dirty="0">
                <a:solidFill>
                  <a:srgbClr val="CC0099"/>
                </a:solidFill>
                <a:latin typeface="Arabic Typesetting" pitchFamily="66" charset="-78"/>
                <a:cs typeface="Arabic Typesetting" pitchFamily="66" charset="-78"/>
              </a:rPr>
              <a:t>تتغير </a:t>
            </a:r>
            <a:r>
              <a:rPr lang="ar-SA" sz="4000" b="1" dirty="0" err="1">
                <a:solidFill>
                  <a:srgbClr val="CC0099"/>
                </a:solidFill>
                <a:latin typeface="Arabic Typesetting" pitchFamily="66" charset="-78"/>
                <a:cs typeface="Arabic Typesetting" pitchFamily="66" charset="-78"/>
              </a:rPr>
              <a:t>سرعتة</a:t>
            </a:r>
            <a:r>
              <a:rPr lang="ar-SA" sz="4000" b="1" dirty="0">
                <a:solidFill>
                  <a:srgbClr val="CC0099"/>
                </a:solidFill>
                <a:latin typeface="Arabic Typesetting" pitchFamily="66" charset="-78"/>
                <a:cs typeface="Arabic Typesetting" pitchFamily="66" charset="-78"/>
              </a:rPr>
              <a:t> تبعا للوسط الذي ينتقل فيه </a:t>
            </a:r>
          </a:p>
          <a:p>
            <a:pPr marL="457200" indent="-457200" algn="r" rtl="1">
              <a:buFont typeface="+mj-lt"/>
              <a:buAutoNum type="arabicPeriod"/>
              <a:defRPr/>
            </a:pPr>
            <a:r>
              <a:rPr lang="ar-SA" sz="4000" b="1" dirty="0">
                <a:solidFill>
                  <a:srgbClr val="CC0099"/>
                </a:solidFill>
                <a:latin typeface="Arabic Typesetting" pitchFamily="66" charset="-78"/>
                <a:cs typeface="Arabic Typesetting" pitchFamily="66" charset="-78"/>
              </a:rPr>
              <a:t>تختلف الموجات الصوتية في حدتها وغلظتها تبعا للترددات  </a:t>
            </a:r>
          </a:p>
          <a:p>
            <a:pPr marL="457200" indent="-457200" algn="r" rtl="1">
              <a:buFont typeface="+mj-lt"/>
              <a:buAutoNum type="arabicPeriod"/>
              <a:defRPr/>
            </a:pPr>
            <a:endParaRPr lang="en-US" sz="2400" b="1" dirty="0">
              <a:ln w="1905"/>
              <a:solidFill>
                <a:schemeClr val="accent4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/>
          <p:cNvSpPr txBox="1"/>
          <p:nvPr/>
        </p:nvSpPr>
        <p:spPr>
          <a:xfrm>
            <a:off x="890854" y="951686"/>
            <a:ext cx="7929618" cy="4493538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r" rtl="1">
              <a:defRPr/>
            </a:pPr>
            <a:endParaRPr lang="ar-SA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457200" indent="-457200" rtl="1">
              <a:defRPr/>
            </a:pPr>
            <a:r>
              <a:rPr lang="ar-SA" sz="5400" b="1" dirty="0">
                <a:solidFill>
                  <a:srgbClr val="C00000"/>
                </a:solidFill>
                <a:latin typeface="Arabic Typesetting" pitchFamily="66" charset="-78"/>
                <a:cs typeface="Arabic Typesetting" pitchFamily="66" charset="-78"/>
              </a:rPr>
              <a:t>العوامل المؤثرة في الصوت </a:t>
            </a:r>
          </a:p>
          <a:p>
            <a:pPr algn="r" rtl="1">
              <a:defRPr/>
            </a:pPr>
            <a:endParaRPr lang="ar-SA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457200" indent="-457200" algn="r" rtl="1">
              <a:buFont typeface="+mj-lt"/>
              <a:buAutoNum type="arabicPeriod"/>
              <a:defRPr/>
            </a:pPr>
            <a:r>
              <a:rPr lang="ar-SA" sz="4000" b="1" dirty="0">
                <a:solidFill>
                  <a:srgbClr val="7030A0"/>
                </a:solidFill>
                <a:latin typeface="Arabic Typesetting" pitchFamily="66" charset="-78"/>
                <a:cs typeface="Arabic Typesetting" pitchFamily="66" charset="-78"/>
              </a:rPr>
              <a:t>قوة الصوت وشدته </a:t>
            </a:r>
          </a:p>
          <a:p>
            <a:pPr marL="457200" indent="-457200" algn="r" rtl="1">
              <a:buFont typeface="+mj-lt"/>
              <a:buAutoNum type="arabicPeriod"/>
              <a:defRPr/>
            </a:pPr>
            <a:r>
              <a:rPr lang="ar-SA" sz="4000" b="1" dirty="0">
                <a:solidFill>
                  <a:srgbClr val="7030A0"/>
                </a:solidFill>
                <a:latin typeface="Arabic Typesetting" pitchFamily="66" charset="-78"/>
                <a:cs typeface="Arabic Typesetting" pitchFamily="66" charset="-78"/>
              </a:rPr>
              <a:t>درجة </a:t>
            </a:r>
            <a:r>
              <a:rPr lang="ar-SA" sz="4000" b="1" dirty="0" smtClean="0">
                <a:solidFill>
                  <a:srgbClr val="7030A0"/>
                </a:solidFill>
                <a:latin typeface="Arabic Typesetting" pitchFamily="66" charset="-78"/>
                <a:cs typeface="Arabic Typesetting" pitchFamily="66" charset="-78"/>
              </a:rPr>
              <a:t>الحرارة (الصوت يتناسب طرديا مع درجه الحراره)</a:t>
            </a:r>
            <a:endParaRPr lang="ar-SA" sz="4000" b="1" dirty="0">
              <a:solidFill>
                <a:srgbClr val="7030A0"/>
              </a:solidFill>
              <a:latin typeface="Arabic Typesetting" pitchFamily="66" charset="-78"/>
              <a:cs typeface="Arabic Typesetting" pitchFamily="66" charset="-78"/>
            </a:endParaRPr>
          </a:p>
          <a:p>
            <a:pPr marL="457200" indent="-457200" algn="r" rtl="1">
              <a:buFont typeface="+mj-lt"/>
              <a:buAutoNum type="arabicPeriod"/>
              <a:defRPr/>
            </a:pPr>
            <a:r>
              <a:rPr lang="ar-SA" sz="4000" b="1" dirty="0">
                <a:solidFill>
                  <a:srgbClr val="7030A0"/>
                </a:solidFill>
                <a:latin typeface="Arabic Typesetting" pitchFamily="66" charset="-78"/>
                <a:cs typeface="Arabic Typesetting" pitchFamily="66" charset="-78"/>
              </a:rPr>
              <a:t>الرطوبة </a:t>
            </a:r>
            <a:r>
              <a:rPr lang="ar-SA" sz="4000" b="1" dirty="0" smtClean="0">
                <a:solidFill>
                  <a:srgbClr val="7030A0"/>
                </a:solidFill>
                <a:latin typeface="Arabic Typesetting" pitchFamily="66" charset="-78"/>
                <a:cs typeface="Arabic Typesetting" pitchFamily="66" charset="-78"/>
              </a:rPr>
              <a:t>(الصوت يتناسب عكسيا مع الرطوبة)</a:t>
            </a:r>
            <a:endParaRPr lang="ar-SA" sz="4000" b="1" dirty="0">
              <a:solidFill>
                <a:srgbClr val="7030A0"/>
              </a:solidFill>
              <a:latin typeface="Arabic Typesetting" pitchFamily="66" charset="-78"/>
              <a:cs typeface="Arabic Typesetting" pitchFamily="66" charset="-78"/>
            </a:endParaRPr>
          </a:p>
          <a:p>
            <a:pPr marL="457200" indent="-457200" algn="r" rtl="1">
              <a:buFont typeface="+mj-lt"/>
              <a:buAutoNum type="arabicPeriod"/>
              <a:defRPr/>
            </a:pPr>
            <a:r>
              <a:rPr lang="ar-SA" sz="4000" b="1" dirty="0">
                <a:solidFill>
                  <a:srgbClr val="7030A0"/>
                </a:solidFill>
                <a:latin typeface="Arabic Typesetting" pitchFamily="66" charset="-78"/>
                <a:cs typeface="Arabic Typesetting" pitchFamily="66" charset="-78"/>
              </a:rPr>
              <a:t>نوع الوسيط الذي ينتقل فيه الصوت </a:t>
            </a:r>
            <a:r>
              <a:rPr lang="ar-SA" sz="4000" b="1" dirty="0" smtClean="0">
                <a:solidFill>
                  <a:srgbClr val="7030A0"/>
                </a:solidFill>
                <a:latin typeface="Arabic Typesetting" pitchFamily="66" charset="-78"/>
                <a:cs typeface="Arabic Typesetting" pitchFamily="66" charset="-78"/>
              </a:rPr>
              <a:t>(الطرق على الطاولة)</a:t>
            </a:r>
            <a:endParaRPr lang="ar-SA" sz="4000" b="1" dirty="0">
              <a:solidFill>
                <a:srgbClr val="7030A0"/>
              </a:solidFill>
              <a:latin typeface="Arabic Typesetting" pitchFamily="66" charset="-78"/>
              <a:cs typeface="Arabic Typesetting" pitchFamily="66" charset="-78"/>
            </a:endParaRPr>
          </a:p>
          <a:p>
            <a:pPr marL="457200" indent="-457200" algn="r" rtl="1">
              <a:buFont typeface="+mj-lt"/>
              <a:buAutoNum type="arabicPeriod"/>
              <a:defRPr/>
            </a:pPr>
            <a:endParaRPr lang="en-US" sz="2400" b="1" dirty="0">
              <a:ln w="1905"/>
              <a:solidFill>
                <a:schemeClr val="accent4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6880</TotalTime>
  <Words>600</Words>
  <Application>Microsoft Office PowerPoint</Application>
  <PresentationFormat>On-screen Show (4:3)</PresentationFormat>
  <Paragraphs>119</Paragraphs>
  <Slides>23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Office Theme</vt:lpstr>
      <vt:lpstr>Image</vt:lpstr>
      <vt:lpstr>  وســل : وسائل الاتصال السمعية    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Click to add title</dc:title>
  <dc:creator>ss</dc:creator>
  <cp:lastModifiedBy>admin</cp:lastModifiedBy>
  <cp:revision>122</cp:revision>
  <dcterms:created xsi:type="dcterms:W3CDTF">2008-03-15T20:29:39Z</dcterms:created>
  <dcterms:modified xsi:type="dcterms:W3CDTF">2012-11-19T18:28:19Z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TC011368001033</vt:lpwstr>
  </property>
</Properties>
</file>