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61" r:id="rId5"/>
    <p:sldId id="259"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92D9D23D-53AA-481A-AFBC-501270DA4499}" type="datetimeFigureOut">
              <a:rPr lang="ar-SA" smtClean="0"/>
              <a:t>20/12/33</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2AC466D3-95B3-4F79-8912-F27388BEDA55}"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92D9D23D-53AA-481A-AFBC-501270DA4499}" type="datetimeFigureOut">
              <a:rPr lang="ar-SA" smtClean="0"/>
              <a:t>20/12/33</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AC466D3-95B3-4F79-8912-F27388BEDA55}" type="slidenum">
              <a:rPr lang="ar-SA" smtClean="0"/>
              <a:t>‹#›</a:t>
            </a:fld>
            <a:endParaRPr lang="ar-SA"/>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92D9D23D-53AA-481A-AFBC-501270DA4499}" type="datetimeFigureOut">
              <a:rPr lang="ar-SA" smtClean="0"/>
              <a:t>20/12/33</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AC466D3-95B3-4F79-8912-F27388BEDA55}" type="slidenum">
              <a:rPr lang="ar-SA" smtClean="0"/>
              <a:t>‹#›</a:t>
            </a:fld>
            <a:endParaRPr lang="ar-SA"/>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92D9D23D-53AA-481A-AFBC-501270DA4499}" type="datetimeFigureOut">
              <a:rPr lang="ar-SA" smtClean="0"/>
              <a:t>20/12/33</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AC466D3-95B3-4F79-8912-F27388BEDA55}" type="slidenum">
              <a:rPr lang="ar-SA" smtClean="0"/>
              <a:t>‹#›</a:t>
            </a:fld>
            <a:endParaRPr lang="ar-SA"/>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92D9D23D-53AA-481A-AFBC-501270DA4499}" type="datetimeFigureOut">
              <a:rPr lang="ar-SA" smtClean="0"/>
              <a:t>20/12/33</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AC466D3-95B3-4F79-8912-F27388BEDA55}"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92D9D23D-53AA-481A-AFBC-501270DA4499}" type="datetimeFigureOut">
              <a:rPr lang="ar-SA" smtClean="0"/>
              <a:t>20/12/33</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2AC466D3-95B3-4F79-8912-F27388BEDA55}" type="slidenum">
              <a:rPr lang="ar-SA" smtClean="0"/>
              <a:t>‹#›</a:t>
            </a:fld>
            <a:endParaRPr lang="ar-SA"/>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92D9D23D-53AA-481A-AFBC-501270DA4499}" type="datetimeFigureOut">
              <a:rPr lang="ar-SA" smtClean="0"/>
              <a:t>20/12/33</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2AC466D3-95B3-4F79-8912-F27388BEDA55}" type="slidenum">
              <a:rPr lang="ar-SA" smtClean="0"/>
              <a:t>‹#›</a:t>
            </a:fld>
            <a:endParaRPr lang="ar-SA"/>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92D9D23D-53AA-481A-AFBC-501270DA4499}" type="datetimeFigureOut">
              <a:rPr lang="ar-SA" smtClean="0"/>
              <a:t>20/12/33</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2AC466D3-95B3-4F79-8912-F27388BEDA55}" type="slidenum">
              <a:rPr lang="ar-SA" smtClean="0"/>
              <a:t>‹#›</a:t>
            </a:fld>
            <a:endParaRPr lang="ar-SA"/>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92D9D23D-53AA-481A-AFBC-501270DA4499}" type="datetimeFigureOut">
              <a:rPr lang="ar-SA" smtClean="0"/>
              <a:t>20/12/33</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2AC466D3-95B3-4F79-8912-F27388BEDA55}"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92D9D23D-53AA-481A-AFBC-501270DA4499}" type="datetimeFigureOut">
              <a:rPr lang="ar-SA" smtClean="0"/>
              <a:t>20/12/33</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2AC466D3-95B3-4F79-8912-F27388BEDA55}" type="slidenum">
              <a:rPr lang="ar-SA" smtClean="0"/>
              <a:t>‹#›</a:t>
            </a:fld>
            <a:endParaRPr lang="ar-SA"/>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92D9D23D-53AA-481A-AFBC-501270DA4499}" type="datetimeFigureOut">
              <a:rPr lang="ar-SA" smtClean="0"/>
              <a:t>20/12/33</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2AC466D3-95B3-4F79-8912-F27388BEDA55}"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الرمز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2D9D23D-53AA-481A-AFBC-501270DA4499}" type="datetimeFigureOut">
              <a:rPr lang="ar-SA" smtClean="0"/>
              <a:t>20/12/33</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AC466D3-95B3-4F79-8912-F27388BEDA55}"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pPr algn="ctr"/>
            <a:r>
              <a:rPr lang="ar-SA" b="1" dirty="0" smtClean="0"/>
              <a:t>المحاضرة السادسة</a:t>
            </a:r>
            <a:endParaRPr lang="ar-SA" b="1" dirty="0"/>
          </a:p>
        </p:txBody>
      </p:sp>
      <p:sp>
        <p:nvSpPr>
          <p:cNvPr id="3" name="عنوان فرعي 2"/>
          <p:cNvSpPr>
            <a:spLocks noGrp="1"/>
          </p:cNvSpPr>
          <p:nvPr>
            <p:ph type="subTitle" idx="1"/>
          </p:nvPr>
        </p:nvSpPr>
        <p:spPr>
          <a:xfrm>
            <a:off x="1432560" y="1850064"/>
            <a:ext cx="7406640" cy="2364754"/>
          </a:xfrm>
        </p:spPr>
        <p:txBody>
          <a:bodyPr>
            <a:normAutofit/>
          </a:bodyPr>
          <a:lstStyle/>
          <a:p>
            <a:pPr algn="ctr"/>
            <a:r>
              <a:rPr lang="ar-SA" sz="7200" b="1" dirty="0" smtClean="0"/>
              <a:t>مرحلة الحمل</a:t>
            </a:r>
          </a:p>
          <a:p>
            <a:pPr algn="ctr"/>
            <a:endParaRPr lang="ar-SA" sz="7200" b="1" dirty="0"/>
          </a:p>
        </p:txBody>
      </p:sp>
      <p:pic>
        <p:nvPicPr>
          <p:cNvPr id="4" name="صورة 3" descr="1178323676adb1.jpg"/>
          <p:cNvPicPr>
            <a:picLocks noChangeAspect="1"/>
          </p:cNvPicPr>
          <p:nvPr/>
        </p:nvPicPr>
        <p:blipFill>
          <a:blip r:embed="rId2" cstate="print"/>
          <a:stretch>
            <a:fillRect/>
          </a:stretch>
        </p:blipFill>
        <p:spPr>
          <a:xfrm>
            <a:off x="1714480" y="3071810"/>
            <a:ext cx="6286544" cy="3071834"/>
          </a:xfrm>
          <a:prstGeom prst="rect">
            <a:avLst/>
          </a:prstGeom>
        </p:spPr>
      </p:pic>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5400" b="1" dirty="0" smtClean="0"/>
              <a:t>الشهر الرابع</a:t>
            </a:r>
            <a:endParaRPr lang="ar-SA" sz="5400" b="1" dirty="0"/>
          </a:p>
        </p:txBody>
      </p:sp>
      <p:sp>
        <p:nvSpPr>
          <p:cNvPr id="3" name="عنصر نائب للمحتوى 2"/>
          <p:cNvSpPr>
            <a:spLocks noGrp="1"/>
          </p:cNvSpPr>
          <p:nvPr>
            <p:ph idx="1"/>
          </p:nvPr>
        </p:nvSpPr>
        <p:spPr>
          <a:xfrm>
            <a:off x="3500430" y="1447800"/>
            <a:ext cx="5433258" cy="4800600"/>
          </a:xfrm>
        </p:spPr>
        <p:txBody>
          <a:bodyPr>
            <a:normAutofit/>
          </a:bodyPr>
          <a:lstStyle/>
          <a:p>
            <a:pPr algn="just"/>
            <a:r>
              <a:rPr lang="ar-SA" b="1" dirty="0" smtClean="0"/>
              <a:t>1/ تكون معظم الأعضاء قد نمت ، ويغطي الجنين الشعر الرقيق على سطح الجلد .</a:t>
            </a:r>
          </a:p>
          <a:p>
            <a:pPr algn="just"/>
            <a:r>
              <a:rPr lang="ar-SA" b="1" dirty="0" smtClean="0"/>
              <a:t>2/ يظهر بعض الشعر على </a:t>
            </a:r>
            <a:r>
              <a:rPr lang="ar-SA" b="1" dirty="0" smtClean="0"/>
              <a:t>الرأس </a:t>
            </a:r>
            <a:r>
              <a:rPr lang="ar-SA" b="1" dirty="0" smtClean="0"/>
              <a:t>، وتزداد حركة الجنين  .</a:t>
            </a:r>
          </a:p>
          <a:p>
            <a:pPr algn="just"/>
            <a:r>
              <a:rPr lang="ar-SA" b="1" dirty="0" smtClean="0"/>
              <a:t>3/ يغطي جلد الجنين بمادة تسمى </a:t>
            </a:r>
            <a:r>
              <a:rPr lang="ar-SA" b="1" dirty="0" err="1" smtClean="0"/>
              <a:t>فرنكس</a:t>
            </a:r>
            <a:r>
              <a:rPr lang="ar-SA" b="1" dirty="0" smtClean="0"/>
              <a:t> تحمي الجلد من الوسط السائلي الذي يحتويه .</a:t>
            </a:r>
          </a:p>
          <a:p>
            <a:pPr algn="just"/>
            <a:r>
              <a:rPr lang="ar-SA" b="1" dirty="0" smtClean="0"/>
              <a:t>4/ يمكن سماع دقات القلب .</a:t>
            </a:r>
          </a:p>
          <a:p>
            <a:endParaRPr lang="ar-SA" b="1" dirty="0"/>
          </a:p>
        </p:txBody>
      </p:sp>
      <p:pic>
        <p:nvPicPr>
          <p:cNvPr id="5" name="صورة 4" descr="12.jpg"/>
          <p:cNvPicPr>
            <a:picLocks noChangeAspect="1"/>
          </p:cNvPicPr>
          <p:nvPr/>
        </p:nvPicPr>
        <p:blipFill>
          <a:blip r:embed="rId2" cstate="print"/>
          <a:stretch>
            <a:fillRect/>
          </a:stretch>
        </p:blipFill>
        <p:spPr>
          <a:xfrm>
            <a:off x="1142976" y="1500174"/>
            <a:ext cx="2357454" cy="4572032"/>
          </a:xfrm>
          <a:prstGeom prst="rect">
            <a:avLst/>
          </a:prstGeom>
        </p:spPr>
      </p:pic>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4800" b="1" dirty="0" smtClean="0"/>
              <a:t>الشهر الخامس</a:t>
            </a:r>
            <a:endParaRPr lang="ar-SA" sz="4800" b="1" dirty="0"/>
          </a:p>
        </p:txBody>
      </p:sp>
      <p:sp>
        <p:nvSpPr>
          <p:cNvPr id="3" name="عنصر نائب للمحتوى 2"/>
          <p:cNvSpPr>
            <a:spLocks noGrp="1"/>
          </p:cNvSpPr>
          <p:nvPr>
            <p:ph idx="1"/>
          </p:nvPr>
        </p:nvSpPr>
        <p:spPr/>
        <p:txBody>
          <a:bodyPr/>
          <a:lstStyle/>
          <a:p>
            <a:pPr algn="just"/>
            <a:r>
              <a:rPr lang="ar-SA" sz="3600" b="1" dirty="0" smtClean="0"/>
              <a:t>1</a:t>
            </a:r>
            <a:r>
              <a:rPr lang="ar-SA" b="1" dirty="0" smtClean="0"/>
              <a:t>/ ينمو شعر الحاجبين والرموش.</a:t>
            </a:r>
          </a:p>
          <a:p>
            <a:pPr algn="just"/>
            <a:r>
              <a:rPr lang="ar-SA" b="1" dirty="0" smtClean="0"/>
              <a:t>2/ تظهر على الطفل الأفعال المنعكسة مثل منعكس المص والقبض . وهي دلالة على بدء عمل الجهاز العصبي ..كما هو موضح بالصورة .</a:t>
            </a:r>
          </a:p>
          <a:p>
            <a:endParaRPr lang="ar-SA" dirty="0"/>
          </a:p>
        </p:txBody>
      </p:sp>
      <p:pic>
        <p:nvPicPr>
          <p:cNvPr id="4" name="صورة 3" descr="embryo_human_008_thumb.jpg"/>
          <p:cNvPicPr>
            <a:picLocks noChangeAspect="1"/>
          </p:cNvPicPr>
          <p:nvPr/>
        </p:nvPicPr>
        <p:blipFill>
          <a:blip r:embed="rId2" cstate="print"/>
          <a:stretch>
            <a:fillRect/>
          </a:stretch>
        </p:blipFill>
        <p:spPr>
          <a:xfrm>
            <a:off x="1428728" y="3643314"/>
            <a:ext cx="7072362" cy="3000372"/>
          </a:xfrm>
          <a:prstGeom prst="rect">
            <a:avLst/>
          </a:prstGeom>
        </p:spPr>
      </p:pic>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5400" b="1" dirty="0" smtClean="0"/>
              <a:t>الشهر السادس</a:t>
            </a:r>
            <a:endParaRPr lang="ar-SA" sz="5400" b="1" dirty="0"/>
          </a:p>
        </p:txBody>
      </p:sp>
      <p:sp>
        <p:nvSpPr>
          <p:cNvPr id="3" name="عنصر نائب للمحتوى 2"/>
          <p:cNvSpPr>
            <a:spLocks noGrp="1"/>
          </p:cNvSpPr>
          <p:nvPr>
            <p:ph idx="1"/>
          </p:nvPr>
        </p:nvSpPr>
        <p:spPr/>
        <p:txBody>
          <a:bodyPr>
            <a:normAutofit/>
          </a:bodyPr>
          <a:lstStyle/>
          <a:p>
            <a:r>
              <a:rPr lang="ar-SA" b="1" dirty="0" smtClean="0"/>
              <a:t>1/ من حيث الشكل فهو الآن كالطفل المكتمل.</a:t>
            </a:r>
          </a:p>
          <a:p>
            <a:r>
              <a:rPr lang="ar-SA" b="1" dirty="0" smtClean="0"/>
              <a:t>2/ فرصة حياة الطفل كبيرة عندما يولد بعد هذا السن.</a:t>
            </a:r>
            <a:endParaRPr lang="ar-SA" b="1" dirty="0"/>
          </a:p>
        </p:txBody>
      </p:sp>
      <p:pic>
        <p:nvPicPr>
          <p:cNvPr id="4" name="صورة 3" descr="19.jpg"/>
          <p:cNvPicPr>
            <a:picLocks noChangeAspect="1"/>
          </p:cNvPicPr>
          <p:nvPr/>
        </p:nvPicPr>
        <p:blipFill>
          <a:blip r:embed="rId2" cstate="print"/>
          <a:stretch>
            <a:fillRect/>
          </a:stretch>
        </p:blipFill>
        <p:spPr>
          <a:xfrm>
            <a:off x="1714480" y="3000372"/>
            <a:ext cx="6715172" cy="3571900"/>
          </a:xfrm>
          <a:prstGeom prst="rect">
            <a:avLst/>
          </a:prstGeom>
        </p:spPr>
      </p:pic>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5400" b="1" dirty="0" smtClean="0"/>
              <a:t>الشهر السابع</a:t>
            </a:r>
            <a:endParaRPr lang="ar-SA" sz="5400" b="1" dirty="0"/>
          </a:p>
        </p:txBody>
      </p:sp>
      <p:sp>
        <p:nvSpPr>
          <p:cNvPr id="3" name="عنصر نائب للمحتوى 2"/>
          <p:cNvSpPr>
            <a:spLocks noGrp="1"/>
          </p:cNvSpPr>
          <p:nvPr>
            <p:ph idx="1"/>
          </p:nvPr>
        </p:nvSpPr>
        <p:spPr/>
        <p:txBody>
          <a:bodyPr>
            <a:normAutofit/>
          </a:bodyPr>
          <a:lstStyle/>
          <a:p>
            <a:r>
              <a:rPr lang="ar-SA" sz="3600" b="1" dirty="0" smtClean="0"/>
              <a:t>1/ تبدأ إنزيمات الجسم بالعمل </a:t>
            </a:r>
            <a:r>
              <a:rPr lang="ar-SA" sz="3600" b="1" dirty="0" smtClean="0"/>
              <a:t>.</a:t>
            </a:r>
            <a:endParaRPr lang="ar-SA" sz="3600" b="1" dirty="0" smtClean="0"/>
          </a:p>
          <a:p>
            <a:r>
              <a:rPr lang="ar-SA" sz="3600" b="1" dirty="0" smtClean="0"/>
              <a:t>2/ تبدأ الغدة الصنوبرية في </a:t>
            </a:r>
            <a:r>
              <a:rPr lang="ar-SA" sz="3600" b="1" dirty="0" smtClean="0"/>
              <a:t>النشاط. ( ما وظيفة الغدة الصنوبرية).</a:t>
            </a:r>
            <a:endParaRPr lang="ar-SA" sz="3600" b="1" dirty="0" smtClean="0"/>
          </a:p>
          <a:p>
            <a:endParaRPr lang="ar-SA" sz="3600" b="1" dirty="0"/>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4800" b="1" dirty="0" smtClean="0"/>
              <a:t>الشهر الثامن</a:t>
            </a:r>
            <a:endParaRPr lang="ar-SA" sz="4800" b="1" dirty="0"/>
          </a:p>
        </p:txBody>
      </p:sp>
      <p:sp>
        <p:nvSpPr>
          <p:cNvPr id="3" name="عنصر نائب للمحتوى 2"/>
          <p:cNvSpPr>
            <a:spLocks noGrp="1"/>
          </p:cNvSpPr>
          <p:nvPr>
            <p:ph idx="1"/>
          </p:nvPr>
        </p:nvSpPr>
        <p:spPr>
          <a:xfrm>
            <a:off x="4071934" y="1447800"/>
            <a:ext cx="4861754" cy="4800600"/>
          </a:xfrm>
        </p:spPr>
        <p:txBody>
          <a:bodyPr/>
          <a:lstStyle/>
          <a:p>
            <a:r>
              <a:rPr lang="ar-SA" b="1" dirty="0" smtClean="0"/>
              <a:t>1/ تنمو أجزاء مهمة في الدماغ مثل </a:t>
            </a:r>
            <a:r>
              <a:rPr lang="ar-SA" b="1" dirty="0" err="1" smtClean="0"/>
              <a:t>الكورتكس</a:t>
            </a:r>
            <a:r>
              <a:rPr lang="ar-SA" b="1" dirty="0" smtClean="0"/>
              <a:t> والتي له علاقة </a:t>
            </a:r>
            <a:r>
              <a:rPr lang="ar-SA" b="1" dirty="0" smtClean="0"/>
              <a:t>بالذكاء.</a:t>
            </a:r>
          </a:p>
          <a:p>
            <a:pPr>
              <a:buNone/>
            </a:pPr>
            <a:r>
              <a:rPr lang="ar-SA" b="1" dirty="0" smtClean="0"/>
              <a:t> </a:t>
            </a:r>
            <a:endParaRPr lang="ar-SA" b="1" dirty="0" smtClean="0"/>
          </a:p>
          <a:p>
            <a:r>
              <a:rPr lang="ar-SA" b="1" dirty="0" smtClean="0"/>
              <a:t>2/ تتكون طبقة </a:t>
            </a:r>
            <a:r>
              <a:rPr lang="ar-SA" b="1" dirty="0" err="1" smtClean="0"/>
              <a:t>شحمية</a:t>
            </a:r>
            <a:r>
              <a:rPr lang="ar-SA" b="1" dirty="0" smtClean="0"/>
              <a:t> تحت الجلد تساعد الجنين على العيش خارج الرحم ..</a:t>
            </a:r>
          </a:p>
          <a:p>
            <a:endParaRPr lang="ar-SA" b="1" dirty="0"/>
          </a:p>
        </p:txBody>
      </p:sp>
      <p:pic>
        <p:nvPicPr>
          <p:cNvPr id="4" name="صورة 3" descr="ش7.bmp"/>
          <p:cNvPicPr>
            <a:picLocks noChangeAspect="1"/>
          </p:cNvPicPr>
          <p:nvPr/>
        </p:nvPicPr>
        <p:blipFill>
          <a:blip r:embed="rId2" cstate="print"/>
          <a:stretch>
            <a:fillRect/>
          </a:stretch>
        </p:blipFill>
        <p:spPr>
          <a:xfrm>
            <a:off x="1142976" y="1643050"/>
            <a:ext cx="3000396" cy="4000528"/>
          </a:xfrm>
          <a:prstGeom prst="rect">
            <a:avLst/>
          </a:prstGeom>
        </p:spPr>
      </p:pic>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4800" b="1" dirty="0" smtClean="0"/>
              <a:t>الشهر التاسع</a:t>
            </a:r>
            <a:endParaRPr lang="ar-SA" sz="4800" b="1" dirty="0"/>
          </a:p>
        </p:txBody>
      </p:sp>
      <p:sp>
        <p:nvSpPr>
          <p:cNvPr id="3" name="عنصر نائب للمحتوى 2"/>
          <p:cNvSpPr>
            <a:spLocks noGrp="1"/>
          </p:cNvSpPr>
          <p:nvPr>
            <p:ph idx="1"/>
          </p:nvPr>
        </p:nvSpPr>
        <p:spPr/>
        <p:txBody>
          <a:bodyPr/>
          <a:lstStyle/>
          <a:p>
            <a:r>
              <a:rPr lang="ar-SA" sz="2400" b="1" dirty="0" smtClean="0"/>
              <a:t>1</a:t>
            </a:r>
            <a:r>
              <a:rPr lang="ar-SA" b="1" dirty="0" smtClean="0"/>
              <a:t>/ يكتمل نمو الرئتين وتكون مستعدة للعمل .</a:t>
            </a:r>
          </a:p>
          <a:p>
            <a:r>
              <a:rPr lang="ar-SA" b="1" dirty="0" smtClean="0"/>
              <a:t>2/ يقوم الجنين باكتساب مناعة من دم أمه لكثير من الأمراض لكنها لا تستمر طويلا بعد الميلاد .</a:t>
            </a:r>
          </a:p>
          <a:p>
            <a:r>
              <a:rPr lang="ar-SA" b="1" dirty="0" smtClean="0"/>
              <a:t>3/ يثبت وضع الجنين في آخر الشهر على الوضع الطبيعي حيث الرأس للأسفل والأرجل للأعلى .</a:t>
            </a:r>
          </a:p>
          <a:p>
            <a:r>
              <a:rPr lang="ar-SA" b="1" dirty="0" smtClean="0"/>
              <a:t>4/ يستطيع سماع الأصوات المحيطة </a:t>
            </a:r>
            <a:r>
              <a:rPr lang="ar-SA" b="1" dirty="0" err="1" smtClean="0"/>
              <a:t>به</a:t>
            </a:r>
            <a:r>
              <a:rPr lang="ar-SA" b="1" dirty="0" smtClean="0"/>
              <a:t> وقد تشعر الأم بردة فعل الجنين تجاه هذه الأصوات </a:t>
            </a:r>
            <a:r>
              <a:rPr lang="ar-SA" b="1" dirty="0" smtClean="0"/>
              <a:t>العالية.</a:t>
            </a:r>
            <a:endParaRPr lang="ar-SA" b="1" dirty="0"/>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4800" b="1" dirty="0" smtClean="0"/>
              <a:t>مدة الحمل</a:t>
            </a:r>
            <a:endParaRPr lang="ar-SA" sz="4800" b="1" dirty="0"/>
          </a:p>
        </p:txBody>
      </p:sp>
      <p:sp>
        <p:nvSpPr>
          <p:cNvPr id="3" name="عنصر نائب للمحتوى 2"/>
          <p:cNvSpPr>
            <a:spLocks noGrp="1"/>
          </p:cNvSpPr>
          <p:nvPr>
            <p:ph idx="1"/>
          </p:nvPr>
        </p:nvSpPr>
        <p:spPr/>
        <p:txBody>
          <a:bodyPr/>
          <a:lstStyle/>
          <a:p>
            <a:r>
              <a:rPr lang="ar-SA" b="1" dirty="0" smtClean="0"/>
              <a:t>الحمل الطبيعي يستغرق 266 إلى 280 يوم, أي ما يعادل من 38 أسبوع إلى 40 أسبوع.</a:t>
            </a:r>
          </a:p>
          <a:p>
            <a:endParaRPr lang="ar-SA" b="1" dirty="0"/>
          </a:p>
        </p:txBody>
      </p:sp>
      <p:pic>
        <p:nvPicPr>
          <p:cNvPr id="4" name="صورة 3" descr="1178323676adb1.jpg"/>
          <p:cNvPicPr>
            <a:picLocks noChangeAspect="1"/>
          </p:cNvPicPr>
          <p:nvPr/>
        </p:nvPicPr>
        <p:blipFill>
          <a:blip r:embed="rId2" cstate="print"/>
          <a:stretch>
            <a:fillRect/>
          </a:stretch>
        </p:blipFill>
        <p:spPr>
          <a:xfrm>
            <a:off x="1857356" y="3071810"/>
            <a:ext cx="6286544" cy="3071834"/>
          </a:xfrm>
          <a:prstGeom prst="rect">
            <a:avLst/>
          </a:prstGeom>
        </p:spPr>
      </p:pic>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sz="4800" b="1" dirty="0" smtClean="0"/>
              <a:t>الولادة</a:t>
            </a:r>
            <a:endParaRPr lang="ar-SA" b="1" dirty="0"/>
          </a:p>
        </p:txBody>
      </p:sp>
      <p:sp>
        <p:nvSpPr>
          <p:cNvPr id="3" name="عنصر نائب للمحتوى 2"/>
          <p:cNvSpPr>
            <a:spLocks noGrp="1"/>
          </p:cNvSpPr>
          <p:nvPr>
            <p:ph idx="1"/>
          </p:nvPr>
        </p:nvSpPr>
        <p:spPr>
          <a:xfrm>
            <a:off x="2428860" y="1447800"/>
            <a:ext cx="6504828" cy="4800600"/>
          </a:xfrm>
        </p:spPr>
        <p:txBody>
          <a:bodyPr>
            <a:normAutofit fontScale="85000" lnSpcReduction="10000"/>
          </a:bodyPr>
          <a:lstStyle/>
          <a:p>
            <a:r>
              <a:rPr lang="ar-SA" b="1" dirty="0" smtClean="0">
                <a:solidFill>
                  <a:schemeClr val="tx1">
                    <a:lumMod val="95000"/>
                    <a:lumOff val="5000"/>
                  </a:schemeClr>
                </a:solidFill>
              </a:rPr>
              <a:t>عندما يكون الطفل جاهزاً للخروج </a:t>
            </a:r>
            <a:r>
              <a:rPr lang="ar-SA" b="1" dirty="0" smtClean="0">
                <a:solidFill>
                  <a:schemeClr val="tx1">
                    <a:lumMod val="95000"/>
                    <a:lumOff val="5000"/>
                  </a:schemeClr>
                </a:solidFill>
              </a:rPr>
              <a:t>تبدأ </a:t>
            </a:r>
            <a:r>
              <a:rPr lang="ar-SA" b="1" dirty="0" smtClean="0">
                <a:solidFill>
                  <a:schemeClr val="tx1">
                    <a:lumMod val="95000"/>
                    <a:lumOff val="5000"/>
                  </a:schemeClr>
                </a:solidFill>
              </a:rPr>
              <a:t>لدى الأم تغيرات هرمونية تؤدي </a:t>
            </a:r>
            <a:r>
              <a:rPr lang="ar-SA" b="1" dirty="0" smtClean="0">
                <a:solidFill>
                  <a:schemeClr val="tx1">
                    <a:lumMod val="95000"/>
                    <a:lumOff val="5000"/>
                  </a:schemeClr>
                </a:solidFill>
              </a:rPr>
              <a:t>لحدوث </a:t>
            </a:r>
            <a:r>
              <a:rPr lang="ar-SA" b="1" dirty="0" smtClean="0">
                <a:solidFill>
                  <a:schemeClr val="tx1">
                    <a:lumMod val="95000"/>
                    <a:lumOff val="5000"/>
                  </a:schemeClr>
                </a:solidFill>
              </a:rPr>
              <a:t>تقلصات في الرحم وهي ما تعرف بالطلق, هذه التقلصات تكون خفيفة في بدايتها وقصيرة وغير مؤلمة وتتكرر على فترات متباعدة, ومع مرور الوقت تزداد </a:t>
            </a:r>
            <a:r>
              <a:rPr lang="ar-SA" b="1" dirty="0" smtClean="0">
                <a:solidFill>
                  <a:schemeClr val="tx1">
                    <a:lumMod val="95000"/>
                    <a:lumOff val="5000"/>
                  </a:schemeClr>
                </a:solidFill>
              </a:rPr>
              <a:t>شدة وطولاً </a:t>
            </a:r>
            <a:r>
              <a:rPr lang="ar-SA" b="1" dirty="0" smtClean="0">
                <a:solidFill>
                  <a:schemeClr val="tx1">
                    <a:lumMod val="95000"/>
                    <a:lumOff val="5000"/>
                  </a:schemeClr>
                </a:solidFill>
              </a:rPr>
              <a:t>في الوقت, ويتقارب تكررها حتى تصل إلى درجة مؤلمة لتدفع الطفل خارج الرحم. يرافق هذه التقلصات انفتاح الكيس </a:t>
            </a:r>
            <a:r>
              <a:rPr lang="ar-SA" b="1" dirty="0" err="1" smtClean="0">
                <a:solidFill>
                  <a:schemeClr val="tx1">
                    <a:lumMod val="95000"/>
                    <a:lumOff val="5000"/>
                  </a:schemeClr>
                </a:solidFill>
              </a:rPr>
              <a:t>الأميني</a:t>
            </a:r>
            <a:r>
              <a:rPr lang="ar-SA" b="1" dirty="0" smtClean="0">
                <a:solidFill>
                  <a:schemeClr val="tx1">
                    <a:lumMod val="95000"/>
                    <a:lumOff val="5000"/>
                  </a:schemeClr>
                </a:solidFill>
              </a:rPr>
              <a:t> المحيط بالجنين وخروج السائل منه واتساع في عنق الرحم, فيندفع الطفل بدءاً برأسه, وهو الوضع الطبيعي, حتى يخرج بأكمله, عندئذ يقطع الحبل السري الذي يربط المولود بالمشيمة, وتخرج بعد ذلك المشيمة وبقايا الكيس </a:t>
            </a:r>
            <a:r>
              <a:rPr lang="ar-SA" b="1" dirty="0" err="1" smtClean="0">
                <a:solidFill>
                  <a:schemeClr val="tx1">
                    <a:lumMod val="95000"/>
                    <a:lumOff val="5000"/>
                  </a:schemeClr>
                </a:solidFill>
              </a:rPr>
              <a:t>الأميني</a:t>
            </a:r>
            <a:r>
              <a:rPr lang="ar-SA" b="1" dirty="0" smtClean="0">
                <a:solidFill>
                  <a:schemeClr val="tx1">
                    <a:lumMod val="95000"/>
                    <a:lumOff val="5000"/>
                  </a:schemeClr>
                </a:solidFill>
              </a:rPr>
              <a:t>. </a:t>
            </a:r>
            <a:endParaRPr lang="en-GB" b="1" dirty="0" smtClean="0">
              <a:solidFill>
                <a:schemeClr val="tx1">
                  <a:lumMod val="95000"/>
                  <a:lumOff val="5000"/>
                </a:schemeClr>
              </a:solidFill>
            </a:endParaRPr>
          </a:p>
          <a:p>
            <a:endParaRPr lang="ar-SA" dirty="0"/>
          </a:p>
        </p:txBody>
      </p:sp>
      <p:pic>
        <p:nvPicPr>
          <p:cNvPr id="4" name="صورة 3" descr="ولادة.jpg"/>
          <p:cNvPicPr>
            <a:picLocks noChangeAspect="1"/>
          </p:cNvPicPr>
          <p:nvPr/>
        </p:nvPicPr>
        <p:blipFill>
          <a:blip r:embed="rId2" cstate="print"/>
          <a:stretch>
            <a:fillRect/>
          </a:stretch>
        </p:blipFill>
        <p:spPr>
          <a:xfrm>
            <a:off x="125075" y="285728"/>
            <a:ext cx="2375223" cy="6311624"/>
          </a:xfrm>
          <a:prstGeom prst="rect">
            <a:avLst/>
          </a:prstGeom>
        </p:spPr>
      </p:pic>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4400" b="1" dirty="0" smtClean="0"/>
              <a:t>مفاهيم خاطئة حول الحمل</a:t>
            </a:r>
            <a:endParaRPr lang="ar-SA" sz="4400" b="1" dirty="0"/>
          </a:p>
        </p:txBody>
      </p:sp>
      <p:sp>
        <p:nvSpPr>
          <p:cNvPr id="3" name="عنصر نائب للمحتوى 2"/>
          <p:cNvSpPr>
            <a:spLocks noGrp="1"/>
          </p:cNvSpPr>
          <p:nvPr>
            <p:ph idx="1"/>
          </p:nvPr>
        </p:nvSpPr>
        <p:spPr/>
        <p:txBody>
          <a:bodyPr>
            <a:normAutofit lnSpcReduction="10000"/>
          </a:bodyPr>
          <a:lstStyle/>
          <a:p>
            <a:r>
              <a:rPr lang="ar-SA" b="1" dirty="0" smtClean="0">
                <a:solidFill>
                  <a:srgbClr val="0070C0"/>
                </a:solidFill>
              </a:rPr>
              <a:t>1- </a:t>
            </a:r>
            <a:r>
              <a:rPr lang="ar-SA" b="1" dirty="0" smtClean="0">
                <a:solidFill>
                  <a:srgbClr val="0070C0"/>
                </a:solidFill>
              </a:rPr>
              <a:t>الاعتقاد بالعلاقة بين رغبة الأم في نوع معين </a:t>
            </a:r>
            <a:br>
              <a:rPr lang="ar-SA" b="1" dirty="0" smtClean="0">
                <a:solidFill>
                  <a:srgbClr val="0070C0"/>
                </a:solidFill>
              </a:rPr>
            </a:br>
            <a:r>
              <a:rPr lang="ar-SA" b="1" dirty="0" smtClean="0">
                <a:solidFill>
                  <a:srgbClr val="0070C0"/>
                </a:solidFill>
              </a:rPr>
              <a:t>من الأكل وظهور شامات على الطفل.</a:t>
            </a:r>
            <a:br>
              <a:rPr lang="ar-SA" b="1" dirty="0" smtClean="0">
                <a:solidFill>
                  <a:srgbClr val="0070C0"/>
                </a:solidFill>
              </a:rPr>
            </a:br>
            <a:r>
              <a:rPr lang="ar-SA" b="1" dirty="0" smtClean="0">
                <a:solidFill>
                  <a:srgbClr val="0070C0"/>
                </a:solidFill>
              </a:rPr>
              <a:t>2- الاعتقاد </a:t>
            </a:r>
            <a:r>
              <a:rPr lang="ar-SA" b="1" dirty="0" smtClean="0">
                <a:solidFill>
                  <a:srgbClr val="0070C0"/>
                </a:solidFill>
              </a:rPr>
              <a:t>بأن ولادة طفل في الشهر الثامن تؤدي إلى وفاته </a:t>
            </a:r>
            <a:r>
              <a:rPr lang="ar-SA" b="1" dirty="0" smtClean="0">
                <a:solidFill>
                  <a:srgbClr val="0070C0"/>
                </a:solidFill>
              </a:rPr>
              <a:t>بعكس </a:t>
            </a:r>
            <a:r>
              <a:rPr lang="ar-SA" b="1" dirty="0" smtClean="0">
                <a:solidFill>
                  <a:srgbClr val="0070C0"/>
                </a:solidFill>
              </a:rPr>
              <a:t>الولادة في الشهر السابع أو </a:t>
            </a:r>
            <a:r>
              <a:rPr lang="ar-SA" b="1" dirty="0" smtClean="0">
                <a:solidFill>
                  <a:srgbClr val="0070C0"/>
                </a:solidFill>
              </a:rPr>
              <a:t>التاسع.</a:t>
            </a:r>
          </a:p>
          <a:p>
            <a:r>
              <a:rPr lang="ar-SA" b="1" dirty="0" smtClean="0">
                <a:solidFill>
                  <a:srgbClr val="0070C0"/>
                </a:solidFill>
              </a:rPr>
              <a:t>3- </a:t>
            </a:r>
            <a:r>
              <a:rPr lang="ar-SA" b="1" dirty="0" smtClean="0">
                <a:solidFill>
                  <a:srgbClr val="0070C0"/>
                </a:solidFill>
              </a:rPr>
              <a:t>الاعتقاد بأن الجنين يمكن أن يبقى عدداً من الأشهر زيادة على مدة الحمل الطبيعي</a:t>
            </a:r>
            <a:r>
              <a:rPr lang="ar-SA" b="1" dirty="0" smtClean="0">
                <a:solidFill>
                  <a:srgbClr val="0070C0"/>
                </a:solidFill>
              </a:rPr>
              <a:t>.</a:t>
            </a:r>
          </a:p>
          <a:p>
            <a:r>
              <a:rPr lang="ar-SA" b="1" dirty="0" smtClean="0">
                <a:solidFill>
                  <a:srgbClr val="0070C0"/>
                </a:solidFill>
              </a:rPr>
              <a:t>4- </a:t>
            </a:r>
            <a:r>
              <a:rPr lang="ar-SA" b="1" dirty="0" smtClean="0">
                <a:solidFill>
                  <a:srgbClr val="0070C0"/>
                </a:solidFill>
              </a:rPr>
              <a:t>الاعتقاد بأن مشاهدة طفل معوق أو مشوه أثناء الحمل </a:t>
            </a:r>
            <a:r>
              <a:rPr lang="ar-SA" b="1" dirty="0" smtClean="0">
                <a:solidFill>
                  <a:srgbClr val="0070C0"/>
                </a:solidFill>
              </a:rPr>
              <a:t>يؤدي </a:t>
            </a:r>
            <a:r>
              <a:rPr lang="ar-SA" b="1" dirty="0" smtClean="0">
                <a:solidFill>
                  <a:srgbClr val="0070C0"/>
                </a:solidFill>
              </a:rPr>
              <a:t>إلى تشوه أو إعاقة </a:t>
            </a:r>
            <a:r>
              <a:rPr lang="ar-SA" b="1" dirty="0" smtClean="0">
                <a:solidFill>
                  <a:srgbClr val="0070C0"/>
                </a:solidFill>
              </a:rPr>
              <a:t>الجنين.</a:t>
            </a:r>
          </a:p>
          <a:p>
            <a:r>
              <a:rPr lang="ar-SA" b="1" dirty="0" smtClean="0">
                <a:solidFill>
                  <a:srgbClr val="0070C0"/>
                </a:solidFill>
              </a:rPr>
              <a:t>5- </a:t>
            </a:r>
            <a:r>
              <a:rPr lang="ar-SA" b="1" dirty="0" smtClean="0">
                <a:solidFill>
                  <a:srgbClr val="0070C0"/>
                </a:solidFill>
              </a:rPr>
              <a:t>الاعتقاد بأن المرأة الحامل عليها أن تأكل أكل </a:t>
            </a:r>
            <a:r>
              <a:rPr lang="ar-SA" b="1" dirty="0" smtClean="0">
                <a:solidFill>
                  <a:srgbClr val="0070C0"/>
                </a:solidFill>
              </a:rPr>
              <a:t>شخصين.</a:t>
            </a:r>
            <a:endParaRPr lang="ar-SA" b="1" dirty="0">
              <a:solidFill>
                <a:srgbClr val="0070C0"/>
              </a:solidFill>
            </a:endParaRP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5400" b="1" dirty="0" smtClean="0"/>
              <a:t>بداية المشوار</a:t>
            </a:r>
            <a:endParaRPr lang="ar-SA" sz="5400" b="1" dirty="0"/>
          </a:p>
        </p:txBody>
      </p:sp>
      <p:sp>
        <p:nvSpPr>
          <p:cNvPr id="3" name="عنصر نائب للمحتوى 2"/>
          <p:cNvSpPr>
            <a:spLocks noGrp="1"/>
          </p:cNvSpPr>
          <p:nvPr>
            <p:ph idx="1"/>
          </p:nvPr>
        </p:nvSpPr>
        <p:spPr>
          <a:xfrm>
            <a:off x="3571868" y="1447800"/>
            <a:ext cx="5361820" cy="4800600"/>
          </a:xfrm>
        </p:spPr>
        <p:txBody>
          <a:bodyPr/>
          <a:lstStyle/>
          <a:p>
            <a:r>
              <a:rPr lang="ar-SA" b="1" dirty="0" smtClean="0"/>
              <a:t>تحدثنا في فصل الوراثة, عن كيفية تكوين الجنين..</a:t>
            </a:r>
          </a:p>
          <a:p>
            <a:endParaRPr lang="ar-SA" b="1" dirty="0" smtClean="0"/>
          </a:p>
          <a:p>
            <a:r>
              <a:rPr lang="ar-SA" b="1" dirty="0" smtClean="0"/>
              <a:t>فكيف يتكون الجنين في رحم الأم, وأين يتم التلقيح؟</a:t>
            </a:r>
            <a:endParaRPr lang="ar-SA" b="1" dirty="0"/>
          </a:p>
        </p:txBody>
      </p:sp>
      <p:pic>
        <p:nvPicPr>
          <p:cNvPr id="4" name="صورة 3" descr="تعا.bmp"/>
          <p:cNvPicPr>
            <a:picLocks noChangeAspect="1"/>
          </p:cNvPicPr>
          <p:nvPr/>
        </p:nvPicPr>
        <p:blipFill>
          <a:blip r:embed="rId2" cstate="print"/>
          <a:stretch>
            <a:fillRect/>
          </a:stretch>
        </p:blipFill>
        <p:spPr>
          <a:xfrm>
            <a:off x="1285852" y="1280068"/>
            <a:ext cx="2449982" cy="2383766"/>
          </a:xfrm>
          <a:prstGeom prst="rect">
            <a:avLst/>
          </a:prstGeom>
        </p:spPr>
      </p:pic>
      <p:pic>
        <p:nvPicPr>
          <p:cNvPr id="5" name="صورة 4" descr="imagesCAQ6ZQNI.jpg"/>
          <p:cNvPicPr>
            <a:picLocks noChangeAspect="1"/>
          </p:cNvPicPr>
          <p:nvPr/>
        </p:nvPicPr>
        <p:blipFill>
          <a:blip r:embed="rId3" cstate="print"/>
          <a:stretch>
            <a:fillRect/>
          </a:stretch>
        </p:blipFill>
        <p:spPr>
          <a:xfrm>
            <a:off x="1785918" y="3857628"/>
            <a:ext cx="2586555" cy="2376834"/>
          </a:xfrm>
          <a:prstGeom prst="rect">
            <a:avLst/>
          </a:prstGeom>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5400" b="1" dirty="0" smtClean="0"/>
              <a:t>بداية المشوار</a:t>
            </a:r>
            <a:endParaRPr lang="ar-SA" sz="5400" b="1" dirty="0"/>
          </a:p>
        </p:txBody>
      </p:sp>
      <p:sp>
        <p:nvSpPr>
          <p:cNvPr id="3" name="عنصر نائب للمحتوى 2"/>
          <p:cNvSpPr>
            <a:spLocks noGrp="1"/>
          </p:cNvSpPr>
          <p:nvPr>
            <p:ph idx="1"/>
          </p:nvPr>
        </p:nvSpPr>
        <p:spPr>
          <a:xfrm>
            <a:off x="4214810" y="1447800"/>
            <a:ext cx="4718878" cy="4800600"/>
          </a:xfrm>
        </p:spPr>
        <p:txBody>
          <a:bodyPr>
            <a:normAutofit/>
          </a:bodyPr>
          <a:lstStyle/>
          <a:p>
            <a:r>
              <a:rPr lang="ar-SA" sz="3600" b="1" dirty="0" smtClean="0">
                <a:solidFill>
                  <a:srgbClr val="FF0000"/>
                </a:solidFill>
              </a:rPr>
              <a:t>الأسبوع الأول: </a:t>
            </a:r>
          </a:p>
          <a:p>
            <a:r>
              <a:rPr lang="ar-SA" b="1" dirty="0" smtClean="0"/>
              <a:t>تستمر البويضة الملقحة في الاتجاه إلى الرحم, أمّا لو بقيت في قناة </a:t>
            </a:r>
            <a:r>
              <a:rPr lang="ar-SA" b="1" dirty="0" err="1" smtClean="0"/>
              <a:t>فالوب</a:t>
            </a:r>
            <a:r>
              <a:rPr lang="ar-SA" b="1" dirty="0" smtClean="0"/>
              <a:t> ولم تصل إلى الرحم فإنه يسمى حملاً خارج الرحم يحتاج إلى تدخل طبي.</a:t>
            </a:r>
          </a:p>
          <a:p>
            <a:r>
              <a:rPr lang="ar-SA" b="1" dirty="0" smtClean="0"/>
              <a:t>عند وصولها إلى الرحم فإنها تتعلق </a:t>
            </a:r>
            <a:r>
              <a:rPr lang="ar-SA" b="1" dirty="0" err="1" smtClean="0"/>
              <a:t>وتنغرس</a:t>
            </a:r>
            <a:r>
              <a:rPr lang="ar-SA" b="1" dirty="0" smtClean="0"/>
              <a:t> في جداره ويطلق عليها ( العلقة ).</a:t>
            </a:r>
          </a:p>
          <a:p>
            <a:endParaRPr lang="ar-SA" b="1" dirty="0" smtClean="0"/>
          </a:p>
          <a:p>
            <a:endParaRPr lang="ar-SA" b="1" dirty="0" smtClean="0"/>
          </a:p>
          <a:p>
            <a:endParaRPr lang="ar-SA" b="1" dirty="0"/>
          </a:p>
        </p:txBody>
      </p:sp>
      <p:pic>
        <p:nvPicPr>
          <p:cNvPr id="7" name="صورة 6" descr="imagesCA5F2C5I.jpg"/>
          <p:cNvPicPr>
            <a:picLocks noChangeAspect="1"/>
          </p:cNvPicPr>
          <p:nvPr/>
        </p:nvPicPr>
        <p:blipFill>
          <a:blip r:embed="rId2" cstate="print"/>
          <a:stretch>
            <a:fillRect/>
          </a:stretch>
        </p:blipFill>
        <p:spPr>
          <a:xfrm>
            <a:off x="1285852" y="1714488"/>
            <a:ext cx="3214710" cy="4357718"/>
          </a:xfrm>
          <a:prstGeom prst="rect">
            <a:avLst/>
          </a:prstGeom>
        </p:spPr>
      </p:pic>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sz="4400" b="1" dirty="0" smtClean="0"/>
              <a:t>بداية المشوار</a:t>
            </a:r>
            <a:endParaRPr lang="ar-SA" dirty="0"/>
          </a:p>
        </p:txBody>
      </p:sp>
      <p:sp>
        <p:nvSpPr>
          <p:cNvPr id="3" name="عنصر نائب للمحتوى 2"/>
          <p:cNvSpPr>
            <a:spLocks noGrp="1"/>
          </p:cNvSpPr>
          <p:nvPr>
            <p:ph idx="1"/>
          </p:nvPr>
        </p:nvSpPr>
        <p:spPr>
          <a:xfrm>
            <a:off x="5072066" y="1447800"/>
            <a:ext cx="3861622" cy="4800600"/>
          </a:xfrm>
        </p:spPr>
        <p:txBody>
          <a:bodyPr/>
          <a:lstStyle/>
          <a:p>
            <a:r>
              <a:rPr lang="ar-SA" sz="3600" b="1" dirty="0" smtClean="0">
                <a:solidFill>
                  <a:srgbClr val="FF0000"/>
                </a:solidFill>
              </a:rPr>
              <a:t>الأسبوع الثاني:</a:t>
            </a:r>
          </a:p>
          <a:p>
            <a:r>
              <a:rPr lang="ar-SA" b="1" dirty="0" smtClean="0"/>
              <a:t>تبدأ العلقة بالبروز على شكل ندبة وتكون على هيئة قطعة لحم ممضوغة يطلق عليها ( المضغة </a:t>
            </a:r>
            <a:r>
              <a:rPr lang="ar-SA" b="1" dirty="0" smtClean="0"/>
              <a:t>).</a:t>
            </a:r>
          </a:p>
          <a:p>
            <a:endParaRPr lang="ar-SA" b="1" dirty="0" smtClean="0"/>
          </a:p>
          <a:p>
            <a:endParaRPr lang="ar-SA" dirty="0"/>
          </a:p>
        </p:txBody>
      </p:sp>
      <p:pic>
        <p:nvPicPr>
          <p:cNvPr id="4" name="صورة 3" descr="مضغة 2.jpg"/>
          <p:cNvPicPr>
            <a:picLocks noChangeAspect="1"/>
          </p:cNvPicPr>
          <p:nvPr/>
        </p:nvPicPr>
        <p:blipFill>
          <a:blip r:embed="rId2" cstate="print"/>
          <a:stretch>
            <a:fillRect/>
          </a:stretch>
        </p:blipFill>
        <p:spPr>
          <a:xfrm>
            <a:off x="1142976" y="1428736"/>
            <a:ext cx="3500462" cy="4429156"/>
          </a:xfrm>
          <a:prstGeom prst="rect">
            <a:avLst/>
          </a:prstGeom>
        </p:spPr>
      </p:pic>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descr="embryo_human_001_thumb.jpg"/>
          <p:cNvPicPr>
            <a:picLocks noGrp="1" noChangeAspect="1"/>
          </p:cNvPicPr>
          <p:nvPr>
            <p:ph idx="1"/>
          </p:nvPr>
        </p:nvPicPr>
        <p:blipFill>
          <a:blip r:embed="rId2" cstate="print"/>
          <a:stretch>
            <a:fillRect/>
          </a:stretch>
        </p:blipFill>
        <p:spPr>
          <a:xfrm>
            <a:off x="1285852" y="2928934"/>
            <a:ext cx="6643734" cy="3571875"/>
          </a:xfrm>
          <a:prstGeom prst="rect">
            <a:avLst/>
          </a:prstGeom>
        </p:spPr>
      </p:pic>
      <p:pic>
        <p:nvPicPr>
          <p:cNvPr id="5" name="صورة 4" descr="aia01.jpg"/>
          <p:cNvPicPr>
            <a:picLocks noChangeAspect="1"/>
          </p:cNvPicPr>
          <p:nvPr/>
        </p:nvPicPr>
        <p:blipFill>
          <a:blip r:embed="rId3" cstate="print"/>
          <a:stretch>
            <a:fillRect/>
          </a:stretch>
        </p:blipFill>
        <p:spPr>
          <a:xfrm>
            <a:off x="2071670" y="214290"/>
            <a:ext cx="6891678" cy="2500330"/>
          </a:xfrm>
          <a:prstGeom prst="rect">
            <a:avLst/>
          </a:prstGeom>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4)">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5400" b="1" dirty="0" smtClean="0"/>
              <a:t>الشهر الأول</a:t>
            </a:r>
            <a:endParaRPr lang="ar-SA" sz="5400" b="1" dirty="0"/>
          </a:p>
        </p:txBody>
      </p:sp>
      <p:sp>
        <p:nvSpPr>
          <p:cNvPr id="3" name="عنصر نائب للمحتوى 2"/>
          <p:cNvSpPr>
            <a:spLocks noGrp="1"/>
          </p:cNvSpPr>
          <p:nvPr>
            <p:ph idx="1"/>
          </p:nvPr>
        </p:nvSpPr>
        <p:spPr>
          <a:xfrm>
            <a:off x="1357290" y="1447800"/>
            <a:ext cx="7576398" cy="4800600"/>
          </a:xfrm>
        </p:spPr>
        <p:txBody>
          <a:bodyPr>
            <a:normAutofit fontScale="92500"/>
          </a:bodyPr>
          <a:lstStyle/>
          <a:p>
            <a:r>
              <a:rPr lang="ar-SA" b="1" dirty="0" smtClean="0"/>
              <a:t>1- يبدأ الكيس </a:t>
            </a:r>
            <a:r>
              <a:rPr lang="ar-SA" b="1" dirty="0" err="1" smtClean="0"/>
              <a:t>الأميني</a:t>
            </a:r>
            <a:r>
              <a:rPr lang="ar-SA" b="1" dirty="0" smtClean="0"/>
              <a:t> بالتكوين ( مملوء بالسائل </a:t>
            </a:r>
            <a:r>
              <a:rPr lang="ar-SA" b="1" dirty="0" err="1" smtClean="0"/>
              <a:t>الأميني</a:t>
            </a:r>
            <a:r>
              <a:rPr lang="ar-SA" b="1" dirty="0" smtClean="0"/>
              <a:t>). ما الحكمة منه؟</a:t>
            </a:r>
          </a:p>
          <a:p>
            <a:r>
              <a:rPr lang="ar-SA" b="1" dirty="0" smtClean="0"/>
              <a:t>2- تتكون المشيمة. ما وظيفتها؟</a:t>
            </a:r>
          </a:p>
          <a:p>
            <a:r>
              <a:rPr lang="ar-SA" b="1" dirty="0" smtClean="0">
                <a:solidFill>
                  <a:srgbClr val="FF0000"/>
                </a:solidFill>
              </a:rPr>
              <a:t>بعد أسبوعين تقريباً تنقسم المضغة إلى ثلاث طبقات:</a:t>
            </a:r>
          </a:p>
          <a:p>
            <a:r>
              <a:rPr lang="ar-SA" b="1" dirty="0" smtClean="0"/>
              <a:t>الطبقة الخارجية: تشكل الجهاز العصبي, الجلد, الشعر.</a:t>
            </a:r>
          </a:p>
          <a:p>
            <a:r>
              <a:rPr lang="ar-SA" b="1" dirty="0" smtClean="0"/>
              <a:t>الطبقة الوسطى: الجلد التحتي, العضلات, والعظام.</a:t>
            </a:r>
          </a:p>
          <a:p>
            <a:r>
              <a:rPr lang="ar-SA" b="1" dirty="0" smtClean="0"/>
              <a:t>الطبقة الداخلية: الجهاز الهضمي والرئة.</a:t>
            </a:r>
          </a:p>
          <a:p>
            <a:r>
              <a:rPr lang="ar-SA" b="1" dirty="0" smtClean="0"/>
              <a:t>النمو في هذه الفترة يكون مركزاً على الدماغ والجهاز العصبي.</a:t>
            </a:r>
            <a:endParaRPr lang="ar-SA" b="1" dirty="0"/>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6000" b="1" dirty="0" smtClean="0"/>
              <a:t>الشهر الأول</a:t>
            </a:r>
            <a:endParaRPr lang="ar-SA" sz="6000" b="1" dirty="0"/>
          </a:p>
        </p:txBody>
      </p:sp>
      <p:pic>
        <p:nvPicPr>
          <p:cNvPr id="4" name="عنصر نائب للمحتوى 3" descr="ش1.jpg"/>
          <p:cNvPicPr>
            <a:picLocks noGrp="1" noChangeAspect="1"/>
          </p:cNvPicPr>
          <p:nvPr>
            <p:ph idx="1"/>
          </p:nvPr>
        </p:nvPicPr>
        <p:blipFill>
          <a:blip r:embed="rId2" cstate="print">
            <a:lum contrast="-32000"/>
          </a:blip>
          <a:stretch>
            <a:fillRect/>
          </a:stretch>
        </p:blipFill>
        <p:spPr>
          <a:xfrm>
            <a:off x="1500166" y="1643050"/>
            <a:ext cx="6929486" cy="4500594"/>
          </a:xfrm>
          <a:prstGeom prst="rect">
            <a:avLst/>
          </a:prstGeom>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5400" b="1" dirty="0" smtClean="0"/>
              <a:t>الشهر الثاني</a:t>
            </a:r>
            <a:endParaRPr lang="ar-SA" sz="5400" b="1" dirty="0"/>
          </a:p>
        </p:txBody>
      </p:sp>
      <p:sp>
        <p:nvSpPr>
          <p:cNvPr id="3" name="عنصر نائب للمحتوى 2"/>
          <p:cNvSpPr>
            <a:spLocks noGrp="1"/>
          </p:cNvSpPr>
          <p:nvPr>
            <p:ph idx="1"/>
          </p:nvPr>
        </p:nvSpPr>
        <p:spPr>
          <a:xfrm>
            <a:off x="1500166" y="1447800"/>
            <a:ext cx="7433522" cy="2481266"/>
          </a:xfrm>
        </p:spPr>
        <p:txBody>
          <a:bodyPr>
            <a:normAutofit fontScale="85000" lnSpcReduction="20000"/>
          </a:bodyPr>
          <a:lstStyle/>
          <a:p>
            <a:r>
              <a:rPr lang="ar-SA" sz="3300" b="1" dirty="0" smtClean="0">
                <a:solidFill>
                  <a:schemeClr val="accent4">
                    <a:lumMod val="75000"/>
                  </a:schemeClr>
                </a:solidFill>
              </a:rPr>
              <a:t>1/ يتضح الشكل </a:t>
            </a:r>
            <a:r>
              <a:rPr lang="ar-SA" sz="3300" b="1" dirty="0" smtClean="0">
                <a:solidFill>
                  <a:schemeClr val="accent4">
                    <a:lumMod val="75000"/>
                  </a:schemeClr>
                </a:solidFill>
              </a:rPr>
              <a:t>الإنساني </a:t>
            </a:r>
            <a:r>
              <a:rPr lang="ar-SA" sz="3300" b="1" dirty="0" smtClean="0">
                <a:solidFill>
                  <a:schemeClr val="accent4">
                    <a:lumMod val="75000"/>
                  </a:schemeClr>
                </a:solidFill>
              </a:rPr>
              <a:t>للجنين خصوصا الوجه والعينين </a:t>
            </a:r>
            <a:r>
              <a:rPr lang="ar-SA" sz="3300" b="1" dirty="0" smtClean="0">
                <a:solidFill>
                  <a:schemeClr val="accent4">
                    <a:lumMod val="75000"/>
                  </a:schemeClr>
                </a:solidFill>
              </a:rPr>
              <a:t>والأنف </a:t>
            </a:r>
            <a:r>
              <a:rPr lang="ar-SA" sz="3300" b="1" dirty="0" smtClean="0">
                <a:solidFill>
                  <a:schemeClr val="accent4">
                    <a:lumMod val="75000"/>
                  </a:schemeClr>
                </a:solidFill>
              </a:rPr>
              <a:t>والفم والأذنان .</a:t>
            </a:r>
          </a:p>
          <a:p>
            <a:endParaRPr lang="ar-SA" sz="3300" b="1" dirty="0" smtClean="0">
              <a:solidFill>
                <a:schemeClr val="accent4">
                  <a:lumMod val="75000"/>
                </a:schemeClr>
              </a:solidFill>
            </a:endParaRPr>
          </a:p>
          <a:p>
            <a:r>
              <a:rPr lang="ar-SA" sz="3300" b="1" dirty="0" smtClean="0">
                <a:solidFill>
                  <a:schemeClr val="accent4">
                    <a:lumMod val="75000"/>
                  </a:schemeClr>
                </a:solidFill>
              </a:rPr>
              <a:t>2</a:t>
            </a:r>
            <a:r>
              <a:rPr lang="ar-SA" sz="3300" b="1" dirty="0" smtClean="0">
                <a:solidFill>
                  <a:schemeClr val="accent4">
                    <a:lumMod val="75000"/>
                  </a:schemeClr>
                </a:solidFill>
              </a:rPr>
              <a:t>/ </a:t>
            </a:r>
            <a:r>
              <a:rPr lang="ar-SA" sz="3300" b="1" dirty="0" smtClean="0">
                <a:solidFill>
                  <a:schemeClr val="accent4">
                    <a:lumMod val="75000"/>
                  </a:schemeClr>
                </a:solidFill>
              </a:rPr>
              <a:t>تتضح الركبتان والذراعان والساقان.</a:t>
            </a:r>
          </a:p>
          <a:p>
            <a:endParaRPr lang="ar-SA" sz="3300" b="1" dirty="0" smtClean="0">
              <a:solidFill>
                <a:schemeClr val="accent4">
                  <a:lumMod val="75000"/>
                </a:schemeClr>
              </a:solidFill>
            </a:endParaRPr>
          </a:p>
          <a:p>
            <a:r>
              <a:rPr lang="ar-SA" sz="3300" b="1" dirty="0" smtClean="0">
                <a:solidFill>
                  <a:schemeClr val="accent4">
                    <a:lumMod val="75000"/>
                  </a:schemeClr>
                </a:solidFill>
              </a:rPr>
              <a:t>3/ الأعضاء </a:t>
            </a:r>
            <a:r>
              <a:rPr lang="ar-SA" sz="3300" b="1" dirty="0" smtClean="0">
                <a:solidFill>
                  <a:schemeClr val="accent4">
                    <a:lumMod val="75000"/>
                  </a:schemeClr>
                </a:solidFill>
              </a:rPr>
              <a:t>التناسلية ، إلا </a:t>
            </a:r>
            <a:r>
              <a:rPr lang="ar-SA" sz="3300" b="1" dirty="0" smtClean="0">
                <a:solidFill>
                  <a:schemeClr val="accent4">
                    <a:lumMod val="75000"/>
                  </a:schemeClr>
                </a:solidFill>
              </a:rPr>
              <a:t>أنه </a:t>
            </a:r>
            <a:r>
              <a:rPr lang="ar-SA" sz="3300" b="1" dirty="0" smtClean="0">
                <a:solidFill>
                  <a:schemeClr val="accent4">
                    <a:lumMod val="75000"/>
                  </a:schemeClr>
                </a:solidFill>
              </a:rPr>
              <a:t>يصعب تحديد جنس الجنين </a:t>
            </a:r>
            <a:r>
              <a:rPr lang="ar-SA" sz="3300" b="1" dirty="0" smtClean="0">
                <a:solidFill>
                  <a:schemeClr val="accent4">
                    <a:lumMod val="75000"/>
                  </a:schemeClr>
                </a:solidFill>
              </a:rPr>
              <a:t>. </a:t>
            </a:r>
            <a:endParaRPr lang="ar-SA" sz="3300" b="1" dirty="0" smtClean="0">
              <a:solidFill>
                <a:schemeClr val="accent4">
                  <a:lumMod val="75000"/>
                </a:schemeClr>
              </a:solidFill>
            </a:endParaRPr>
          </a:p>
          <a:p>
            <a:endParaRPr lang="ar-SA" dirty="0"/>
          </a:p>
        </p:txBody>
      </p:sp>
      <p:pic>
        <p:nvPicPr>
          <p:cNvPr id="5" name="صورة 4" descr="ش2.jpg"/>
          <p:cNvPicPr>
            <a:picLocks noChangeAspect="1"/>
          </p:cNvPicPr>
          <p:nvPr/>
        </p:nvPicPr>
        <p:blipFill>
          <a:blip r:embed="rId2" cstate="print"/>
          <a:stretch>
            <a:fillRect/>
          </a:stretch>
        </p:blipFill>
        <p:spPr>
          <a:xfrm>
            <a:off x="1571604" y="3929066"/>
            <a:ext cx="6786610" cy="2357454"/>
          </a:xfrm>
          <a:prstGeom prst="rect">
            <a:avLst/>
          </a:prstGeom>
        </p:spPr>
      </p:pic>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4800" b="1" dirty="0" smtClean="0"/>
              <a:t>الشهر الثالث</a:t>
            </a:r>
            <a:endParaRPr lang="ar-SA" sz="4800" b="1" dirty="0"/>
          </a:p>
        </p:txBody>
      </p:sp>
      <p:sp>
        <p:nvSpPr>
          <p:cNvPr id="3" name="عنصر نائب للمحتوى 2"/>
          <p:cNvSpPr>
            <a:spLocks noGrp="1"/>
          </p:cNvSpPr>
          <p:nvPr>
            <p:ph idx="1"/>
          </p:nvPr>
        </p:nvSpPr>
        <p:spPr/>
        <p:txBody>
          <a:bodyPr>
            <a:normAutofit fontScale="92500" lnSpcReduction="20000"/>
          </a:bodyPr>
          <a:lstStyle/>
          <a:p>
            <a:r>
              <a:rPr lang="ar-SA" b="1" dirty="0" smtClean="0"/>
              <a:t>1/ يقل خطر العوامل البيئية على الجنين في هذه المرحلة ذلك لان الأعضاء الأساسية قد تكونت ويكون حجمه الكبير سببا في منع تأثير بعض المواد عليه كالعقاقير إذا كانت </a:t>
            </a:r>
            <a:r>
              <a:rPr lang="ar-SA" b="1" dirty="0" smtClean="0"/>
              <a:t>قليلة.</a:t>
            </a:r>
            <a:endParaRPr lang="ar-SA" b="1" dirty="0" smtClean="0"/>
          </a:p>
          <a:p>
            <a:r>
              <a:rPr lang="ar-SA" b="1" dirty="0" smtClean="0"/>
              <a:t>2/ يظهر النشاط الكهربائي في المخ وتظهر قاعدة الأسنان وعظام الفكين .</a:t>
            </a:r>
          </a:p>
          <a:p>
            <a:r>
              <a:rPr lang="ar-SA" b="1" dirty="0" smtClean="0"/>
              <a:t>3/ يمكن ملاحظة وجود رحم عند الجنين كما تبدأ الكليتان في طرح الفضلات في الكيس </a:t>
            </a:r>
            <a:r>
              <a:rPr lang="ar-SA" b="1" dirty="0" err="1" smtClean="0"/>
              <a:t>الأميني</a:t>
            </a:r>
            <a:r>
              <a:rPr lang="ar-SA" b="1" dirty="0" smtClean="0"/>
              <a:t> .</a:t>
            </a:r>
          </a:p>
          <a:p>
            <a:r>
              <a:rPr lang="ar-SA" b="1" dirty="0" smtClean="0"/>
              <a:t>4/ يبدأ الجنين في الحركة مثل تحريك الذراعين والرجلين وفتح الفم </a:t>
            </a:r>
            <a:r>
              <a:rPr lang="ar-SA" b="1" dirty="0" smtClean="0"/>
              <a:t>حركة خفيفة لا تشعر </a:t>
            </a:r>
            <a:r>
              <a:rPr lang="ar-SA" b="1" dirty="0" err="1" smtClean="0"/>
              <a:t>بها</a:t>
            </a:r>
            <a:r>
              <a:rPr lang="ar-SA" b="1" dirty="0" smtClean="0"/>
              <a:t> الأم.</a:t>
            </a:r>
            <a:endParaRPr lang="ar-SA" b="1" dirty="0" smtClean="0"/>
          </a:p>
          <a:p>
            <a:r>
              <a:rPr lang="ar-SA" b="1" dirty="0" smtClean="0"/>
              <a:t>5/ يتضح جنس الجنين في نهاية هذا </a:t>
            </a:r>
            <a:r>
              <a:rPr lang="ar-SA" b="1" dirty="0" smtClean="0"/>
              <a:t>الشهر إذا حدث إجهاض.</a:t>
            </a:r>
            <a:endParaRPr lang="ar-SA" b="1" dirty="0" smtClean="0"/>
          </a:p>
          <a:p>
            <a:endParaRPr lang="ar-SA" b="1" dirty="0"/>
          </a:p>
        </p:txBody>
      </p:sp>
    </p:spTree>
  </p:cSld>
  <p:clrMapOvr>
    <a:masterClrMapping/>
  </p:clrMapOvr>
  <p:transition>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165</TotalTime>
  <Words>665</Words>
  <Application>Microsoft Office PowerPoint</Application>
  <PresentationFormat>عرض على الشاشة (3:4)‏</PresentationFormat>
  <Paragraphs>67</Paragraphs>
  <Slides>18</Slides>
  <Notes>0</Notes>
  <HiddenSlides>0</HiddenSlides>
  <MMClips>0</MMClips>
  <ScaleCrop>false</ScaleCrop>
  <HeadingPairs>
    <vt:vector size="4" baseType="variant">
      <vt:variant>
        <vt:lpstr>سمة</vt:lpstr>
      </vt:variant>
      <vt:variant>
        <vt:i4>1</vt:i4>
      </vt:variant>
      <vt:variant>
        <vt:lpstr>عناوين الشرائح</vt:lpstr>
      </vt:variant>
      <vt:variant>
        <vt:i4>18</vt:i4>
      </vt:variant>
    </vt:vector>
  </HeadingPairs>
  <TitlesOfParts>
    <vt:vector size="19" baseType="lpstr">
      <vt:lpstr>انقلاب</vt:lpstr>
      <vt:lpstr>المحاضرة السادسة</vt:lpstr>
      <vt:lpstr>بداية المشوار</vt:lpstr>
      <vt:lpstr>بداية المشوار</vt:lpstr>
      <vt:lpstr>بداية المشوار</vt:lpstr>
      <vt:lpstr>الشريحة 5</vt:lpstr>
      <vt:lpstr>الشهر الأول</vt:lpstr>
      <vt:lpstr>الشهر الأول</vt:lpstr>
      <vt:lpstr>الشهر الثاني</vt:lpstr>
      <vt:lpstr>الشهر الثالث</vt:lpstr>
      <vt:lpstr>الشهر الرابع</vt:lpstr>
      <vt:lpstr>الشهر الخامس</vt:lpstr>
      <vt:lpstr>الشهر السادس</vt:lpstr>
      <vt:lpstr>الشهر السابع</vt:lpstr>
      <vt:lpstr>الشهر الثامن</vt:lpstr>
      <vt:lpstr>الشهر التاسع</vt:lpstr>
      <vt:lpstr>مدة الحمل</vt:lpstr>
      <vt:lpstr>الولادة</vt:lpstr>
      <vt:lpstr>مفاهيم خاطئة حول الحمل</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السادسة</dc:title>
  <dc:creator>HASEB</dc:creator>
  <cp:lastModifiedBy>HASEB</cp:lastModifiedBy>
  <cp:revision>31</cp:revision>
  <dcterms:created xsi:type="dcterms:W3CDTF">2012-11-04T17:44:29Z</dcterms:created>
  <dcterms:modified xsi:type="dcterms:W3CDTF">2012-11-04T20:30:13Z</dcterms:modified>
</cp:coreProperties>
</file>