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6"/>
  </p:notesMasterIdLst>
  <p:sldIdLst>
    <p:sldId id="348" r:id="rId2"/>
    <p:sldId id="287" r:id="rId3"/>
    <p:sldId id="367" r:id="rId4"/>
    <p:sldId id="321" r:id="rId5"/>
    <p:sldId id="350" r:id="rId6"/>
    <p:sldId id="349" r:id="rId7"/>
    <p:sldId id="361" r:id="rId8"/>
    <p:sldId id="372" r:id="rId9"/>
    <p:sldId id="362" r:id="rId10"/>
    <p:sldId id="363" r:id="rId11"/>
    <p:sldId id="364" r:id="rId12"/>
    <p:sldId id="374" r:id="rId13"/>
    <p:sldId id="373" r:id="rId14"/>
    <p:sldId id="37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99"/>
    <a:srgbClr val="99FF66"/>
    <a:srgbClr val="CCFF66"/>
    <a:srgbClr val="66FF66"/>
    <a:srgbClr val="CCFFCC"/>
    <a:srgbClr val="FF99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 autoAdjust="0"/>
    <p:restoredTop sz="94364" autoAdjust="0"/>
  </p:normalViewPr>
  <p:slideViewPr>
    <p:cSldViewPr>
      <p:cViewPr varScale="1">
        <p:scale>
          <a:sx n="68" d="100"/>
          <a:sy n="68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DFF94605-FC19-4CCB-B6C0-128819776B9D}" type="datetimeFigureOut">
              <a:rPr lang="ar-SA"/>
              <a:pPr>
                <a:defRPr/>
              </a:pPr>
              <a:t>29/12/33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C22D5A6A-120D-4157-8993-21688ABE36A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44D5E-6A1F-45FC-B0F9-B4B0B543FA8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EFB87-FFEF-4A4C-A73F-FA9211D7D5B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7F869-9676-4A80-91FC-987150BA60F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18BA6-B7E6-45F0-9727-5A4164A862C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10A2-CDDB-42DB-8CD5-D1975DE4D8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E6DE-7B4E-4E92-91EC-42F9FEDF2FB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2B41-6E9A-462B-816B-FEFA152DFCD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F284B-5E67-4E3E-985B-B4DCFC7A9E6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7103-DC97-43BF-8EAC-9126993B373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C0C28-42B0-4019-A410-F73B031885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729DA-64F6-4E04-BC96-EB75E6E36B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F66B80-2D0C-40EB-9C2E-D3ECD43239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914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ar-SA" sz="3200" dirty="0" smtClean="0">
                <a:solidFill>
                  <a:srgbClr val="800000"/>
                </a:solidFill>
              </a:rPr>
              <a:t/>
            </a:r>
            <a:br>
              <a:rPr lang="ar-SA" sz="3200" dirty="0" smtClean="0">
                <a:solidFill>
                  <a:srgbClr val="800000"/>
                </a:solidFill>
              </a:rPr>
            </a:br>
            <a:r>
              <a:rPr lang="ar-SA" dirty="0" smtClean="0">
                <a:solidFill>
                  <a:srgbClr val="800000"/>
                </a:solidFill>
                <a:latin typeface="Arabic Typesetting" pitchFamily="66" charset="-78"/>
                <a:cs typeface="Arabic Typesetting" pitchFamily="66" charset="-78"/>
              </a:rPr>
              <a:t>وســل : وسائل الاتصال السمعية </a:t>
            </a:r>
            <a:r>
              <a:rPr lang="ar-SA" sz="3200" dirty="0" smtClean="0">
                <a:solidFill>
                  <a:srgbClr val="800000"/>
                </a:solidFill>
              </a:rPr>
              <a:t/>
            </a:r>
            <a:br>
              <a:rPr lang="ar-SA" sz="3200" dirty="0" smtClean="0">
                <a:solidFill>
                  <a:srgbClr val="80000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4099" name="Picture 12" descr="شعار الجامع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841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0" y="5143500"/>
            <a:ext cx="42148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4000" b="1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43000" y="1928813"/>
            <a:ext cx="1857375" cy="15001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4102" name="Picture 7" descr="imagesCAGZAL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060848"/>
            <a:ext cx="15001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323850" y="44450"/>
            <a:ext cx="8215313" cy="5518150"/>
          </a:xfrm>
        </p:spPr>
        <p:txBody>
          <a:bodyPr>
            <a:normAutofit/>
          </a:bodyPr>
          <a:lstStyle/>
          <a:p>
            <a:pPr algn="r" rtl="1">
              <a:buFontTx/>
              <a:buNone/>
            </a:pPr>
            <a:r>
              <a:rPr lang="ar-SA" sz="54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مميزات التسجيلات الصوتية:</a:t>
            </a:r>
          </a:p>
          <a:p>
            <a:pPr algn="r" rtl="1"/>
            <a:r>
              <a:rPr lang="ar-SA" sz="2400" dirty="0" smtClean="0"/>
              <a:t>تعتمد على عنصر الصوت </a:t>
            </a:r>
          </a:p>
          <a:p>
            <a:pPr algn="r" rtl="1"/>
            <a:r>
              <a:rPr lang="ar-SA" sz="2400" dirty="0" smtClean="0"/>
              <a:t>أصبحت الشرائط متداولة وخاصة الثقافية منها والتعليمية </a:t>
            </a:r>
          </a:p>
          <a:p>
            <a:pPr algn="r" rtl="1"/>
            <a:r>
              <a:rPr lang="ar-SA" sz="2400" dirty="0" smtClean="0"/>
              <a:t>إمكانية حفظ الشرائط وعمل أرشيف لها في المكتبات العامة</a:t>
            </a:r>
          </a:p>
          <a:p>
            <a:pPr algn="r" rtl="1"/>
            <a:r>
              <a:rPr lang="ar-SA" sz="2400" dirty="0" smtClean="0"/>
              <a:t>تتيح للمعلم اختيارها قبل الاستخدام </a:t>
            </a:r>
          </a:p>
          <a:p>
            <a:pPr algn="r" rtl="1"/>
            <a:r>
              <a:rPr lang="ar-SA" sz="2400" dirty="0" smtClean="0"/>
              <a:t>تتيح للمعلم التحكم في وقت ومكان استخدام التسجيلات الصوتية </a:t>
            </a:r>
          </a:p>
          <a:p>
            <a:pPr algn="r" rtl="1"/>
            <a:r>
              <a:rPr lang="ar-SA" sz="2400" dirty="0" smtClean="0"/>
              <a:t>إشراك التلاميذ في عملية إنتاج التسجيل الصوتي</a:t>
            </a:r>
          </a:p>
          <a:p>
            <a:pPr algn="r" rtl="1"/>
            <a:r>
              <a:rPr lang="ar-SA" sz="2400" dirty="0" smtClean="0"/>
              <a:t>التسجيلات المعدة مسبقا تكون غالبا على درجة كبيرة من الإتقان والكفاءة</a:t>
            </a:r>
          </a:p>
          <a:p>
            <a:pPr algn="r" rtl="1"/>
            <a:r>
              <a:rPr lang="ar-SA" sz="2400" dirty="0" smtClean="0"/>
              <a:t>تساعد المعلم والتلميذ في تعلم اللغات والتدريب على النطق السليم</a:t>
            </a:r>
          </a:p>
          <a:p>
            <a:pPr algn="r" rtl="1"/>
            <a:r>
              <a:rPr lang="ar-SA" sz="2400" dirty="0" smtClean="0"/>
              <a:t>سرعة إعادة المادة المسجلة </a:t>
            </a:r>
          </a:p>
          <a:p>
            <a:pPr algn="r" rtl="1"/>
            <a:r>
              <a:rPr lang="ar-SA" sz="2400" dirty="0" smtClean="0"/>
              <a:t>إمكانية مصاحبتها عرض مجموعه من الشرائح الضوئية  </a:t>
            </a:r>
          </a:p>
          <a:p>
            <a:pPr algn="r" rtl="1">
              <a:buFontTx/>
              <a:buNone/>
            </a:pPr>
            <a:endParaRPr lang="ar-SA" sz="2400" dirty="0" smtClean="0"/>
          </a:p>
          <a:p>
            <a:pPr algn="r" rtl="1"/>
            <a:endParaRPr lang="ar-SA" sz="2400" dirty="0" smtClean="0"/>
          </a:p>
          <a:p>
            <a:pPr algn="r" rtl="1">
              <a:buFontTx/>
              <a:buAutoNum type="arabicPeriod"/>
            </a:pPr>
            <a:endParaRPr lang="en-US" sz="4000" b="1" dirty="0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الإذاعة المدرسية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1484784"/>
            <a:ext cx="6789738" cy="4679950"/>
          </a:xfrm>
        </p:spPr>
        <p:txBody>
          <a:bodyPr/>
          <a:lstStyle/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اختيار جماعة الإذاعة تحت إشراف المعلمين أو مدير المدرسة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ربط أهداف الإذاعة بأهداف المنهج 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توزيع بعض المسئوليات المحددة لجماعة الإذاعة 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ربط الإذاعة المدرسية بالبيئة المحلية والمجتمع 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إتاحة الفرصة لمشاركة اكبر عدد من التلاميذ والمعلمين في الأنشطة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الإقلال من البرامج التي تستغرق وقت طويل/ الإلقاء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الاستعانة بالتسجيلات الصوتية على شرائط او اسطوانات </a:t>
            </a:r>
          </a:p>
          <a:p>
            <a:pPr marL="514350" indent="-514350" algn="r" rtl="1">
              <a:buFontTx/>
              <a:buAutoNum type="arabicPeriod"/>
            </a:pPr>
            <a:r>
              <a:rPr lang="ar-SA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إنشاء مكتبة للإذاعة</a:t>
            </a:r>
          </a:p>
          <a:p>
            <a:pPr marL="514350" indent="-514350" algn="r" rtl="1">
              <a:buFontTx/>
              <a:buAutoNum type="arabicPeriod"/>
            </a:pPr>
            <a:endParaRPr lang="en-US" b="1" dirty="0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316" name="عنوان 1"/>
          <p:cNvSpPr txBox="1">
            <a:spLocks/>
          </p:cNvSpPr>
          <p:nvPr/>
        </p:nvSpPr>
        <p:spPr bwMode="gray">
          <a:xfrm>
            <a:off x="467544" y="836712"/>
            <a:ext cx="8274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ar-SA" sz="3200" b="1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ويتطلب لنجاح الإذاعة المدرسية أن تسير على نهج واضح وسليم يراعى فيه الأمور التالية  </a:t>
            </a:r>
            <a:endParaRPr lang="en-US" sz="3200" b="1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73120" y="188640"/>
            <a:ext cx="8291368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>
              <a:defRPr/>
            </a:pPr>
            <a:r>
              <a:rPr lang="ar-SA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جهاز الإذاعة ( مضخم الصوت)</a:t>
            </a:r>
          </a:p>
          <a:p>
            <a:pPr algn="r" rtl="1">
              <a:defRPr/>
            </a:pPr>
            <a:endParaRPr lang="ar-SA" sz="36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3600" b="1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يوجد نظامين لخروج الصوت من الجهاز :</a:t>
            </a:r>
          </a:p>
          <a:p>
            <a:pPr marL="457200" indent="-457200" algn="r" rtl="1">
              <a:defRPr/>
            </a:pPr>
            <a:endParaRPr lang="ar-SA" sz="3600" b="1" dirty="0">
              <a:solidFill>
                <a:schemeClr val="accent6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نظام الفولت  50 – 100 فولت توصل اليه السماعات على التوالي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نظام الادم 4 – 6 – 16 اوم وتوصل اليه السماعات على التوازي</a:t>
            </a:r>
          </a:p>
          <a:p>
            <a:pPr algn="r" rtl="1">
              <a:defRPr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73120" y="188640"/>
            <a:ext cx="8291368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>
              <a:defRPr/>
            </a:pPr>
            <a:r>
              <a:rPr lang="ar-SA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مكبرات الصوت ( اللواقط)</a:t>
            </a:r>
          </a:p>
          <a:p>
            <a:pPr algn="r" rtl="1">
              <a:defRPr/>
            </a:pPr>
            <a:endParaRPr lang="ar-SA" sz="36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3600" b="1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توجد عدة أنواع من اللواقط منها القديم والحديث إما القديم فينقسم إلى ثلاثة أنواع:</a:t>
            </a:r>
          </a:p>
          <a:p>
            <a:pPr algn="r" rtl="1">
              <a:defRPr/>
            </a:pPr>
            <a:endParaRPr lang="ar-SA" sz="3600" b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لاقط يلتقط صوت من زاوية واحدة وهذا ما يطلق عليه (آحادي الاتجاه)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لاقط يلتقط صوت من اتجاهين وهو ما يسمى ب(ثنائي الاتجاه)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لاقط يلتقط صوت من ثلاث اتجاهات وهو ما يعرف ب(متعدد الاتجاهات)</a:t>
            </a:r>
          </a:p>
          <a:p>
            <a:pPr algn="r" rtl="1">
              <a:defRPr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2555875" y="198438"/>
            <a:ext cx="3986213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ar-SA" sz="3600" b="1" i="1" kern="10"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تعلمتُ اليوم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1908175" y="1412875"/>
            <a:ext cx="5543550" cy="3960813"/>
          </a:xfrm>
        </p:spPr>
        <p:txBody>
          <a:bodyPr/>
          <a:lstStyle/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الراديو والإذاعة المسموعة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المذياع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التسجيلات الصوتية على الأشرطة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التسجيلات الصوتية على الاسطوانات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الإذاعة المسموعة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03350" y="1839913"/>
          <a:ext cx="7158038" cy="2884487"/>
        </p:xfrm>
        <a:graphic>
          <a:graphicData uri="http://schemas.openxmlformats.org/presentationml/2006/ole">
            <p:oleObj spid="_x0000_s1026" name="Image" r:id="rId3" imgW="5172028" imgH="2084836" progId="Photoshop.Image.10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87450" y="771525"/>
            <a:ext cx="6653213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SA" sz="4800" b="1" dirty="0" smtClean="0">
                <a:solidFill>
                  <a:schemeClr val="accent6">
                    <a:lumMod val="50000"/>
                  </a:schemeClr>
                </a:solidFill>
              </a:rPr>
              <a:t>وسائل الاتصال التعليمية السمعية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2052638" y="1052513"/>
            <a:ext cx="5543550" cy="3960812"/>
          </a:xfrm>
        </p:spPr>
        <p:txBody>
          <a:bodyPr/>
          <a:lstStyle/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الراديو والإذاعة المسموعة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المذياع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التسجيلات الصوتية على الأشرطة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التسجيلات الصوتية على الاسطوانات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الإذاعة المسموعة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35769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وسائل الاتصال التعليمية السمعية 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1400" b="1">
                <a:solidFill>
                  <a:srgbClr val="FFFFFF"/>
                </a:solidFill>
                <a:latin typeface="Century Schoolbook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8143875" y="5643563"/>
            <a:ext cx="5715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395288" y="906463"/>
            <a:ext cx="85693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endParaRPr lang="ar-SA" sz="4000" b="1" dirty="0">
              <a:solidFill>
                <a:srgbClr val="7030A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هو تعتبر من أهم وسائل الاتصال الجماهيرية وأكثرها انتشارا .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المذياع كوسيلة اتصال تعليمية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مقياس النجاح في العمل الإذاعي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أنواع البرامج التعليمية الإذاعية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حدود استخدام المذياع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213" y="115888"/>
            <a:ext cx="3673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الراديو </a:t>
            </a:r>
            <a:r>
              <a:rPr lang="ar-SA" sz="4000" b="1" kern="0" dirty="0" err="1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والاذاعة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المسموعة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995738" y="981075"/>
            <a:ext cx="3949700" cy="4895850"/>
          </a:xfrm>
        </p:spPr>
        <p:txBody>
          <a:bodyPr/>
          <a:lstStyle/>
          <a:p>
            <a:pPr algn="r" rtl="1">
              <a:buFontTx/>
              <a:buAutoNum type="arabicParenR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 يعتمد على عنصر الصوت </a:t>
            </a:r>
          </a:p>
          <a:p>
            <a:pPr algn="r" rtl="1">
              <a:buFontTx/>
              <a:buAutoNum type="arabicParenR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سرعة الانتشار </a:t>
            </a:r>
          </a:p>
          <a:p>
            <a:pPr algn="r" rtl="1">
              <a:buFontTx/>
              <a:buAutoNum type="arabicParenR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اتساع شبكة الإرسال </a:t>
            </a:r>
          </a:p>
          <a:p>
            <a:pPr algn="r" rtl="1">
              <a:buFontTx/>
              <a:buAutoNum type="arabicParenR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قلة التكلفة </a:t>
            </a:r>
          </a:p>
          <a:p>
            <a:pPr algn="r" rtl="1">
              <a:buFontTx/>
              <a:buAutoNum type="arabicParenR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رسوخ قواعد الاستماع </a:t>
            </a:r>
          </a:p>
          <a:p>
            <a:pPr algn="r" rtl="1">
              <a:buFontTx/>
              <a:buAutoNum type="arabicParenR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وسيلة تتسلل في الظلام</a:t>
            </a:r>
          </a:p>
          <a:p>
            <a:pPr algn="r" rtl="1" eaLnBrk="1" hangingPunct="1">
              <a:spcBef>
                <a:spcPts val="600"/>
              </a:spcBef>
              <a:buClr>
                <a:srgbClr val="C00000"/>
              </a:buClr>
              <a:buFontTx/>
              <a:buNone/>
            </a:pPr>
            <a:endParaRPr lang="en-US" sz="3500" dirty="0" smtClean="0">
              <a:cs typeface="AL-Mohanad Bold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 bwMode="gray">
          <a:xfrm>
            <a:off x="869950" y="188913"/>
            <a:ext cx="8274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خصائص المذياع :</a:t>
            </a:r>
            <a:endParaRPr lang="en-US" sz="5400" b="1" dirty="0">
              <a:solidFill>
                <a:srgbClr val="C0000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74050" cy="4603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التسجيلات الصوتية على </a:t>
            </a:r>
            <a:r>
              <a:rPr lang="ar-SA" sz="5400" kern="1200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الاشرطة</a:t>
            </a: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684213" y="1201738"/>
            <a:ext cx="7926387" cy="1651000"/>
          </a:xfrm>
        </p:spPr>
        <p:txBody>
          <a:bodyPr>
            <a:normAutofit fontScale="62500" lnSpcReduction="20000"/>
          </a:bodyPr>
          <a:lstStyle/>
          <a:p>
            <a:pPr algn="r" rtl="1">
              <a:buFontTx/>
              <a:buNone/>
              <a:defRPr/>
            </a:pP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عبارة عن رموز صوتية مسجلة على مواد لاختزان الصوت (كلاما منطوقاً – مؤثرات صوتية)</a:t>
            </a:r>
          </a:p>
          <a:p>
            <a:pPr algn="r" rtl="1">
              <a:buClr>
                <a:srgbClr val="7030A0"/>
              </a:buClr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بكرات </a:t>
            </a:r>
          </a:p>
          <a:p>
            <a:pPr algn="r" rtl="1">
              <a:buClr>
                <a:srgbClr val="7030A0"/>
              </a:buClr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أشرطة تسجيل </a:t>
            </a:r>
          </a:p>
          <a:p>
            <a:pPr algn="r" rtl="1">
              <a:buClr>
                <a:srgbClr val="7030A0"/>
              </a:buClr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اسطوانات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74050" cy="4603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التسجيلات الصوتية على الاسطوانة :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684213" y="1201738"/>
            <a:ext cx="7926387" cy="1651000"/>
          </a:xfrm>
        </p:spPr>
        <p:txBody>
          <a:bodyPr>
            <a:normAutofit fontScale="62500" lnSpcReduction="20000"/>
          </a:bodyPr>
          <a:lstStyle/>
          <a:p>
            <a:pPr algn="r" rtl="1">
              <a:buFontTx/>
              <a:buNone/>
              <a:defRPr/>
            </a:pP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تصنع الاسطوانة من مادة من البلاستيك الصلب, ويتم التسجيل عليها بواسطة الحفر في خطوط حلزونية .</a:t>
            </a:r>
          </a:p>
          <a:p>
            <a:pPr algn="r" rtl="1">
              <a:buFontTx/>
              <a:buNone/>
              <a:defRPr/>
            </a:pPr>
            <a:endParaRPr lang="ar-SA" sz="4000" b="1" dirty="0" smtClean="0">
              <a:solidFill>
                <a:schemeClr val="accent6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buClr>
                <a:srgbClr val="7030A0"/>
              </a:buClr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قطر الاسطوانة من 7 , 10 , 12, 16 بوصة </a:t>
            </a:r>
          </a:p>
          <a:p>
            <a:pPr algn="r" rtl="1">
              <a:buClr>
                <a:srgbClr val="7030A0"/>
              </a:buClr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سرعة الاسطوانة 33.5, 45 ,78 لفة في الدقيقة </a:t>
            </a:r>
          </a:p>
          <a:p>
            <a:pPr algn="r" rtl="1">
              <a:buClr>
                <a:srgbClr val="7030A0"/>
              </a:buClr>
              <a:buFontTx/>
              <a:buNone/>
              <a:defRPr/>
            </a:pPr>
            <a:endParaRPr lang="en-US" sz="4000" b="1" dirty="0" smtClean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331913" y="0"/>
            <a:ext cx="665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5400" b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التسجيلات الصوتية على الاسطوانات</a:t>
            </a:r>
            <a:endParaRPr lang="ar-SA" sz="5400" b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43" y="836613"/>
          <a:ext cx="8184232" cy="49692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20502"/>
                <a:gridCol w="4063730"/>
              </a:tblGrid>
              <a:tr h="5767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</a:rPr>
                        <a:t>التسجيل على الاسطوانة 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</a:rPr>
                        <a:t>التسجيل على الأشرطة الممغنطة 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302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قرص</a:t>
                      </a:r>
                      <a:r>
                        <a:rPr lang="ar-SA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من مادة البلاستيك الصلب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شرائط من البلاستيك اللين ذو سطح ممغنط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تتحول الطاقة الضوئية إلى طاقة كهربائية  ثم إلى طاقة ميكانيكية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تحول الطاقة الصوتية إلى نبضات كهربائية</a:t>
                      </a:r>
                      <a:r>
                        <a:rPr lang="ar-SA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يمكن التسجيل على وجهي</a:t>
                      </a:r>
                      <a:r>
                        <a:rPr lang="ar-SA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الاسطوانة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يمكن تسجيل وسماع أربع مسارات</a:t>
                      </a:r>
                      <a:r>
                        <a:rPr lang="ar-SA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على الشريط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312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يتم التسجيل بأجهزة خاصة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يمكن للمعلم</a:t>
                      </a:r>
                      <a:r>
                        <a:rPr lang="ar-SA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أو التلميذ القيام بعملية التسجيل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يكون الاستماع بواسطة البيك اب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يكون الاستماع بواسطة جهاز مسجل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11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إذا كسرت الاسطوانة فلا علاج لها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إذا قطع الشريط يمكن لصقة</a:t>
                      </a:r>
                      <a:r>
                        <a:rPr lang="ar-SA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واستخدامة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9006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لايمكن مسح الصوت من على الاسطوانة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يمكن مسح المادة المسجلة واعادة التسجيل 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498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Arabic Typesetting</vt:lpstr>
      <vt:lpstr>Century Schoolbook</vt:lpstr>
      <vt:lpstr>Times New Roman</vt:lpstr>
      <vt:lpstr>DecoType Naskh Extensions</vt:lpstr>
      <vt:lpstr>AL-Mohanad Bold</vt:lpstr>
      <vt:lpstr>Office Theme</vt:lpstr>
      <vt:lpstr>Adobe Photoshop Image</vt:lpstr>
      <vt:lpstr>  وســل : وسائل الاتصال السمعية    </vt:lpstr>
      <vt:lpstr>Slide 2</vt:lpstr>
      <vt:lpstr>Slide 3</vt:lpstr>
      <vt:lpstr>Slide 4</vt:lpstr>
      <vt:lpstr>Slide 5</vt:lpstr>
      <vt:lpstr>Slide 6</vt:lpstr>
      <vt:lpstr>التسجيلات الصوتية على الاشرطة:</vt:lpstr>
      <vt:lpstr>التسجيلات الصوتية على الاسطوانة :</vt:lpstr>
      <vt:lpstr>Slide 9</vt:lpstr>
      <vt:lpstr>Slide 10</vt:lpstr>
      <vt:lpstr>الإذاعة المدرسية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ss</dc:creator>
  <cp:lastModifiedBy>admin</cp:lastModifiedBy>
  <cp:revision>125</cp:revision>
  <dcterms:created xsi:type="dcterms:W3CDTF">2008-03-15T20:29:39Z</dcterms:created>
  <dcterms:modified xsi:type="dcterms:W3CDTF">2012-11-14T06:52:48Z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TC011368001033</vt:lpwstr>
  </property>
</Properties>
</file>