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3" r:id="rId15"/>
    <p:sldId id="274" r:id="rId16"/>
    <p:sldId id="275" r:id="rId17"/>
    <p:sldId id="276" r:id="rId18"/>
    <p:sldId id="278" r:id="rId19"/>
    <p:sldId id="280" r:id="rId20"/>
    <p:sldId id="281" r:id="rId21"/>
    <p:sldId id="282" r:id="rId22"/>
    <p:sldId id="283" r:id="rId23"/>
    <p:sldId id="284" r:id="rId24"/>
    <p:sldId id="269" r:id="rId25"/>
    <p:sldId id="270" r:id="rId26"/>
    <p:sldId id="271" r:id="rId27"/>
    <p:sldId id="272" r:id="rId2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FBD253F3-0D71-45DE-8CA5-2A690D4223F5}" type="datetimeFigureOut">
              <a:rPr lang="ar-SA" smtClean="0"/>
              <a:pPr/>
              <a:t>21/05/34</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333EBED1-2E24-4085-81C3-109D9C97E697}"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BD253F3-0D71-45DE-8CA5-2A690D4223F5}" type="datetimeFigureOut">
              <a:rPr lang="ar-SA" smtClean="0"/>
              <a:pPr/>
              <a:t>21/05/34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33EBED1-2E24-4085-81C3-109D9C97E697}"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BD253F3-0D71-45DE-8CA5-2A690D4223F5}" type="datetimeFigureOut">
              <a:rPr lang="ar-SA" smtClean="0"/>
              <a:pPr/>
              <a:t>21/05/34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33EBED1-2E24-4085-81C3-109D9C97E697}"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BD253F3-0D71-45DE-8CA5-2A690D4223F5}" type="datetimeFigureOut">
              <a:rPr lang="ar-SA" smtClean="0"/>
              <a:pPr/>
              <a:t>21/05/34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33EBED1-2E24-4085-81C3-109D9C97E697}"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FBD253F3-0D71-45DE-8CA5-2A690D4223F5}" type="datetimeFigureOut">
              <a:rPr lang="ar-SA" smtClean="0"/>
              <a:pPr/>
              <a:t>21/05/34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33EBED1-2E24-4085-81C3-109D9C97E697}"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BD253F3-0D71-45DE-8CA5-2A690D4223F5}" type="datetimeFigureOut">
              <a:rPr lang="ar-SA" smtClean="0"/>
              <a:pPr/>
              <a:t>21/05/34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33EBED1-2E24-4085-81C3-109D9C97E697}"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FBD253F3-0D71-45DE-8CA5-2A690D4223F5}" type="datetimeFigureOut">
              <a:rPr lang="ar-SA" smtClean="0"/>
              <a:pPr/>
              <a:t>21/05/34</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333EBED1-2E24-4085-81C3-109D9C97E697}"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FBD253F3-0D71-45DE-8CA5-2A690D4223F5}" type="datetimeFigureOut">
              <a:rPr lang="ar-SA" smtClean="0"/>
              <a:pPr/>
              <a:t>21/05/34</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333EBED1-2E24-4085-81C3-109D9C97E697}"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FBD253F3-0D71-45DE-8CA5-2A690D4223F5}" type="datetimeFigureOut">
              <a:rPr lang="ar-SA" smtClean="0"/>
              <a:pPr/>
              <a:t>21/05/34</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333EBED1-2E24-4085-81C3-109D9C97E697}"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BD253F3-0D71-45DE-8CA5-2A690D4223F5}" type="datetimeFigureOut">
              <a:rPr lang="ar-SA" smtClean="0"/>
              <a:pPr/>
              <a:t>21/05/34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33EBED1-2E24-4085-81C3-109D9C97E697}"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FBD253F3-0D71-45DE-8CA5-2A690D4223F5}" type="datetimeFigureOut">
              <a:rPr lang="ar-SA" smtClean="0"/>
              <a:pPr/>
              <a:t>21/05/34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33EBED1-2E24-4085-81C3-109D9C97E697}"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BD253F3-0D71-45DE-8CA5-2A690D4223F5}" type="datetimeFigureOut">
              <a:rPr lang="ar-SA" smtClean="0"/>
              <a:pPr/>
              <a:t>21/05/34</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33EBED1-2E24-4085-81C3-109D9C97E697}"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SA" sz="4400" b="1" dirty="0" smtClean="0"/>
              <a:t>المحاضرة السابعة</a:t>
            </a:r>
            <a:endParaRPr lang="ar-SA" sz="4400" b="1" dirty="0"/>
          </a:p>
        </p:txBody>
      </p:sp>
      <p:sp>
        <p:nvSpPr>
          <p:cNvPr id="3" name="عنوان فرعي 2"/>
          <p:cNvSpPr>
            <a:spLocks noGrp="1"/>
          </p:cNvSpPr>
          <p:nvPr>
            <p:ph type="subTitle" idx="1"/>
          </p:nvPr>
        </p:nvSpPr>
        <p:spPr>
          <a:xfrm>
            <a:off x="1432560" y="1850064"/>
            <a:ext cx="7406640" cy="2650506"/>
          </a:xfrm>
        </p:spPr>
        <p:txBody>
          <a:bodyPr>
            <a:normAutofit/>
          </a:bodyPr>
          <a:lstStyle/>
          <a:p>
            <a:pPr algn="ctr"/>
            <a:endParaRPr lang="ar-SA" sz="7200" b="1" dirty="0" smtClean="0"/>
          </a:p>
          <a:p>
            <a:pPr algn="ctr"/>
            <a:r>
              <a:rPr lang="ar-SA" sz="7200" b="1" dirty="0" smtClean="0"/>
              <a:t>مرحلة المهد 1</a:t>
            </a:r>
            <a:endParaRPr lang="ar-SA" sz="7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حواس الطفل</a:t>
            </a:r>
            <a:endParaRPr lang="ar-SA" sz="4400" dirty="0"/>
          </a:p>
        </p:txBody>
      </p:sp>
      <p:sp>
        <p:nvSpPr>
          <p:cNvPr id="3" name="عنصر نائب للمحتوى 2"/>
          <p:cNvSpPr>
            <a:spLocks noGrp="1"/>
          </p:cNvSpPr>
          <p:nvPr>
            <p:ph idx="1"/>
          </p:nvPr>
        </p:nvSpPr>
        <p:spPr/>
        <p:txBody>
          <a:bodyPr/>
          <a:lstStyle/>
          <a:p>
            <a:r>
              <a:rPr lang="ar-SA" sz="3600" b="1" dirty="0" smtClean="0">
                <a:solidFill>
                  <a:srgbClr val="FF0000"/>
                </a:solidFill>
              </a:rPr>
              <a:t>4- حاستا الشم والتذوق:</a:t>
            </a:r>
          </a:p>
          <a:p>
            <a:r>
              <a:rPr lang="ar-SA" b="1" dirty="0" smtClean="0"/>
              <a:t>الطفل لا يستطيع التمييز في الأسابيع الأولى بين </a:t>
            </a:r>
            <a:r>
              <a:rPr lang="ar-SA" b="1" dirty="0" err="1" smtClean="0"/>
              <a:t>المذاقات</a:t>
            </a:r>
            <a:r>
              <a:rPr lang="ar-SA" b="1" dirty="0" smtClean="0"/>
              <a:t> الأربعة الأساسية وهي الحلو والمر والمالح والحامض.</a:t>
            </a:r>
          </a:p>
          <a:p>
            <a:r>
              <a:rPr lang="ar-SA" b="1" dirty="0" smtClean="0"/>
              <a:t>وإنما يميز بين </a:t>
            </a:r>
            <a:r>
              <a:rPr lang="ar-SA" b="1" dirty="0" err="1" smtClean="0"/>
              <a:t>المذاقين</a:t>
            </a:r>
            <a:r>
              <a:rPr lang="ar-SA" b="1" dirty="0" smtClean="0"/>
              <a:t> الحلو والمالح.</a:t>
            </a:r>
          </a:p>
          <a:p>
            <a:endParaRPr lang="ar-SA"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دور الإثارة الحسية في النمو العقلي</a:t>
            </a:r>
            <a:endParaRPr lang="ar-SA" b="1" dirty="0"/>
          </a:p>
        </p:txBody>
      </p:sp>
      <p:sp>
        <p:nvSpPr>
          <p:cNvPr id="3" name="عنصر نائب للمحتوى 2"/>
          <p:cNvSpPr>
            <a:spLocks noGrp="1"/>
          </p:cNvSpPr>
          <p:nvPr>
            <p:ph idx="1"/>
          </p:nvPr>
        </p:nvSpPr>
        <p:spPr/>
        <p:txBody>
          <a:bodyPr/>
          <a:lstStyle/>
          <a:p>
            <a:r>
              <a:rPr lang="ar-SA" b="1" dirty="0" smtClean="0"/>
              <a:t>النمو مرتبط ارتباطاً وثيقاً بتوفر المعلومات الأساسية حول الحياة, وبدون هذه المعلومات لا يمكن للتفكير أن يتم.</a:t>
            </a:r>
          </a:p>
          <a:p>
            <a:r>
              <a:rPr lang="ar-SA" b="1" dirty="0" smtClean="0"/>
              <a:t>هذه الحقيقة دفعت العلماء إلى دراسة تأثير تعريض الطفل للمثيرات المتعددة في نموه العقلي, وهو ما أطلق عليه الباحثون الإثراء البيئي والحرمان البيئي.</a:t>
            </a:r>
            <a:endParaRPr lang="ar-SA"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نوم الطفل</a:t>
            </a:r>
            <a:endParaRPr lang="ar-SA" sz="4400" b="1" dirty="0"/>
          </a:p>
        </p:txBody>
      </p:sp>
      <p:sp>
        <p:nvSpPr>
          <p:cNvPr id="3" name="عنصر نائب للمحتوى 2"/>
          <p:cNvSpPr>
            <a:spLocks noGrp="1"/>
          </p:cNvSpPr>
          <p:nvPr>
            <p:ph idx="1"/>
          </p:nvPr>
        </p:nvSpPr>
        <p:spPr/>
        <p:txBody>
          <a:bodyPr>
            <a:normAutofit/>
          </a:bodyPr>
          <a:lstStyle/>
          <a:p>
            <a:pPr>
              <a:buNone/>
            </a:pPr>
            <a:r>
              <a:rPr lang="ar-SA" sz="3600" b="1" dirty="0" smtClean="0"/>
              <a:t>يلاحظ على الأطفال حديثي الولادة أن معدل ساعات نومهم طويلة وتصل إلى 16 ساعة إلا أنها غير متواصلة.</a:t>
            </a:r>
          </a:p>
          <a:p>
            <a:pPr>
              <a:buNone/>
            </a:pPr>
            <a:r>
              <a:rPr lang="ar-SA" sz="3600" b="1" dirty="0" smtClean="0"/>
              <a:t>وتقل تدريجياً لتصل إلى 12 ساعة مع نهاية مرحلة المهد.</a:t>
            </a:r>
          </a:p>
          <a:p>
            <a:pPr>
              <a:buNone/>
            </a:pPr>
            <a:r>
              <a:rPr lang="ar-SA" sz="3600" b="1" dirty="0" smtClean="0"/>
              <a:t>الطفل في هذا السن يربط بين إجراءات معينة والنوم, أو ما يطلق عليه طقوس النوم.</a:t>
            </a:r>
          </a:p>
          <a:p>
            <a:pPr>
              <a:buNone/>
            </a:pPr>
            <a:endParaRPr lang="ar-SA" sz="36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الجانب الحركي</a:t>
            </a:r>
            <a:endParaRPr lang="ar-SA" sz="4400" b="1" dirty="0"/>
          </a:p>
        </p:txBody>
      </p:sp>
      <p:sp>
        <p:nvSpPr>
          <p:cNvPr id="3" name="عنصر نائب للمحتوى 2"/>
          <p:cNvSpPr>
            <a:spLocks noGrp="1"/>
          </p:cNvSpPr>
          <p:nvPr>
            <p:ph idx="1"/>
          </p:nvPr>
        </p:nvSpPr>
        <p:spPr/>
        <p:txBody>
          <a:bodyPr>
            <a:normAutofit/>
          </a:bodyPr>
          <a:lstStyle/>
          <a:p>
            <a:r>
              <a:rPr lang="ar-SA" sz="3600" b="1" dirty="0" smtClean="0"/>
              <a:t>النمو الحركي يخضع لقانون أن النمو يتجه من العام إلى الخاص, أو </a:t>
            </a:r>
            <a:r>
              <a:rPr lang="ar-SA" sz="3600" b="1" smtClean="0"/>
              <a:t>القانون الطولي </a:t>
            </a:r>
            <a:r>
              <a:rPr lang="ar-SA" sz="3600" b="1" dirty="0" smtClean="0"/>
              <a:t>( من الأعلى إلى الأسفل ), والعرضي ( من الوسط قبل الأطراف ).</a:t>
            </a:r>
            <a:endParaRPr lang="ar-SA" sz="36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SA" sz="6000" b="1" dirty="0" smtClean="0"/>
              <a:t>النمو العقلي المعرفي</a:t>
            </a:r>
            <a:endParaRPr lang="ar-SA" sz="6000" b="1" dirty="0"/>
          </a:p>
        </p:txBody>
      </p:sp>
      <p:sp>
        <p:nvSpPr>
          <p:cNvPr id="3" name="عنوان فرعي 2"/>
          <p:cNvSpPr>
            <a:spLocks noGrp="1"/>
          </p:cNvSpPr>
          <p:nvPr>
            <p:ph type="subTitle" idx="1"/>
          </p:nvPr>
        </p:nvSpPr>
        <p:spPr/>
        <p:txBody>
          <a:bodyPr>
            <a:normAutofit lnSpcReduction="10000"/>
          </a:bodyPr>
          <a:lstStyle/>
          <a:p>
            <a:pPr algn="ctr"/>
            <a:endParaRPr lang="ar-SA" sz="5400" b="1" dirty="0" smtClean="0"/>
          </a:p>
          <a:p>
            <a:pPr algn="ctr"/>
            <a:r>
              <a:rPr lang="ar-SA" sz="5400" b="1" dirty="0" smtClean="0">
                <a:solidFill>
                  <a:schemeClr val="tx2"/>
                </a:solidFill>
              </a:rPr>
              <a:t>    نظرية </a:t>
            </a:r>
            <a:r>
              <a:rPr lang="ar-SA" sz="5400" b="1" dirty="0" err="1" smtClean="0">
                <a:solidFill>
                  <a:schemeClr val="tx2"/>
                </a:solidFill>
              </a:rPr>
              <a:t>بياجيه</a:t>
            </a:r>
            <a:endParaRPr lang="ar-SA" sz="5400" b="1" dirty="0" smtClean="0">
              <a:solidFill>
                <a:schemeClr val="tx2"/>
              </a:solidFill>
            </a:endParaRPr>
          </a:p>
          <a:p>
            <a:pPr algn="ctr"/>
            <a:endParaRPr lang="ar-SA" sz="5400" b="1" dirty="0">
              <a:solidFill>
                <a:schemeClr val="tx2"/>
              </a:solidFill>
            </a:endParaRPr>
          </a:p>
        </p:txBody>
      </p:sp>
      <p:pic>
        <p:nvPicPr>
          <p:cNvPr id="4" name="صورة 3" descr="psyt_0001_0002_0_img0044.jpg"/>
          <p:cNvPicPr>
            <a:picLocks noChangeAspect="1"/>
          </p:cNvPicPr>
          <p:nvPr/>
        </p:nvPicPr>
        <p:blipFill>
          <a:blip r:embed="rId2"/>
          <a:stretch>
            <a:fillRect/>
          </a:stretch>
        </p:blipFill>
        <p:spPr>
          <a:xfrm>
            <a:off x="3357554" y="3714752"/>
            <a:ext cx="3000396" cy="2214578"/>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b="1" dirty="0" smtClean="0"/>
              <a:t>مراحل النمو المعرفي عند </a:t>
            </a:r>
            <a:r>
              <a:rPr lang="ar-SA" b="1" dirty="0" err="1" smtClean="0"/>
              <a:t>بياجيه</a:t>
            </a:r>
            <a:r>
              <a:rPr lang="ar-SA" b="1" dirty="0" smtClean="0"/>
              <a:t/>
            </a:r>
            <a:br>
              <a:rPr lang="ar-SA" b="1" dirty="0" smtClean="0"/>
            </a:br>
            <a:r>
              <a:rPr lang="en-US" sz="3600" b="1" dirty="0" smtClean="0"/>
              <a:t>Stages Cognitive Development</a:t>
            </a:r>
            <a:endParaRPr lang="ar-SA" dirty="0"/>
          </a:p>
        </p:txBody>
      </p:sp>
      <p:pic>
        <p:nvPicPr>
          <p:cNvPr id="4" name="عنصر نائب للمحتوى 3" descr="ى.jpg"/>
          <p:cNvPicPr>
            <a:picLocks noGrp="1" noChangeAspect="1"/>
          </p:cNvPicPr>
          <p:nvPr>
            <p:ph idx="1"/>
          </p:nvPr>
        </p:nvPicPr>
        <p:blipFill>
          <a:blip r:embed="rId2"/>
          <a:stretch>
            <a:fillRect/>
          </a:stretch>
        </p:blipFill>
        <p:spPr>
          <a:xfrm>
            <a:off x="1785918" y="1714488"/>
            <a:ext cx="6429420" cy="4357718"/>
          </a:xfr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200" b="1" dirty="0" smtClean="0">
                <a:solidFill>
                  <a:schemeClr val="accent3">
                    <a:lumMod val="75000"/>
                  </a:schemeClr>
                </a:solidFill>
              </a:rPr>
              <a:t>أولاً: المرحلة حس حركية:</a:t>
            </a:r>
            <a:br>
              <a:rPr lang="ar-SA" sz="3200" b="1" dirty="0" smtClean="0">
                <a:solidFill>
                  <a:schemeClr val="accent3">
                    <a:lumMod val="75000"/>
                  </a:schemeClr>
                </a:solidFill>
              </a:rPr>
            </a:br>
            <a:r>
              <a:rPr lang="ar-SA" sz="3200" b="1" dirty="0" smtClean="0">
                <a:solidFill>
                  <a:schemeClr val="accent3">
                    <a:lumMod val="75000"/>
                  </a:schemeClr>
                </a:solidFill>
              </a:rPr>
              <a:t> </a:t>
            </a:r>
            <a:r>
              <a:rPr lang="en-US" sz="3200" b="1" dirty="0" smtClean="0">
                <a:solidFill>
                  <a:schemeClr val="accent3">
                    <a:lumMod val="75000"/>
                  </a:schemeClr>
                </a:solidFill>
              </a:rPr>
              <a:t>Sensor Motor Stage </a:t>
            </a:r>
            <a:endParaRPr lang="ar-SA" sz="3200" b="1" dirty="0" smtClean="0">
              <a:solidFill>
                <a:schemeClr val="accent3">
                  <a:lumMod val="75000"/>
                </a:schemeClr>
              </a:solidFill>
            </a:endParaRPr>
          </a:p>
        </p:txBody>
      </p:sp>
      <p:sp>
        <p:nvSpPr>
          <p:cNvPr id="3" name="عنصر نائب للمحتوى 2"/>
          <p:cNvSpPr>
            <a:spLocks noGrp="1"/>
          </p:cNvSpPr>
          <p:nvPr>
            <p:ph idx="1"/>
          </p:nvPr>
        </p:nvSpPr>
        <p:spPr>
          <a:xfrm>
            <a:off x="2714612" y="1447800"/>
            <a:ext cx="6219076" cy="4800600"/>
          </a:xfrm>
        </p:spPr>
        <p:txBody>
          <a:bodyPr>
            <a:normAutofit/>
          </a:bodyPr>
          <a:lstStyle/>
          <a:p>
            <a:r>
              <a:rPr lang="ar-SA" sz="2800" b="1" dirty="0" smtClean="0">
                <a:solidFill>
                  <a:schemeClr val="accent1">
                    <a:lumMod val="50000"/>
                  </a:schemeClr>
                </a:solidFill>
              </a:rPr>
              <a:t> ”تمتد هذه المرحلة منذ الولادة وحتى نهاية السنة الثانية من العمر“</a:t>
            </a:r>
            <a:r>
              <a:rPr lang="ar-SA" sz="2000" b="1" dirty="0" smtClean="0">
                <a:solidFill>
                  <a:schemeClr val="accent1">
                    <a:lumMod val="50000"/>
                  </a:schemeClr>
                </a:solidFill>
              </a:rPr>
              <a:t>عقل (1989).</a:t>
            </a:r>
          </a:p>
          <a:p>
            <a:r>
              <a:rPr lang="ar-SA" sz="2800" b="1" dirty="0" smtClean="0">
                <a:solidFill>
                  <a:schemeClr val="accent1">
                    <a:lumMod val="50000"/>
                  </a:schemeClr>
                </a:solidFill>
              </a:rPr>
              <a:t> ويعتمد الطفل في هذه المرحلة على استخدام الحواس المتعددة والأفعال الحركية لاكتشاف العالم المحيط </a:t>
            </a:r>
            <a:r>
              <a:rPr lang="ar-SA" sz="2800" b="1" dirty="0" err="1" smtClean="0">
                <a:solidFill>
                  <a:schemeClr val="accent1">
                    <a:lumMod val="50000"/>
                  </a:schemeClr>
                </a:solidFill>
              </a:rPr>
              <a:t>به</a:t>
            </a:r>
            <a:r>
              <a:rPr lang="ar-SA" sz="2800" b="1" dirty="0" smtClean="0">
                <a:solidFill>
                  <a:schemeClr val="accent1">
                    <a:lumMod val="50000"/>
                  </a:schemeClr>
                </a:solidFill>
              </a:rPr>
              <a:t> والتعرف على الأشياء الموجودة فيه وفهمها . وتسمى هذه المرحلة بالمرحلة الحس حركية، لأن استراتيجيات التفكير والتعلم التي يستخدمها الطفل تعتمد على الاتصال الحسي المباشر بالأشياء، والأفعال والمعالجات التي يقوم </a:t>
            </a:r>
            <a:r>
              <a:rPr lang="ar-SA" sz="2800" b="1" dirty="0" err="1" smtClean="0">
                <a:solidFill>
                  <a:schemeClr val="accent1">
                    <a:lumMod val="50000"/>
                  </a:schemeClr>
                </a:solidFill>
              </a:rPr>
              <a:t>بها</a:t>
            </a:r>
            <a:r>
              <a:rPr lang="ar-SA" sz="2800" b="1" dirty="0" smtClean="0">
                <a:solidFill>
                  <a:schemeClr val="accent1">
                    <a:lumMod val="50000"/>
                  </a:schemeClr>
                </a:solidFill>
              </a:rPr>
              <a:t> حيال الأشياء . </a:t>
            </a:r>
            <a:r>
              <a:rPr lang="ar-SA" sz="2000" b="1" dirty="0" err="1" smtClean="0">
                <a:solidFill>
                  <a:schemeClr val="accent1">
                    <a:lumMod val="50000"/>
                  </a:schemeClr>
                </a:solidFill>
              </a:rPr>
              <a:t>الريماوي</a:t>
            </a:r>
            <a:r>
              <a:rPr lang="ar-SA" sz="2000" b="1" dirty="0" smtClean="0">
                <a:solidFill>
                  <a:schemeClr val="accent1">
                    <a:lumMod val="50000"/>
                  </a:schemeClr>
                </a:solidFill>
              </a:rPr>
              <a:t> (2003).</a:t>
            </a:r>
            <a:endParaRPr lang="ar-SA" sz="2800" b="1" dirty="0">
              <a:solidFill>
                <a:schemeClr val="accent1">
                  <a:lumMod val="50000"/>
                </a:schemeClr>
              </a:solidFill>
            </a:endParaRPr>
          </a:p>
        </p:txBody>
      </p:sp>
      <p:pic>
        <p:nvPicPr>
          <p:cNvPr id="4" name="صورة 3" descr="CP1CAQN1K4SCAGED8DMCAOUMM0DCAXWEFRACAVBLM68CA9OYNMQCAPNYWEACAY5RFT1CA99HFU0CA62F831CAQK0OFBCAQXWWWZCA6THSCLCA9K2U90CAV4QLDHCAP84HXECA84HYNYCA23XGQUCA2UGJIQ.jpg"/>
          <p:cNvPicPr>
            <a:picLocks noChangeAspect="1"/>
          </p:cNvPicPr>
          <p:nvPr/>
        </p:nvPicPr>
        <p:blipFill>
          <a:blip r:embed="rId2"/>
          <a:stretch>
            <a:fillRect/>
          </a:stretch>
        </p:blipFill>
        <p:spPr>
          <a:xfrm rot="20875058">
            <a:off x="1054449" y="2008322"/>
            <a:ext cx="1587347" cy="1369865"/>
          </a:xfrm>
          <a:prstGeom prst="rect">
            <a:avLst/>
          </a:prstGeom>
          <a:ln w="3175">
            <a:solidFill>
              <a:schemeClr val="tx1"/>
            </a:solidFill>
          </a:ln>
        </p:spPr>
      </p:pic>
      <p:pic>
        <p:nvPicPr>
          <p:cNvPr id="6" name="صورة 5" descr="WPVCAEURMZQCAYY56LLCALGYJYYCASJ3DOECASK3U0MCAAL3SVICAZV8YFBCA3J36H3CAG6GJDRCA2Y7P67CA5N23S1CAC4Z37HCA2783ULCA4GI7YRCAAWKS2TCAIEK9DMCAFKN74UCAV0Y3IGCAKYI3PY.jpg"/>
          <p:cNvPicPr>
            <a:picLocks noChangeAspect="1"/>
          </p:cNvPicPr>
          <p:nvPr/>
        </p:nvPicPr>
        <p:blipFill>
          <a:blip r:embed="rId3"/>
          <a:stretch>
            <a:fillRect/>
          </a:stretch>
        </p:blipFill>
        <p:spPr>
          <a:xfrm rot="20878686">
            <a:off x="1140665" y="3918774"/>
            <a:ext cx="1528848" cy="1510713"/>
          </a:xfrm>
          <a:prstGeom prst="rect">
            <a:avLst/>
          </a:prstGeom>
          <a:ln w="9525">
            <a:solidFill>
              <a:schemeClr val="tx1"/>
            </a:solidFill>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200" b="1" dirty="0" smtClean="0">
                <a:solidFill>
                  <a:schemeClr val="accent3">
                    <a:lumMod val="75000"/>
                  </a:schemeClr>
                </a:solidFill>
              </a:rPr>
              <a:t>أولاً: المرحلة حس حركية: </a:t>
            </a:r>
            <a:br>
              <a:rPr lang="ar-SA" sz="3200" b="1" dirty="0" smtClean="0">
                <a:solidFill>
                  <a:schemeClr val="accent3">
                    <a:lumMod val="75000"/>
                  </a:schemeClr>
                </a:solidFill>
              </a:rPr>
            </a:br>
            <a:r>
              <a:rPr lang="en-US" sz="3200" b="1" dirty="0" smtClean="0">
                <a:solidFill>
                  <a:schemeClr val="accent3">
                    <a:lumMod val="75000"/>
                  </a:schemeClr>
                </a:solidFill>
              </a:rPr>
              <a:t>Sensor Motor Stage </a:t>
            </a:r>
            <a:endParaRPr lang="ar-SA" sz="3200" b="1" dirty="0" smtClean="0">
              <a:solidFill>
                <a:schemeClr val="accent3">
                  <a:lumMod val="75000"/>
                </a:schemeClr>
              </a:solidFill>
            </a:endParaRPr>
          </a:p>
        </p:txBody>
      </p:sp>
      <p:sp>
        <p:nvSpPr>
          <p:cNvPr id="3" name="عنصر نائب للمحتوى 2"/>
          <p:cNvSpPr>
            <a:spLocks noGrp="1"/>
          </p:cNvSpPr>
          <p:nvPr>
            <p:ph idx="1"/>
          </p:nvPr>
        </p:nvSpPr>
        <p:spPr>
          <a:xfrm>
            <a:off x="2928926" y="1447800"/>
            <a:ext cx="6004762" cy="4800600"/>
          </a:xfrm>
        </p:spPr>
        <p:txBody>
          <a:bodyPr/>
          <a:lstStyle/>
          <a:p>
            <a:r>
              <a:rPr lang="ar-SA" b="1" dirty="0" smtClean="0">
                <a:solidFill>
                  <a:schemeClr val="accent1">
                    <a:lumMod val="50000"/>
                  </a:schemeClr>
                </a:solidFill>
              </a:rPr>
              <a:t>”والطفل في نهاية هذه المرحلة يميز المثيرات, ويكتسب في نهايتها تقريباً فكرة ثبات أو(بقاء) الأشياء, إذ لم يعد وجود الأشياء مرتبطاً بإدراكه الحسي لها“. </a:t>
            </a:r>
            <a:r>
              <a:rPr lang="ar-SA" sz="2000" b="1" dirty="0" smtClean="0">
                <a:solidFill>
                  <a:schemeClr val="accent1">
                    <a:lumMod val="50000"/>
                  </a:schemeClr>
                </a:solidFill>
              </a:rPr>
              <a:t>عقل (1989,ص 96).</a:t>
            </a:r>
            <a:endParaRPr lang="ar-SA" b="1" dirty="0" smtClean="0">
              <a:solidFill>
                <a:schemeClr val="accent1">
                  <a:lumMod val="50000"/>
                </a:schemeClr>
              </a:solidFill>
            </a:endParaRPr>
          </a:p>
        </p:txBody>
      </p:sp>
      <p:pic>
        <p:nvPicPr>
          <p:cNvPr id="4" name="صورة 3" descr="images.jpg"/>
          <p:cNvPicPr>
            <a:picLocks noChangeAspect="1"/>
          </p:cNvPicPr>
          <p:nvPr/>
        </p:nvPicPr>
        <p:blipFill>
          <a:blip r:embed="rId2"/>
          <a:stretch>
            <a:fillRect/>
          </a:stretch>
        </p:blipFill>
        <p:spPr>
          <a:xfrm>
            <a:off x="1142976" y="1571612"/>
            <a:ext cx="1785950" cy="3214710"/>
          </a:xfrm>
          <a:prstGeom prst="rect">
            <a:avLst/>
          </a:prstGeom>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200" b="1" dirty="0" smtClean="0">
                <a:solidFill>
                  <a:schemeClr val="accent3">
                    <a:lumMod val="75000"/>
                  </a:schemeClr>
                </a:solidFill>
              </a:rPr>
              <a:t>ثانياً: مرحلة ما قبل العمليات </a:t>
            </a:r>
            <a:br>
              <a:rPr lang="ar-SA" sz="3200" b="1" dirty="0" smtClean="0">
                <a:solidFill>
                  <a:schemeClr val="accent3">
                    <a:lumMod val="75000"/>
                  </a:schemeClr>
                </a:solidFill>
              </a:rPr>
            </a:br>
            <a:r>
              <a:rPr lang="ar-SA" sz="3200" b="1" dirty="0" smtClean="0">
                <a:solidFill>
                  <a:schemeClr val="accent3">
                    <a:lumMod val="75000"/>
                  </a:schemeClr>
                </a:solidFill>
              </a:rPr>
              <a:t> </a:t>
            </a:r>
            <a:r>
              <a:rPr lang="en-US" sz="3200" b="1" dirty="0" smtClean="0">
                <a:solidFill>
                  <a:schemeClr val="accent3">
                    <a:lumMod val="75000"/>
                  </a:schemeClr>
                </a:solidFill>
              </a:rPr>
              <a:t>Preoperational Stage </a:t>
            </a:r>
            <a:endParaRPr lang="ar-SA" sz="3200" dirty="0">
              <a:solidFill>
                <a:schemeClr val="accent3">
                  <a:lumMod val="75000"/>
                </a:schemeClr>
              </a:solidFill>
            </a:endParaRPr>
          </a:p>
        </p:txBody>
      </p:sp>
      <p:sp>
        <p:nvSpPr>
          <p:cNvPr id="3" name="عنصر نائب للمحتوى 2"/>
          <p:cNvSpPr>
            <a:spLocks noGrp="1"/>
          </p:cNvSpPr>
          <p:nvPr>
            <p:ph idx="1"/>
          </p:nvPr>
        </p:nvSpPr>
        <p:spPr>
          <a:xfrm>
            <a:off x="2214546" y="1447800"/>
            <a:ext cx="6719142" cy="4800600"/>
          </a:xfrm>
        </p:spPr>
        <p:txBody>
          <a:bodyPr>
            <a:normAutofit fontScale="92500" lnSpcReduction="20000"/>
          </a:bodyPr>
          <a:lstStyle/>
          <a:p>
            <a:r>
              <a:rPr lang="ar-SA" b="1" dirty="0" smtClean="0">
                <a:solidFill>
                  <a:schemeClr val="accent1">
                    <a:lumMod val="50000"/>
                  </a:schemeClr>
                </a:solidFill>
              </a:rPr>
              <a:t>”تمتد هذه المرحلة من سن الثالثة حتى السابعة من العمر</a:t>
            </a:r>
            <a:r>
              <a:rPr lang="ar-SA" sz="2200" b="1" dirty="0" smtClean="0">
                <a:solidFill>
                  <a:schemeClr val="accent1">
                    <a:lumMod val="50000"/>
                  </a:schemeClr>
                </a:solidFill>
              </a:rPr>
              <a:t>“ </a:t>
            </a:r>
            <a:r>
              <a:rPr lang="ar-SA" sz="2200" b="1" dirty="0" err="1" smtClean="0">
                <a:solidFill>
                  <a:schemeClr val="accent1">
                    <a:lumMod val="50000"/>
                  </a:schemeClr>
                </a:solidFill>
              </a:rPr>
              <a:t>الهنداوي</a:t>
            </a:r>
            <a:r>
              <a:rPr lang="ar-SA" sz="2200" b="1" dirty="0" smtClean="0">
                <a:solidFill>
                  <a:schemeClr val="accent1">
                    <a:lumMod val="50000"/>
                  </a:schemeClr>
                </a:solidFill>
              </a:rPr>
              <a:t>(2005, </a:t>
            </a:r>
            <a:r>
              <a:rPr lang="ar-SA" sz="2200" b="1" dirty="0" err="1" smtClean="0">
                <a:solidFill>
                  <a:schemeClr val="accent1">
                    <a:lumMod val="50000"/>
                  </a:schemeClr>
                </a:solidFill>
              </a:rPr>
              <a:t>ص</a:t>
            </a:r>
            <a:r>
              <a:rPr lang="ar-SA" sz="2200" b="1" dirty="0" smtClean="0">
                <a:solidFill>
                  <a:schemeClr val="accent1">
                    <a:lumMod val="50000"/>
                  </a:schemeClr>
                </a:solidFill>
              </a:rPr>
              <a:t> 73).</a:t>
            </a:r>
            <a:endParaRPr lang="ar-SA" b="1" dirty="0" smtClean="0">
              <a:solidFill>
                <a:schemeClr val="accent1">
                  <a:lumMod val="50000"/>
                </a:schemeClr>
              </a:solidFill>
            </a:endParaRPr>
          </a:p>
          <a:p>
            <a:r>
              <a:rPr lang="ar-SA" b="1" dirty="0" smtClean="0">
                <a:solidFill>
                  <a:schemeClr val="accent1">
                    <a:lumMod val="50000"/>
                  </a:schemeClr>
                </a:solidFill>
              </a:rPr>
              <a:t>وتعرف أيضاً باسم مرحلة التفكير التصويري. وتسمى بمرحلة ما قبل العمليات لأن الطفل لا يكون قادراً على استخدام أو إجراء العمليات المعرفية بشكل واضح ومنظم بالرغم من تطور بعض المظاهر المعرفية لديه.</a:t>
            </a:r>
          </a:p>
          <a:p>
            <a:r>
              <a:rPr lang="ar-SA" b="1" dirty="0" smtClean="0">
                <a:solidFill>
                  <a:schemeClr val="accent1">
                    <a:lumMod val="50000"/>
                  </a:schemeClr>
                </a:solidFill>
              </a:rPr>
              <a:t>وتنقسم هذه المرحلة إلى:</a:t>
            </a:r>
          </a:p>
          <a:p>
            <a:r>
              <a:rPr lang="ar-SA" b="1" dirty="0" smtClean="0">
                <a:solidFill>
                  <a:schemeClr val="accent1">
                    <a:lumMod val="50000"/>
                  </a:schemeClr>
                </a:solidFill>
              </a:rPr>
              <a:t>مرحلة ما قبل المفاهيم من 2 إلى 4 سنوات.</a:t>
            </a:r>
          </a:p>
          <a:p>
            <a:r>
              <a:rPr lang="ar-SA" b="1" dirty="0" smtClean="0">
                <a:solidFill>
                  <a:schemeClr val="accent1">
                    <a:lumMod val="50000"/>
                  </a:schemeClr>
                </a:solidFill>
              </a:rPr>
              <a:t>مرحلة التفكير البديهي الحدسي من 4 إلى 7 سنوات. </a:t>
            </a:r>
            <a:r>
              <a:rPr lang="ar-SA" sz="2200" b="1" dirty="0" smtClean="0">
                <a:solidFill>
                  <a:schemeClr val="accent1">
                    <a:lumMod val="50000"/>
                  </a:schemeClr>
                </a:solidFill>
              </a:rPr>
              <a:t>عيسى (1981).</a:t>
            </a:r>
            <a:endParaRPr lang="ar-SA" b="1" dirty="0" smtClean="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sz="4000" b="1" dirty="0" smtClean="0">
                <a:solidFill>
                  <a:schemeClr val="accent3">
                    <a:lumMod val="75000"/>
                  </a:schemeClr>
                </a:solidFill>
              </a:rPr>
              <a:t>ثانياً: مرحلة ما قبل العمليات </a:t>
            </a:r>
            <a:br>
              <a:rPr lang="ar-SA" sz="4000" b="1" dirty="0" smtClean="0">
                <a:solidFill>
                  <a:schemeClr val="accent3">
                    <a:lumMod val="75000"/>
                  </a:schemeClr>
                </a:solidFill>
              </a:rPr>
            </a:br>
            <a:r>
              <a:rPr lang="ar-SA" sz="4000" b="1" dirty="0" smtClean="0">
                <a:solidFill>
                  <a:schemeClr val="accent3">
                    <a:lumMod val="75000"/>
                  </a:schemeClr>
                </a:solidFill>
              </a:rPr>
              <a:t> </a:t>
            </a:r>
            <a:r>
              <a:rPr lang="en-US" sz="4000" b="1" dirty="0" smtClean="0">
                <a:solidFill>
                  <a:schemeClr val="accent3">
                    <a:lumMod val="75000"/>
                  </a:schemeClr>
                </a:solidFill>
              </a:rPr>
              <a:t>Preoperational Stage </a:t>
            </a:r>
            <a:endParaRPr lang="ar-SA" dirty="0"/>
          </a:p>
        </p:txBody>
      </p:sp>
      <p:pic>
        <p:nvPicPr>
          <p:cNvPr id="4" name="عنصر نائب للمحتوى 3" descr="بدون عنوان-2.jpg"/>
          <p:cNvPicPr>
            <a:picLocks noGrp="1" noChangeAspect="1"/>
          </p:cNvPicPr>
          <p:nvPr>
            <p:ph idx="1"/>
          </p:nvPr>
        </p:nvPicPr>
        <p:blipFill>
          <a:blip r:embed="rId2"/>
          <a:stretch>
            <a:fillRect/>
          </a:stretch>
        </p:blipFill>
        <p:spPr>
          <a:xfrm>
            <a:off x="5000628" y="2000240"/>
            <a:ext cx="3143272" cy="3714776"/>
          </a:xfrm>
        </p:spPr>
      </p:pic>
      <p:pic>
        <p:nvPicPr>
          <p:cNvPr id="5" name="صورة 4" descr="ببب.jpg"/>
          <p:cNvPicPr>
            <a:picLocks noChangeAspect="1"/>
          </p:cNvPicPr>
          <p:nvPr/>
        </p:nvPicPr>
        <p:blipFill>
          <a:blip r:embed="rId3"/>
          <a:stretch>
            <a:fillRect/>
          </a:stretch>
        </p:blipFill>
        <p:spPr>
          <a:xfrm>
            <a:off x="1428728" y="1928802"/>
            <a:ext cx="3429024" cy="3929090"/>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مرحلة المهد</a:t>
            </a:r>
            <a:endParaRPr lang="ar-SA" sz="4800" b="1" dirty="0"/>
          </a:p>
        </p:txBody>
      </p:sp>
      <p:sp>
        <p:nvSpPr>
          <p:cNvPr id="3" name="عنصر نائب للمحتوى 2"/>
          <p:cNvSpPr>
            <a:spLocks noGrp="1"/>
          </p:cNvSpPr>
          <p:nvPr>
            <p:ph idx="1"/>
          </p:nvPr>
        </p:nvSpPr>
        <p:spPr/>
        <p:txBody>
          <a:bodyPr>
            <a:normAutofit/>
          </a:bodyPr>
          <a:lstStyle/>
          <a:p>
            <a:r>
              <a:rPr lang="ar-SA" sz="3600" b="1" dirty="0" smtClean="0"/>
              <a:t>تمتد من الولادة وحتى نهاية العام الثاني.</a:t>
            </a:r>
          </a:p>
          <a:p>
            <a:r>
              <a:rPr lang="ar-SA" sz="3600" b="1" dirty="0" smtClean="0">
                <a:solidFill>
                  <a:srgbClr val="FF0000"/>
                </a:solidFill>
              </a:rPr>
              <a:t>سيتم تقسيمها إلى جوانب مختلفة:</a:t>
            </a:r>
          </a:p>
          <a:p>
            <a:r>
              <a:rPr lang="ar-SA" sz="3600" b="1" dirty="0" smtClean="0"/>
              <a:t>1- النمو الجسمي,  2- النمو العقلي,   3- النمو اللغوي,    4- النمو الانفعالي,   5- النمو الاجتماعي.</a:t>
            </a:r>
          </a:p>
          <a:p>
            <a:r>
              <a:rPr lang="ar-SA" sz="3600" b="1" dirty="0" smtClean="0"/>
              <a:t>وهذا التقسيم بغرض التبسيط للدراسة, وإلا فجوانب النمو مترابطة بعضها مع بعض.</a:t>
            </a:r>
            <a:endParaRPr lang="ar-SA" sz="36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200" b="1" dirty="0" smtClean="0">
                <a:solidFill>
                  <a:schemeClr val="accent3">
                    <a:lumMod val="75000"/>
                  </a:schemeClr>
                </a:solidFill>
              </a:rPr>
              <a:t>ثالثاً: مرحلة العمليات المادية</a:t>
            </a:r>
            <a:br>
              <a:rPr lang="ar-SA" sz="3200" b="1" dirty="0" smtClean="0">
                <a:solidFill>
                  <a:schemeClr val="accent3">
                    <a:lumMod val="75000"/>
                  </a:schemeClr>
                </a:solidFill>
              </a:rPr>
            </a:br>
            <a:r>
              <a:rPr lang="ar-SA" sz="3200" b="1" dirty="0" smtClean="0">
                <a:solidFill>
                  <a:schemeClr val="accent3">
                    <a:lumMod val="75000"/>
                  </a:schemeClr>
                </a:solidFill>
              </a:rPr>
              <a:t> </a:t>
            </a:r>
            <a:r>
              <a:rPr lang="en-US" sz="3200" b="1" dirty="0" smtClean="0">
                <a:solidFill>
                  <a:schemeClr val="accent3">
                    <a:lumMod val="75000"/>
                  </a:schemeClr>
                </a:solidFill>
              </a:rPr>
              <a:t>Concrete Operational Stage </a:t>
            </a:r>
            <a:endParaRPr lang="ar-SA" sz="3200" dirty="0">
              <a:solidFill>
                <a:schemeClr val="accent3">
                  <a:lumMod val="75000"/>
                </a:schemeClr>
              </a:solidFill>
            </a:endParaRPr>
          </a:p>
        </p:txBody>
      </p:sp>
      <p:sp>
        <p:nvSpPr>
          <p:cNvPr id="3" name="عنصر نائب للمحتوى 2"/>
          <p:cNvSpPr>
            <a:spLocks noGrp="1"/>
          </p:cNvSpPr>
          <p:nvPr>
            <p:ph idx="1"/>
          </p:nvPr>
        </p:nvSpPr>
        <p:spPr>
          <a:xfrm>
            <a:off x="3071802" y="1447800"/>
            <a:ext cx="5861886" cy="4800600"/>
          </a:xfrm>
        </p:spPr>
        <p:txBody>
          <a:bodyPr>
            <a:normAutofit lnSpcReduction="10000"/>
          </a:bodyPr>
          <a:lstStyle/>
          <a:p>
            <a:r>
              <a:rPr lang="ar-SA" b="1" dirty="0" smtClean="0">
                <a:solidFill>
                  <a:schemeClr val="accent1">
                    <a:lumMod val="50000"/>
                  </a:schemeClr>
                </a:solidFill>
              </a:rPr>
              <a:t>تمتد هذه المرحلة من بداية السنة الثامنة إلى نهاية السنة الحادية عشرة من العمر، وفيها يستطيع الطفل القيام بالعديد من العمليات المعرفية الحقيقية المرتبطة بالأشياء المادية التي يصادفها أو تلك التي خبرها في السابق. وعليه يستطيع الطفل إجراء عمليات منطقية والبحث عن الأسباب وعمل الاستدلالات وإصدار الأحكام والتنبؤ بالحوادث المستقبلية، ولكن على المستوى المادي المحسوس.</a:t>
            </a:r>
            <a:r>
              <a:rPr lang="ar-SA" b="1" dirty="0" smtClean="0"/>
              <a:t> </a:t>
            </a:r>
            <a:r>
              <a:rPr lang="ar-SA" sz="2000" b="1" dirty="0" err="1" smtClean="0">
                <a:solidFill>
                  <a:schemeClr val="accent1">
                    <a:lumMod val="50000"/>
                  </a:schemeClr>
                </a:solidFill>
              </a:rPr>
              <a:t>الهنداوي</a:t>
            </a:r>
            <a:r>
              <a:rPr lang="ar-SA" sz="2000" b="1" dirty="0" smtClean="0">
                <a:solidFill>
                  <a:schemeClr val="accent1">
                    <a:lumMod val="50000"/>
                  </a:schemeClr>
                </a:solidFill>
              </a:rPr>
              <a:t> (2005).</a:t>
            </a:r>
            <a:endParaRPr lang="ar-SA" b="1" dirty="0">
              <a:solidFill>
                <a:schemeClr val="accent1">
                  <a:lumMod val="50000"/>
                </a:schemeClr>
              </a:solidFill>
            </a:endParaRPr>
          </a:p>
        </p:txBody>
      </p:sp>
      <p:pic>
        <p:nvPicPr>
          <p:cNvPr id="4" name="صورة 3" descr="R5KCAJ05AR6CAHVH0WPCAE737GZCAM4C1VQCAPOS982CAWIMYUYCADYEHGICAZ20LVBCAJ2A0TICAYRNODBCAAXX00ECA0QKFB1CAJDWFGRCAU9SF3WCAYRWBSHCAUC702CCADLD6GUCAULO0R9CAK3X23L.jpg"/>
          <p:cNvPicPr>
            <a:picLocks noChangeAspect="1"/>
          </p:cNvPicPr>
          <p:nvPr/>
        </p:nvPicPr>
        <p:blipFill>
          <a:blip r:embed="rId2"/>
          <a:stretch>
            <a:fillRect/>
          </a:stretch>
        </p:blipFill>
        <p:spPr>
          <a:xfrm>
            <a:off x="1214414" y="1714488"/>
            <a:ext cx="1857388" cy="4000528"/>
          </a:xfrm>
          <a:prstGeom prst="rect">
            <a:avLst/>
          </a:prstGeom>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200" b="1" dirty="0" smtClean="0">
                <a:solidFill>
                  <a:schemeClr val="accent3">
                    <a:lumMod val="75000"/>
                  </a:schemeClr>
                </a:solidFill>
              </a:rPr>
              <a:t>ثالثاً: مرحلة العمليات المادية</a:t>
            </a:r>
            <a:br>
              <a:rPr lang="ar-SA" sz="3200" b="1" dirty="0" smtClean="0">
                <a:solidFill>
                  <a:schemeClr val="accent3">
                    <a:lumMod val="75000"/>
                  </a:schemeClr>
                </a:solidFill>
              </a:rPr>
            </a:br>
            <a:r>
              <a:rPr lang="ar-SA" sz="3200" b="1" dirty="0" smtClean="0">
                <a:solidFill>
                  <a:schemeClr val="accent3">
                    <a:lumMod val="75000"/>
                  </a:schemeClr>
                </a:solidFill>
              </a:rPr>
              <a:t> </a:t>
            </a:r>
            <a:r>
              <a:rPr lang="en-US" sz="3200" b="1" dirty="0" smtClean="0">
                <a:solidFill>
                  <a:schemeClr val="accent3">
                    <a:lumMod val="75000"/>
                  </a:schemeClr>
                </a:solidFill>
              </a:rPr>
              <a:t>Concrete Operational Stage </a:t>
            </a:r>
            <a:endParaRPr lang="ar-SA" sz="3200" dirty="0"/>
          </a:p>
        </p:txBody>
      </p:sp>
      <p:sp>
        <p:nvSpPr>
          <p:cNvPr id="3" name="عنصر نائب للمحتوى 2"/>
          <p:cNvSpPr>
            <a:spLocks noGrp="1"/>
          </p:cNvSpPr>
          <p:nvPr>
            <p:ph idx="1"/>
          </p:nvPr>
        </p:nvSpPr>
        <p:spPr/>
        <p:txBody>
          <a:bodyPr>
            <a:normAutofit lnSpcReduction="10000"/>
          </a:bodyPr>
          <a:lstStyle/>
          <a:p>
            <a:r>
              <a:rPr lang="ar-SA" b="1" dirty="0" smtClean="0">
                <a:solidFill>
                  <a:srgbClr val="FF0000"/>
                </a:solidFill>
              </a:rPr>
              <a:t>وأهم خصائص العمليات المحسوسة (العينية) هي</a:t>
            </a:r>
            <a:r>
              <a:rPr lang="en-US" b="1" dirty="0" smtClean="0">
                <a:solidFill>
                  <a:srgbClr val="FF0000"/>
                </a:solidFill>
              </a:rPr>
              <a:t> :</a:t>
            </a:r>
          </a:p>
          <a:p>
            <a:r>
              <a:rPr lang="ar-SA" b="1" dirty="0" smtClean="0">
                <a:solidFill>
                  <a:schemeClr val="accent1">
                    <a:lumMod val="50000"/>
                  </a:schemeClr>
                </a:solidFill>
              </a:rPr>
              <a:t>1- ضمور واضمحلال التمركز حول الذات</a:t>
            </a:r>
            <a:r>
              <a:rPr lang="en-US" b="1" dirty="0" smtClean="0">
                <a:solidFill>
                  <a:schemeClr val="accent1">
                    <a:lumMod val="50000"/>
                  </a:schemeClr>
                </a:solidFill>
              </a:rPr>
              <a:t> </a:t>
            </a:r>
            <a:r>
              <a:rPr lang="ar-SA" b="1" dirty="0" smtClean="0">
                <a:solidFill>
                  <a:schemeClr val="accent1">
                    <a:lumMod val="50000"/>
                  </a:schemeClr>
                </a:solidFill>
              </a:rPr>
              <a:t>.</a:t>
            </a:r>
            <a:r>
              <a:rPr lang="en-US" b="1" dirty="0" smtClean="0">
                <a:solidFill>
                  <a:schemeClr val="accent1">
                    <a:lumMod val="50000"/>
                  </a:schemeClr>
                </a:solidFill>
              </a:rPr>
              <a:t/>
            </a:r>
            <a:br>
              <a:rPr lang="en-US" b="1" dirty="0" smtClean="0">
                <a:solidFill>
                  <a:schemeClr val="accent1">
                    <a:lumMod val="50000"/>
                  </a:schemeClr>
                </a:solidFill>
              </a:rPr>
            </a:br>
            <a:r>
              <a:rPr lang="ar-SA" b="1" dirty="0" smtClean="0">
                <a:solidFill>
                  <a:schemeClr val="accent1">
                    <a:lumMod val="50000"/>
                  </a:schemeClr>
                </a:solidFill>
              </a:rPr>
              <a:t>2- استخدام المنطق البسيط</a:t>
            </a:r>
            <a:r>
              <a:rPr lang="en-US" b="1" dirty="0" smtClean="0">
                <a:solidFill>
                  <a:schemeClr val="accent1">
                    <a:lumMod val="50000"/>
                  </a:schemeClr>
                </a:solidFill>
              </a:rPr>
              <a:t> .</a:t>
            </a:r>
            <a:br>
              <a:rPr lang="en-US" b="1" dirty="0" smtClean="0">
                <a:solidFill>
                  <a:schemeClr val="accent1">
                    <a:lumMod val="50000"/>
                  </a:schemeClr>
                </a:solidFill>
              </a:rPr>
            </a:br>
            <a:r>
              <a:rPr lang="ar-SA" b="1" dirty="0" smtClean="0">
                <a:solidFill>
                  <a:schemeClr val="accent1">
                    <a:lumMod val="50000"/>
                  </a:schemeClr>
                </a:solidFill>
              </a:rPr>
              <a:t>3- هذه العمليات العقلية تمد الطفل بوسائل تحرير نفسه من قيود العالم الطبيعي</a:t>
            </a:r>
            <a:r>
              <a:rPr lang="en-US" b="1" dirty="0" smtClean="0">
                <a:solidFill>
                  <a:schemeClr val="accent1">
                    <a:lumMod val="50000"/>
                  </a:schemeClr>
                </a:solidFill>
              </a:rPr>
              <a:t>.</a:t>
            </a:r>
            <a:br>
              <a:rPr lang="en-US" b="1" dirty="0" smtClean="0">
                <a:solidFill>
                  <a:schemeClr val="accent1">
                    <a:lumMod val="50000"/>
                  </a:schemeClr>
                </a:solidFill>
              </a:rPr>
            </a:br>
            <a:r>
              <a:rPr lang="ar-SA" b="1" dirty="0" smtClean="0">
                <a:solidFill>
                  <a:schemeClr val="accent1">
                    <a:lumMod val="50000"/>
                  </a:schemeClr>
                </a:solidFill>
              </a:rPr>
              <a:t>ومن خلال ممارسات الطفل لعنصري التكيف وهما المماثلة</a:t>
            </a:r>
            <a:r>
              <a:rPr lang="en-US" b="1" dirty="0" smtClean="0">
                <a:solidFill>
                  <a:schemeClr val="accent1">
                    <a:lumMod val="50000"/>
                  </a:schemeClr>
                </a:solidFill>
              </a:rPr>
              <a:t> </a:t>
            </a:r>
            <a:r>
              <a:rPr lang="ar-SA" b="1" dirty="0" err="1" smtClean="0">
                <a:solidFill>
                  <a:schemeClr val="accent1">
                    <a:lumMod val="50000"/>
                  </a:schemeClr>
                </a:solidFill>
              </a:rPr>
              <a:t>والملاءمة</a:t>
            </a:r>
            <a:r>
              <a:rPr lang="en-US" b="1" dirty="0" smtClean="0">
                <a:solidFill>
                  <a:schemeClr val="accent1">
                    <a:lumMod val="50000"/>
                  </a:schemeClr>
                </a:solidFill>
              </a:rPr>
              <a:t> </a:t>
            </a:r>
            <a:r>
              <a:rPr lang="ar-SA" b="1" dirty="0" smtClean="0">
                <a:solidFill>
                  <a:schemeClr val="accent1">
                    <a:lumMod val="50000"/>
                  </a:schemeClr>
                </a:solidFill>
              </a:rPr>
              <a:t>للتكيف مع حقائق العالم الخارجي تنمو لديه إمكانية الاحتفاظ</a:t>
            </a:r>
            <a:r>
              <a:rPr lang="en-US" b="1" dirty="0" smtClean="0">
                <a:solidFill>
                  <a:schemeClr val="accent1">
                    <a:lumMod val="50000"/>
                  </a:schemeClr>
                </a:solidFill>
              </a:rPr>
              <a:t> </a:t>
            </a:r>
            <a:r>
              <a:rPr lang="ar-SA" b="1" dirty="0" smtClean="0">
                <a:solidFill>
                  <a:schemeClr val="accent1">
                    <a:lumMod val="50000"/>
                  </a:schemeClr>
                </a:solidFill>
              </a:rPr>
              <a:t>,فمثلا: قدرة الاحتفاظ بالوزن تعتمد جزئيا على أحكام الحجم وجزئيا على المعرفة بأوزان المواد المختلفة وهكذا. </a:t>
            </a:r>
            <a:r>
              <a:rPr lang="ar-SA" sz="2000" b="1" dirty="0" err="1" smtClean="0">
                <a:solidFill>
                  <a:schemeClr val="accent1">
                    <a:lumMod val="50000"/>
                  </a:schemeClr>
                </a:solidFill>
              </a:rPr>
              <a:t>الهنداوي</a:t>
            </a:r>
            <a:r>
              <a:rPr lang="ar-SA" sz="2000" b="1" dirty="0" smtClean="0">
                <a:solidFill>
                  <a:schemeClr val="accent1">
                    <a:lumMod val="50000"/>
                  </a:schemeClr>
                </a:solidFill>
              </a:rPr>
              <a:t> (2005).</a:t>
            </a:r>
            <a:endParaRPr lang="ar-SA"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sz="4400" b="1" dirty="0" smtClean="0">
                <a:solidFill>
                  <a:schemeClr val="accent3">
                    <a:lumMod val="75000"/>
                  </a:schemeClr>
                </a:solidFill>
              </a:rPr>
              <a:t>ثالثاً: مرحلة العمليات المادية</a:t>
            </a:r>
            <a:br>
              <a:rPr lang="ar-SA" sz="4400" b="1" dirty="0" smtClean="0">
                <a:solidFill>
                  <a:schemeClr val="accent3">
                    <a:lumMod val="75000"/>
                  </a:schemeClr>
                </a:solidFill>
              </a:rPr>
            </a:br>
            <a:r>
              <a:rPr lang="ar-SA" sz="4400" b="1" dirty="0" smtClean="0">
                <a:solidFill>
                  <a:schemeClr val="accent3">
                    <a:lumMod val="75000"/>
                  </a:schemeClr>
                </a:solidFill>
              </a:rPr>
              <a:t> </a:t>
            </a:r>
            <a:r>
              <a:rPr lang="en-US" sz="4400" b="1" dirty="0" smtClean="0">
                <a:solidFill>
                  <a:schemeClr val="accent3">
                    <a:lumMod val="75000"/>
                  </a:schemeClr>
                </a:solidFill>
              </a:rPr>
              <a:t>Concrete Operational Stage </a:t>
            </a:r>
            <a:endParaRPr lang="ar-SA" dirty="0"/>
          </a:p>
        </p:txBody>
      </p:sp>
      <p:sp>
        <p:nvSpPr>
          <p:cNvPr id="3" name="عنصر نائب للمحتوى 2"/>
          <p:cNvSpPr>
            <a:spLocks noGrp="1"/>
          </p:cNvSpPr>
          <p:nvPr>
            <p:ph idx="1"/>
          </p:nvPr>
        </p:nvSpPr>
        <p:spPr/>
        <p:txBody>
          <a:bodyPr>
            <a:normAutofit/>
          </a:bodyPr>
          <a:lstStyle/>
          <a:p>
            <a:r>
              <a:rPr lang="ar-SA" sz="2800" b="1" dirty="0" smtClean="0">
                <a:solidFill>
                  <a:schemeClr val="accent1">
                    <a:lumMod val="50000"/>
                  </a:schemeClr>
                </a:solidFill>
              </a:rPr>
              <a:t>ينجح الطفل في استخدام طرق مجردة إذا كانت المشكلة بسيطة جداً, ولكن طفل العمليات المادية أو الحسية ينجح أكثر إذا اعتمد على الأشياء ذاتها, ما يتعلمه هو أن الأشياء تبقى ثابتة حتى ولو تغير شكلها الظاهر, وهذه الظاهرة تسمى بقانون الحفظ أو الاحتفاظ . </a:t>
            </a:r>
            <a:r>
              <a:rPr lang="ar-SA" sz="2000" b="1" dirty="0" smtClean="0">
                <a:solidFill>
                  <a:schemeClr val="accent1">
                    <a:lumMod val="50000"/>
                  </a:schemeClr>
                </a:solidFill>
              </a:rPr>
              <a:t>عقل (1989).</a:t>
            </a:r>
            <a:endParaRPr lang="ar-SA" sz="2800" b="1" dirty="0" smtClean="0">
              <a:solidFill>
                <a:schemeClr val="accent1">
                  <a:lumMod val="50000"/>
                </a:schemeClr>
              </a:solidFill>
            </a:endParaRPr>
          </a:p>
          <a:p>
            <a:endParaRPr lang="ar-SA" sz="2800" b="1" dirty="0">
              <a:solidFill>
                <a:schemeClr val="accent1">
                  <a:lumMod val="50000"/>
                </a:schemeClr>
              </a:solidFill>
            </a:endParaRPr>
          </a:p>
        </p:txBody>
      </p:sp>
      <p:pic>
        <p:nvPicPr>
          <p:cNvPr id="4" name="صورة 3" descr="5AICAM1GCB2CAMX7VGCCA9W1JISCA1J8HATCAMELQPPCA7QFCX2CAIKN5XSCA1GS9M7CAC2IFNBCAVS33YSCAFML1KWCACJ2FKZCAAJY188CAFQFQ15CAPX7CW2CANXQXN0CA095HTXCAX6JE05CAKFSTV9.jpg"/>
          <p:cNvPicPr>
            <a:picLocks noChangeAspect="1"/>
          </p:cNvPicPr>
          <p:nvPr/>
        </p:nvPicPr>
        <p:blipFill>
          <a:blip r:embed="rId2"/>
          <a:stretch>
            <a:fillRect/>
          </a:stretch>
        </p:blipFill>
        <p:spPr>
          <a:xfrm>
            <a:off x="1643042" y="3929066"/>
            <a:ext cx="6858048" cy="2500330"/>
          </a:xfrm>
          <a:prstGeom prst="rect">
            <a:avLst/>
          </a:prstGeom>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600" b="1" dirty="0" smtClean="0">
                <a:solidFill>
                  <a:schemeClr val="accent5">
                    <a:lumMod val="75000"/>
                  </a:schemeClr>
                </a:solidFill>
              </a:rPr>
              <a:t>رابعاً: مرحلة العمليات المجردة</a:t>
            </a:r>
            <a:br>
              <a:rPr lang="ar-SA" sz="3600" b="1" dirty="0" smtClean="0">
                <a:solidFill>
                  <a:schemeClr val="accent5">
                    <a:lumMod val="75000"/>
                  </a:schemeClr>
                </a:solidFill>
              </a:rPr>
            </a:br>
            <a:r>
              <a:rPr lang="en-US" sz="3600" b="1" dirty="0" smtClean="0">
                <a:solidFill>
                  <a:schemeClr val="accent5">
                    <a:lumMod val="75000"/>
                  </a:schemeClr>
                </a:solidFill>
              </a:rPr>
              <a:t>Formal Operational Stage</a:t>
            </a:r>
            <a:endParaRPr lang="ar-SA" sz="3600" dirty="0">
              <a:solidFill>
                <a:schemeClr val="accent5">
                  <a:lumMod val="75000"/>
                </a:schemeClr>
              </a:solidFill>
            </a:endParaRPr>
          </a:p>
        </p:txBody>
      </p:sp>
      <p:sp>
        <p:nvSpPr>
          <p:cNvPr id="3" name="عنصر نائب للمحتوى 2"/>
          <p:cNvSpPr>
            <a:spLocks noGrp="1"/>
          </p:cNvSpPr>
          <p:nvPr>
            <p:ph idx="1"/>
          </p:nvPr>
        </p:nvSpPr>
        <p:spPr>
          <a:xfrm>
            <a:off x="2928926" y="1447800"/>
            <a:ext cx="6004762" cy="4800600"/>
          </a:xfrm>
        </p:spPr>
        <p:txBody>
          <a:bodyPr>
            <a:normAutofit lnSpcReduction="10000"/>
          </a:bodyPr>
          <a:lstStyle/>
          <a:p>
            <a:r>
              <a:rPr lang="ar-SA" sz="2800" b="1" dirty="0" smtClean="0">
                <a:solidFill>
                  <a:schemeClr val="accent1">
                    <a:lumMod val="50000"/>
                  </a:schemeClr>
                </a:solidFill>
              </a:rPr>
              <a:t>تبدأ هذه المرحلة من سن الثانية عشرة وتمتد إلى السنوات اللاحقة وتسمى بمرحلة العمليات الشكلية أو مرحلة التفكير المنطقي. فالتغير الذي يحدث على العمليات ليس كمياً فحسب، بل هو نوعي أيضاً، إذ تتحول عملية التفكير بعد أن كانت ترتبط بالعالم الخارجي لتصبح عملية داخلية خاصة بالفرد. </a:t>
            </a:r>
            <a:r>
              <a:rPr lang="ar-SA" sz="2000" b="1" dirty="0" smtClean="0">
                <a:solidFill>
                  <a:schemeClr val="accent1">
                    <a:lumMod val="50000"/>
                  </a:schemeClr>
                </a:solidFill>
              </a:rPr>
              <a:t>عقل (1989).</a:t>
            </a:r>
            <a:endParaRPr lang="ar-SA" sz="2800" b="1" dirty="0" smtClean="0">
              <a:solidFill>
                <a:schemeClr val="accent1">
                  <a:lumMod val="50000"/>
                </a:schemeClr>
              </a:solidFill>
            </a:endParaRPr>
          </a:p>
          <a:p>
            <a:r>
              <a:rPr lang="ar-SA" sz="2800" b="1" dirty="0" smtClean="0">
                <a:solidFill>
                  <a:schemeClr val="accent1">
                    <a:lumMod val="50000"/>
                  </a:schemeClr>
                </a:solidFill>
              </a:rPr>
              <a:t>وتعتبر هذه المرحلة من أهم المراحل الراقية في نظرية النمو المعرفي عند (</a:t>
            </a:r>
            <a:r>
              <a:rPr lang="ar-SA" sz="2800" b="1" dirty="0" err="1" smtClean="0">
                <a:solidFill>
                  <a:schemeClr val="accent1">
                    <a:lumMod val="50000"/>
                  </a:schemeClr>
                </a:solidFill>
              </a:rPr>
              <a:t>بياجيه</a:t>
            </a:r>
            <a:r>
              <a:rPr lang="ar-SA" sz="2800" b="1" dirty="0" smtClean="0">
                <a:solidFill>
                  <a:schemeClr val="accent1">
                    <a:lumMod val="50000"/>
                  </a:schemeClr>
                </a:solidFill>
              </a:rPr>
              <a:t>) وهذه المرحلة تنمو عند معظم المراهقين الذين يستكملون تعليمهم المدرسي.</a:t>
            </a:r>
            <a:endParaRPr lang="ar-SA" sz="2800" b="1" dirty="0">
              <a:solidFill>
                <a:schemeClr val="accent1">
                  <a:lumMod val="50000"/>
                </a:schemeClr>
              </a:solidFill>
            </a:endParaRPr>
          </a:p>
        </p:txBody>
      </p:sp>
      <p:pic>
        <p:nvPicPr>
          <p:cNvPr id="4" name="صورة 3" descr="IRBCAOKW53NCAUO1RL3CA42HLU1CAO4R005CA1PXG7RCATZL28ACAATK1NBCA1P0TDJCAPC5SCPCA91CJTACABEVSC7CAHOBV66CAOJ07HNCA4OTM75CAUGEKGYCA1R0KYYCANWUEV9CAD6OGAPCAXGGEUF.jpg"/>
          <p:cNvPicPr>
            <a:picLocks noChangeAspect="1"/>
          </p:cNvPicPr>
          <p:nvPr/>
        </p:nvPicPr>
        <p:blipFill>
          <a:blip r:embed="rId2"/>
          <a:stretch>
            <a:fillRect/>
          </a:stretch>
        </p:blipFill>
        <p:spPr>
          <a:xfrm>
            <a:off x="1142976" y="3714752"/>
            <a:ext cx="1857388" cy="2181223"/>
          </a:xfrm>
          <a:prstGeom prst="rect">
            <a:avLst/>
          </a:prstGeom>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الجانب العقلي</a:t>
            </a:r>
            <a:endParaRPr lang="ar-SA" sz="4400" b="1" dirty="0"/>
          </a:p>
        </p:txBody>
      </p:sp>
      <p:sp>
        <p:nvSpPr>
          <p:cNvPr id="3" name="عنصر نائب للمحتوى 2"/>
          <p:cNvSpPr>
            <a:spLocks noGrp="1"/>
          </p:cNvSpPr>
          <p:nvPr>
            <p:ph idx="1"/>
          </p:nvPr>
        </p:nvSpPr>
        <p:spPr/>
        <p:txBody>
          <a:bodyPr/>
          <a:lstStyle/>
          <a:p>
            <a:r>
              <a:rPr lang="ar-SA" sz="3600" b="1" dirty="0" smtClean="0">
                <a:solidFill>
                  <a:srgbClr val="FF0000"/>
                </a:solidFill>
              </a:rPr>
              <a:t>من خطوات النمو العقلي في مرحلة المهد:</a:t>
            </a:r>
          </a:p>
          <a:p>
            <a:r>
              <a:rPr lang="ar-SA" b="1" dirty="0" smtClean="0"/>
              <a:t>1- التفاعل مع المثيرات المختلفة في البيئة.</a:t>
            </a:r>
          </a:p>
          <a:p>
            <a:r>
              <a:rPr lang="ar-SA" b="1" dirty="0" smtClean="0"/>
              <a:t>2- تكوين المفاهيم عن الأشياء.</a:t>
            </a:r>
          </a:p>
          <a:p>
            <a:r>
              <a:rPr lang="ar-SA" b="1" dirty="0" smtClean="0"/>
              <a:t>3- الاستيعاب والتكيف.</a:t>
            </a:r>
          </a:p>
          <a:p>
            <a:r>
              <a:rPr lang="ar-SA" b="1" dirty="0" smtClean="0"/>
              <a:t>4- تعلم رموز للمفاهيم التي تكونت لديه.</a:t>
            </a:r>
            <a:endParaRPr lang="ar-SA"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الجانب العقلي</a:t>
            </a:r>
            <a:endParaRPr lang="ar-SA" sz="4400" dirty="0"/>
          </a:p>
        </p:txBody>
      </p:sp>
      <p:sp>
        <p:nvSpPr>
          <p:cNvPr id="3" name="عنصر نائب للمحتوى 2"/>
          <p:cNvSpPr>
            <a:spLocks noGrp="1"/>
          </p:cNvSpPr>
          <p:nvPr>
            <p:ph idx="1"/>
          </p:nvPr>
        </p:nvSpPr>
        <p:spPr/>
        <p:txBody>
          <a:bodyPr/>
          <a:lstStyle/>
          <a:p>
            <a:r>
              <a:rPr lang="ar-SA" sz="3600" b="1" dirty="0" smtClean="0">
                <a:solidFill>
                  <a:srgbClr val="FF0000"/>
                </a:solidFill>
              </a:rPr>
              <a:t>خصائص أخرى حول النمو العقلي:</a:t>
            </a:r>
          </a:p>
          <a:p>
            <a:r>
              <a:rPr lang="ar-SA" b="1" dirty="0" smtClean="0"/>
              <a:t>1- إدراك بقاء الأشياء.</a:t>
            </a:r>
          </a:p>
          <a:p>
            <a:r>
              <a:rPr lang="ar-SA" b="1" dirty="0" smtClean="0"/>
              <a:t>2- إدراك الفرق بين المجموعات.</a:t>
            </a:r>
          </a:p>
          <a:p>
            <a:r>
              <a:rPr lang="ar-SA" b="1" dirty="0" smtClean="0"/>
              <a:t>3- إدراك الطفل لذاته.</a:t>
            </a:r>
          </a:p>
          <a:p>
            <a:r>
              <a:rPr lang="ar-SA" b="1" dirty="0" smtClean="0"/>
              <a:t>4- التمركز حول الذات.</a:t>
            </a:r>
          </a:p>
          <a:p>
            <a:endParaRPr lang="ar-SA" b="1" dirty="0" smtClean="0"/>
          </a:p>
          <a:p>
            <a:endParaRPr lang="ar-SA"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الجانب العقلي</a:t>
            </a:r>
            <a:endParaRPr lang="ar-SA" sz="4400" dirty="0"/>
          </a:p>
        </p:txBody>
      </p:sp>
      <p:sp>
        <p:nvSpPr>
          <p:cNvPr id="3" name="عنصر نائب للمحتوى 2"/>
          <p:cNvSpPr>
            <a:spLocks noGrp="1"/>
          </p:cNvSpPr>
          <p:nvPr>
            <p:ph idx="1"/>
          </p:nvPr>
        </p:nvSpPr>
        <p:spPr/>
        <p:txBody>
          <a:bodyPr/>
          <a:lstStyle/>
          <a:p>
            <a:r>
              <a:rPr lang="ar-SA" b="1" dirty="0" smtClean="0">
                <a:solidFill>
                  <a:srgbClr val="FF0000"/>
                </a:solidFill>
              </a:rPr>
              <a:t>قياس الذكاء خلال مرحلة المهد ومدى قدرته على التنبؤ بذكاء الطفل مستقبلاً:</a:t>
            </a:r>
          </a:p>
          <a:p>
            <a:r>
              <a:rPr lang="ar-SA" b="1" dirty="0" smtClean="0"/>
              <a:t>1- التنبؤ بذكاء الطفل من خلال مقاييس الذكاء قبل سن  الرابعة غير موثوق.</a:t>
            </a:r>
          </a:p>
          <a:p>
            <a:r>
              <a:rPr lang="ar-SA" b="1" dirty="0" smtClean="0"/>
              <a:t>2- ومشكوك فيه بين سن الرابعة والسادسة.</a:t>
            </a:r>
          </a:p>
          <a:p>
            <a:r>
              <a:rPr lang="ar-SA" b="1" dirty="0" smtClean="0"/>
              <a:t>3- ويصل إلى درجة لا بأس </a:t>
            </a:r>
            <a:r>
              <a:rPr lang="ar-SA" b="1" dirty="0" err="1" smtClean="0"/>
              <a:t>بها</a:t>
            </a:r>
            <a:r>
              <a:rPr lang="ar-SA" b="1" dirty="0" smtClean="0"/>
              <a:t> بعد سن السادسة.</a:t>
            </a:r>
          </a:p>
          <a:p>
            <a:r>
              <a:rPr lang="ar-SA" b="1" dirty="0" smtClean="0"/>
              <a:t>مقدرة الاختبار ومقاييس الذكاء التنبؤية تزداد كلما زاد عمر الطفل.</a:t>
            </a:r>
            <a:endParaRPr lang="ar-SA"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الجانب العقلي</a:t>
            </a:r>
            <a:endParaRPr lang="ar-SA" sz="4400" dirty="0"/>
          </a:p>
        </p:txBody>
      </p:sp>
      <p:sp>
        <p:nvSpPr>
          <p:cNvPr id="3" name="عنصر نائب للمحتوى 2"/>
          <p:cNvSpPr>
            <a:spLocks noGrp="1"/>
          </p:cNvSpPr>
          <p:nvPr>
            <p:ph idx="1"/>
          </p:nvPr>
        </p:nvSpPr>
        <p:spPr/>
        <p:txBody>
          <a:bodyPr/>
          <a:lstStyle/>
          <a:p>
            <a:r>
              <a:rPr lang="ar-SA" sz="3600" b="1" dirty="0" smtClean="0">
                <a:solidFill>
                  <a:srgbClr val="FF0000"/>
                </a:solidFill>
              </a:rPr>
              <a:t>أسباب ضعف العلاقة بين الدرجات في المهد والكبر:</a:t>
            </a:r>
          </a:p>
          <a:p>
            <a:r>
              <a:rPr lang="ar-SA" b="1" dirty="0" smtClean="0"/>
              <a:t>1- اختلاف طبيعة الذكاء المقاس في المرحلتين.</a:t>
            </a:r>
          </a:p>
          <a:p>
            <a:r>
              <a:rPr lang="ar-SA" b="1" dirty="0" smtClean="0"/>
              <a:t>2- تعاون المفحوص.</a:t>
            </a:r>
          </a:p>
          <a:p>
            <a:r>
              <a:rPr lang="ar-SA" b="1" dirty="0" smtClean="0"/>
              <a:t>3- تأثير المؤثرات البيئية.</a:t>
            </a:r>
            <a:endParaRPr lang="ar-SA"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الجانب الجسمي</a:t>
            </a:r>
            <a:endParaRPr lang="ar-SA" sz="4800" b="1" dirty="0"/>
          </a:p>
        </p:txBody>
      </p:sp>
      <p:sp>
        <p:nvSpPr>
          <p:cNvPr id="3" name="عنصر نائب للمحتوى 2"/>
          <p:cNvSpPr>
            <a:spLocks noGrp="1"/>
          </p:cNvSpPr>
          <p:nvPr>
            <p:ph idx="1"/>
          </p:nvPr>
        </p:nvSpPr>
        <p:spPr/>
        <p:txBody>
          <a:bodyPr>
            <a:normAutofit/>
          </a:bodyPr>
          <a:lstStyle/>
          <a:p>
            <a:r>
              <a:rPr lang="ar-SA" sz="3600" b="1" dirty="0" smtClean="0">
                <a:solidFill>
                  <a:srgbClr val="FF0000"/>
                </a:solidFill>
              </a:rPr>
              <a:t>الطول: </a:t>
            </a:r>
            <a:r>
              <a:rPr lang="ar-SA" sz="3600" b="1" dirty="0" smtClean="0"/>
              <a:t>يبلغ متوسط طول الطفل عند الميلاد خمسين سم.</a:t>
            </a:r>
          </a:p>
          <a:p>
            <a:r>
              <a:rPr lang="ar-SA" sz="3600" b="1" dirty="0" smtClean="0">
                <a:solidFill>
                  <a:srgbClr val="FF0000"/>
                </a:solidFill>
              </a:rPr>
              <a:t>الوزن: </a:t>
            </a:r>
            <a:r>
              <a:rPr lang="ar-SA" sz="3600" b="1" dirty="0" smtClean="0"/>
              <a:t>يبلغ متوسط وزنه ثلاثة كيلوات ونصف, مع وجود فروق فردية بين الأطفال.</a:t>
            </a:r>
          </a:p>
          <a:p>
            <a:r>
              <a:rPr lang="ar-SA" sz="3600" b="1" dirty="0" smtClean="0"/>
              <a:t>يلاحظ على أبعاد جسم الطفل أنها تختلف في نسبة بعضها إلى بعض عن النسب عند الكبار.</a:t>
            </a:r>
          </a:p>
          <a:p>
            <a:r>
              <a:rPr lang="ar-SA" sz="3600" b="1" dirty="0" smtClean="0"/>
              <a:t>العام الأول يعتبر فترة حساسة وحرجة لنمو الدماغ لدى الطفل.</a:t>
            </a:r>
          </a:p>
          <a:p>
            <a:endParaRPr lang="ar-SA" sz="36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الأفعال المنعكسة</a:t>
            </a:r>
            <a:endParaRPr lang="ar-SA" sz="4400" b="1" dirty="0"/>
          </a:p>
        </p:txBody>
      </p:sp>
      <p:sp>
        <p:nvSpPr>
          <p:cNvPr id="3" name="عنصر نائب للمحتوى 2"/>
          <p:cNvSpPr>
            <a:spLocks noGrp="1"/>
          </p:cNvSpPr>
          <p:nvPr>
            <p:ph idx="1"/>
          </p:nvPr>
        </p:nvSpPr>
        <p:spPr/>
        <p:txBody>
          <a:bodyPr/>
          <a:lstStyle/>
          <a:p>
            <a:r>
              <a:rPr lang="ar-SA" sz="3600" b="1" dirty="0" smtClean="0">
                <a:solidFill>
                  <a:srgbClr val="FF0000"/>
                </a:solidFill>
              </a:rPr>
              <a:t>الفعل المنعكس: </a:t>
            </a:r>
          </a:p>
          <a:p>
            <a:r>
              <a:rPr lang="ar-SA" b="1" dirty="0" smtClean="0"/>
              <a:t>هو رد فعل طبيعي لا إرادي نتيجة لمثير ما, مثل: إغماض العين عند مرور شيء قربها, وسحب اليد عند وخزها بدبوس.</a:t>
            </a:r>
            <a:endParaRPr lang="ar-SA"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الأفعال المنعكسة</a:t>
            </a:r>
            <a:endParaRPr lang="ar-SA" sz="4400" dirty="0"/>
          </a:p>
        </p:txBody>
      </p:sp>
      <p:sp>
        <p:nvSpPr>
          <p:cNvPr id="3" name="عنصر نائب للمحتوى 2"/>
          <p:cNvSpPr>
            <a:spLocks noGrp="1"/>
          </p:cNvSpPr>
          <p:nvPr>
            <p:ph idx="1"/>
          </p:nvPr>
        </p:nvSpPr>
        <p:spPr/>
        <p:txBody>
          <a:bodyPr/>
          <a:lstStyle/>
          <a:p>
            <a:r>
              <a:rPr lang="ar-SA" sz="3600" b="1" dirty="0" smtClean="0">
                <a:solidFill>
                  <a:srgbClr val="FF0000"/>
                </a:solidFill>
              </a:rPr>
              <a:t>من الأفعال المنعكسة التي يتم ملاحظتها على الوليد:</a:t>
            </a:r>
          </a:p>
          <a:p>
            <a:r>
              <a:rPr lang="ar-SA" b="1" dirty="0" smtClean="0"/>
              <a:t>1- منعكس الالتفات.</a:t>
            </a:r>
          </a:p>
          <a:p>
            <a:r>
              <a:rPr lang="ar-SA" b="1" dirty="0" smtClean="0"/>
              <a:t>2- منعكس المص.</a:t>
            </a:r>
          </a:p>
          <a:p>
            <a:r>
              <a:rPr lang="ar-SA" b="1" dirty="0" smtClean="0"/>
              <a:t>3- منعكس البلع.</a:t>
            </a:r>
          </a:p>
          <a:p>
            <a:r>
              <a:rPr lang="ar-SA" b="1" dirty="0" smtClean="0"/>
              <a:t>4- منعكس القبض.</a:t>
            </a:r>
          </a:p>
          <a:p>
            <a:r>
              <a:rPr lang="ar-SA" b="1" dirty="0" smtClean="0"/>
              <a:t>5- منعكس مورو.</a:t>
            </a:r>
          </a:p>
          <a:p>
            <a:r>
              <a:rPr lang="ar-SA" b="1" dirty="0" smtClean="0"/>
              <a:t>6- منعكس </a:t>
            </a:r>
            <a:r>
              <a:rPr lang="ar-SA" b="1" dirty="0" err="1" smtClean="0"/>
              <a:t>بابنسكي</a:t>
            </a:r>
            <a:r>
              <a:rPr lang="ar-SA" b="1" dirty="0" smtClean="0"/>
              <a:t>.</a:t>
            </a:r>
            <a:endParaRPr lang="ar-SA"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فحوص الطفل بعد الولادة</a:t>
            </a:r>
            <a:endParaRPr lang="ar-SA" sz="4400" b="1" dirty="0"/>
          </a:p>
        </p:txBody>
      </p:sp>
      <p:sp>
        <p:nvSpPr>
          <p:cNvPr id="3" name="عنصر نائب للمحتوى 2"/>
          <p:cNvSpPr>
            <a:spLocks noGrp="1"/>
          </p:cNvSpPr>
          <p:nvPr>
            <p:ph idx="1"/>
          </p:nvPr>
        </p:nvSpPr>
        <p:spPr/>
        <p:txBody>
          <a:bodyPr/>
          <a:lstStyle/>
          <a:p>
            <a:r>
              <a:rPr lang="ar-SA" sz="3600" b="1" dirty="0" smtClean="0">
                <a:solidFill>
                  <a:srgbClr val="FF0000"/>
                </a:solidFill>
              </a:rPr>
              <a:t>تصنف الفحوص إلى نوعين:</a:t>
            </a:r>
          </a:p>
          <a:p>
            <a:r>
              <a:rPr lang="ar-SA" b="1" dirty="0" smtClean="0"/>
              <a:t>1- يعتمد على التحاليل </a:t>
            </a:r>
            <a:r>
              <a:rPr lang="ar-SA" b="1" dirty="0" err="1" smtClean="0"/>
              <a:t>المخبرية</a:t>
            </a:r>
            <a:r>
              <a:rPr lang="ar-SA" b="1" dirty="0" smtClean="0"/>
              <a:t>, والأعراض التي تظهر على الطفل:</a:t>
            </a:r>
          </a:p>
          <a:p>
            <a:r>
              <a:rPr lang="ar-SA" b="1" dirty="0" smtClean="0"/>
              <a:t>أ- مقياس أبجار.</a:t>
            </a:r>
          </a:p>
          <a:p>
            <a:r>
              <a:rPr lang="ar-SA" b="1" dirty="0" smtClean="0"/>
              <a:t>ب- تحليل الدم.</a:t>
            </a:r>
          </a:p>
          <a:p>
            <a:r>
              <a:rPr lang="ar-SA" b="1" dirty="0" smtClean="0"/>
              <a:t>2- يعتمد على استجابة الطفل لبعض الإجراءات:</a:t>
            </a:r>
          </a:p>
          <a:p>
            <a:r>
              <a:rPr lang="ar-SA" b="1" dirty="0" smtClean="0"/>
              <a:t>أ- مقياس </a:t>
            </a:r>
            <a:r>
              <a:rPr lang="ar-SA" b="1" dirty="0" err="1" smtClean="0"/>
              <a:t>برازلتون</a:t>
            </a:r>
            <a:r>
              <a:rPr lang="ar-SA" b="1" dirty="0" smtClean="0"/>
              <a:t> للمواليد.</a:t>
            </a:r>
            <a:endParaRPr lang="ar-SA"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حواس الطفل</a:t>
            </a:r>
            <a:endParaRPr lang="ar-SA" sz="4400" b="1" dirty="0"/>
          </a:p>
        </p:txBody>
      </p:sp>
      <p:sp>
        <p:nvSpPr>
          <p:cNvPr id="3" name="عنصر نائب للمحتوى 2"/>
          <p:cNvSpPr>
            <a:spLocks noGrp="1"/>
          </p:cNvSpPr>
          <p:nvPr>
            <p:ph idx="1"/>
          </p:nvPr>
        </p:nvSpPr>
        <p:spPr/>
        <p:txBody>
          <a:bodyPr/>
          <a:lstStyle/>
          <a:p>
            <a:r>
              <a:rPr lang="ar-SA" sz="3600" b="1" dirty="0" smtClean="0">
                <a:solidFill>
                  <a:srgbClr val="FF0000"/>
                </a:solidFill>
              </a:rPr>
              <a:t>ا- </a:t>
            </a:r>
            <a:r>
              <a:rPr lang="ar-SA" sz="3600" b="1" dirty="0" err="1" smtClean="0">
                <a:solidFill>
                  <a:srgbClr val="FF0000"/>
                </a:solidFill>
              </a:rPr>
              <a:t>ا</a:t>
            </a:r>
            <a:r>
              <a:rPr lang="ar-SA" sz="3600" b="1" dirty="0" smtClean="0">
                <a:solidFill>
                  <a:srgbClr val="FF0000"/>
                </a:solidFill>
              </a:rPr>
              <a:t>لسمع: </a:t>
            </a:r>
          </a:p>
          <a:p>
            <a:r>
              <a:rPr lang="ar-SA" b="1" dirty="0" smtClean="0"/>
              <a:t>الجهاز السمعي من أولى الحواس اكتمالاً.</a:t>
            </a:r>
          </a:p>
          <a:p>
            <a:r>
              <a:rPr lang="ar-SA" b="1" dirty="0" smtClean="0"/>
              <a:t>عندما يخرج الطفل للحياة فإن أذنيه تكونان مليئة بالسوائل مما لا يمكنه من السماع جيداً في أيامه الأولى.</a:t>
            </a:r>
          </a:p>
          <a:p>
            <a:r>
              <a:rPr lang="ar-SA" b="1" dirty="0" smtClean="0"/>
              <a:t>تعد حاسة السمع من أهم الحواس الخمس؛ حيث أن النمو العقلي مرتبط بالنمو اللغوي, والنمو اللغوي معتمد على حاسة السمع.</a:t>
            </a:r>
          </a:p>
          <a:p>
            <a:endParaRPr lang="ar-SA"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حواس الطفل</a:t>
            </a:r>
            <a:endParaRPr lang="ar-SA" sz="4400" dirty="0"/>
          </a:p>
        </p:txBody>
      </p:sp>
      <p:sp>
        <p:nvSpPr>
          <p:cNvPr id="3" name="عنصر نائب للمحتوى 2"/>
          <p:cNvSpPr>
            <a:spLocks noGrp="1"/>
          </p:cNvSpPr>
          <p:nvPr>
            <p:ph idx="1"/>
          </p:nvPr>
        </p:nvSpPr>
        <p:spPr/>
        <p:txBody>
          <a:bodyPr>
            <a:normAutofit lnSpcReduction="10000"/>
          </a:bodyPr>
          <a:lstStyle/>
          <a:p>
            <a:r>
              <a:rPr lang="ar-SA" sz="3600" b="1" dirty="0" smtClean="0">
                <a:solidFill>
                  <a:srgbClr val="FF0000"/>
                </a:solidFill>
              </a:rPr>
              <a:t>2- البصر:</a:t>
            </a:r>
          </a:p>
          <a:p>
            <a:r>
              <a:rPr lang="ar-SA" b="1" dirty="0" smtClean="0"/>
              <a:t>الطفل حديث الولادة لا تكون خلايا الإبصار ليست ناضجة تماماً مما ينتج عنه:</a:t>
            </a:r>
          </a:p>
          <a:p>
            <a:r>
              <a:rPr lang="ar-SA" b="1" dirty="0" smtClean="0"/>
              <a:t>أ- رؤية الطفل في أيامه الأولى لا تكون مثل رؤية الكبار من حيث وضوح التفاصيل.</a:t>
            </a:r>
          </a:p>
          <a:p>
            <a:r>
              <a:rPr lang="ar-SA" b="1" dirty="0" smtClean="0"/>
              <a:t>ب- الفروق الدقيقة بين الألوان لا يراها الطفل كما يراها الكبار.</a:t>
            </a:r>
          </a:p>
          <a:p>
            <a:r>
              <a:rPr lang="ar-SA" b="1" dirty="0" smtClean="0"/>
              <a:t>يلاحظ على حركة العين لدى المواليد عدد من الأمور, اذكري بعضاً منها؟</a:t>
            </a:r>
            <a:endParaRPr lang="ar-SA"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حواس الطفل</a:t>
            </a:r>
            <a:endParaRPr lang="ar-SA" sz="4400" dirty="0"/>
          </a:p>
        </p:txBody>
      </p:sp>
      <p:sp>
        <p:nvSpPr>
          <p:cNvPr id="3" name="عنصر نائب للمحتوى 2"/>
          <p:cNvSpPr>
            <a:spLocks noGrp="1"/>
          </p:cNvSpPr>
          <p:nvPr>
            <p:ph idx="1"/>
          </p:nvPr>
        </p:nvSpPr>
        <p:spPr/>
        <p:txBody>
          <a:bodyPr/>
          <a:lstStyle/>
          <a:p>
            <a:r>
              <a:rPr lang="ar-SA" sz="3600" b="1" dirty="0" smtClean="0">
                <a:solidFill>
                  <a:srgbClr val="FF0000"/>
                </a:solidFill>
              </a:rPr>
              <a:t>3- الحاسة الجلدية:</a:t>
            </a:r>
          </a:p>
          <a:p>
            <a:r>
              <a:rPr lang="ar-SA" b="1" dirty="0" smtClean="0"/>
              <a:t>تتركز عدد من الخلايا بشكل كبير حول شفتي الطفل ثم في الوجه, ثم بقية الجسم, وهذا يفسر ميل الطفل لتحسس الأشياء بفمه.</a:t>
            </a:r>
          </a:p>
          <a:p>
            <a:r>
              <a:rPr lang="ar-SA" b="1" dirty="0" smtClean="0"/>
              <a:t>كما لاحظ باحثون أن إجراء عملية الختان في الأيام الأولى لا تستدعي تخديراً؛ حيث أن شعوره بالألم أقل بكثير من شعور الكبار بنفس الألم.</a:t>
            </a:r>
            <a:endParaRPr lang="ar-SA"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152</TotalTime>
  <Words>1154</Words>
  <Application>Microsoft Office PowerPoint</Application>
  <PresentationFormat>عرض على الشاشة (3:4)‏</PresentationFormat>
  <Paragraphs>108</Paragraphs>
  <Slides>27</Slides>
  <Notes>0</Notes>
  <HiddenSlides>0</HiddenSlides>
  <MMClips>0</MMClips>
  <ScaleCrop>false</ScaleCrop>
  <HeadingPairs>
    <vt:vector size="4" baseType="variant">
      <vt:variant>
        <vt:lpstr>سمة</vt:lpstr>
      </vt:variant>
      <vt:variant>
        <vt:i4>1</vt:i4>
      </vt:variant>
      <vt:variant>
        <vt:lpstr>عناوين الشرائح</vt:lpstr>
      </vt:variant>
      <vt:variant>
        <vt:i4>27</vt:i4>
      </vt:variant>
    </vt:vector>
  </HeadingPairs>
  <TitlesOfParts>
    <vt:vector size="28" baseType="lpstr">
      <vt:lpstr>انقلاب</vt:lpstr>
      <vt:lpstr>المحاضرة السابعة</vt:lpstr>
      <vt:lpstr>مرحلة المهد</vt:lpstr>
      <vt:lpstr>الجانب الجسمي</vt:lpstr>
      <vt:lpstr>الأفعال المنعكسة</vt:lpstr>
      <vt:lpstr>الأفعال المنعكسة</vt:lpstr>
      <vt:lpstr>فحوص الطفل بعد الولادة</vt:lpstr>
      <vt:lpstr>حواس الطفل</vt:lpstr>
      <vt:lpstr>حواس الطفل</vt:lpstr>
      <vt:lpstr>حواس الطفل</vt:lpstr>
      <vt:lpstr>حواس الطفل</vt:lpstr>
      <vt:lpstr>دور الإثارة الحسية في النمو العقلي</vt:lpstr>
      <vt:lpstr>نوم الطفل</vt:lpstr>
      <vt:lpstr>الجانب الحركي</vt:lpstr>
      <vt:lpstr>النمو العقلي المعرفي</vt:lpstr>
      <vt:lpstr>مراحل النمو المعرفي عند بياجيه Stages Cognitive Development</vt:lpstr>
      <vt:lpstr>أولاً: المرحلة حس حركية:  Sensor Motor Stage </vt:lpstr>
      <vt:lpstr>أولاً: المرحلة حس حركية:  Sensor Motor Stage </vt:lpstr>
      <vt:lpstr>ثانياً: مرحلة ما قبل العمليات   Preoperational Stage </vt:lpstr>
      <vt:lpstr>ثانياً: مرحلة ما قبل العمليات   Preoperational Stage </vt:lpstr>
      <vt:lpstr>ثالثاً: مرحلة العمليات المادية  Concrete Operational Stage </vt:lpstr>
      <vt:lpstr>ثالثاً: مرحلة العمليات المادية  Concrete Operational Stage </vt:lpstr>
      <vt:lpstr>ثالثاً: مرحلة العمليات المادية  Concrete Operational Stage </vt:lpstr>
      <vt:lpstr>رابعاً: مرحلة العمليات المجردة Formal Operational Stage</vt:lpstr>
      <vt:lpstr>الجانب العقلي</vt:lpstr>
      <vt:lpstr>الجانب العقلي</vt:lpstr>
      <vt:lpstr>الجانب العقلي</vt:lpstr>
      <vt:lpstr>الجانب العقلي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dc:title>
  <dc:creator>HASEB</dc:creator>
  <cp:lastModifiedBy>hp</cp:lastModifiedBy>
  <cp:revision>21</cp:revision>
  <dcterms:created xsi:type="dcterms:W3CDTF">2012-11-11T23:17:32Z</dcterms:created>
  <dcterms:modified xsi:type="dcterms:W3CDTF">2013-04-01T13:05:07Z</dcterms:modified>
</cp:coreProperties>
</file>