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9" r:id="rId1"/>
  </p:sldMasterIdLst>
  <p:notesMasterIdLst>
    <p:notesMasterId r:id="rId16"/>
  </p:notesMasterIdLst>
  <p:sldIdLst>
    <p:sldId id="348" r:id="rId2"/>
    <p:sldId id="287" r:id="rId3"/>
    <p:sldId id="321" r:id="rId4"/>
    <p:sldId id="350" r:id="rId5"/>
    <p:sldId id="349" r:id="rId6"/>
    <p:sldId id="361" r:id="rId7"/>
    <p:sldId id="362" r:id="rId8"/>
    <p:sldId id="363" r:id="rId9"/>
    <p:sldId id="364" r:id="rId10"/>
    <p:sldId id="365" r:id="rId11"/>
    <p:sldId id="366" r:id="rId12"/>
    <p:sldId id="371" r:id="rId13"/>
    <p:sldId id="354" r:id="rId14"/>
    <p:sldId id="372" r:id="rId1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CC0099"/>
    <a:srgbClr val="99FF66"/>
    <a:srgbClr val="CCFF66"/>
    <a:srgbClr val="66FF66"/>
    <a:srgbClr val="CCFFCC"/>
    <a:srgbClr val="FF99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20" autoAdjust="0"/>
    <p:restoredTop sz="94420" autoAdjust="0"/>
  </p:normalViewPr>
  <p:slideViewPr>
    <p:cSldViewPr>
      <p:cViewPr varScale="1">
        <p:scale>
          <a:sx n="69" d="100"/>
          <a:sy n="69" d="100"/>
        </p:scale>
        <p:origin x="-15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56AC0228-7088-41E2-BDD7-B40C9CADE385}" type="datetimeFigureOut">
              <a:rPr lang="ar-SA"/>
              <a:pPr>
                <a:defRPr/>
              </a:pPr>
              <a:t>23/11/33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EF006AB5-8D3A-4F25-A384-67D0ADDC5CC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E4054B-8E4F-4DF5-9696-03B0409268A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BBC300-7EA7-4642-9A65-DAF9A656089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6D25C9-7C4D-4348-A7B4-0553429108C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0396E6-7109-4AD1-8D85-B13B2ED98E1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E57B7-0A60-4E8D-87B8-2BA45B05DCE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047582-3973-46AC-AB7B-BA7930F02CA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F7F669-B261-4AD5-8E99-EDFAEABC322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83017-A0DA-482E-9061-1284163BDE0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C509D-191F-41E1-8D35-8797147E3A26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7E2E08-B451-47A0-9136-97D34051E90C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D2350-59D3-4772-BE67-1451D3A9688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C9584C8-61AF-4B86-9D83-0F89ED329185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914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smtClean="0">
                <a:solidFill>
                  <a:srgbClr val="800000"/>
                </a:solidFill>
              </a:rPr>
              <a:t/>
            </a:r>
            <a:br>
              <a:rPr lang="en-US" sz="3200" smtClean="0">
                <a:solidFill>
                  <a:srgbClr val="800000"/>
                </a:solidFill>
              </a:rPr>
            </a:br>
            <a:r>
              <a:rPr lang="ar-SA" sz="3200" smtClean="0">
                <a:solidFill>
                  <a:srgbClr val="800000"/>
                </a:solidFill>
              </a:rPr>
              <a:t/>
            </a:r>
            <a:br>
              <a:rPr lang="ar-SA" sz="3200" smtClean="0">
                <a:solidFill>
                  <a:srgbClr val="800000"/>
                </a:solidFill>
              </a:rPr>
            </a:br>
            <a:r>
              <a:rPr lang="ar-SA" smtClean="0">
                <a:solidFill>
                  <a:srgbClr val="800000"/>
                </a:solidFill>
                <a:latin typeface="Arabic Typesetting" pitchFamily="66" charset="-78"/>
                <a:cs typeface="Arabic Typesetting" pitchFamily="66" charset="-78"/>
              </a:rPr>
              <a:t>وســل : وسائل الاتصال السمعية </a:t>
            </a:r>
            <a:r>
              <a:rPr lang="ar-SA" sz="3200" smtClean="0">
                <a:solidFill>
                  <a:srgbClr val="800000"/>
                </a:solidFill>
              </a:rPr>
              <a:t/>
            </a:r>
            <a:br>
              <a:rPr lang="ar-SA" sz="3200" smtClean="0">
                <a:solidFill>
                  <a:srgbClr val="800000"/>
                </a:solidFill>
              </a:rPr>
            </a:br>
            <a:r>
              <a:rPr lang="ar-SA" sz="2400" smtClean="0">
                <a:solidFill>
                  <a:srgbClr val="003399"/>
                </a:solidFill>
                <a:latin typeface="Arabic Typesetting" pitchFamily="66" charset="-78"/>
                <a:cs typeface="Arabic Typesetting" pitchFamily="66" charset="-78"/>
              </a:rPr>
              <a:t>الفصل الدراسي الثاني للعام الجامعي 1431 -1432هـ</a:t>
            </a:r>
            <a:r>
              <a:rPr lang="en-US" sz="3200" smtClean="0"/>
              <a:t/>
            </a:r>
            <a:br>
              <a:rPr lang="en-US" sz="3200" smtClean="0"/>
            </a:br>
            <a:r>
              <a:rPr lang="en-US" sz="3200" smtClean="0"/>
              <a:t/>
            </a:r>
            <a:br>
              <a:rPr lang="en-US" sz="3200" smtClean="0"/>
            </a:br>
            <a:endParaRPr lang="en-US" sz="3200" smtClean="0">
              <a:solidFill>
                <a:srgbClr val="800000"/>
              </a:solidFill>
            </a:endParaRPr>
          </a:p>
        </p:txBody>
      </p:sp>
      <p:pic>
        <p:nvPicPr>
          <p:cNvPr id="4099" name="Picture 12" descr="شعار الجامع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841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43000" y="1928813"/>
            <a:ext cx="1857375" cy="15001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sp>
        <p:nvSpPr>
          <p:cNvPr id="5" name="TextBox 4"/>
          <p:cNvSpPr txBox="1"/>
          <p:nvPr/>
        </p:nvSpPr>
        <p:spPr>
          <a:xfrm>
            <a:off x="1547664" y="2348880"/>
            <a:ext cx="635111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مراحل إنتاج برنامج إذاعي</a:t>
            </a:r>
            <a:endParaRPr lang="en-US" sz="3200" b="1" dirty="0" smtClean="0">
              <a:solidFill>
                <a:schemeClr val="accent4">
                  <a:lumMod val="95000"/>
                  <a:lumOff val="5000"/>
                </a:schemeClr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74050" cy="4603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أنواع برامج المقابلة والحوار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13315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حوار الرأي</a:t>
            </a:r>
          </a:p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حوار المعلومات</a:t>
            </a:r>
          </a:p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حوار الشخصية</a:t>
            </a:r>
            <a:endParaRPr lang="en-US" sz="4000" b="1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قواعد عامة للتمثيلية الإذاعية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14339" name="عنصر نائب للمحتوى 2"/>
          <p:cNvSpPr txBox="1">
            <a:spLocks/>
          </p:cNvSpPr>
          <p:nvPr/>
        </p:nvSpPr>
        <p:spPr bwMode="gray">
          <a:xfrm>
            <a:off x="323850" y="765175"/>
            <a:ext cx="8420100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التمثيلية واقعية بالدرجة الأولى .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عرض القيم النبيلة وانتصار الخير على الشر. 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دائما تبدأ بذروة الأحداث .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يكون عنوان التمثيلية واضح وموحيا بالموضوع.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اختيار أسماء الشخصيات المحلية والمفضلة للجمهور.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لا تقدم ما يهدم الحياة الأسرية .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مراعاة التسلسل المنطقي في الإحداث والحبكة والنهاية الواقعية 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تقسيم التمثيلية إلى مجموعة من المسامع وكل مسمع يؤدي للمسمع الذي يليه. </a:t>
            </a:r>
          </a:p>
          <a:p>
            <a:pPr marL="514350" indent="-514350" algn="r" rtl="1" eaLnBrk="0" hangingPunct="0">
              <a:spcBef>
                <a:spcPct val="20000"/>
              </a:spcBef>
              <a:buClr>
                <a:schemeClr val="accent2"/>
              </a:buClr>
              <a:buFont typeface="Arial" pitchFamily="34" charset="0"/>
              <a:buAutoNum type="arabicPeriod"/>
            </a:pPr>
            <a:r>
              <a:rPr lang="ar-SA" sz="3200" b="1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مراعاة الانتقال في الزمان والمكان بما يوفر الحرية والحركة وتصاعد الأحداث .</a:t>
            </a:r>
            <a:endParaRPr lang="en-US" sz="3200" b="1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أنواع برامج التمثيلية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15363" name="عنصر نائب للمحتوى 2"/>
          <p:cNvSpPr>
            <a:spLocks noGrp="1"/>
          </p:cNvSpPr>
          <p:nvPr>
            <p:ph idx="1"/>
          </p:nvPr>
        </p:nvSpPr>
        <p:spPr>
          <a:xfrm>
            <a:off x="611188" y="981075"/>
            <a:ext cx="7772400" cy="2670175"/>
          </a:xfrm>
        </p:spPr>
        <p:txBody>
          <a:bodyPr/>
          <a:lstStyle/>
          <a:p>
            <a:pPr marL="514350" indent="-514350"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التمثيلية التعليمية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التمثيلية الدينية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تمثيلية الخيال العلمي</a:t>
            </a:r>
            <a:endParaRPr lang="en-US" sz="4000" b="1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5"/>
          <p:cNvSpPr>
            <a:spLocks noChangeArrowheads="1" noChangeShapeType="1" noTextEdit="1"/>
          </p:cNvSpPr>
          <p:nvPr/>
        </p:nvSpPr>
        <p:spPr bwMode="auto">
          <a:xfrm>
            <a:off x="2916238" y="908050"/>
            <a:ext cx="3986212" cy="7096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ar-SA" sz="3600" b="1" i="1" kern="10"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تعلمتُ اليوم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103313" y="1916113"/>
            <a:ext cx="7572375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مراحل البرنامج السمعي </a:t>
            </a:r>
          </a:p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الخطوات التي تمر فيها الفكرة </a:t>
            </a:r>
          </a:p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النص الفني ومعاييره</a:t>
            </a:r>
          </a:p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إشكال النصوص الفنية السمعية التعليمية</a:t>
            </a:r>
          </a:p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برامج المقابلة والحوار وأنواعها </a:t>
            </a:r>
          </a:p>
          <a:p>
            <a:pPr algn="r" rt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برامج التمثيلية وأنواعها </a:t>
            </a:r>
          </a:p>
          <a:p>
            <a:pPr rtl="1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ar-SA" sz="2800" kern="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برنامج </a:t>
            </a:r>
            <a:r>
              <a:rPr lang="en-US" sz="5400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AUDACITY</a:t>
            </a:r>
            <a:r>
              <a:rPr lang="en-US" sz="5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5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</a:br>
            <a:r>
              <a:rPr lang="en-US" sz="54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WWW.AUDACITY.COM</a:t>
            </a:r>
            <a:endParaRPr lang="ar-SA" sz="5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3350" y="1839913"/>
          <a:ext cx="7158038" cy="2884487"/>
        </p:xfrm>
        <a:graphic>
          <a:graphicData uri="http://schemas.openxmlformats.org/presentationml/2006/ole">
            <p:oleObj spid="_x0000_s1026" name="Image" r:id="rId3" imgW="5172028" imgH="208483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103313" y="1052513"/>
            <a:ext cx="7572375" cy="4537075"/>
          </a:xfrm>
        </p:spPr>
        <p:txBody>
          <a:bodyPr/>
          <a:lstStyle/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مراحل البرنامج السمعي </a:t>
            </a:r>
          </a:p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الخطوات التي تمر فيها الفكرة </a:t>
            </a:r>
          </a:p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النص الفني ومعاييره</a:t>
            </a:r>
          </a:p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إشكال النصوص الفنية السمعية التعليمية</a:t>
            </a:r>
          </a:p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برامج المقابلة والحوار وأنواعها </a:t>
            </a:r>
          </a:p>
          <a:p>
            <a:pPr algn="r" rtl="1">
              <a:buClr>
                <a:schemeClr val="tx1"/>
              </a:buClr>
              <a:defRPr/>
            </a:pPr>
            <a:r>
              <a:rPr lang="ar-SA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برامج التمثيلية وأنواعها </a:t>
            </a:r>
          </a:p>
          <a:p>
            <a:pPr rtl="1">
              <a:buFont typeface="Wingdings" pitchFamily="2" charset="2"/>
              <a:buNone/>
              <a:defRPr/>
            </a:pPr>
            <a:endParaRPr lang="ar-SA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مراحل إنتاج   البرنامج الإذاعي 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400" b="1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8143875" y="5643563"/>
            <a:ext cx="571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3851275" y="836613"/>
            <a:ext cx="4860925" cy="3786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r>
              <a:rPr lang="ar-SA" sz="4000" b="1" dirty="0">
                <a:solidFill>
                  <a:srgbClr val="00B05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يمر البرنامج السمعي بعدة مراحل هي :</a:t>
            </a:r>
          </a:p>
          <a:p>
            <a:pPr algn="r" rtl="1">
              <a:defRPr/>
            </a:pPr>
            <a:endParaRPr lang="ar-SA" sz="4000" b="1" dirty="0">
              <a:solidFill>
                <a:srgbClr val="00B05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مرحلة الإعداد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مرحلة التنفيذ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مرحلة التقويم</a:t>
            </a:r>
          </a:p>
          <a:p>
            <a:pPr marL="514350" indent="-51435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مرحلة التسويق</a:t>
            </a:r>
            <a:endParaRPr lang="en-US" sz="4000" b="1" dirty="0">
              <a:solidFill>
                <a:srgbClr val="7030A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900113" y="836613"/>
            <a:ext cx="8053387" cy="5257800"/>
          </a:xfrm>
        </p:spPr>
        <p:txBody>
          <a:bodyPr/>
          <a:lstStyle/>
          <a:p>
            <a:pPr algn="r" rtl="1"/>
            <a:r>
              <a:rPr lang="ar-SA" smtClean="0">
                <a:solidFill>
                  <a:srgbClr val="7030A0"/>
                </a:solidFill>
              </a:rPr>
              <a:t>ويتم فيها اختيار وتحديد الفكرة وتعد الفكرة هي أساس البرنامج ويتم فيها:</a:t>
            </a:r>
          </a:p>
          <a:p>
            <a:pPr algn="r" rtl="1">
              <a:buFontTx/>
              <a:buAutoNum type="arabicParenR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تحديد الهدف</a:t>
            </a:r>
          </a:p>
          <a:p>
            <a:pPr algn="r" rtl="1">
              <a:buFontTx/>
              <a:buAutoNum type="arabicParenR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تحديد الجمهور المستهدف</a:t>
            </a:r>
          </a:p>
          <a:p>
            <a:pPr algn="r" rtl="1">
              <a:buFontTx/>
              <a:buAutoNum type="arabicParenR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جمع المعلومات</a:t>
            </a:r>
          </a:p>
          <a:p>
            <a:pPr algn="r" rtl="1">
              <a:buFontTx/>
              <a:buAutoNum type="arabicParenR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تحديد الشكل أو القالب</a:t>
            </a:r>
          </a:p>
          <a:p>
            <a:pPr algn="r" rtl="1">
              <a:buFontTx/>
              <a:buAutoNum type="arabicParenR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تحديد المدة الزمنية الملائمة</a:t>
            </a:r>
          </a:p>
          <a:p>
            <a:pPr algn="r" rtl="1" eaLnBrk="1" hangingPunct="1">
              <a:spcBef>
                <a:spcPts val="600"/>
              </a:spcBef>
              <a:buClr>
                <a:srgbClr val="C00000"/>
              </a:buClr>
              <a:buFontTx/>
              <a:buNone/>
            </a:pPr>
            <a:endParaRPr lang="en-US" sz="3500" smtClean="0">
              <a:cs typeface="AL-Mohanad Bold" pitchFamily="2" charset="-78"/>
            </a:endParaRPr>
          </a:p>
        </p:txBody>
      </p:sp>
      <p:sp>
        <p:nvSpPr>
          <p:cNvPr id="4" name="عنوان 1"/>
          <p:cNvSpPr txBox="1">
            <a:spLocks/>
          </p:cNvSpPr>
          <p:nvPr/>
        </p:nvSpPr>
        <p:spPr bwMode="gray">
          <a:xfrm>
            <a:off x="869950" y="188913"/>
            <a:ext cx="82740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rtl="1" eaLnBrk="0" hangingPunct="0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أولا : مرحلة الإعــداد</a:t>
            </a:r>
            <a:endParaRPr lang="en-US" sz="5400" b="1" dirty="0">
              <a:solidFill>
                <a:srgbClr val="C0000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74050" cy="4603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النص الفني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9219" name="عنصر نائب للمحتوى 2"/>
          <p:cNvSpPr>
            <a:spLocks noGrp="1"/>
          </p:cNvSpPr>
          <p:nvPr>
            <p:ph idx="1"/>
          </p:nvPr>
        </p:nvSpPr>
        <p:spPr>
          <a:xfrm>
            <a:off x="684213" y="914400"/>
            <a:ext cx="7926387" cy="3235325"/>
          </a:xfrm>
        </p:spPr>
        <p:txBody>
          <a:bodyPr/>
          <a:lstStyle/>
          <a:p>
            <a:pPr algn="r" rtl="1">
              <a:defRPr/>
            </a:pPr>
            <a:r>
              <a:rPr lang="ar-SA" dirty="0" smtClean="0">
                <a:solidFill>
                  <a:srgbClr val="7030A0"/>
                </a:solidFill>
              </a:rPr>
              <a:t>تعريف النص الفني :</a:t>
            </a:r>
          </a:p>
          <a:p>
            <a:pPr indent="20638" algn="r" rtl="1">
              <a:buFontTx/>
              <a:buNone/>
              <a:defRPr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هو تحوير المادة العلمية من هيئتها الأساسية كمادة مقروءة إلى مــادة حوارية أو تمثلية أو أسئلة وإجابات مع التــقــيد بجوهر ومحتوى المادة العلمية الأساسية ويقوم بهذا العمل كتاب متخصصون.</a:t>
            </a:r>
            <a:endParaRPr lang="en-US" sz="4000" b="1" dirty="0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052513"/>
            <a:ext cx="7772400" cy="4464050"/>
          </a:xfrm>
        </p:spPr>
        <p:txBody>
          <a:bodyPr/>
          <a:lstStyle/>
          <a:p>
            <a:pPr algn="r" rtl="1">
              <a:buFontTx/>
              <a:buNone/>
              <a:defRPr/>
            </a:pPr>
            <a:r>
              <a:rPr lang="ar-SA" sz="2800" b="1" dirty="0" smtClean="0">
                <a:solidFill>
                  <a:srgbClr val="7030A0"/>
                </a:solidFill>
              </a:rPr>
              <a:t>لكي يكون النص الفني جيدا يجب أن يراعى فيه ما يلي:</a:t>
            </a:r>
          </a:p>
          <a:p>
            <a:pPr algn="r" rtl="1">
              <a:buFontTx/>
              <a:buNone/>
              <a:defRPr/>
            </a:pPr>
            <a:endParaRPr lang="ar-SA" sz="2800" b="1" dirty="0" smtClean="0">
              <a:solidFill>
                <a:srgbClr val="7030A0"/>
              </a:solidFill>
            </a:endParaRPr>
          </a:p>
          <a:p>
            <a:pPr marL="514350" indent="-514350" algn="r" rtl="1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يكون مكتوبا بالغة العربية الفصحى</a:t>
            </a:r>
          </a:p>
          <a:p>
            <a:pPr marL="514350" indent="-514350" algn="r" rtl="1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تكون فقراته مسلسلة ومترابطة وغير مفككة</a:t>
            </a:r>
          </a:p>
          <a:p>
            <a:pPr marL="514350" indent="-514350" algn="r" rtl="1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يكون الغرض منه واضحا وليس فيه غموض ومطابقا للمادة العلمية</a:t>
            </a:r>
          </a:p>
          <a:p>
            <a:pPr marL="514350" indent="-514350" algn="r" rtl="1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تكون مدته الزمنية تكفي للوصول للهدف المطلوب من هذا النص</a:t>
            </a:r>
          </a:p>
          <a:p>
            <a:pPr marL="514350" indent="-514350" algn="r" rtl="1">
              <a:buFont typeface="+mj-lt"/>
              <a:buAutoNum type="arabicParenR"/>
              <a:defRPr/>
            </a:pPr>
            <a:r>
              <a:rPr lang="ar-SA" sz="36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يراعى فيه أنه نص فني سمعي ويكون معدا لهذا الأساس</a:t>
            </a:r>
          </a:p>
          <a:p>
            <a:pPr marL="514350" indent="-514350" algn="r" rtl="1">
              <a:buFont typeface="+mj-lt"/>
              <a:buAutoNum type="arabicParenR"/>
              <a:defRPr/>
            </a:pPr>
            <a:endParaRPr lang="ar-SA" sz="2800" dirty="0" smtClean="0"/>
          </a:p>
          <a:p>
            <a:pPr marL="514350" indent="-514350" algn="r" rtl="1">
              <a:buFont typeface="+mj-lt"/>
              <a:buAutoNum type="arabicParenR"/>
              <a:defRPr/>
            </a:pPr>
            <a:endParaRPr lang="en-US" sz="2800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572000" y="0"/>
            <a:ext cx="34147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5400" b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معايير النص الفني</a:t>
            </a:r>
            <a:endParaRPr lang="ar-SA" sz="5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5400" b="1" smtClean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أشكال النصوص الفنية السمعية التعليمية:</a:t>
            </a:r>
          </a:p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الحديث المباشر أو الإلقاء</a:t>
            </a:r>
          </a:p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المقابلة أو الحوار</a:t>
            </a:r>
          </a:p>
          <a:p>
            <a:pPr algn="r" rtl="1">
              <a:buFontTx/>
              <a:buAutoNum type="arabicPeriod"/>
            </a:pPr>
            <a:r>
              <a:rPr lang="ar-SA" sz="4000" b="1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التمثلية</a:t>
            </a:r>
            <a:endParaRPr lang="en-US" sz="4000" b="1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 algn="r" rtl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5400" kern="1200" dirty="0" smtClean="0">
                <a:solidFill>
                  <a:srgbClr val="C00000"/>
                </a:solidFill>
                <a:latin typeface="Arabic Typesetting" pitchFamily="66" charset="-78"/>
                <a:ea typeface="+mn-ea"/>
                <a:cs typeface="Arabic Typesetting" pitchFamily="66" charset="-78"/>
              </a:rPr>
              <a:t>يراعى عند كتابة الحديث عدة اعتبارات</a:t>
            </a:r>
            <a:endParaRPr lang="en-US" sz="5400" kern="1200" dirty="0">
              <a:solidFill>
                <a:srgbClr val="C00000"/>
              </a:solidFill>
              <a:latin typeface="Arabic Typesetting" pitchFamily="66" charset="-78"/>
              <a:ea typeface="+mn-ea"/>
              <a:cs typeface="Arabic Typesetting" pitchFamily="66" charset="-78"/>
            </a:endParaRPr>
          </a:p>
        </p:txBody>
      </p:sp>
      <p:sp>
        <p:nvSpPr>
          <p:cNvPr id="12291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1340768"/>
            <a:ext cx="8229600" cy="4205288"/>
          </a:xfrm>
        </p:spPr>
        <p:txBody>
          <a:bodyPr>
            <a:normAutofit fontScale="92500" lnSpcReduction="20000"/>
          </a:bodyPr>
          <a:lstStyle/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البداية الجذابة ودقة الاستهلال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اختيار الكلمات البسيطة والواضحة وتفادي الغموض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التنوع في طول الجمل والبعد عن الجمل الاعتراضية وصيغة المبني للمجهول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استخدام الكلمات الوصفية التي تتضمن صورا ذهنية 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يتسم بالحيوية والتنوع</a:t>
            </a:r>
          </a:p>
          <a:p>
            <a:pPr marL="514350" indent="-514350" algn="r" rtl="1">
              <a:buFontTx/>
              <a:buAutoNum type="arabicPeriod"/>
            </a:pP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أن تحتوي خاتمته على ملخص لمجمل المعلومات والأفكار التي توضح هدف المتحدث الأساسي</a:t>
            </a:r>
            <a:endParaRPr lang="en-US" sz="4000" b="1" dirty="0" smtClean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2854</TotalTime>
  <Words>367</Words>
  <Application>Microsoft Office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Image</vt:lpstr>
      <vt:lpstr>  وســل : وسائل الاتصال السمعية  الفصل الدراسي الثاني للعام الجامعي 1431 -1432هـ  </vt:lpstr>
      <vt:lpstr>Slide 2</vt:lpstr>
      <vt:lpstr>Slide 3</vt:lpstr>
      <vt:lpstr>Slide 4</vt:lpstr>
      <vt:lpstr>Slide 5</vt:lpstr>
      <vt:lpstr>النص الفني</vt:lpstr>
      <vt:lpstr>Slide 7</vt:lpstr>
      <vt:lpstr>Slide 8</vt:lpstr>
      <vt:lpstr>يراعى عند كتابة الحديث عدة اعتبارات</vt:lpstr>
      <vt:lpstr>أنواع برامج المقابلة والحوار</vt:lpstr>
      <vt:lpstr>قواعد عامة للتمثيلية الإذاعية</vt:lpstr>
      <vt:lpstr>أنواع برامج التمثيلية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ss</dc:creator>
  <cp:lastModifiedBy>admin</cp:lastModifiedBy>
  <cp:revision>109</cp:revision>
  <dcterms:created xsi:type="dcterms:W3CDTF">2008-03-15T20:29:39Z</dcterms:created>
  <dcterms:modified xsi:type="dcterms:W3CDTF">2012-10-08T08:34:12Z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TC011368001033</vt:lpwstr>
  </property>
</Properties>
</file>