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F3429-0EF9-481A-A2CC-7111F1E2FC36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C71362DB-87CD-44FC-B51B-F5BA4574C5B0}">
      <dgm:prSet phldrT="[نص]"/>
      <dgm:spPr/>
      <dgm:t>
        <a:bodyPr/>
        <a:lstStyle/>
        <a:p>
          <a:pPr rtl="1"/>
          <a:r>
            <a:rPr lang="ar-SA" dirty="0" smtClean="0"/>
            <a:t>الغدد</a:t>
          </a:r>
          <a:endParaRPr lang="ar-SA" dirty="0"/>
        </a:p>
      </dgm:t>
    </dgm:pt>
    <dgm:pt modelId="{7A5D240C-7B61-4DB7-9F04-900160A66F79}" type="parTrans" cxnId="{0ACC33B1-7CC9-434A-BE8A-190F2F29078A}">
      <dgm:prSet/>
      <dgm:spPr/>
      <dgm:t>
        <a:bodyPr/>
        <a:lstStyle/>
        <a:p>
          <a:pPr rtl="1"/>
          <a:endParaRPr lang="ar-SA"/>
        </a:p>
      </dgm:t>
    </dgm:pt>
    <dgm:pt modelId="{416BDBBC-FCCC-4647-88D6-314E68ABD175}" type="sibTrans" cxnId="{0ACC33B1-7CC9-434A-BE8A-190F2F29078A}">
      <dgm:prSet/>
      <dgm:spPr/>
      <dgm:t>
        <a:bodyPr/>
        <a:lstStyle/>
        <a:p>
          <a:pPr rtl="1"/>
          <a:endParaRPr lang="ar-SA"/>
        </a:p>
      </dgm:t>
    </dgm:pt>
    <dgm:pt modelId="{F61E5B42-4A90-4749-87BF-F8810548436C}">
      <dgm:prSet phldrT="[نص]"/>
      <dgm:spPr/>
      <dgm:t>
        <a:bodyPr/>
        <a:lstStyle/>
        <a:p>
          <a:pPr rtl="1"/>
          <a:r>
            <a:rPr lang="ar-SA" dirty="0" err="1" smtClean="0"/>
            <a:t>قنوية</a:t>
          </a:r>
          <a:r>
            <a:rPr lang="ar-SA" dirty="0" smtClean="0"/>
            <a:t>: تجمع موادها من الدم وتفرزها في </a:t>
          </a:r>
          <a:r>
            <a:rPr lang="ar-SA" dirty="0" smtClean="0"/>
            <a:t>قنوات ( دمعية, لعابية, عرقية ).</a:t>
          </a:r>
          <a:endParaRPr lang="ar-SA" dirty="0"/>
        </a:p>
      </dgm:t>
    </dgm:pt>
    <dgm:pt modelId="{44328A67-C8DD-402A-8335-8DFE0B3D0552}" type="parTrans" cxnId="{B8D49C0A-261E-4886-9F37-8C62C6C1D16D}">
      <dgm:prSet/>
      <dgm:spPr/>
      <dgm:t>
        <a:bodyPr/>
        <a:lstStyle/>
        <a:p>
          <a:pPr rtl="1"/>
          <a:endParaRPr lang="ar-SA"/>
        </a:p>
      </dgm:t>
    </dgm:pt>
    <dgm:pt modelId="{BCF96BEF-0B6C-4A83-BE07-AC7B57D1E2F5}" type="sibTrans" cxnId="{B8D49C0A-261E-4886-9F37-8C62C6C1D16D}">
      <dgm:prSet/>
      <dgm:spPr/>
      <dgm:t>
        <a:bodyPr/>
        <a:lstStyle/>
        <a:p>
          <a:pPr rtl="1"/>
          <a:endParaRPr lang="ar-SA"/>
        </a:p>
      </dgm:t>
    </dgm:pt>
    <dgm:pt modelId="{24E74DDE-6F47-469D-92EC-56340324F263}">
      <dgm:prSet phldrT="[نص]"/>
      <dgm:spPr/>
      <dgm:t>
        <a:bodyPr/>
        <a:lstStyle/>
        <a:p>
          <a:pPr rtl="1"/>
          <a:r>
            <a:rPr lang="ar-SA" dirty="0" smtClean="0"/>
            <a:t>صماء ( لا </a:t>
          </a:r>
          <a:r>
            <a:rPr lang="ar-SA" dirty="0" err="1" smtClean="0"/>
            <a:t>قنوية</a:t>
          </a:r>
          <a:r>
            <a:rPr lang="ar-SA" dirty="0" smtClean="0"/>
            <a:t>) تجمع موادها من الدم وتحولها إلى </a:t>
          </a:r>
          <a:r>
            <a:rPr lang="ar-SA" dirty="0" err="1" smtClean="0"/>
            <a:t>هرمونات</a:t>
          </a:r>
          <a:endParaRPr lang="ar-SA" dirty="0"/>
        </a:p>
      </dgm:t>
    </dgm:pt>
    <dgm:pt modelId="{7B715EEF-5782-43B8-8B7B-07B16D0F997F}" type="parTrans" cxnId="{B05C242F-812F-4DA0-963E-43DC953C0D9C}">
      <dgm:prSet/>
      <dgm:spPr/>
      <dgm:t>
        <a:bodyPr/>
        <a:lstStyle/>
        <a:p>
          <a:pPr rtl="1"/>
          <a:endParaRPr lang="ar-SA"/>
        </a:p>
      </dgm:t>
    </dgm:pt>
    <dgm:pt modelId="{C6616DC4-37EA-444D-B854-1B6FCD71828C}" type="sibTrans" cxnId="{B05C242F-812F-4DA0-963E-43DC953C0D9C}">
      <dgm:prSet/>
      <dgm:spPr/>
      <dgm:t>
        <a:bodyPr/>
        <a:lstStyle/>
        <a:p>
          <a:pPr rtl="1"/>
          <a:endParaRPr lang="ar-SA"/>
        </a:p>
      </dgm:t>
    </dgm:pt>
    <dgm:pt modelId="{99EB9914-0ED0-4B18-B0BB-454FB39939C7}">
      <dgm:prSet phldrT="[نص]"/>
      <dgm:spPr/>
      <dgm:t>
        <a:bodyPr/>
        <a:lstStyle/>
        <a:p>
          <a:pPr rtl="1"/>
          <a:r>
            <a:rPr lang="ar-SA" dirty="0" smtClean="0"/>
            <a:t>مشتركة: تقوم بالوظيفتين كالبنكرياس والغدد التناسلية.</a:t>
          </a:r>
          <a:endParaRPr lang="ar-SA" dirty="0"/>
        </a:p>
      </dgm:t>
    </dgm:pt>
    <dgm:pt modelId="{A0786E07-1988-431F-92CC-24FC05BF444C}" type="parTrans" cxnId="{19C310D1-D93F-49BE-8CD6-A034C6519791}">
      <dgm:prSet/>
      <dgm:spPr/>
      <dgm:t>
        <a:bodyPr/>
        <a:lstStyle/>
        <a:p>
          <a:pPr rtl="1"/>
          <a:endParaRPr lang="ar-SA"/>
        </a:p>
      </dgm:t>
    </dgm:pt>
    <dgm:pt modelId="{F4DEEDF9-DFC2-4FB2-8B64-D8DC586EE55C}" type="sibTrans" cxnId="{19C310D1-D93F-49BE-8CD6-A034C6519791}">
      <dgm:prSet/>
      <dgm:spPr/>
      <dgm:t>
        <a:bodyPr/>
        <a:lstStyle/>
        <a:p>
          <a:pPr rtl="1"/>
          <a:endParaRPr lang="ar-SA"/>
        </a:p>
      </dgm:t>
    </dgm:pt>
    <dgm:pt modelId="{3A82298A-B1BC-4447-B6D2-7B509AE9CEC9}" type="pres">
      <dgm:prSet presAssocID="{B17F3429-0EF9-481A-A2CC-7111F1E2FC3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785591F-5AD7-4136-93F0-B9F042966CDF}" type="pres">
      <dgm:prSet presAssocID="{C71362DB-87CD-44FC-B51B-F5BA4574C5B0}" presName="centerShape" presStyleLbl="node0" presStyleIdx="0" presStyleCnt="1"/>
      <dgm:spPr/>
      <dgm:t>
        <a:bodyPr/>
        <a:lstStyle/>
        <a:p>
          <a:pPr rtl="1"/>
          <a:endParaRPr lang="ar-SA"/>
        </a:p>
      </dgm:t>
    </dgm:pt>
    <dgm:pt modelId="{9E288F21-DBA6-4CB9-9BBB-FEC1733EFC87}" type="pres">
      <dgm:prSet presAssocID="{44328A67-C8DD-402A-8335-8DFE0B3D0552}" presName="parTrans" presStyleLbl="bgSibTrans2D1" presStyleIdx="0" presStyleCnt="3"/>
      <dgm:spPr/>
      <dgm:t>
        <a:bodyPr/>
        <a:lstStyle/>
        <a:p>
          <a:pPr rtl="1"/>
          <a:endParaRPr lang="ar-SA"/>
        </a:p>
      </dgm:t>
    </dgm:pt>
    <dgm:pt modelId="{2B06503A-9A5D-402A-AA33-271479B5DBB7}" type="pres">
      <dgm:prSet presAssocID="{F61E5B42-4A90-4749-87BF-F8810548436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3FD9480-DDF2-41F6-ACD9-1F87236294D2}" type="pres">
      <dgm:prSet presAssocID="{7B715EEF-5782-43B8-8B7B-07B16D0F997F}" presName="parTrans" presStyleLbl="bgSibTrans2D1" presStyleIdx="1" presStyleCnt="3"/>
      <dgm:spPr/>
      <dgm:t>
        <a:bodyPr/>
        <a:lstStyle/>
        <a:p>
          <a:pPr rtl="1"/>
          <a:endParaRPr lang="ar-SA"/>
        </a:p>
      </dgm:t>
    </dgm:pt>
    <dgm:pt modelId="{56D1AB9E-86B8-481F-B10E-AD7018A559BF}" type="pres">
      <dgm:prSet presAssocID="{24E74DDE-6F47-469D-92EC-56340324F26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0246954-B11B-49DB-9DAB-040F356B7796}" type="pres">
      <dgm:prSet presAssocID="{A0786E07-1988-431F-92CC-24FC05BF444C}" presName="parTrans" presStyleLbl="bgSibTrans2D1" presStyleIdx="2" presStyleCnt="3"/>
      <dgm:spPr/>
      <dgm:t>
        <a:bodyPr/>
        <a:lstStyle/>
        <a:p>
          <a:pPr rtl="1"/>
          <a:endParaRPr lang="ar-SA"/>
        </a:p>
      </dgm:t>
    </dgm:pt>
    <dgm:pt modelId="{30BE2245-54F5-4307-ACC4-52800B4DC748}" type="pres">
      <dgm:prSet presAssocID="{99EB9914-0ED0-4B18-B0BB-454FB39939C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E09B7A6-5312-42F3-BBED-B366EA09182D}" type="presOf" srcId="{B17F3429-0EF9-481A-A2CC-7111F1E2FC36}" destId="{3A82298A-B1BC-4447-B6D2-7B509AE9CEC9}" srcOrd="0" destOrd="0" presId="urn:microsoft.com/office/officeart/2005/8/layout/radial4"/>
    <dgm:cxn modelId="{24CE9728-9F10-4026-A536-39BEB14BD44D}" type="presOf" srcId="{24E74DDE-6F47-469D-92EC-56340324F263}" destId="{56D1AB9E-86B8-481F-B10E-AD7018A559BF}" srcOrd="0" destOrd="0" presId="urn:microsoft.com/office/officeart/2005/8/layout/radial4"/>
    <dgm:cxn modelId="{B05C242F-812F-4DA0-963E-43DC953C0D9C}" srcId="{C71362DB-87CD-44FC-B51B-F5BA4574C5B0}" destId="{24E74DDE-6F47-469D-92EC-56340324F263}" srcOrd="1" destOrd="0" parTransId="{7B715EEF-5782-43B8-8B7B-07B16D0F997F}" sibTransId="{C6616DC4-37EA-444D-B854-1B6FCD71828C}"/>
    <dgm:cxn modelId="{1F34E6CC-10BE-4045-A12B-521C2760705A}" type="presOf" srcId="{99EB9914-0ED0-4B18-B0BB-454FB39939C7}" destId="{30BE2245-54F5-4307-ACC4-52800B4DC748}" srcOrd="0" destOrd="0" presId="urn:microsoft.com/office/officeart/2005/8/layout/radial4"/>
    <dgm:cxn modelId="{F29F1A5B-4226-492E-AF78-D2990B29CB5E}" type="presOf" srcId="{7B715EEF-5782-43B8-8B7B-07B16D0F997F}" destId="{93FD9480-DDF2-41F6-ACD9-1F87236294D2}" srcOrd="0" destOrd="0" presId="urn:microsoft.com/office/officeart/2005/8/layout/radial4"/>
    <dgm:cxn modelId="{A3920C10-DF69-477B-B661-8A23CD1645C6}" type="presOf" srcId="{F61E5B42-4A90-4749-87BF-F8810548436C}" destId="{2B06503A-9A5D-402A-AA33-271479B5DBB7}" srcOrd="0" destOrd="0" presId="urn:microsoft.com/office/officeart/2005/8/layout/radial4"/>
    <dgm:cxn modelId="{B8D49C0A-261E-4886-9F37-8C62C6C1D16D}" srcId="{C71362DB-87CD-44FC-B51B-F5BA4574C5B0}" destId="{F61E5B42-4A90-4749-87BF-F8810548436C}" srcOrd="0" destOrd="0" parTransId="{44328A67-C8DD-402A-8335-8DFE0B3D0552}" sibTransId="{BCF96BEF-0B6C-4A83-BE07-AC7B57D1E2F5}"/>
    <dgm:cxn modelId="{D7F90AC6-0BA4-4516-A869-1684E901E630}" type="presOf" srcId="{C71362DB-87CD-44FC-B51B-F5BA4574C5B0}" destId="{9785591F-5AD7-4136-93F0-B9F042966CDF}" srcOrd="0" destOrd="0" presId="urn:microsoft.com/office/officeart/2005/8/layout/radial4"/>
    <dgm:cxn modelId="{CE194A67-ADBB-4185-8582-5AC4AB8B8512}" type="presOf" srcId="{44328A67-C8DD-402A-8335-8DFE0B3D0552}" destId="{9E288F21-DBA6-4CB9-9BBB-FEC1733EFC87}" srcOrd="0" destOrd="0" presId="urn:microsoft.com/office/officeart/2005/8/layout/radial4"/>
    <dgm:cxn modelId="{19C310D1-D93F-49BE-8CD6-A034C6519791}" srcId="{C71362DB-87CD-44FC-B51B-F5BA4574C5B0}" destId="{99EB9914-0ED0-4B18-B0BB-454FB39939C7}" srcOrd="2" destOrd="0" parTransId="{A0786E07-1988-431F-92CC-24FC05BF444C}" sibTransId="{F4DEEDF9-DFC2-4FB2-8B64-D8DC586EE55C}"/>
    <dgm:cxn modelId="{778CA039-1F19-4DAC-BA04-C330D7978A0B}" type="presOf" srcId="{A0786E07-1988-431F-92CC-24FC05BF444C}" destId="{00246954-B11B-49DB-9DAB-040F356B7796}" srcOrd="0" destOrd="0" presId="urn:microsoft.com/office/officeart/2005/8/layout/radial4"/>
    <dgm:cxn modelId="{0ACC33B1-7CC9-434A-BE8A-190F2F29078A}" srcId="{B17F3429-0EF9-481A-A2CC-7111F1E2FC36}" destId="{C71362DB-87CD-44FC-B51B-F5BA4574C5B0}" srcOrd="0" destOrd="0" parTransId="{7A5D240C-7B61-4DB7-9F04-900160A66F79}" sibTransId="{416BDBBC-FCCC-4647-88D6-314E68ABD175}"/>
    <dgm:cxn modelId="{E16C754F-D1D6-4D6C-977E-F94D4BBF7C1F}" type="presParOf" srcId="{3A82298A-B1BC-4447-B6D2-7B509AE9CEC9}" destId="{9785591F-5AD7-4136-93F0-B9F042966CDF}" srcOrd="0" destOrd="0" presId="urn:microsoft.com/office/officeart/2005/8/layout/radial4"/>
    <dgm:cxn modelId="{BA4A116C-B6C4-4C6B-935B-B02914F3C6BD}" type="presParOf" srcId="{3A82298A-B1BC-4447-B6D2-7B509AE9CEC9}" destId="{9E288F21-DBA6-4CB9-9BBB-FEC1733EFC87}" srcOrd="1" destOrd="0" presId="urn:microsoft.com/office/officeart/2005/8/layout/radial4"/>
    <dgm:cxn modelId="{4EFED017-1931-48C8-9AF1-2E4B33BB0CC3}" type="presParOf" srcId="{3A82298A-B1BC-4447-B6D2-7B509AE9CEC9}" destId="{2B06503A-9A5D-402A-AA33-271479B5DBB7}" srcOrd="2" destOrd="0" presId="urn:microsoft.com/office/officeart/2005/8/layout/radial4"/>
    <dgm:cxn modelId="{C737C9A4-825A-45F4-81D0-9316D04F11E6}" type="presParOf" srcId="{3A82298A-B1BC-4447-B6D2-7B509AE9CEC9}" destId="{93FD9480-DDF2-41F6-ACD9-1F87236294D2}" srcOrd="3" destOrd="0" presId="urn:microsoft.com/office/officeart/2005/8/layout/radial4"/>
    <dgm:cxn modelId="{84C67F01-AA49-4A5A-A25A-1755AAE32D67}" type="presParOf" srcId="{3A82298A-B1BC-4447-B6D2-7B509AE9CEC9}" destId="{56D1AB9E-86B8-481F-B10E-AD7018A559BF}" srcOrd="4" destOrd="0" presId="urn:microsoft.com/office/officeart/2005/8/layout/radial4"/>
    <dgm:cxn modelId="{FD8E3E2E-0E66-4610-93F8-3FDD293DB818}" type="presParOf" srcId="{3A82298A-B1BC-4447-B6D2-7B509AE9CEC9}" destId="{00246954-B11B-49DB-9DAB-040F356B7796}" srcOrd="5" destOrd="0" presId="urn:microsoft.com/office/officeart/2005/8/layout/radial4"/>
    <dgm:cxn modelId="{3C633CD0-190A-4FA3-8859-9A3D33FF11C1}" type="presParOf" srcId="{3A82298A-B1BC-4447-B6D2-7B509AE9CEC9}" destId="{30BE2245-54F5-4307-ACC4-52800B4DC748}" srcOrd="6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B267DA4-27F2-4B5C-AEF7-24B5681DAC48}" type="datetimeFigureOut">
              <a:rPr lang="ar-SA" smtClean="0"/>
              <a:pPr/>
              <a:t>16/11/33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FBA58D0-DE07-4A5B-AF52-1E567D04591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المحاضرة الرابعة</a:t>
            </a:r>
            <a:endParaRPr lang="ar-SA" sz="48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2214554"/>
            <a:ext cx="7406640" cy="3071834"/>
          </a:xfrm>
        </p:spPr>
        <p:txBody>
          <a:bodyPr>
            <a:noAutofit/>
          </a:bodyPr>
          <a:lstStyle/>
          <a:p>
            <a:pPr algn="ctr"/>
            <a:endParaRPr lang="ar-SA" sz="6000" b="1" dirty="0" smtClean="0"/>
          </a:p>
          <a:p>
            <a:pPr algn="ctr"/>
            <a:r>
              <a:rPr lang="ar-SA" sz="6000" b="1" dirty="0" smtClean="0"/>
              <a:t>العوامل المؤثرة في النمو 2</a:t>
            </a:r>
            <a:endParaRPr lang="ar-SA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7- الوسط الاجتماعي العام:</a:t>
            </a:r>
          </a:p>
          <a:p>
            <a:r>
              <a:rPr lang="ar-SA" b="1" dirty="0" smtClean="0"/>
              <a:t>يخرج هذا العامل عن نطاق الأسرة المحدود ليشمل المجتمع الخارجي العام, فهو يؤثر على الفرد بطريقة مباشرة أو غير مباشرة.</a:t>
            </a:r>
          </a:p>
          <a:p>
            <a:r>
              <a:rPr lang="ar-SA" b="1" dirty="0" smtClean="0"/>
              <a:t>على سبيل مثال: تأثير كل من الأصحاب, ووسائل الإعلام على اختلافها, وما يسود في المجتمع من أفكار وعادات وتقاليد.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8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للغدد الصماء جانب فسيولوجي تؤدي الوراثة دوراً هاماً فيه, وتلعب فيه العوامل البيئية دوراً لا </a:t>
            </a:r>
            <a:r>
              <a:rPr lang="ar-SA" b="1" dirty="0" err="1" smtClean="0"/>
              <a:t>يستهان</a:t>
            </a:r>
            <a:r>
              <a:rPr lang="ar-SA" b="1" dirty="0" smtClean="0"/>
              <a:t> فيه أيضاً.</a:t>
            </a:r>
          </a:p>
          <a:p>
            <a:r>
              <a:rPr lang="ar-SA" b="1" dirty="0" smtClean="0"/>
              <a:t>والهدف الأساسي من الحديث عن الغدد الصماء في هذا الفصل هو معرفة تأثيرها على نمو الطفل وسلوكياته.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الـــغــــــدد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الغدد</a:t>
            </a:r>
          </a:p>
          <a:p>
            <a:pPr algn="ctr"/>
            <a:endParaRPr lang="ar-SA" b="1" dirty="0"/>
          </a:p>
        </p:txBody>
      </p:sp>
      <p:graphicFrame>
        <p:nvGraphicFramePr>
          <p:cNvPr id="4" name="رسم تخطيطي 3"/>
          <p:cNvGraphicFramePr/>
          <p:nvPr/>
        </p:nvGraphicFramePr>
        <p:xfrm>
          <a:off x="1524000" y="1500174"/>
          <a:ext cx="6905652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b="1" dirty="0" smtClean="0"/>
              <a:t>الغدد الصماء</a:t>
            </a:r>
            <a:endParaRPr lang="ar-SA" sz="4800" dirty="0"/>
          </a:p>
        </p:txBody>
      </p:sp>
      <p:pic>
        <p:nvPicPr>
          <p:cNvPr id="6" name="عنصر نائب للمحتوى 5" descr="s5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447800"/>
            <a:ext cx="7000923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400" b="1" dirty="0" smtClean="0"/>
              <a:t>الغدد الصماء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1- الغدة النخامية:</a:t>
            </a:r>
          </a:p>
          <a:p>
            <a:r>
              <a:rPr lang="ar-SA" b="1" dirty="0" smtClean="0"/>
              <a:t>يطلق عليها سيدة الغدد, لأنها تتحكم ببقية الغدد الصماء بالجسم.</a:t>
            </a:r>
          </a:p>
          <a:p>
            <a:r>
              <a:rPr lang="ar-SA" b="1" dirty="0" smtClean="0"/>
              <a:t>يفرز الفص الأمامي منها هرمون النمو, حيث يتحكم بالنمو الطولي للفرد وتأثيرها يترتب عليه توقيت خلل إفرازه.</a:t>
            </a:r>
          </a:p>
          <a:p>
            <a:r>
              <a:rPr lang="ar-SA" b="1" dirty="0" smtClean="0"/>
              <a:t>زيادته في الطفولة والمراهقة= تسارع غير طبيعي في طول الفرد ( عملقة ).</a:t>
            </a:r>
          </a:p>
          <a:p>
            <a:r>
              <a:rPr lang="ar-SA" b="1" dirty="0" smtClean="0"/>
              <a:t>نقصه في الطفولة والمراهقة= تأخر النمو الطولي وقد يسبب </a:t>
            </a:r>
            <a:r>
              <a:rPr lang="ar-SA" b="1" dirty="0" err="1" smtClean="0"/>
              <a:t>القماءة</a:t>
            </a:r>
            <a:r>
              <a:rPr lang="ar-SA" b="1" dirty="0" smtClean="0"/>
              <a:t> أو </a:t>
            </a:r>
            <a:r>
              <a:rPr lang="ar-SA" b="1" dirty="0" err="1" smtClean="0"/>
              <a:t>القزامة</a:t>
            </a:r>
            <a:r>
              <a:rPr lang="ar-SA" b="1" dirty="0" smtClean="0"/>
              <a:t>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2- الغدة الصنوبرية:</a:t>
            </a:r>
          </a:p>
          <a:p>
            <a:r>
              <a:rPr lang="ar-SA" b="1" dirty="0" smtClean="0"/>
              <a:t>تشبه حبة الصنوبر, لها علاقة بالساعة البيولوجية للجسم.</a:t>
            </a:r>
          </a:p>
          <a:p>
            <a:r>
              <a:rPr lang="ar-SA" b="1" dirty="0" smtClean="0"/>
              <a:t>تفرز هرمون </a:t>
            </a:r>
            <a:r>
              <a:rPr lang="ar-SA" b="1" dirty="0" err="1" smtClean="0"/>
              <a:t>الميلاتونين</a:t>
            </a:r>
            <a:r>
              <a:rPr lang="ar-SA" b="1" dirty="0" smtClean="0"/>
              <a:t>.</a:t>
            </a:r>
          </a:p>
          <a:p>
            <a:r>
              <a:rPr lang="ar-SA" b="1" dirty="0" smtClean="0"/>
              <a:t>التحكم في نمو الغدد الجنسية أثناء الطفولة.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3- الغدة الدرقية:</a:t>
            </a:r>
          </a:p>
          <a:p>
            <a:r>
              <a:rPr lang="ar-SA" b="1" dirty="0" smtClean="0"/>
              <a:t>تفرز هرمون </a:t>
            </a:r>
            <a:r>
              <a:rPr lang="ar-SA" b="1" dirty="0" err="1" smtClean="0"/>
              <a:t>الثيروكسين</a:t>
            </a:r>
            <a:r>
              <a:rPr lang="ar-SA" b="1" dirty="0" smtClean="0"/>
              <a:t> الذي ينظم عملية التمثيل الغذائي وتحويل الغذاء إلى طاقة.</a:t>
            </a:r>
          </a:p>
          <a:p>
            <a:r>
              <a:rPr lang="ar-SA" b="1" dirty="0" smtClean="0"/>
              <a:t>تأثير خلل هذا الهرمون يرتبط بالتوقيت الذي حصل فيه هذا الخلل.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نقص خلال الحمل والسنة الأولى= </a:t>
            </a:r>
            <a:r>
              <a:rPr lang="ar-SA" b="1" dirty="0" smtClean="0"/>
              <a:t>ضعف نمو الدماغ.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نقص بعد العام الأول= </a:t>
            </a:r>
            <a:r>
              <a:rPr lang="ar-SA" b="1" dirty="0" smtClean="0"/>
              <a:t>تأخر في النمو, ترهل الجسم, الكسل والبلادة, ترهل جفون العين.</a:t>
            </a:r>
          </a:p>
          <a:p>
            <a:endParaRPr lang="ar-SA" b="1" dirty="0" smtClean="0"/>
          </a:p>
          <a:p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3- الغدة الدرقية: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زيادة في الطفولة= </a:t>
            </a:r>
            <a:r>
              <a:rPr lang="ar-SA" b="1" dirty="0" smtClean="0"/>
              <a:t>سرعة غير طبيعية في النمو, نحافة, زيادة في النشاط, جحوظ العينان.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نقص لدى الكبار= </a:t>
            </a:r>
            <a:r>
              <a:rPr lang="ar-SA" b="1" dirty="0" smtClean="0"/>
              <a:t>ترهل الجسم, بطء الاستجابة جفاف الجلد, تساقط الشعر ( </a:t>
            </a:r>
            <a:r>
              <a:rPr lang="ar-SA" b="1" dirty="0" err="1" smtClean="0"/>
              <a:t>ميكسديما</a:t>
            </a:r>
            <a:r>
              <a:rPr lang="ar-SA" b="1" dirty="0" smtClean="0"/>
              <a:t> ).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زيادته عند الكبار= </a:t>
            </a:r>
            <a:r>
              <a:rPr lang="ar-SA" b="1" dirty="0" smtClean="0"/>
              <a:t>نحافة, عصبية, جحوظ في العينين, كثرة الحركة, ورعشة في الأطراف (</a:t>
            </a:r>
            <a:r>
              <a:rPr lang="ar-SA" b="1" dirty="0" err="1" smtClean="0"/>
              <a:t>جريفز</a:t>
            </a:r>
            <a:r>
              <a:rPr lang="ar-SA" b="1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b="1" dirty="0" smtClean="0"/>
              <a:t>الغدد الصماء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4- الغدد جارات الدرقية:</a:t>
            </a:r>
          </a:p>
          <a:p>
            <a:r>
              <a:rPr lang="ar-SA" b="1" dirty="0" smtClean="0"/>
              <a:t>تفرز هرمون </a:t>
            </a:r>
            <a:r>
              <a:rPr lang="ar-SA" b="1" dirty="0" err="1" smtClean="0"/>
              <a:t>الباراثيرود</a:t>
            </a:r>
            <a:r>
              <a:rPr lang="ar-SA" b="1" dirty="0" smtClean="0"/>
              <a:t> الذي يتحكم في مستوى الكالسيوم والفسفور في الجسم.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نقصه = </a:t>
            </a:r>
            <a:r>
              <a:rPr lang="ar-SA" b="1" dirty="0" smtClean="0"/>
              <a:t>اختلال في الجانب الانفعالي كالتهيج العصبي والقلق والضيق والتوتر.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زيادته= </a:t>
            </a:r>
            <a:r>
              <a:rPr lang="ar-SA" b="1" dirty="0" smtClean="0"/>
              <a:t>لين وتشوه في عظام الطفل.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5400" b="1" dirty="0" smtClean="0"/>
              <a:t>الغدد الصماء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5- الغدة </a:t>
            </a:r>
            <a:r>
              <a:rPr lang="ar-SA" sz="3600" b="1" dirty="0" err="1" smtClean="0">
                <a:solidFill>
                  <a:srgbClr val="FF0000"/>
                </a:solidFill>
              </a:rPr>
              <a:t>الثيموسية</a:t>
            </a:r>
            <a:r>
              <a:rPr lang="ar-SA" sz="3600" b="1" dirty="0" smtClean="0">
                <a:solidFill>
                  <a:srgbClr val="FF0000"/>
                </a:solidFill>
              </a:rPr>
              <a:t> ( </a:t>
            </a:r>
            <a:r>
              <a:rPr lang="ar-SA" sz="3600" b="1" dirty="0" err="1" smtClean="0">
                <a:solidFill>
                  <a:srgbClr val="FF0000"/>
                </a:solidFill>
              </a:rPr>
              <a:t>الزعترية</a:t>
            </a:r>
            <a:r>
              <a:rPr lang="ar-SA" sz="3600" b="1" dirty="0" smtClean="0">
                <a:solidFill>
                  <a:srgbClr val="FF0000"/>
                </a:solidFill>
              </a:rPr>
              <a:t> ):</a:t>
            </a:r>
          </a:p>
          <a:p>
            <a:r>
              <a:rPr lang="ar-SA" b="1" dirty="0" smtClean="0"/>
              <a:t>كف نشاط الغدد الجنسية أثناء الطفولة.</a:t>
            </a:r>
          </a:p>
          <a:p>
            <a:r>
              <a:rPr lang="ar-SA" b="1" dirty="0" smtClean="0"/>
              <a:t>يضمر حجمها بعد البلوغ.</a:t>
            </a:r>
          </a:p>
          <a:p>
            <a:r>
              <a:rPr lang="ar-SA" b="1" dirty="0" smtClean="0"/>
              <a:t>لها علاقة بمناعة الجسم ضد الأمراض.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هناك عدد من العوامل التي يتعرض لها الفرد بعد الولادة, وهي أكثر تعدداً من العوامل التي تحدث أثناء الحمل.</a:t>
            </a:r>
            <a:endParaRPr lang="ar-SA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6- الغدتان </a:t>
            </a:r>
            <a:r>
              <a:rPr lang="ar-SA" sz="3600" b="1" dirty="0" err="1" smtClean="0">
                <a:solidFill>
                  <a:srgbClr val="FF0000"/>
                </a:solidFill>
              </a:rPr>
              <a:t>الكظريتان</a:t>
            </a:r>
            <a:r>
              <a:rPr lang="ar-SA" sz="3600" b="1" dirty="0" smtClean="0">
                <a:solidFill>
                  <a:srgbClr val="FF0000"/>
                </a:solidFill>
              </a:rPr>
              <a:t> :</a:t>
            </a:r>
          </a:p>
          <a:p>
            <a:r>
              <a:rPr lang="ar-SA" b="1" dirty="0" smtClean="0"/>
              <a:t>تفرز هرمون </a:t>
            </a:r>
            <a:r>
              <a:rPr lang="ar-SA" b="1" dirty="0" err="1" smtClean="0"/>
              <a:t>الإدرينالين</a:t>
            </a:r>
            <a:r>
              <a:rPr lang="ar-SA" b="1" dirty="0" smtClean="0"/>
              <a:t> ( هرمون الانفعال ) يهيأ الفرد لمواقف الغضب والخوف.</a:t>
            </a:r>
          </a:p>
          <a:p>
            <a:endParaRPr lang="ar-SA" b="1" dirty="0"/>
          </a:p>
        </p:txBody>
      </p:sp>
      <p:pic>
        <p:nvPicPr>
          <p:cNvPr id="4" name="صورة 3" descr=";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429000"/>
            <a:ext cx="3740491" cy="2357452"/>
          </a:xfrm>
          <a:prstGeom prst="rect">
            <a:avLst/>
          </a:prstGeom>
        </p:spPr>
      </p:pic>
      <p:pic>
        <p:nvPicPr>
          <p:cNvPr id="5" name="صورة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6380" y="3429000"/>
            <a:ext cx="3643338" cy="23526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7- الغدد الجنسية ( التناسلية ):</a:t>
            </a:r>
          </a:p>
          <a:p>
            <a:r>
              <a:rPr lang="ar-SA" b="1" dirty="0" smtClean="0"/>
              <a:t>هما الخصيتان عند الرجل والمبيضان عند المرأة.</a:t>
            </a:r>
          </a:p>
          <a:p>
            <a:r>
              <a:rPr lang="ar-SA" b="1" dirty="0" err="1" smtClean="0"/>
              <a:t>الهرمونات</a:t>
            </a:r>
            <a:r>
              <a:rPr lang="ar-SA" b="1" dirty="0" smtClean="0"/>
              <a:t> التي تفرزها هذه الغدد مسئولة عن ما يميز الذكور عن الإناث من الخصائص النفسية والجسمية.</a:t>
            </a:r>
          </a:p>
          <a:p>
            <a:r>
              <a:rPr lang="ar-SA" b="1" dirty="0" smtClean="0"/>
              <a:t>هرمون </a:t>
            </a:r>
            <a:r>
              <a:rPr lang="ar-SA" b="1" dirty="0" err="1" smtClean="0"/>
              <a:t>الاستروجين</a:t>
            </a:r>
            <a:r>
              <a:rPr lang="ar-SA" b="1" dirty="0" smtClean="0"/>
              <a:t> </a:t>
            </a:r>
            <a:r>
              <a:rPr lang="ar-SA" b="1" dirty="0" err="1" smtClean="0"/>
              <a:t>والبروجسترون</a:t>
            </a:r>
            <a:r>
              <a:rPr lang="ar-SA" b="1" dirty="0" smtClean="0"/>
              <a:t> عند الإناث.</a:t>
            </a:r>
          </a:p>
          <a:p>
            <a:r>
              <a:rPr lang="ar-SA" b="1" dirty="0" smtClean="0"/>
              <a:t>وهرمون </a:t>
            </a:r>
            <a:r>
              <a:rPr lang="ar-SA" b="1" dirty="0" err="1" smtClean="0"/>
              <a:t>التستسترون</a:t>
            </a:r>
            <a:r>
              <a:rPr lang="ar-SA" b="1" dirty="0" smtClean="0"/>
              <a:t> عند الذكور( نمو الصفات الذكرية, نمو الحنجرة, وخشونة الصوت, عرض المنكبين, ظهور شعر الذقن).</a:t>
            </a:r>
          </a:p>
          <a:p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b="1" dirty="0" smtClean="0"/>
              <a:t>الغدد الصماء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 smtClean="0"/>
              <a:t>- يفرز المبيض نوعين من </a:t>
            </a:r>
            <a:r>
              <a:rPr lang="ar-SA" b="1" dirty="0" err="1" smtClean="0"/>
              <a:t>الهرمونات</a:t>
            </a:r>
            <a:r>
              <a:rPr lang="ar-SA" b="1" dirty="0" smtClean="0"/>
              <a:t> الجنسية الأنثوية: </a:t>
            </a:r>
            <a:r>
              <a:rPr lang="ar-SA" b="1" dirty="0" err="1" smtClean="0"/>
              <a:t>الإستروجين</a:t>
            </a:r>
            <a:r>
              <a:rPr lang="ar-SA" b="1" dirty="0" smtClean="0"/>
              <a:t> </a:t>
            </a:r>
            <a:r>
              <a:rPr lang="ar-SA" b="1" dirty="0" err="1" smtClean="0"/>
              <a:t>والبروجسترون</a:t>
            </a:r>
            <a:r>
              <a:rPr lang="ar-SA" b="1" dirty="0" smtClean="0"/>
              <a:t>.</a:t>
            </a:r>
          </a:p>
          <a:p>
            <a:r>
              <a:rPr lang="ar-SA" b="1" dirty="0" err="1" smtClean="0">
                <a:solidFill>
                  <a:srgbClr val="FF0000"/>
                </a:solidFill>
              </a:rPr>
              <a:t>الاستروجين</a:t>
            </a:r>
            <a:r>
              <a:rPr lang="ar-SA" b="1" dirty="0" smtClean="0">
                <a:solidFill>
                  <a:srgbClr val="FF0000"/>
                </a:solidFill>
              </a:rPr>
              <a:t>: </a:t>
            </a:r>
            <a:r>
              <a:rPr lang="ar-SA" b="1" dirty="0" smtClean="0"/>
              <a:t>مسئول عن نمو وتطور أعضاء التناسل في المرأة, وظهور الصفات الجنسية الأنثوية الثانوية ( رقة الصوت, بروز النهدين, ترسب الدهون في الفخذين والأرداف), وتهيئة جدار الرحم لاستقبال البويضة المخصبة.</a:t>
            </a:r>
          </a:p>
          <a:p>
            <a:r>
              <a:rPr lang="ar-SA" b="1" dirty="0" err="1" smtClean="0">
                <a:solidFill>
                  <a:srgbClr val="FF0000"/>
                </a:solidFill>
              </a:rPr>
              <a:t>البروجسترون</a:t>
            </a:r>
            <a:r>
              <a:rPr lang="ar-SA" b="1" dirty="0" smtClean="0">
                <a:solidFill>
                  <a:srgbClr val="FF0000"/>
                </a:solidFill>
              </a:rPr>
              <a:t>: </a:t>
            </a:r>
            <a:r>
              <a:rPr lang="ar-SA" b="1" dirty="0" smtClean="0"/>
              <a:t>هرمون الحمل فهو يتعاون مع </a:t>
            </a:r>
            <a:r>
              <a:rPr lang="ar-SA" b="1" dirty="0" err="1" smtClean="0"/>
              <a:t>الاستروجين</a:t>
            </a:r>
            <a:r>
              <a:rPr lang="ar-SA" b="1" dirty="0" smtClean="0"/>
              <a:t> في تهيئة جدار الرحم لاستقبال البويضة المخصبة, والمحافظة على الجنين, يمنع نضج حويصلات المبيض أثناء الحمل ووقف الدورة الشهرية, لذا يعتبر مادة فعالة لمنع الحمل.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sz="4800" b="1" dirty="0" smtClean="0"/>
              <a:t>المراجع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1- المفدى, عمر عبد الرحمن ( 1423 ). علم نفس المراحل العمرية. الرياض: مطبعة دار طيبة.</a:t>
            </a:r>
            <a:endParaRPr lang="ar-SA" b="1" smtClean="0"/>
          </a:p>
          <a:p>
            <a:pPr>
              <a:buNone/>
            </a:pPr>
            <a:endParaRPr lang="ar-SA" b="1" dirty="0" smtClean="0"/>
          </a:p>
          <a:p>
            <a:r>
              <a:rPr lang="ar-SA" b="1" dirty="0" smtClean="0"/>
              <a:t>2- عبد الفتاح, رشدي فتوح ( 1988 ). أساسيات عامة في علم </a:t>
            </a:r>
            <a:r>
              <a:rPr lang="ar-SA" b="1" dirty="0" err="1" smtClean="0"/>
              <a:t>الفسيولوجيا</a:t>
            </a:r>
            <a:r>
              <a:rPr lang="ar-SA" b="1" dirty="0" smtClean="0"/>
              <a:t>. ذات السلاسل للطباعة والنشر.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1- التغذية:</a:t>
            </a:r>
          </a:p>
          <a:p>
            <a:r>
              <a:rPr lang="ar-SA" b="1" dirty="0" smtClean="0"/>
              <a:t>يظل الغذاء ذا أهمية في النمو بعد الولادة؛ ولكن خطورة نقص التغذية تقل بعد نهاية العام الأول.</a:t>
            </a:r>
          </a:p>
          <a:p>
            <a:r>
              <a:rPr lang="ar-SA" b="1" dirty="0" smtClean="0"/>
              <a:t>أمّا النقص الشديد خلال العام الأول تكمن خطورته في التأثير على نمو الدماغ, والذي لا يمكن تعويضه بعد ذلك.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2- الأمراض والحوادث التي يتعرض لها الفرد:</a:t>
            </a:r>
          </a:p>
          <a:p>
            <a:r>
              <a:rPr lang="ar-SA" b="1" dirty="0" smtClean="0"/>
              <a:t>تقسم إلى نوعين من حيث التأثير:</a:t>
            </a:r>
          </a:p>
          <a:p>
            <a:r>
              <a:rPr lang="ar-SA" b="1" dirty="0" smtClean="0"/>
              <a:t>أ- تأثير مباشر.</a:t>
            </a:r>
          </a:p>
          <a:p>
            <a:r>
              <a:rPr lang="ar-SA" b="1" dirty="0" smtClean="0"/>
              <a:t>ب- تأثير غير مباشر.</a:t>
            </a:r>
          </a:p>
          <a:p>
            <a:r>
              <a:rPr lang="ar-SA" b="1" dirty="0" smtClean="0"/>
              <a:t>ومن أكثر الحوادث التي يتعرض لها الأطفال حوادث الميلاد, ومن أهمها التدخل الطبي لإخراج الجنين باستخدام جهاز </a:t>
            </a:r>
            <a:r>
              <a:rPr lang="ar-SA" b="1" dirty="0" err="1" smtClean="0"/>
              <a:t>الجفت</a:t>
            </a:r>
            <a:r>
              <a:rPr lang="ar-SA" b="1" dirty="0" smtClean="0"/>
              <a:t>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pic>
        <p:nvPicPr>
          <p:cNvPr id="4" name="صورة 3" descr="hg[tj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2143116"/>
            <a:ext cx="3395323" cy="3286148"/>
          </a:xfrm>
          <a:prstGeom prst="rect">
            <a:avLst/>
          </a:prstGeom>
        </p:spPr>
      </p:pic>
      <p:pic>
        <p:nvPicPr>
          <p:cNvPr id="5" name="عنصر نائب للمحتوى 4" descr="[tj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43504" y="2143116"/>
            <a:ext cx="3313735" cy="33037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3- أسلوب التنشئة الأسرية:</a:t>
            </a:r>
          </a:p>
          <a:p>
            <a:r>
              <a:rPr lang="ar-SA" b="1" dirty="0" smtClean="0"/>
              <a:t>النمو لا يقتصر على الجانب الجسمي فحسب, بل يشمل عدد من الجوانب الأخرى كالعقلي والانفعالي والاجتماعي.</a:t>
            </a:r>
          </a:p>
          <a:p>
            <a:r>
              <a:rPr lang="ar-SA" b="1" dirty="0" smtClean="0"/>
              <a:t>نمو هذه الجوانب يتأثر كثيراً بما يتلقاه الفرد من تنشئة اجتماعية تبدأ بالأسرة.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4- عمر الوالدين:</a:t>
            </a:r>
          </a:p>
          <a:p>
            <a:r>
              <a:rPr lang="ar-SA" b="1" dirty="0" smtClean="0"/>
              <a:t>يكون تأثير عمر الوالدين غير مباشر تبعاً للمرحلة التي يمر </a:t>
            </a:r>
            <a:r>
              <a:rPr lang="ar-SA" b="1" dirty="0" err="1" smtClean="0"/>
              <a:t>بها</a:t>
            </a:r>
            <a:r>
              <a:rPr lang="ar-SA" b="1" dirty="0" smtClean="0"/>
              <a:t> كل منهما فقد يكونان في مرحلة الشباب أو مرحلة الكهولة, وقد يدخل الأب مرحلة الشيخوخة والابن لا زال طفلاً.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5- الوضع الاقتصادي والتعليمي للأسرة:</a:t>
            </a:r>
          </a:p>
          <a:p>
            <a:r>
              <a:rPr lang="ar-SA" b="1" dirty="0" smtClean="0"/>
              <a:t>بينت العديد من الدراسات أن أسلوب التنشئة الذي يتبعه الوالدان ذو المستوى التعليمي العالي يختلف عما يتبعه الوالدان ذوي التعليم البسيط.</a:t>
            </a:r>
          </a:p>
          <a:p>
            <a:r>
              <a:rPr lang="ar-SA" b="1" dirty="0" smtClean="0"/>
              <a:t>يركز كل منهما على جوانب مختلفة؛ مما ينعكس أثره على </a:t>
            </a:r>
            <a:r>
              <a:rPr lang="ar-SA" b="1" dirty="0" err="1" smtClean="0"/>
              <a:t>النشأ</a:t>
            </a:r>
            <a:r>
              <a:rPr lang="ar-SA" b="1" dirty="0" smtClean="0"/>
              <a:t>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 بعد الولادة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solidFill>
                  <a:srgbClr val="FF0000"/>
                </a:solidFill>
              </a:rPr>
              <a:t>6- ترتيب الميلاد:</a:t>
            </a:r>
          </a:p>
          <a:p>
            <a:r>
              <a:rPr lang="ar-SA" b="1" dirty="0" smtClean="0"/>
              <a:t>يرتبط بعدة عوامل هي:</a:t>
            </a:r>
          </a:p>
          <a:p>
            <a:r>
              <a:rPr lang="ar-SA" b="1" dirty="0" smtClean="0"/>
              <a:t>أ- عمر الوالدين.</a:t>
            </a:r>
          </a:p>
          <a:p>
            <a:r>
              <a:rPr lang="ar-SA" b="1" dirty="0" smtClean="0"/>
              <a:t>ب- الاهتمام.</a:t>
            </a:r>
          </a:p>
          <a:p>
            <a:r>
              <a:rPr lang="ar-SA" b="1" dirty="0" err="1" smtClean="0"/>
              <a:t>جـ</a:t>
            </a:r>
            <a:r>
              <a:rPr lang="ar-SA" b="1" dirty="0" smtClean="0"/>
              <a:t>- خبرة الوالدين.</a:t>
            </a:r>
          </a:p>
          <a:p>
            <a:r>
              <a:rPr lang="ar-SA" b="1" dirty="0" smtClean="0"/>
              <a:t>د- حجم الأسرة.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405</TotalTime>
  <Words>910</Words>
  <Application>Microsoft Office PowerPoint</Application>
  <PresentationFormat>عرض على الشاشة (3:4)‏</PresentationFormat>
  <Paragraphs>97</Paragraphs>
  <Slides>23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انقلاب</vt:lpstr>
      <vt:lpstr>المحاضرة الرابعة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العوامل البيئية بعد الولادة</vt:lpstr>
      <vt:lpstr>الغدد الصماء</vt:lpstr>
      <vt:lpstr>الـــغــــــدد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الغدد الصماء</vt:lpstr>
      <vt:lpstr>المراجع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الرابعة</dc:title>
  <dc:creator>HASEB</dc:creator>
  <cp:lastModifiedBy>HASEB</cp:lastModifiedBy>
  <cp:revision>46</cp:revision>
  <dcterms:created xsi:type="dcterms:W3CDTF">2012-09-30T14:25:58Z</dcterms:created>
  <dcterms:modified xsi:type="dcterms:W3CDTF">2012-10-01T11:17:24Z</dcterms:modified>
</cp:coreProperties>
</file>